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65" r:id="rId2"/>
    <p:sldId id="272" r:id="rId3"/>
    <p:sldId id="266" r:id="rId4"/>
    <p:sldId id="256" r:id="rId5"/>
    <p:sldId id="276" r:id="rId6"/>
    <p:sldId id="277" r:id="rId7"/>
    <p:sldId id="278" r:id="rId8"/>
    <p:sldId id="279" r:id="rId9"/>
    <p:sldId id="270" r:id="rId10"/>
    <p:sldId id="271" r:id="rId11"/>
    <p:sldId id="262" r:id="rId12"/>
    <p:sldId id="263" r:id="rId13"/>
    <p:sldId id="28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2" autoAdjust="0"/>
    <p:restoredTop sz="94643" autoAdjust="0"/>
  </p:normalViewPr>
  <p:slideViewPr>
    <p:cSldViewPr showGuides="1">
      <p:cViewPr varScale="1">
        <p:scale>
          <a:sx n="100" d="100"/>
          <a:sy n="100" d="100"/>
        </p:scale>
        <p:origin x="-294" y="-90"/>
      </p:cViewPr>
      <p:guideLst>
        <p:guide orient="horz" pos="1008"/>
        <p:guide pos="4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47EC40-225B-473D-A223-09510E2C3DEF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79130-CA76-4993-90A5-B621B518A0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79130-CA76-4993-90A5-B621B518A05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79130-CA76-4993-90A5-B621B518A052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79130-CA76-4993-90A5-B621B518A052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79130-CA76-4993-90A5-B621B518A05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79130-CA76-4993-90A5-B621B518A05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79130-CA76-4993-90A5-B621B518A05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B02061-B3BC-4791-B9D9-1BE6DE41826B}" type="slidenum">
              <a:rPr lang="en-US"/>
              <a:pPr/>
              <a:t>5</a:t>
            </a:fld>
            <a:endParaRPr lang="en-US"/>
          </a:p>
        </p:txBody>
      </p:sp>
      <p:sp>
        <p:nvSpPr>
          <p:cNvPr id="1536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4" name="Notes Placeholder 2"/>
          <p:cNvSpPr>
            <a:spLocks noGrp="1"/>
          </p:cNvSpPr>
          <p:nvPr>
            <p:ph type="body" idx="1"/>
          </p:nvPr>
        </p:nvSpPr>
        <p:spPr>
          <a:xfrm>
            <a:off x="686421" y="4344025"/>
            <a:ext cx="5485158" cy="4114488"/>
          </a:xfrm>
          <a:noFill/>
          <a:ln/>
        </p:spPr>
        <p:txBody>
          <a:bodyPr lIns="91430" tIns="45716" rIns="91430" bIns="45716"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365" name="Footer Placeholder 3"/>
          <p:cNvSpPr txBox="1">
            <a:spLocks noGrp="1"/>
          </p:cNvSpPr>
          <p:nvPr/>
        </p:nvSpPr>
        <p:spPr bwMode="auto">
          <a:xfrm>
            <a:off x="1" y="8684926"/>
            <a:ext cx="2972421" cy="4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 anchor="b"/>
          <a:lstStyle/>
          <a:p>
            <a:pPr defTabSz="914437"/>
            <a:endParaRPr lang="en-US" sz="1200" dirty="0">
              <a:latin typeface="Calibri" pitchFamily="34" charset="0"/>
            </a:endParaRPr>
          </a:p>
        </p:txBody>
      </p:sp>
      <p:sp>
        <p:nvSpPr>
          <p:cNvPr id="15366" name="Slide Number Placeholder 4"/>
          <p:cNvSpPr txBox="1">
            <a:spLocks noGrp="1"/>
          </p:cNvSpPr>
          <p:nvPr/>
        </p:nvSpPr>
        <p:spPr bwMode="auto">
          <a:xfrm>
            <a:off x="3884027" y="8684926"/>
            <a:ext cx="2972421" cy="4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 anchor="b"/>
          <a:lstStyle/>
          <a:p>
            <a:pPr algn="r" defTabSz="914437"/>
            <a:fld id="{FF6CBD6C-FF60-4CC8-ABAF-70CA5BC4073A}" type="slidenum">
              <a:rPr lang="en-US" sz="1200">
                <a:latin typeface="Calibri" pitchFamily="34" charset="0"/>
              </a:rPr>
              <a:pPr algn="r" defTabSz="914437"/>
              <a:t>5</a:t>
            </a:fld>
            <a:endParaRPr lang="en-US" sz="120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6F67A0-4E18-4BCF-8E74-38D8D58DA93A}" type="slidenum">
              <a:rPr lang="en-US"/>
              <a:pPr/>
              <a:t>6</a:t>
            </a:fld>
            <a:endParaRPr lang="en-US"/>
          </a:p>
        </p:txBody>
      </p:sp>
      <p:sp>
        <p:nvSpPr>
          <p:cNvPr id="1638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8" name="Notes Placeholder 2"/>
          <p:cNvSpPr>
            <a:spLocks noGrp="1"/>
          </p:cNvSpPr>
          <p:nvPr>
            <p:ph type="body" idx="1"/>
          </p:nvPr>
        </p:nvSpPr>
        <p:spPr>
          <a:xfrm>
            <a:off x="686421" y="4344025"/>
            <a:ext cx="5485158" cy="4114488"/>
          </a:xfrm>
          <a:noFill/>
          <a:ln/>
        </p:spPr>
        <p:txBody>
          <a:bodyPr lIns="91430" tIns="45716" rIns="91430" bIns="45716"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9" name="Footer Placeholder 3"/>
          <p:cNvSpPr txBox="1">
            <a:spLocks noGrp="1"/>
          </p:cNvSpPr>
          <p:nvPr/>
        </p:nvSpPr>
        <p:spPr bwMode="auto">
          <a:xfrm>
            <a:off x="1" y="8684926"/>
            <a:ext cx="2972421" cy="4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 anchor="b"/>
          <a:lstStyle/>
          <a:p>
            <a:pPr defTabSz="914437"/>
            <a:endParaRPr lang="en-US" sz="1200" dirty="0">
              <a:latin typeface="Calibri" pitchFamily="34" charset="0"/>
            </a:endParaRPr>
          </a:p>
        </p:txBody>
      </p:sp>
      <p:sp>
        <p:nvSpPr>
          <p:cNvPr id="16390" name="Slide Number Placeholder 4"/>
          <p:cNvSpPr txBox="1">
            <a:spLocks noGrp="1"/>
          </p:cNvSpPr>
          <p:nvPr/>
        </p:nvSpPr>
        <p:spPr bwMode="auto">
          <a:xfrm>
            <a:off x="3884027" y="8684926"/>
            <a:ext cx="2972421" cy="4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 anchor="b"/>
          <a:lstStyle/>
          <a:p>
            <a:pPr algn="r" defTabSz="914437"/>
            <a:fld id="{379E8B97-F6C5-437C-A473-88CC1D7C90E3}" type="slidenum">
              <a:rPr lang="en-US" sz="1200">
                <a:latin typeface="Calibri" pitchFamily="34" charset="0"/>
              </a:rPr>
              <a:pPr algn="r" defTabSz="914437"/>
              <a:t>6</a:t>
            </a:fld>
            <a:endParaRPr lang="en-US" sz="120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E9D41F-02B5-4D33-B6C6-C879C8E35C03}" type="slidenum">
              <a:rPr lang="en-US"/>
              <a:pPr/>
              <a:t>7</a:t>
            </a:fld>
            <a:endParaRPr lang="en-US"/>
          </a:p>
        </p:txBody>
      </p:sp>
      <p:sp>
        <p:nvSpPr>
          <p:cNvPr id="19459" name="Rectangle 7"/>
          <p:cNvSpPr txBox="1">
            <a:spLocks noGrp="1" noChangeArrowheads="1"/>
          </p:cNvSpPr>
          <p:nvPr/>
        </p:nvSpPr>
        <p:spPr bwMode="auto">
          <a:xfrm>
            <a:off x="3885579" y="8686489"/>
            <a:ext cx="2972421" cy="4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 anchor="b"/>
          <a:lstStyle/>
          <a:p>
            <a:pPr algn="r" defTabSz="914437"/>
            <a:fld id="{34E449C1-1FBB-44D1-AF52-99F5EFE8DAD2}" type="slidenum">
              <a:rPr lang="en-US" sz="1200"/>
              <a:pPr algn="r" defTabSz="914437"/>
              <a:t>7</a:t>
            </a:fld>
            <a:endParaRPr lang="en-US" sz="1200" dirty="0"/>
          </a:p>
        </p:txBody>
      </p:sp>
      <p:sp>
        <p:nvSpPr>
          <p:cNvPr id="1946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61" name="Notes Placeholder 2"/>
          <p:cNvSpPr>
            <a:spLocks noGrp="1"/>
          </p:cNvSpPr>
          <p:nvPr>
            <p:ph type="body" idx="1"/>
          </p:nvPr>
        </p:nvSpPr>
        <p:spPr>
          <a:xfrm>
            <a:off x="686421" y="4344025"/>
            <a:ext cx="5485158" cy="4114488"/>
          </a:xfrm>
          <a:noFill/>
          <a:ln/>
        </p:spPr>
        <p:txBody>
          <a:bodyPr lIns="91430" tIns="45716" rIns="91430" bIns="45716"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462" name="Footer Placeholder 3"/>
          <p:cNvSpPr txBox="1">
            <a:spLocks noGrp="1"/>
          </p:cNvSpPr>
          <p:nvPr/>
        </p:nvSpPr>
        <p:spPr bwMode="auto">
          <a:xfrm>
            <a:off x="1" y="8684926"/>
            <a:ext cx="2972421" cy="4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 anchor="b"/>
          <a:lstStyle/>
          <a:p>
            <a:pPr defTabSz="914437"/>
            <a:endParaRPr lang="en-US" sz="1200" dirty="0">
              <a:latin typeface="Calibri" pitchFamily="34" charset="0"/>
            </a:endParaRPr>
          </a:p>
        </p:txBody>
      </p:sp>
      <p:sp>
        <p:nvSpPr>
          <p:cNvPr id="19463" name="Slide Number Placeholder 4"/>
          <p:cNvSpPr txBox="1">
            <a:spLocks noGrp="1"/>
          </p:cNvSpPr>
          <p:nvPr/>
        </p:nvSpPr>
        <p:spPr bwMode="auto">
          <a:xfrm>
            <a:off x="3884027" y="8684926"/>
            <a:ext cx="2972421" cy="4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 anchor="b"/>
          <a:lstStyle/>
          <a:p>
            <a:pPr algn="r" defTabSz="914437"/>
            <a:fld id="{CBAF02C5-7BB7-4A1F-99A4-13F2FB4E5122}" type="slidenum">
              <a:rPr lang="en-US" sz="1200">
                <a:latin typeface="Calibri" pitchFamily="34" charset="0"/>
              </a:rPr>
              <a:pPr algn="r" defTabSz="914437"/>
              <a:t>7</a:t>
            </a:fld>
            <a:endParaRPr lang="en-US" sz="120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79130-CA76-4993-90A5-B621B518A052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79130-CA76-4993-90A5-B621B518A052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AF95B-22E2-4550-ADDE-902963472E32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1786F-04BA-4EB7-8EBF-C28966578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AF95B-22E2-4550-ADDE-902963472E32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1786F-04BA-4EB7-8EBF-C28966578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AF95B-22E2-4550-ADDE-902963472E32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1786F-04BA-4EB7-8EBF-C28966578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AF95B-22E2-4550-ADDE-902963472E32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1786F-04BA-4EB7-8EBF-C28966578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AF95B-22E2-4550-ADDE-902963472E32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1786F-04BA-4EB7-8EBF-C28966578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AF95B-22E2-4550-ADDE-902963472E32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1786F-04BA-4EB7-8EBF-C28966578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AF95B-22E2-4550-ADDE-902963472E32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1786F-04BA-4EB7-8EBF-C28966578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AF95B-22E2-4550-ADDE-902963472E32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1786F-04BA-4EB7-8EBF-C28966578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AF95B-22E2-4550-ADDE-902963472E32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1786F-04BA-4EB7-8EBF-C28966578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AF95B-22E2-4550-ADDE-902963472E32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1786F-04BA-4EB7-8EBF-C28966578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AF95B-22E2-4550-ADDE-902963472E32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1786F-04BA-4EB7-8EBF-C28966578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AF95B-22E2-4550-ADDE-902963472E32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1786F-04BA-4EB7-8EBF-C28966578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1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7.png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8.jpe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>
            <a:noAutofit/>
          </a:bodyPr>
          <a:lstStyle/>
          <a:p>
            <a:r>
              <a:rPr lang="en-US" sz="6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Engaging the Public </a:t>
            </a:r>
            <a:br>
              <a:rPr lang="en-US" sz="6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en-US" sz="6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in Public Spending</a:t>
            </a:r>
            <a:endParaRPr lang="en-US" sz="66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447800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Sean Moulton</a:t>
            </a:r>
          </a:p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OMB Watch</a:t>
            </a: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August 27, 2010</a:t>
            </a:r>
          </a:p>
        </p:txBody>
      </p:sp>
      <p:pic>
        <p:nvPicPr>
          <p:cNvPr id="6" name="Picture 5" descr="ombw_logo_150dpi_clea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93706" y="6243637"/>
            <a:ext cx="2350294" cy="614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 anchor="t"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Is the Money being Spent Where it Should - Poverty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10" name="Picture 9" descr="ombw_logo_150dpi_clea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93706" y="6243637"/>
            <a:ext cx="2350294" cy="614363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648" y="1527048"/>
            <a:ext cx="658177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638800" y="1524000"/>
            <a:ext cx="2895600" cy="646331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Equity-GAP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5334000"/>
            <a:ext cx="6583680" cy="41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7000" y="3429000"/>
            <a:ext cx="2322576" cy="1819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 anchor="t"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User-Defined Needs-Based Analysis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2209800"/>
            <a:ext cx="3429000" cy="2888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2133600"/>
            <a:ext cx="2807970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295400"/>
            <a:ext cx="19145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4600" y="1143000"/>
            <a:ext cx="1808798" cy="61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 descr="ombw_logo_150dpi_clear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93706" y="6243637"/>
            <a:ext cx="2350294" cy="614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 anchor="t"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User-Defined Needs-Based Analysis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" y="1253490"/>
            <a:ext cx="8107680" cy="4351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ombw_logo_150dpi_clea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93706" y="6243637"/>
            <a:ext cx="2350294" cy="614363"/>
          </a:xfrm>
          <a:prstGeom prst="rect">
            <a:avLst/>
          </a:prstGeom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1143000"/>
            <a:ext cx="1808798" cy="61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1295400"/>
            <a:ext cx="19145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M&amp;E Conclusions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Costs are relatively low: $200K - $2 mil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Range of technologies available 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Benefits are high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</a:rPr>
              <a:t>Track trillions in spending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</a:rPr>
              <a:t>Create thousands of monitors/evaluators among public 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</a:rPr>
              <a:t>Public engagement &amp; trust rise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Data quality improves with use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Key agencies – Budget, Management, Purchasing</a:t>
            </a:r>
          </a:p>
          <a:p>
            <a:pPr lvl="1"/>
            <a:endParaRPr lang="en-US" dirty="0" smtClean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0600" y="4572000"/>
            <a:ext cx="1981200" cy="18288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/>
              <a:t>Recipient</a:t>
            </a:r>
          </a:p>
        </p:txBody>
      </p:sp>
      <p:cxnSp>
        <p:nvCxnSpPr>
          <p:cNvPr id="7" name="Straight Arrow Connector 6"/>
          <p:cNvCxnSpPr>
            <a:stCxn id="5" idx="2"/>
            <a:endCxn id="6" idx="3"/>
          </p:cNvCxnSpPr>
          <p:nvPr/>
        </p:nvCxnSpPr>
        <p:spPr>
          <a:xfrm rot="5400000">
            <a:off x="3924300" y="2476500"/>
            <a:ext cx="2057400" cy="396240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t"/>
          <a:lstStyle/>
          <a:p>
            <a:r>
              <a:rPr lang="en-US" dirty="0" smtClean="0">
                <a:solidFill>
                  <a:schemeClr val="tx2"/>
                </a:solidFill>
              </a:rPr>
              <a:t>Federal Spending</a:t>
            </a:r>
            <a:endParaRPr lang="en-US" dirty="0">
              <a:solidFill>
                <a:schemeClr val="tx2"/>
              </a:solidFill>
            </a:endParaRPr>
          </a:p>
        </p:txBody>
      </p:sp>
      <p:cxnSp>
        <p:nvCxnSpPr>
          <p:cNvPr id="15" name="Straight Arrow Connector 14"/>
          <p:cNvCxnSpPr>
            <a:stCxn id="4" idx="3"/>
            <a:endCxn id="5" idx="1"/>
          </p:cNvCxnSpPr>
          <p:nvPr/>
        </p:nvCxnSpPr>
        <p:spPr>
          <a:xfrm>
            <a:off x="2971800" y="2514600"/>
            <a:ext cx="3048000" cy="1588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429000" y="1981200"/>
            <a:ext cx="1932132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+mn-lt"/>
              </a:rPr>
              <a:t>Appropriation</a:t>
            </a:r>
            <a:endParaRPr lang="en-US" sz="2400" dirty="0"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19600" y="4572000"/>
            <a:ext cx="14478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+mn-lt"/>
              </a:rPr>
              <a:t>Payment</a:t>
            </a:r>
            <a:endParaRPr lang="en-US" sz="2400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19800" y="1600200"/>
            <a:ext cx="1828800" cy="18288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/>
              <a:t>Federal Agency</a:t>
            </a:r>
          </a:p>
        </p:txBody>
      </p:sp>
      <p:cxnSp>
        <p:nvCxnSpPr>
          <p:cNvPr id="32" name="Straight Arrow Connector 31"/>
          <p:cNvCxnSpPr>
            <a:stCxn id="6" idx="0"/>
            <a:endCxn id="5" idx="2"/>
          </p:cNvCxnSpPr>
          <p:nvPr/>
        </p:nvCxnSpPr>
        <p:spPr>
          <a:xfrm rot="5400000" flipH="1" flipV="1">
            <a:off x="3886200" y="1524000"/>
            <a:ext cx="1143000" cy="4953000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990600" y="1600200"/>
            <a:ext cx="1981200" cy="18288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/>
              <a:t>Congress</a:t>
            </a:r>
          </a:p>
        </p:txBody>
      </p:sp>
      <p:cxnSp>
        <p:nvCxnSpPr>
          <p:cNvPr id="10" name="Straight Arrow Connector 9"/>
          <p:cNvCxnSpPr>
            <a:stCxn id="6" idx="0"/>
            <a:endCxn id="4" idx="2"/>
          </p:cNvCxnSpPr>
          <p:nvPr/>
        </p:nvCxnSpPr>
        <p:spPr>
          <a:xfrm rot="5400000" flipH="1" flipV="1">
            <a:off x="1409700" y="4000500"/>
            <a:ext cx="1143000" cy="1588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276600" y="3429000"/>
            <a:ext cx="266700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+mn-lt"/>
              </a:rPr>
              <a:t>Performance Info</a:t>
            </a:r>
            <a:endParaRPr lang="en-US" sz="2400" dirty="0">
              <a:latin typeface="+mn-lt"/>
            </a:endParaRPr>
          </a:p>
        </p:txBody>
      </p:sp>
      <p:pic>
        <p:nvPicPr>
          <p:cNvPr id="45" name="Picture 44" descr="ombw_logo_150dpi_clea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93706" y="6243637"/>
            <a:ext cx="2350294" cy="614363"/>
          </a:xfrm>
          <a:prstGeom prst="rect">
            <a:avLst/>
          </a:prstGeom>
        </p:spPr>
      </p:pic>
      <p:sp>
        <p:nvSpPr>
          <p:cNvPr id="18" name="Rectangular Callout 17"/>
          <p:cNvSpPr/>
          <p:nvPr/>
        </p:nvSpPr>
        <p:spPr>
          <a:xfrm>
            <a:off x="6324600" y="5029200"/>
            <a:ext cx="1676400" cy="914400"/>
          </a:xfrm>
          <a:prstGeom prst="wedgeRectCallout">
            <a:avLst>
              <a:gd name="adj1" fmla="val -84840"/>
              <a:gd name="adj2" fmla="val -6709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Are the right areas being served?</a:t>
            </a:r>
            <a:endParaRPr lang="en-US" dirty="0"/>
          </a:p>
        </p:txBody>
      </p:sp>
      <p:sp>
        <p:nvSpPr>
          <p:cNvPr id="19" name="Rectangular Callout 18"/>
          <p:cNvSpPr/>
          <p:nvPr/>
        </p:nvSpPr>
        <p:spPr>
          <a:xfrm>
            <a:off x="6248400" y="3962400"/>
            <a:ext cx="1905000" cy="914400"/>
          </a:xfrm>
          <a:prstGeom prst="wedgeRectCallout">
            <a:avLst>
              <a:gd name="adj1" fmla="val -84840"/>
              <a:gd name="adj2" fmla="val -6709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What impact did the spending have?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0" grpId="0" animBg="1"/>
      <p:bldP spid="31" grpId="0" animBg="1"/>
      <p:bldP spid="5" grpId="0" animBg="1"/>
      <p:bldP spid="4" grpId="0" animBg="1"/>
      <p:bldP spid="39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 smtClean="0">
                <a:solidFill>
                  <a:schemeClr val="tx2"/>
                </a:solidFill>
              </a:rPr>
              <a:t>Where Does the Money Go?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8" name="Picture 7" descr="ombw_logo_150dpi_clea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93706" y="6243637"/>
            <a:ext cx="2350294" cy="614363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42060" y="1066800"/>
            <a:ext cx="6659880" cy="5227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1905000"/>
            <a:ext cx="27622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 smtClean="0">
                <a:solidFill>
                  <a:schemeClr val="tx2"/>
                </a:solidFill>
              </a:rPr>
              <a:t>Where Does the Money Go?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8" name="Picture 7" descr="ombw_logo_150dpi_clea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93706" y="6243637"/>
            <a:ext cx="2350294" cy="61436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1060" y="1752600"/>
            <a:ext cx="7421880" cy="3863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1219200"/>
            <a:ext cx="26098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7"/>
          <p:cNvSpPr txBox="1">
            <a:spLocks noChangeArrowheads="1"/>
          </p:cNvSpPr>
          <p:nvPr/>
        </p:nvSpPr>
        <p:spPr bwMode="auto">
          <a:xfrm>
            <a:off x="381000" y="0"/>
            <a:ext cx="8534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dirty="0" smtClean="0">
                <a:solidFill>
                  <a:schemeClr val="tx2"/>
                </a:solidFill>
                <a:latin typeface="Tahoma" pitchFamily="34" charset="0"/>
              </a:rPr>
              <a:t>Are We Getting the Right Data from the Right Sources?</a:t>
            </a:r>
            <a:endParaRPr lang="en-US" sz="4000" dirty="0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429000" y="1524000"/>
            <a:ext cx="2362200" cy="914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>
                <a:solidFill>
                  <a:schemeClr val="hlink"/>
                </a:solidFill>
                <a:latin typeface="Calibri" pitchFamily="34" charset="0"/>
              </a:rPr>
              <a:t>FederalReporting.gov</a:t>
            </a:r>
          </a:p>
        </p:txBody>
      </p:sp>
      <p:sp>
        <p:nvSpPr>
          <p:cNvPr id="4100" name="Rounded Rectangle 11"/>
          <p:cNvSpPr>
            <a:spLocks noChangeArrowheads="1"/>
          </p:cNvSpPr>
          <p:nvPr/>
        </p:nvSpPr>
        <p:spPr bwMode="auto">
          <a:xfrm>
            <a:off x="1143000" y="3035300"/>
            <a:ext cx="13716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1800" b="1">
                <a:solidFill>
                  <a:schemeClr val="hlink"/>
                </a:solidFill>
                <a:latin typeface="Calibri" pitchFamily="34" charset="0"/>
              </a:rPr>
              <a:t>State</a:t>
            </a:r>
          </a:p>
        </p:txBody>
      </p:sp>
      <p:cxnSp>
        <p:nvCxnSpPr>
          <p:cNvPr id="4101" name="Shape 13"/>
          <p:cNvCxnSpPr>
            <a:cxnSpLocks noChangeShapeType="1"/>
            <a:stCxn id="10" idx="2"/>
            <a:endCxn id="4100" idx="0"/>
          </p:cNvCxnSpPr>
          <p:nvPr/>
        </p:nvCxnSpPr>
        <p:spPr bwMode="auto">
          <a:xfrm rot="5400000">
            <a:off x="2933700" y="1346200"/>
            <a:ext cx="571500" cy="278130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E46C0A"/>
            </a:solidFill>
            <a:miter lim="800000"/>
            <a:headEnd/>
            <a:tailEnd/>
          </a:ln>
        </p:spPr>
      </p:cxnSp>
      <p:cxnSp>
        <p:nvCxnSpPr>
          <p:cNvPr id="4102" name="Shape 16"/>
          <p:cNvCxnSpPr>
            <a:cxnSpLocks noChangeShapeType="1"/>
          </p:cNvCxnSpPr>
          <p:nvPr/>
        </p:nvCxnSpPr>
        <p:spPr bwMode="auto">
          <a:xfrm>
            <a:off x="1828800" y="3962400"/>
            <a:ext cx="0" cy="304800"/>
          </a:xfrm>
          <a:prstGeom prst="straightConnector1">
            <a:avLst/>
          </a:prstGeom>
          <a:noFill/>
          <a:ln w="28575" algn="ctr">
            <a:solidFill>
              <a:srgbClr val="E46C0A"/>
            </a:solidFill>
            <a:round/>
            <a:headEnd type="arrow" w="med" len="med"/>
            <a:tailEnd/>
          </a:ln>
        </p:spPr>
      </p:cxnSp>
      <p:sp>
        <p:nvSpPr>
          <p:cNvPr id="4103" name="Rounded Rectangle 26"/>
          <p:cNvSpPr>
            <a:spLocks noChangeArrowheads="1"/>
          </p:cNvSpPr>
          <p:nvPr/>
        </p:nvSpPr>
        <p:spPr bwMode="auto">
          <a:xfrm>
            <a:off x="6629400" y="3048000"/>
            <a:ext cx="13716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1800" b="1">
                <a:solidFill>
                  <a:schemeClr val="hlink"/>
                </a:solidFill>
                <a:latin typeface="Calibri" pitchFamily="34" charset="0"/>
              </a:rPr>
              <a:t>State</a:t>
            </a:r>
          </a:p>
        </p:txBody>
      </p:sp>
      <p:cxnSp>
        <p:nvCxnSpPr>
          <p:cNvPr id="4104" name="Shape 16"/>
          <p:cNvCxnSpPr>
            <a:cxnSpLocks noChangeShapeType="1"/>
            <a:stCxn id="4103" idx="2"/>
            <a:endCxn id="4121" idx="0"/>
          </p:cNvCxnSpPr>
          <p:nvPr/>
        </p:nvCxnSpPr>
        <p:spPr bwMode="auto">
          <a:xfrm rot="5400000">
            <a:off x="7162801" y="4114800"/>
            <a:ext cx="304800" cy="317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E46C0A"/>
            </a:solidFill>
            <a:miter lim="800000"/>
            <a:headEnd type="arrow" w="med" len="med"/>
            <a:tailEnd/>
          </a:ln>
        </p:spPr>
      </p:cxnSp>
      <p:cxnSp>
        <p:nvCxnSpPr>
          <p:cNvPr id="4105" name="Shape 13"/>
          <p:cNvCxnSpPr>
            <a:cxnSpLocks noChangeShapeType="1"/>
            <a:stCxn id="10" idx="2"/>
            <a:endCxn id="4103" idx="0"/>
          </p:cNvCxnSpPr>
          <p:nvPr/>
        </p:nvCxnSpPr>
        <p:spPr bwMode="auto">
          <a:xfrm rot="16200000" flipH="1">
            <a:off x="5670550" y="1390650"/>
            <a:ext cx="584200" cy="270510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E46C0A"/>
            </a:solidFill>
            <a:miter lim="800000"/>
            <a:headEnd type="arrow" w="med" len="med"/>
            <a:tailEnd/>
          </a:ln>
        </p:spPr>
      </p:cxnSp>
      <p:sp>
        <p:nvSpPr>
          <p:cNvPr id="4106" name="TextBox 35"/>
          <p:cNvSpPr txBox="1">
            <a:spLocks noChangeArrowheads="1"/>
          </p:cNvSpPr>
          <p:nvPr/>
        </p:nvSpPr>
        <p:spPr bwMode="auto">
          <a:xfrm>
            <a:off x="3124200" y="3200400"/>
            <a:ext cx="29733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tx2"/>
                </a:solidFill>
                <a:latin typeface="Calibri" pitchFamily="34" charset="0"/>
              </a:rPr>
              <a:t>“Prime Recipients”</a:t>
            </a:r>
          </a:p>
        </p:txBody>
      </p:sp>
      <p:cxnSp>
        <p:nvCxnSpPr>
          <p:cNvPr id="4107" name="Shape 16"/>
          <p:cNvCxnSpPr>
            <a:cxnSpLocks noChangeShapeType="1"/>
            <a:stCxn id="4121" idx="2"/>
            <a:endCxn id="95" idx="0"/>
          </p:cNvCxnSpPr>
          <p:nvPr/>
        </p:nvCxnSpPr>
        <p:spPr bwMode="auto">
          <a:xfrm rot="16200000" flipH="1">
            <a:off x="7518400" y="4991100"/>
            <a:ext cx="508000" cy="91440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E46C0A"/>
            </a:solidFill>
            <a:miter lim="800000"/>
            <a:headEnd/>
            <a:tailEnd/>
          </a:ln>
        </p:spPr>
      </p:cxnSp>
      <p:cxnSp>
        <p:nvCxnSpPr>
          <p:cNvPr id="4108" name="Shape 16"/>
          <p:cNvCxnSpPr>
            <a:cxnSpLocks noChangeShapeType="1"/>
            <a:stCxn id="4121" idx="2"/>
            <a:endCxn id="94" idx="0"/>
          </p:cNvCxnSpPr>
          <p:nvPr/>
        </p:nvCxnSpPr>
        <p:spPr bwMode="auto">
          <a:xfrm rot="5400000">
            <a:off x="6680200" y="5067300"/>
            <a:ext cx="508000" cy="76200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E46C0A"/>
            </a:solidFill>
            <a:miter lim="800000"/>
            <a:headEnd/>
            <a:tailEnd/>
          </a:ln>
        </p:spPr>
      </p:cxnSp>
      <p:cxnSp>
        <p:nvCxnSpPr>
          <p:cNvPr id="4109" name="Shape 16"/>
          <p:cNvCxnSpPr>
            <a:cxnSpLocks noChangeShapeType="1"/>
            <a:stCxn id="4119" idx="2"/>
            <a:endCxn id="92" idx="0"/>
          </p:cNvCxnSpPr>
          <p:nvPr/>
        </p:nvCxnSpPr>
        <p:spPr bwMode="auto">
          <a:xfrm rot="5400000">
            <a:off x="1168400" y="5003800"/>
            <a:ext cx="520700" cy="87630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E46C0A"/>
            </a:solidFill>
            <a:miter lim="800000"/>
            <a:headEnd/>
            <a:tailEnd/>
          </a:ln>
        </p:spPr>
      </p:cxnSp>
      <p:cxnSp>
        <p:nvCxnSpPr>
          <p:cNvPr id="4110" name="Shape 16"/>
          <p:cNvCxnSpPr>
            <a:cxnSpLocks noChangeShapeType="1"/>
            <a:stCxn id="4119" idx="2"/>
            <a:endCxn id="93" idx="0"/>
          </p:cNvCxnSpPr>
          <p:nvPr/>
        </p:nvCxnSpPr>
        <p:spPr bwMode="auto">
          <a:xfrm rot="16200000" flipH="1">
            <a:off x="2006600" y="5041900"/>
            <a:ext cx="520700" cy="80010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E46C0A"/>
            </a:solidFill>
            <a:miter lim="800000"/>
            <a:headEnd/>
            <a:tailEnd/>
          </a:ln>
        </p:spPr>
      </p:cxnSp>
      <p:cxnSp>
        <p:nvCxnSpPr>
          <p:cNvPr id="4111" name="Straight Arrow Connector 71"/>
          <p:cNvCxnSpPr>
            <a:cxnSpLocks noChangeShapeType="1"/>
            <a:stCxn id="4106" idx="1"/>
          </p:cNvCxnSpPr>
          <p:nvPr/>
        </p:nvCxnSpPr>
        <p:spPr bwMode="auto">
          <a:xfrm flipH="1">
            <a:off x="2514600" y="3460750"/>
            <a:ext cx="609600" cy="0"/>
          </a:xfrm>
          <a:prstGeom prst="straightConnector1">
            <a:avLst/>
          </a:prstGeom>
          <a:noFill/>
          <a:ln w="28575" algn="ctr">
            <a:solidFill>
              <a:schemeClr val="tx2"/>
            </a:solidFill>
            <a:round/>
            <a:headEnd/>
            <a:tailEnd type="arrow" w="med" len="med"/>
          </a:ln>
        </p:spPr>
      </p:cxnSp>
      <p:cxnSp>
        <p:nvCxnSpPr>
          <p:cNvPr id="4112" name="Straight Arrow Connector 73"/>
          <p:cNvCxnSpPr>
            <a:cxnSpLocks noChangeShapeType="1"/>
          </p:cNvCxnSpPr>
          <p:nvPr/>
        </p:nvCxnSpPr>
        <p:spPr bwMode="auto">
          <a:xfrm flipH="1">
            <a:off x="2667000" y="4648200"/>
            <a:ext cx="609600" cy="1588"/>
          </a:xfrm>
          <a:prstGeom prst="straightConnector1">
            <a:avLst/>
          </a:prstGeom>
          <a:noFill/>
          <a:ln w="28575" algn="ctr">
            <a:solidFill>
              <a:schemeClr val="tx2"/>
            </a:solidFill>
            <a:round/>
            <a:headEnd/>
            <a:tailEnd type="arrow" w="med" len="med"/>
          </a:ln>
        </p:spPr>
      </p:cxnSp>
      <p:cxnSp>
        <p:nvCxnSpPr>
          <p:cNvPr id="4113" name="Straight Arrow Connector 84"/>
          <p:cNvCxnSpPr>
            <a:cxnSpLocks noChangeShapeType="1"/>
          </p:cNvCxnSpPr>
          <p:nvPr/>
        </p:nvCxnSpPr>
        <p:spPr bwMode="auto">
          <a:xfrm>
            <a:off x="6096000" y="3429000"/>
            <a:ext cx="533400" cy="0"/>
          </a:xfrm>
          <a:prstGeom prst="straightConnector1">
            <a:avLst/>
          </a:prstGeom>
          <a:noFill/>
          <a:ln w="28575" algn="ctr">
            <a:solidFill>
              <a:schemeClr val="tx2"/>
            </a:solidFill>
            <a:round/>
            <a:headEnd/>
            <a:tailEnd type="arrow" w="med" len="med"/>
          </a:ln>
        </p:spPr>
      </p:cxnSp>
      <p:cxnSp>
        <p:nvCxnSpPr>
          <p:cNvPr id="4114" name="Straight Arrow Connector 87"/>
          <p:cNvCxnSpPr>
            <a:cxnSpLocks noChangeShapeType="1"/>
          </p:cNvCxnSpPr>
          <p:nvPr/>
        </p:nvCxnSpPr>
        <p:spPr bwMode="auto">
          <a:xfrm>
            <a:off x="5943600" y="4648200"/>
            <a:ext cx="533400" cy="1588"/>
          </a:xfrm>
          <a:prstGeom prst="straightConnector1">
            <a:avLst/>
          </a:prstGeom>
          <a:noFill/>
          <a:ln w="28575" algn="ctr">
            <a:solidFill>
              <a:schemeClr val="tx2"/>
            </a:solidFill>
            <a:round/>
            <a:headEnd/>
            <a:tailEnd type="arrow" w="med" len="med"/>
          </a:ln>
        </p:spPr>
      </p:cxnSp>
      <p:sp>
        <p:nvSpPr>
          <p:cNvPr id="92" name="Rounded Rectangle 91"/>
          <p:cNvSpPr>
            <a:spLocks noChangeArrowheads="1"/>
          </p:cNvSpPr>
          <p:nvPr/>
        </p:nvSpPr>
        <p:spPr bwMode="auto">
          <a:xfrm>
            <a:off x="304800" y="5715000"/>
            <a:ext cx="1371600" cy="914400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 w="25400" algn="ctr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chemeClr val="lt1"/>
              </a:solidFill>
              <a:latin typeface="+mn-lt"/>
            </a:endParaRPr>
          </a:p>
        </p:txBody>
      </p:sp>
      <p:sp>
        <p:nvSpPr>
          <p:cNvPr id="93" name="Rounded Rectangle 92"/>
          <p:cNvSpPr>
            <a:spLocks noChangeArrowheads="1"/>
          </p:cNvSpPr>
          <p:nvPr/>
        </p:nvSpPr>
        <p:spPr bwMode="auto">
          <a:xfrm>
            <a:off x="1981200" y="5715000"/>
            <a:ext cx="1371600" cy="914400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 w="25400" algn="ctr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chemeClr val="dk1"/>
              </a:solidFill>
              <a:latin typeface="+mn-lt"/>
            </a:endParaRPr>
          </a:p>
        </p:txBody>
      </p:sp>
      <p:sp>
        <p:nvSpPr>
          <p:cNvPr id="94" name="Rounded Rectangle 93"/>
          <p:cNvSpPr>
            <a:spLocks noChangeArrowheads="1"/>
          </p:cNvSpPr>
          <p:nvPr/>
        </p:nvSpPr>
        <p:spPr bwMode="auto">
          <a:xfrm>
            <a:off x="5867400" y="5715000"/>
            <a:ext cx="1371600" cy="914400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 w="25400" algn="ctr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chemeClr val="dk1"/>
              </a:solidFill>
              <a:latin typeface="+mn-lt"/>
            </a:endParaRPr>
          </a:p>
        </p:txBody>
      </p:sp>
      <p:sp>
        <p:nvSpPr>
          <p:cNvPr id="95" name="Rounded Rectangle 94"/>
          <p:cNvSpPr>
            <a:spLocks noChangeArrowheads="1"/>
          </p:cNvSpPr>
          <p:nvPr/>
        </p:nvSpPr>
        <p:spPr bwMode="auto">
          <a:xfrm>
            <a:off x="7543800" y="5715000"/>
            <a:ext cx="1371600" cy="914400"/>
          </a:xfrm>
          <a:prstGeom prst="roundRect">
            <a:avLst>
              <a:gd name="adj" fmla="val 16667"/>
            </a:avLst>
          </a:prstGeom>
          <a:solidFill>
            <a:srgbClr val="000000"/>
          </a:solidFill>
          <a:ln w="25400" algn="ctr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dk1"/>
              </a:solidFill>
              <a:latin typeface="+mn-lt"/>
            </a:endParaRPr>
          </a:p>
        </p:txBody>
      </p:sp>
      <p:sp>
        <p:nvSpPr>
          <p:cNvPr id="4119" name="Rounded Rectangle 15"/>
          <p:cNvSpPr>
            <a:spLocks noChangeArrowheads="1"/>
          </p:cNvSpPr>
          <p:nvPr/>
        </p:nvSpPr>
        <p:spPr bwMode="auto">
          <a:xfrm>
            <a:off x="1066800" y="4254500"/>
            <a:ext cx="16002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1800" b="1">
                <a:solidFill>
                  <a:schemeClr val="hlink"/>
                </a:solidFill>
                <a:latin typeface="Calibri" pitchFamily="34" charset="0"/>
              </a:rPr>
              <a:t>Bob’s Construction, Inc.</a:t>
            </a:r>
          </a:p>
        </p:txBody>
      </p:sp>
      <p:sp>
        <p:nvSpPr>
          <p:cNvPr id="4120" name="TextBox 35"/>
          <p:cNvSpPr txBox="1">
            <a:spLocks noChangeArrowheads="1"/>
          </p:cNvSpPr>
          <p:nvPr/>
        </p:nvSpPr>
        <p:spPr bwMode="auto">
          <a:xfrm>
            <a:off x="3276600" y="4419600"/>
            <a:ext cx="2679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tx2"/>
                </a:solidFill>
                <a:latin typeface="Calibri" pitchFamily="34" charset="0"/>
              </a:rPr>
              <a:t>“Sub-Recipients”</a:t>
            </a:r>
          </a:p>
        </p:txBody>
      </p:sp>
      <p:sp>
        <p:nvSpPr>
          <p:cNvPr id="4121" name="Rounded Rectangle 27"/>
          <p:cNvSpPr>
            <a:spLocks noChangeArrowheads="1"/>
          </p:cNvSpPr>
          <p:nvPr/>
        </p:nvSpPr>
        <p:spPr bwMode="auto">
          <a:xfrm>
            <a:off x="6553200" y="4267200"/>
            <a:ext cx="15240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1800" b="1">
                <a:solidFill>
                  <a:schemeClr val="hlink"/>
                </a:solidFill>
                <a:latin typeface="Calibri" pitchFamily="34" charset="0"/>
              </a:rPr>
              <a:t>City</a:t>
            </a:r>
          </a:p>
        </p:txBody>
      </p:sp>
      <p:sp>
        <p:nvSpPr>
          <p:cNvPr id="4122" name="TextBox 35"/>
          <p:cNvSpPr txBox="1">
            <a:spLocks noChangeArrowheads="1"/>
          </p:cNvSpPr>
          <p:nvPr/>
        </p:nvSpPr>
        <p:spPr bwMode="auto">
          <a:xfrm>
            <a:off x="3352800" y="5638800"/>
            <a:ext cx="25257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chemeClr val="tx2"/>
                </a:solidFill>
                <a:latin typeface="Calibri" pitchFamily="34" charset="0"/>
              </a:rPr>
              <a:t>“Sub-</a:t>
            </a:r>
          </a:p>
          <a:p>
            <a:pPr algn="ctr"/>
            <a:r>
              <a:rPr lang="en-US" sz="2800" b="1">
                <a:solidFill>
                  <a:schemeClr val="tx2"/>
                </a:solidFill>
                <a:latin typeface="Calibri" pitchFamily="34" charset="0"/>
              </a:rPr>
              <a:t>Sub-Recipients”</a:t>
            </a:r>
          </a:p>
        </p:txBody>
      </p:sp>
      <p:sp>
        <p:nvSpPr>
          <p:cNvPr id="4123" name="Text Box 27"/>
          <p:cNvSpPr txBox="1">
            <a:spLocks noChangeArrowheads="1"/>
          </p:cNvSpPr>
          <p:nvPr/>
        </p:nvSpPr>
        <p:spPr bwMode="auto">
          <a:xfrm>
            <a:off x="1752600" y="5257800"/>
            <a:ext cx="228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X</a:t>
            </a:r>
          </a:p>
        </p:txBody>
      </p:sp>
      <p:sp>
        <p:nvSpPr>
          <p:cNvPr id="4124" name="Text Box 28"/>
          <p:cNvSpPr txBox="1">
            <a:spLocks noChangeArrowheads="1"/>
          </p:cNvSpPr>
          <p:nvPr/>
        </p:nvSpPr>
        <p:spPr bwMode="auto">
          <a:xfrm>
            <a:off x="7162800" y="5257800"/>
            <a:ext cx="30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X</a:t>
            </a:r>
          </a:p>
        </p:txBody>
      </p:sp>
      <p:cxnSp>
        <p:nvCxnSpPr>
          <p:cNvPr id="4125" name="AutoShape 29"/>
          <p:cNvCxnSpPr>
            <a:cxnSpLocks noChangeShapeType="1"/>
            <a:stCxn id="4119" idx="1"/>
            <a:endCxn id="10" idx="1"/>
          </p:cNvCxnSpPr>
          <p:nvPr/>
        </p:nvCxnSpPr>
        <p:spPr bwMode="auto">
          <a:xfrm rot="10800000" flipH="1">
            <a:off x="1054100" y="1981200"/>
            <a:ext cx="2362200" cy="2730500"/>
          </a:xfrm>
          <a:prstGeom prst="bentConnector3">
            <a:avLst>
              <a:gd name="adj1" fmla="val -9139"/>
            </a:avLst>
          </a:prstGeom>
          <a:noFill/>
          <a:ln w="28575">
            <a:solidFill>
              <a:srgbClr val="FFFF00"/>
            </a:solidFill>
            <a:prstDash val="lgDash"/>
            <a:miter lim="800000"/>
            <a:headEnd/>
            <a:tailEnd type="arrow" w="med" len="med"/>
          </a:ln>
        </p:spPr>
      </p:cxnSp>
      <p:sp>
        <p:nvSpPr>
          <p:cNvPr id="4126" name="Text Box 30"/>
          <p:cNvSpPr txBox="1">
            <a:spLocks noChangeArrowheads="1"/>
          </p:cNvSpPr>
          <p:nvPr/>
        </p:nvSpPr>
        <p:spPr bwMode="auto">
          <a:xfrm rot="10800000">
            <a:off x="152400" y="1905000"/>
            <a:ext cx="73342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>
                <a:latin typeface="Tahoma" pitchFamily="34" charset="0"/>
              </a:rPr>
              <a:t>Optional – </a:t>
            </a:r>
            <a:br>
              <a:rPr lang="en-US" sz="1800">
                <a:latin typeface="Tahoma" pitchFamily="34" charset="0"/>
              </a:rPr>
            </a:br>
            <a:r>
              <a:rPr lang="en-US" sz="1800">
                <a:latin typeface="Tahoma" pitchFamily="34" charset="0"/>
              </a:rPr>
              <a:t>If Delegated by Prime</a:t>
            </a:r>
          </a:p>
        </p:txBody>
      </p:sp>
      <p:cxnSp>
        <p:nvCxnSpPr>
          <p:cNvPr id="4127" name="AutoShape 31"/>
          <p:cNvCxnSpPr>
            <a:cxnSpLocks noChangeShapeType="1"/>
            <a:stCxn id="4121" idx="3"/>
            <a:endCxn id="10" idx="3"/>
          </p:cNvCxnSpPr>
          <p:nvPr/>
        </p:nvCxnSpPr>
        <p:spPr bwMode="auto">
          <a:xfrm flipH="1" flipV="1">
            <a:off x="5803900" y="1981200"/>
            <a:ext cx="2286000" cy="2743200"/>
          </a:xfrm>
          <a:prstGeom prst="bentConnector3">
            <a:avLst>
              <a:gd name="adj1" fmla="val -9444"/>
            </a:avLst>
          </a:prstGeom>
          <a:noFill/>
          <a:ln w="28575">
            <a:solidFill>
              <a:srgbClr val="FFFF00"/>
            </a:solidFill>
            <a:prstDash val="lgDash"/>
            <a:miter lim="800000"/>
            <a:headEnd/>
            <a:tailEnd type="arrow" w="med" len="med"/>
          </a:ln>
        </p:spPr>
      </p:cxnSp>
      <p:sp>
        <p:nvSpPr>
          <p:cNvPr id="4128" name="Text Box 32"/>
          <p:cNvSpPr txBox="1">
            <a:spLocks noChangeArrowheads="1"/>
          </p:cNvSpPr>
          <p:nvPr/>
        </p:nvSpPr>
        <p:spPr bwMode="auto">
          <a:xfrm rot="10800000">
            <a:off x="8305800" y="1981200"/>
            <a:ext cx="73342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>
                <a:latin typeface="Tahoma" pitchFamily="34" charset="0"/>
              </a:rPr>
              <a:t>Optional – </a:t>
            </a:r>
            <a:br>
              <a:rPr lang="en-US" sz="1800">
                <a:latin typeface="Tahoma" pitchFamily="34" charset="0"/>
              </a:rPr>
            </a:br>
            <a:r>
              <a:rPr lang="en-US" sz="1800">
                <a:latin typeface="Tahoma" pitchFamily="34" charset="0"/>
              </a:rPr>
              <a:t>If Delegated by Prime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429000" y="1524000"/>
            <a:ext cx="2362200" cy="914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>
                <a:solidFill>
                  <a:schemeClr val="hlink"/>
                </a:solidFill>
                <a:latin typeface="Calibri" pitchFamily="34" charset="0"/>
              </a:rPr>
              <a:t>FederalReporting.gov</a:t>
            </a:r>
          </a:p>
        </p:txBody>
      </p:sp>
      <p:sp>
        <p:nvSpPr>
          <p:cNvPr id="2" name="Footer Placeholder 1"/>
          <p:cNvSpPr txBox="1">
            <a:spLocks noGrp="1"/>
          </p:cNvSpPr>
          <p:nvPr/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124" name="TextBox 2"/>
          <p:cNvSpPr txBox="1">
            <a:spLocks noChangeArrowheads="1"/>
          </p:cNvSpPr>
          <p:nvPr/>
        </p:nvSpPr>
        <p:spPr bwMode="auto">
          <a:xfrm>
            <a:off x="685800" y="0"/>
            <a:ext cx="7772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>
                <a:solidFill>
                  <a:schemeClr val="tx2"/>
                </a:solidFill>
                <a:latin typeface="Tahoma" pitchFamily="34" charset="0"/>
              </a:rPr>
              <a:t>Reporting Requirements:</a:t>
            </a:r>
          </a:p>
          <a:p>
            <a:pPr algn="ctr"/>
            <a:r>
              <a:rPr lang="en-US" sz="4000">
                <a:solidFill>
                  <a:schemeClr val="tx2"/>
                </a:solidFill>
                <a:latin typeface="Tahoma" pitchFamily="34" charset="0"/>
              </a:rPr>
              <a:t>An Alternative Approach</a:t>
            </a:r>
          </a:p>
        </p:txBody>
      </p:sp>
      <p:sp>
        <p:nvSpPr>
          <p:cNvPr id="5125" name="Rounded Rectangle 4"/>
          <p:cNvSpPr>
            <a:spLocks noChangeArrowheads="1"/>
          </p:cNvSpPr>
          <p:nvPr/>
        </p:nvSpPr>
        <p:spPr bwMode="auto">
          <a:xfrm>
            <a:off x="1143000" y="3124200"/>
            <a:ext cx="13716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1800" b="1">
                <a:solidFill>
                  <a:schemeClr val="hlink"/>
                </a:solidFill>
                <a:latin typeface="Calibri" pitchFamily="34" charset="0"/>
              </a:rPr>
              <a:t>State</a:t>
            </a:r>
          </a:p>
        </p:txBody>
      </p:sp>
      <p:cxnSp>
        <p:nvCxnSpPr>
          <p:cNvPr id="5126" name="Shape 13"/>
          <p:cNvCxnSpPr>
            <a:cxnSpLocks noChangeShapeType="1"/>
            <a:stCxn id="4" idx="2"/>
            <a:endCxn id="5125" idx="0"/>
          </p:cNvCxnSpPr>
          <p:nvPr/>
        </p:nvCxnSpPr>
        <p:spPr bwMode="auto">
          <a:xfrm rot="5400000">
            <a:off x="2889250" y="1390650"/>
            <a:ext cx="660400" cy="278130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E46C0A"/>
            </a:solidFill>
            <a:miter lim="800000"/>
            <a:headEnd type="arrow" w="med" len="med"/>
            <a:tailEnd/>
          </a:ln>
        </p:spPr>
      </p:cxnSp>
      <p:sp>
        <p:nvSpPr>
          <p:cNvPr id="5127" name="Rounded Rectangle 6"/>
          <p:cNvSpPr>
            <a:spLocks noChangeArrowheads="1"/>
          </p:cNvSpPr>
          <p:nvPr/>
        </p:nvSpPr>
        <p:spPr bwMode="auto">
          <a:xfrm>
            <a:off x="1066800" y="4343400"/>
            <a:ext cx="16002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1800" b="1">
                <a:solidFill>
                  <a:schemeClr val="hlink"/>
                </a:solidFill>
                <a:latin typeface="Calibri" pitchFamily="34" charset="0"/>
              </a:rPr>
              <a:t>Bob’s Construction, Inc.</a:t>
            </a:r>
          </a:p>
        </p:txBody>
      </p:sp>
      <p:sp>
        <p:nvSpPr>
          <p:cNvPr id="5128" name="Rounded Rectangle 8"/>
          <p:cNvSpPr>
            <a:spLocks noChangeArrowheads="1"/>
          </p:cNvSpPr>
          <p:nvPr/>
        </p:nvSpPr>
        <p:spPr bwMode="auto">
          <a:xfrm>
            <a:off x="6629400" y="3124200"/>
            <a:ext cx="13716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1800" b="1">
                <a:solidFill>
                  <a:schemeClr val="hlink"/>
                </a:solidFill>
                <a:latin typeface="Calibri" pitchFamily="34" charset="0"/>
              </a:rPr>
              <a:t>State</a:t>
            </a:r>
          </a:p>
        </p:txBody>
      </p:sp>
      <p:sp>
        <p:nvSpPr>
          <p:cNvPr id="5129" name="Rounded Rectangle 9"/>
          <p:cNvSpPr>
            <a:spLocks noChangeArrowheads="1"/>
          </p:cNvSpPr>
          <p:nvPr/>
        </p:nvSpPr>
        <p:spPr bwMode="auto">
          <a:xfrm>
            <a:off x="6553200" y="4343400"/>
            <a:ext cx="1524000" cy="914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1800" b="1">
                <a:solidFill>
                  <a:schemeClr val="hlink"/>
                </a:solidFill>
                <a:latin typeface="Calibri" pitchFamily="34" charset="0"/>
              </a:rPr>
              <a:t>City</a:t>
            </a:r>
          </a:p>
        </p:txBody>
      </p:sp>
      <p:cxnSp>
        <p:nvCxnSpPr>
          <p:cNvPr id="5130" name="Shape 13"/>
          <p:cNvCxnSpPr>
            <a:cxnSpLocks noChangeShapeType="1"/>
            <a:stCxn id="4" idx="2"/>
            <a:endCxn id="5128" idx="0"/>
          </p:cNvCxnSpPr>
          <p:nvPr/>
        </p:nvCxnSpPr>
        <p:spPr bwMode="auto">
          <a:xfrm rot="16200000" flipH="1">
            <a:off x="5632450" y="1428750"/>
            <a:ext cx="660400" cy="270510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E46C0A"/>
            </a:solidFill>
            <a:miter lim="800000"/>
            <a:headEnd type="arrow" w="med" len="med"/>
            <a:tailEnd/>
          </a:ln>
        </p:spPr>
      </p:cxnSp>
      <p:sp>
        <p:nvSpPr>
          <p:cNvPr id="5131" name="TextBox 35"/>
          <p:cNvSpPr txBox="1">
            <a:spLocks noChangeArrowheads="1"/>
          </p:cNvSpPr>
          <p:nvPr/>
        </p:nvSpPr>
        <p:spPr bwMode="auto">
          <a:xfrm>
            <a:off x="3124200" y="3200400"/>
            <a:ext cx="29733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tx2"/>
                </a:solidFill>
                <a:latin typeface="Calibri" pitchFamily="34" charset="0"/>
              </a:rPr>
              <a:t>“Prime Recipients”</a:t>
            </a:r>
          </a:p>
        </p:txBody>
      </p:sp>
      <p:cxnSp>
        <p:nvCxnSpPr>
          <p:cNvPr id="5132" name="Straight Arrow Connector 71"/>
          <p:cNvCxnSpPr>
            <a:cxnSpLocks noChangeShapeType="1"/>
            <a:stCxn id="5131" idx="1"/>
          </p:cNvCxnSpPr>
          <p:nvPr/>
        </p:nvCxnSpPr>
        <p:spPr bwMode="auto">
          <a:xfrm flipH="1">
            <a:off x="2514600" y="3460750"/>
            <a:ext cx="609600" cy="0"/>
          </a:xfrm>
          <a:prstGeom prst="straightConnector1">
            <a:avLst/>
          </a:prstGeom>
          <a:noFill/>
          <a:ln w="28575" algn="ctr">
            <a:solidFill>
              <a:schemeClr val="tx2"/>
            </a:solidFill>
            <a:round/>
            <a:headEnd/>
            <a:tailEnd type="arrow" w="med" len="med"/>
          </a:ln>
        </p:spPr>
      </p:cxnSp>
      <p:cxnSp>
        <p:nvCxnSpPr>
          <p:cNvPr id="5133" name="Straight Arrow Connector 73"/>
          <p:cNvCxnSpPr>
            <a:cxnSpLocks noChangeShapeType="1"/>
          </p:cNvCxnSpPr>
          <p:nvPr/>
        </p:nvCxnSpPr>
        <p:spPr bwMode="auto">
          <a:xfrm flipH="1">
            <a:off x="2667000" y="4648200"/>
            <a:ext cx="609600" cy="1588"/>
          </a:xfrm>
          <a:prstGeom prst="straightConnector1">
            <a:avLst/>
          </a:prstGeom>
          <a:noFill/>
          <a:ln w="28575" algn="ctr">
            <a:solidFill>
              <a:schemeClr val="tx2"/>
            </a:solidFill>
            <a:round/>
            <a:headEnd/>
            <a:tailEnd type="arrow" w="med" len="med"/>
          </a:ln>
        </p:spPr>
      </p:cxnSp>
      <p:cxnSp>
        <p:nvCxnSpPr>
          <p:cNvPr id="5134" name="Straight Arrow Connector 84"/>
          <p:cNvCxnSpPr>
            <a:cxnSpLocks noChangeShapeType="1"/>
          </p:cNvCxnSpPr>
          <p:nvPr/>
        </p:nvCxnSpPr>
        <p:spPr bwMode="auto">
          <a:xfrm>
            <a:off x="6096000" y="3429000"/>
            <a:ext cx="533400" cy="0"/>
          </a:xfrm>
          <a:prstGeom prst="straightConnector1">
            <a:avLst/>
          </a:prstGeom>
          <a:noFill/>
          <a:ln w="28575" algn="ctr">
            <a:solidFill>
              <a:schemeClr val="tx2"/>
            </a:solidFill>
            <a:round/>
            <a:headEnd/>
            <a:tailEnd type="arrow" w="med" len="med"/>
          </a:ln>
        </p:spPr>
      </p:cxnSp>
      <p:cxnSp>
        <p:nvCxnSpPr>
          <p:cNvPr id="5135" name="Straight Arrow Connector 87"/>
          <p:cNvCxnSpPr>
            <a:cxnSpLocks noChangeShapeType="1"/>
          </p:cNvCxnSpPr>
          <p:nvPr/>
        </p:nvCxnSpPr>
        <p:spPr bwMode="auto">
          <a:xfrm>
            <a:off x="5943600" y="4648200"/>
            <a:ext cx="533400" cy="1588"/>
          </a:xfrm>
          <a:prstGeom prst="straightConnector1">
            <a:avLst/>
          </a:prstGeom>
          <a:noFill/>
          <a:ln w="28575" algn="ctr">
            <a:solidFill>
              <a:schemeClr val="tx2"/>
            </a:solidFill>
            <a:round/>
            <a:headEnd/>
            <a:tailEnd type="arrow" w="med" len="med"/>
          </a:ln>
        </p:spPr>
      </p:cxnSp>
      <p:sp>
        <p:nvSpPr>
          <p:cNvPr id="5136" name="TextBox 35"/>
          <p:cNvSpPr txBox="1">
            <a:spLocks noChangeArrowheads="1"/>
          </p:cNvSpPr>
          <p:nvPr/>
        </p:nvSpPr>
        <p:spPr bwMode="auto">
          <a:xfrm>
            <a:off x="3276600" y="4419600"/>
            <a:ext cx="2679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tx2"/>
                </a:solidFill>
                <a:latin typeface="Calibri" pitchFamily="34" charset="0"/>
              </a:rPr>
              <a:t>“Sub-Recipients”</a:t>
            </a:r>
          </a:p>
        </p:txBody>
      </p:sp>
      <p:sp>
        <p:nvSpPr>
          <p:cNvPr id="5137" name="TextBox 35"/>
          <p:cNvSpPr txBox="1">
            <a:spLocks noChangeArrowheads="1"/>
          </p:cNvSpPr>
          <p:nvPr/>
        </p:nvSpPr>
        <p:spPr bwMode="auto">
          <a:xfrm>
            <a:off x="3352800" y="5638800"/>
            <a:ext cx="25257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chemeClr val="tx2"/>
                </a:solidFill>
                <a:latin typeface="Calibri" pitchFamily="34" charset="0"/>
              </a:rPr>
              <a:t>“Sub-</a:t>
            </a:r>
          </a:p>
          <a:p>
            <a:pPr algn="ctr"/>
            <a:r>
              <a:rPr lang="en-US" sz="2800" b="1">
                <a:solidFill>
                  <a:schemeClr val="tx2"/>
                </a:solidFill>
                <a:latin typeface="Calibri" pitchFamily="34" charset="0"/>
              </a:rPr>
              <a:t>Sub-Recipients”</a:t>
            </a:r>
          </a:p>
        </p:txBody>
      </p:sp>
      <p:cxnSp>
        <p:nvCxnSpPr>
          <p:cNvPr id="5138" name="AutoShape 18"/>
          <p:cNvCxnSpPr>
            <a:cxnSpLocks noChangeShapeType="1"/>
          </p:cNvCxnSpPr>
          <p:nvPr/>
        </p:nvCxnSpPr>
        <p:spPr bwMode="auto">
          <a:xfrm rot="10800000" flipH="1">
            <a:off x="1054100" y="1981200"/>
            <a:ext cx="2362200" cy="2730500"/>
          </a:xfrm>
          <a:prstGeom prst="bentConnector3">
            <a:avLst>
              <a:gd name="adj1" fmla="val -9139"/>
            </a:avLst>
          </a:prstGeom>
          <a:noFill/>
          <a:ln w="28575">
            <a:solidFill>
              <a:srgbClr val="FF6600"/>
            </a:solidFill>
            <a:miter lim="800000"/>
            <a:headEnd/>
            <a:tailEnd type="arrow" w="med" len="med"/>
          </a:ln>
        </p:spPr>
      </p:cxnSp>
      <p:cxnSp>
        <p:nvCxnSpPr>
          <p:cNvPr id="5139" name="AutoShape 19"/>
          <p:cNvCxnSpPr>
            <a:cxnSpLocks noChangeShapeType="1"/>
          </p:cNvCxnSpPr>
          <p:nvPr/>
        </p:nvCxnSpPr>
        <p:spPr bwMode="auto">
          <a:xfrm flipH="1" flipV="1">
            <a:off x="5803900" y="1981200"/>
            <a:ext cx="2286000" cy="2743200"/>
          </a:xfrm>
          <a:prstGeom prst="bentConnector3">
            <a:avLst>
              <a:gd name="adj1" fmla="val -9444"/>
            </a:avLst>
          </a:prstGeom>
          <a:noFill/>
          <a:ln w="28575">
            <a:solidFill>
              <a:srgbClr val="FF6600"/>
            </a:solidFill>
            <a:miter lim="800000"/>
            <a:headEnd/>
            <a:tailEnd type="arrow" w="med" len="med"/>
          </a:ln>
        </p:spPr>
      </p:cxnSp>
      <p:cxnSp>
        <p:nvCxnSpPr>
          <p:cNvPr id="5140" name="AutoShape 20"/>
          <p:cNvCxnSpPr>
            <a:cxnSpLocks noChangeShapeType="1"/>
          </p:cNvCxnSpPr>
          <p:nvPr/>
        </p:nvCxnSpPr>
        <p:spPr bwMode="auto">
          <a:xfrm rot="10800000" flipH="1">
            <a:off x="152400" y="1676400"/>
            <a:ext cx="3276600" cy="4114800"/>
          </a:xfrm>
          <a:prstGeom prst="bentConnector3">
            <a:avLst>
              <a:gd name="adj1" fmla="val 3778"/>
            </a:avLst>
          </a:prstGeom>
          <a:noFill/>
          <a:ln w="28575">
            <a:solidFill>
              <a:srgbClr val="FF6600"/>
            </a:solidFill>
            <a:miter lim="800000"/>
            <a:headEnd/>
            <a:tailEnd type="arrow" w="med" len="med"/>
          </a:ln>
        </p:spPr>
      </p:cxnSp>
      <p:sp>
        <p:nvSpPr>
          <p:cNvPr id="14" name="Rounded Rectangle 13"/>
          <p:cNvSpPr/>
          <p:nvPr/>
        </p:nvSpPr>
        <p:spPr>
          <a:xfrm>
            <a:off x="147638" y="5715000"/>
            <a:ext cx="1376362" cy="9144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>
                <a:solidFill>
                  <a:schemeClr val="hlink"/>
                </a:solidFill>
                <a:latin typeface="Calibri" pitchFamily="34" charset="0"/>
              </a:rPr>
              <a:t>Bill’s Building</a:t>
            </a:r>
          </a:p>
        </p:txBody>
      </p:sp>
      <p:cxnSp>
        <p:nvCxnSpPr>
          <p:cNvPr id="5142" name="AutoShape 22"/>
          <p:cNvCxnSpPr>
            <a:cxnSpLocks noChangeShapeType="1"/>
          </p:cNvCxnSpPr>
          <p:nvPr/>
        </p:nvCxnSpPr>
        <p:spPr bwMode="auto">
          <a:xfrm rot="-5400000">
            <a:off x="260350" y="2101850"/>
            <a:ext cx="3429000" cy="2882900"/>
          </a:xfrm>
          <a:prstGeom prst="bentConnector2">
            <a:avLst/>
          </a:prstGeom>
          <a:noFill/>
          <a:ln w="28575">
            <a:solidFill>
              <a:srgbClr val="FF6600"/>
            </a:solidFill>
            <a:miter lim="800000"/>
            <a:headEnd/>
            <a:tailEnd type="arrow" w="med" len="med"/>
          </a:ln>
        </p:spPr>
      </p:cxnSp>
      <p:sp>
        <p:nvSpPr>
          <p:cNvPr id="5143" name="Line 23"/>
          <p:cNvSpPr>
            <a:spLocks noChangeShapeType="1"/>
          </p:cNvSpPr>
          <p:nvPr/>
        </p:nvSpPr>
        <p:spPr bwMode="auto">
          <a:xfrm>
            <a:off x="519113" y="5410200"/>
            <a:ext cx="1843087" cy="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44" name="Line 24"/>
          <p:cNvSpPr>
            <a:spLocks noChangeShapeType="1"/>
          </p:cNvSpPr>
          <p:nvPr/>
        </p:nvSpPr>
        <p:spPr bwMode="auto">
          <a:xfrm>
            <a:off x="2347913" y="5403850"/>
            <a:ext cx="0" cy="30480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45" name="Line 25"/>
          <p:cNvSpPr>
            <a:spLocks noChangeShapeType="1"/>
          </p:cNvSpPr>
          <p:nvPr/>
        </p:nvSpPr>
        <p:spPr bwMode="auto">
          <a:xfrm>
            <a:off x="533400" y="5257800"/>
            <a:ext cx="0" cy="15240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5146" name="AutoShape 26"/>
          <p:cNvCxnSpPr>
            <a:cxnSpLocks noChangeShapeType="1"/>
          </p:cNvCxnSpPr>
          <p:nvPr/>
        </p:nvCxnSpPr>
        <p:spPr bwMode="auto">
          <a:xfrm flipH="1" flipV="1">
            <a:off x="5791200" y="1676400"/>
            <a:ext cx="3200400" cy="4191000"/>
          </a:xfrm>
          <a:prstGeom prst="bentConnector3">
            <a:avLst>
              <a:gd name="adj1" fmla="val 2824"/>
            </a:avLst>
          </a:prstGeom>
          <a:noFill/>
          <a:ln w="28575">
            <a:solidFill>
              <a:srgbClr val="FF6600"/>
            </a:solidFill>
            <a:miter lim="800000"/>
            <a:headEnd/>
            <a:tailEnd type="arrow" w="med" len="med"/>
          </a:ln>
        </p:spPr>
      </p:cxnSp>
      <p:sp>
        <p:nvSpPr>
          <p:cNvPr id="19" name="Rounded Rectangle 18"/>
          <p:cNvSpPr/>
          <p:nvPr/>
        </p:nvSpPr>
        <p:spPr>
          <a:xfrm>
            <a:off x="7467600" y="5715000"/>
            <a:ext cx="1524000" cy="9144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>
                <a:solidFill>
                  <a:schemeClr val="hlink"/>
                </a:solidFill>
                <a:latin typeface="Calibri" pitchFamily="34" charset="0"/>
              </a:rPr>
              <a:t>Mayor’s</a:t>
            </a:r>
          </a:p>
          <a:p>
            <a:pPr algn="ctr">
              <a:defRPr/>
            </a:pPr>
            <a:r>
              <a:rPr lang="en-US" sz="1800" b="1">
                <a:solidFill>
                  <a:schemeClr val="hlink"/>
                </a:solidFill>
                <a:latin typeface="Calibri" pitchFamily="34" charset="0"/>
              </a:rPr>
              <a:t>Brother-in-Law</a:t>
            </a:r>
          </a:p>
        </p:txBody>
      </p:sp>
      <p:cxnSp>
        <p:nvCxnSpPr>
          <p:cNvPr id="5148" name="AutoShape 28"/>
          <p:cNvCxnSpPr>
            <a:cxnSpLocks noChangeShapeType="1"/>
          </p:cNvCxnSpPr>
          <p:nvPr/>
        </p:nvCxnSpPr>
        <p:spPr bwMode="auto">
          <a:xfrm rot="5400000" flipH="1">
            <a:off x="5441950" y="2178050"/>
            <a:ext cx="3505200" cy="2806700"/>
          </a:xfrm>
          <a:prstGeom prst="bentConnector2">
            <a:avLst/>
          </a:prstGeom>
          <a:noFill/>
          <a:ln w="28575">
            <a:solidFill>
              <a:srgbClr val="FF6600"/>
            </a:solidFill>
            <a:miter lim="800000"/>
            <a:headEnd/>
            <a:tailEnd type="arrow" w="med" len="med"/>
          </a:ln>
        </p:spPr>
      </p:cxnSp>
      <p:sp>
        <p:nvSpPr>
          <p:cNvPr id="5149" name="Line 29"/>
          <p:cNvSpPr>
            <a:spLocks noChangeShapeType="1"/>
          </p:cNvSpPr>
          <p:nvPr/>
        </p:nvSpPr>
        <p:spPr bwMode="auto">
          <a:xfrm>
            <a:off x="6781800" y="5410200"/>
            <a:ext cx="1828800" cy="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50" name="Line 30"/>
          <p:cNvSpPr>
            <a:spLocks noChangeShapeType="1"/>
          </p:cNvSpPr>
          <p:nvPr/>
        </p:nvSpPr>
        <p:spPr bwMode="auto">
          <a:xfrm>
            <a:off x="6794500" y="5400675"/>
            <a:ext cx="0" cy="314325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51" name="Line 31"/>
          <p:cNvSpPr>
            <a:spLocks noChangeShapeType="1"/>
          </p:cNvSpPr>
          <p:nvPr/>
        </p:nvSpPr>
        <p:spPr bwMode="auto">
          <a:xfrm>
            <a:off x="8597900" y="5334000"/>
            <a:ext cx="0" cy="7620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5943600" y="5715000"/>
            <a:ext cx="1371600" cy="9144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>
                <a:solidFill>
                  <a:schemeClr val="hlink"/>
                </a:solidFill>
                <a:latin typeface="Calibri" pitchFamily="34" charset="0"/>
              </a:rPr>
              <a:t>Bill’s Building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752600" y="5715000"/>
            <a:ext cx="1600200" cy="9144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800" b="1">
                <a:solidFill>
                  <a:schemeClr val="hlink"/>
                </a:solidFill>
                <a:latin typeface="Calibri" pitchFamily="34" charset="0"/>
              </a:rPr>
              <a:t>Governor’s Campaign</a:t>
            </a:r>
          </a:p>
          <a:p>
            <a:pPr algn="ctr">
              <a:defRPr/>
            </a:pPr>
            <a:r>
              <a:rPr lang="en-US" sz="1800" b="1">
                <a:solidFill>
                  <a:schemeClr val="hlink"/>
                </a:solidFill>
                <a:latin typeface="Calibri" pitchFamily="34" charset="0"/>
              </a:rPr>
              <a:t>Contributor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29" name="Line 61"/>
          <p:cNvSpPr>
            <a:spLocks noChangeShapeType="1"/>
          </p:cNvSpPr>
          <p:nvPr/>
        </p:nvSpPr>
        <p:spPr bwMode="auto">
          <a:xfrm>
            <a:off x="2457450" y="1457325"/>
            <a:ext cx="4772025" cy="0"/>
          </a:xfrm>
          <a:prstGeom prst="line">
            <a:avLst/>
          </a:prstGeom>
          <a:noFill/>
          <a:ln w="15875">
            <a:solidFill>
              <a:srgbClr val="FFFF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3970" name="Line 2"/>
          <p:cNvSpPr>
            <a:spLocks noChangeShapeType="1"/>
          </p:cNvSpPr>
          <p:nvPr/>
        </p:nvSpPr>
        <p:spPr bwMode="auto">
          <a:xfrm>
            <a:off x="3552825" y="4152900"/>
            <a:ext cx="1162050" cy="9525"/>
          </a:xfrm>
          <a:prstGeom prst="line">
            <a:avLst/>
          </a:prstGeom>
          <a:noFill/>
          <a:ln w="15875">
            <a:solidFill>
              <a:srgbClr val="FFFF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20" name="Line 3"/>
          <p:cNvSpPr>
            <a:spLocks noChangeShapeType="1"/>
          </p:cNvSpPr>
          <p:nvPr/>
        </p:nvSpPr>
        <p:spPr bwMode="auto">
          <a:xfrm>
            <a:off x="2314575" y="4400550"/>
            <a:ext cx="962025" cy="0"/>
          </a:xfrm>
          <a:prstGeom prst="line">
            <a:avLst/>
          </a:prstGeom>
          <a:noFill/>
          <a:ln w="53975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21" name="Text Box 3"/>
          <p:cNvSpPr txBox="1">
            <a:spLocks noChangeArrowheads="1"/>
          </p:cNvSpPr>
          <p:nvPr/>
        </p:nvSpPr>
        <p:spPr bwMode="auto">
          <a:xfrm rot="-5400000">
            <a:off x="-752475" y="4419600"/>
            <a:ext cx="1809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7432" tIns="27432" rIns="0" bIns="0"/>
          <a:lstStyle/>
          <a:p>
            <a:pPr algn="ctr"/>
            <a:r>
              <a:rPr lang="en-US" sz="1400" b="1">
                <a:latin typeface="Arial" charset="0"/>
                <a:cs typeface="Arial" charset="0"/>
              </a:rPr>
              <a:t>FEDERAL   AWARD</a:t>
            </a:r>
          </a:p>
        </p:txBody>
      </p:sp>
      <p:sp>
        <p:nvSpPr>
          <p:cNvPr id="42" name="Rectangle 41"/>
          <p:cNvSpPr/>
          <p:nvPr/>
        </p:nvSpPr>
        <p:spPr>
          <a:xfrm>
            <a:off x="276225" y="5734050"/>
            <a:ext cx="1981200" cy="990600"/>
          </a:xfrm>
          <a:prstGeom prst="rect">
            <a:avLst/>
          </a:prstGeom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199" name="Straight Arrow Connector 42"/>
          <p:cNvCxnSpPr>
            <a:cxnSpLocks noChangeShapeType="1"/>
          </p:cNvCxnSpPr>
          <p:nvPr/>
        </p:nvCxnSpPr>
        <p:spPr bwMode="auto">
          <a:xfrm>
            <a:off x="733425" y="6505575"/>
            <a:ext cx="400050" cy="1588"/>
          </a:xfrm>
          <a:prstGeom prst="straightConnector1">
            <a:avLst/>
          </a:prstGeom>
          <a:noFill/>
          <a:ln w="22225" algn="ctr">
            <a:solidFill>
              <a:srgbClr val="00FFFF"/>
            </a:solidFill>
            <a:round/>
            <a:headEnd/>
            <a:tailEnd type="arrow" w="med" len="med"/>
          </a:ln>
        </p:spPr>
      </p:cxnSp>
      <p:sp>
        <p:nvSpPr>
          <p:cNvPr id="8200" name="TextBox 44"/>
          <p:cNvSpPr txBox="1">
            <a:spLocks noChangeArrowheads="1"/>
          </p:cNvSpPr>
          <p:nvPr/>
        </p:nvSpPr>
        <p:spPr bwMode="auto">
          <a:xfrm>
            <a:off x="1133475" y="5924550"/>
            <a:ext cx="6953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hlink"/>
                </a:solidFill>
                <a:latin typeface="Calibri" pitchFamily="34" charset="0"/>
              </a:rPr>
              <a:t>Funding</a:t>
            </a:r>
          </a:p>
        </p:txBody>
      </p:sp>
      <p:sp>
        <p:nvSpPr>
          <p:cNvPr id="8201" name="TextBox 45"/>
          <p:cNvSpPr txBox="1">
            <a:spLocks noChangeArrowheads="1"/>
          </p:cNvSpPr>
          <p:nvPr/>
        </p:nvSpPr>
        <p:spPr bwMode="auto">
          <a:xfrm>
            <a:off x="1133475" y="6381750"/>
            <a:ext cx="10207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hlink"/>
                </a:solidFill>
                <a:latin typeface="Calibri" pitchFamily="34" charset="0"/>
              </a:rPr>
              <a:t>Public Access</a:t>
            </a:r>
          </a:p>
        </p:txBody>
      </p:sp>
      <p:cxnSp>
        <p:nvCxnSpPr>
          <p:cNvPr id="8202" name="Straight Arrow Connector 59"/>
          <p:cNvCxnSpPr>
            <a:cxnSpLocks noChangeShapeType="1"/>
          </p:cNvCxnSpPr>
          <p:nvPr/>
        </p:nvCxnSpPr>
        <p:spPr bwMode="auto">
          <a:xfrm>
            <a:off x="733425" y="6086475"/>
            <a:ext cx="400050" cy="0"/>
          </a:xfrm>
          <a:prstGeom prst="bentConnector3">
            <a:avLst>
              <a:gd name="adj1" fmla="val 50000"/>
            </a:avLst>
          </a:prstGeom>
          <a:noFill/>
          <a:ln w="22225" algn="ctr">
            <a:solidFill>
              <a:srgbClr val="00B050"/>
            </a:solidFill>
            <a:miter lim="800000"/>
            <a:headEnd/>
            <a:tailEnd type="arrow" w="med" len="med"/>
          </a:ln>
        </p:spPr>
      </p:cxnSp>
      <p:sp>
        <p:nvSpPr>
          <p:cNvPr id="8203" name="TextBox 44"/>
          <p:cNvSpPr txBox="1">
            <a:spLocks noChangeArrowheads="1"/>
          </p:cNvSpPr>
          <p:nvPr/>
        </p:nvSpPr>
        <p:spPr bwMode="auto">
          <a:xfrm>
            <a:off x="1133475" y="6153150"/>
            <a:ext cx="11445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hlink"/>
                </a:solidFill>
                <a:latin typeface="Calibri" pitchFamily="34" charset="0"/>
              </a:rPr>
              <a:t>Reporting Data</a:t>
            </a:r>
          </a:p>
        </p:txBody>
      </p:sp>
      <p:cxnSp>
        <p:nvCxnSpPr>
          <p:cNvPr id="8204" name="Straight Arrow Connector 40"/>
          <p:cNvCxnSpPr>
            <a:cxnSpLocks noChangeShapeType="1"/>
          </p:cNvCxnSpPr>
          <p:nvPr/>
        </p:nvCxnSpPr>
        <p:spPr bwMode="auto">
          <a:xfrm>
            <a:off x="723900" y="6305550"/>
            <a:ext cx="400050" cy="1588"/>
          </a:xfrm>
          <a:prstGeom prst="straightConnector1">
            <a:avLst/>
          </a:prstGeom>
          <a:noFill/>
          <a:ln w="22225" algn="ctr">
            <a:solidFill>
              <a:srgbClr val="FFFF00"/>
            </a:solidFill>
            <a:round/>
            <a:headEnd/>
            <a:tailEnd type="arrow" w="med" len="med"/>
          </a:ln>
        </p:spPr>
      </p:cxnSp>
      <p:sp>
        <p:nvSpPr>
          <p:cNvPr id="8205" name="Text Box 13"/>
          <p:cNvSpPr txBox="1">
            <a:spLocks noChangeArrowheads="1"/>
          </p:cNvSpPr>
          <p:nvPr/>
        </p:nvSpPr>
        <p:spPr bwMode="auto">
          <a:xfrm rot="-5400000">
            <a:off x="-13493" y="6068218"/>
            <a:ext cx="946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u="sng">
                <a:solidFill>
                  <a:schemeClr val="hlink"/>
                </a:solidFill>
                <a:latin typeface="Arial" charset="0"/>
              </a:rPr>
              <a:t>Legend</a:t>
            </a:r>
          </a:p>
        </p:txBody>
      </p:sp>
      <p:sp>
        <p:nvSpPr>
          <p:cNvPr id="9231" name="Rectangle 15"/>
          <p:cNvSpPr>
            <a:spLocks noChangeArrowheads="1"/>
          </p:cNvSpPr>
          <p:nvPr/>
        </p:nvSpPr>
        <p:spPr bwMode="auto">
          <a:xfrm>
            <a:off x="295275" y="1343025"/>
            <a:ext cx="2371725" cy="2276475"/>
          </a:xfrm>
          <a:prstGeom prst="rect">
            <a:avLst/>
          </a:prstGeom>
          <a:solidFill>
            <a:srgbClr val="FF0000"/>
          </a:solidFill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352425" y="1376363"/>
            <a:ext cx="1247775" cy="136842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1125" indent="-111125">
              <a:spcBef>
                <a:spcPct val="50000"/>
              </a:spcBef>
              <a:buFont typeface="Arial" charset="0"/>
              <a:buChar char="•"/>
            </a:pPr>
            <a:r>
              <a:rPr lang="en-US" sz="1400">
                <a:latin typeface="Arial" charset="0"/>
              </a:rPr>
              <a:t> Potential recipients &amp; sub-recipients must register.</a:t>
            </a:r>
          </a:p>
        </p:txBody>
      </p:sp>
      <p:sp>
        <p:nvSpPr>
          <p:cNvPr id="172" name="Flowchart: Magnetic Disk 171"/>
          <p:cNvSpPr/>
          <p:nvPr/>
        </p:nvSpPr>
        <p:spPr>
          <a:xfrm>
            <a:off x="1600200" y="1447800"/>
            <a:ext cx="990600" cy="1230313"/>
          </a:xfrm>
          <a:prstGeom prst="flowChartMagneticDisk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latin typeface="Arial" charset="0"/>
                <a:cs typeface="Arial" charset="0"/>
              </a:rPr>
              <a:t>Central</a:t>
            </a:r>
          </a:p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latin typeface="Arial" charset="0"/>
                <a:cs typeface="Arial" charset="0"/>
              </a:rPr>
              <a:t>Contractor</a:t>
            </a:r>
          </a:p>
          <a:p>
            <a:pPr algn="ctr">
              <a:defRPr/>
            </a:pPr>
            <a:r>
              <a:rPr lang="en-US" sz="1200" b="1" dirty="0">
                <a:solidFill>
                  <a:srgbClr val="000000"/>
                </a:solidFill>
                <a:latin typeface="Arial" charset="0"/>
                <a:cs typeface="Arial" charset="0"/>
              </a:rPr>
              <a:t>Registry</a:t>
            </a: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 rot="-5400000">
            <a:off x="-652463" y="2009776"/>
            <a:ext cx="1609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Arial" charset="0"/>
              </a:rPr>
              <a:t>REGISTRATION</a:t>
            </a: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342900" y="5273675"/>
            <a:ext cx="17907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>
                <a:latin typeface="Arial" charset="0"/>
              </a:rPr>
              <a:t>Agency gives Grant, Contract, etc.</a:t>
            </a:r>
          </a:p>
        </p:txBody>
      </p:sp>
      <p:pic>
        <p:nvPicPr>
          <p:cNvPr id="9236" name="Picture 20" descr="MCj0442163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1275" y="4191000"/>
            <a:ext cx="43815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342900" y="2657475"/>
            <a:ext cx="22479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1125" indent="-111125">
              <a:spcBef>
                <a:spcPct val="50000"/>
              </a:spcBef>
              <a:buFont typeface="Arial" charset="0"/>
              <a:buChar char="•"/>
            </a:pPr>
            <a:r>
              <a:rPr lang="en-US" sz="1400">
                <a:latin typeface="Arial" charset="0"/>
              </a:rPr>
              <a:t> An organizational ID for entity &amp; parent is established &amp; used throughout government.</a:t>
            </a: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3276600" y="1581150"/>
            <a:ext cx="1466850" cy="1390650"/>
            <a:chOff x="2064" y="996"/>
            <a:chExt cx="924" cy="876"/>
          </a:xfrm>
        </p:grpSpPr>
        <p:sp>
          <p:nvSpPr>
            <p:cNvPr id="8261" name="AutoShape 23"/>
            <p:cNvSpPr>
              <a:spLocks noChangeArrowheads="1"/>
            </p:cNvSpPr>
            <p:nvPr/>
          </p:nvSpPr>
          <p:spPr bwMode="auto">
            <a:xfrm>
              <a:off x="2064" y="996"/>
              <a:ext cx="924" cy="876"/>
            </a:xfrm>
            <a:prstGeom prst="diamond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62" name="Text Box 24"/>
            <p:cNvSpPr txBox="1">
              <a:spLocks noChangeArrowheads="1"/>
            </p:cNvSpPr>
            <p:nvPr/>
          </p:nvSpPr>
          <p:spPr bwMode="auto">
            <a:xfrm>
              <a:off x="2160" y="1152"/>
              <a:ext cx="750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Treasury writes check &amp; reports data</a:t>
              </a:r>
            </a:p>
          </p:txBody>
        </p:sp>
      </p:grpSp>
      <p:sp>
        <p:nvSpPr>
          <p:cNvPr id="83993" name="Line 25"/>
          <p:cNvSpPr>
            <a:spLocks noChangeShapeType="1"/>
          </p:cNvSpPr>
          <p:nvPr/>
        </p:nvSpPr>
        <p:spPr bwMode="auto">
          <a:xfrm flipV="1">
            <a:off x="2514600" y="2590800"/>
            <a:ext cx="1143000" cy="1371600"/>
          </a:xfrm>
          <a:prstGeom prst="line">
            <a:avLst/>
          </a:prstGeom>
          <a:noFill/>
          <a:ln w="15875">
            <a:solidFill>
              <a:srgbClr val="FFFF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9240" name="Picture 26" descr="usaspendi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27888" y="1390650"/>
            <a:ext cx="1916112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1" name="Picture 27" descr="MCj0387150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24725" y="4772025"/>
            <a:ext cx="90487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2" name="Picture 28" descr="MPj0415794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421688" y="4778375"/>
            <a:ext cx="722312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43" name="Line 29"/>
          <p:cNvSpPr>
            <a:spLocks noChangeShapeType="1"/>
          </p:cNvSpPr>
          <p:nvPr/>
        </p:nvSpPr>
        <p:spPr bwMode="auto">
          <a:xfrm flipV="1">
            <a:off x="7772400" y="3152775"/>
            <a:ext cx="19050" cy="1619250"/>
          </a:xfrm>
          <a:prstGeom prst="line">
            <a:avLst/>
          </a:prstGeom>
          <a:noFill/>
          <a:ln w="19050">
            <a:solidFill>
              <a:srgbClr val="00CCFF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44" name="Text Box 30"/>
          <p:cNvSpPr txBox="1">
            <a:spLocks noChangeArrowheads="1"/>
          </p:cNvSpPr>
          <p:nvPr/>
        </p:nvSpPr>
        <p:spPr bwMode="auto">
          <a:xfrm rot="-5400000">
            <a:off x="7008812" y="3762376"/>
            <a:ext cx="1228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>
                <a:solidFill>
                  <a:schemeClr val="tx2"/>
                </a:solidFill>
                <a:latin typeface="Arial" charset="0"/>
              </a:rPr>
              <a:t>Public Access to Web</a:t>
            </a:r>
            <a:endParaRPr lang="en-US" sz="1200">
              <a:latin typeface="Arial" charset="0"/>
            </a:endParaRPr>
          </a:p>
        </p:txBody>
      </p:sp>
      <p:sp>
        <p:nvSpPr>
          <p:cNvPr id="9245" name="Line 31"/>
          <p:cNvSpPr>
            <a:spLocks noChangeShapeType="1"/>
          </p:cNvSpPr>
          <p:nvPr/>
        </p:nvSpPr>
        <p:spPr bwMode="auto">
          <a:xfrm flipV="1">
            <a:off x="8743950" y="3162300"/>
            <a:ext cx="19050" cy="1619250"/>
          </a:xfrm>
          <a:prstGeom prst="line">
            <a:avLst/>
          </a:prstGeom>
          <a:noFill/>
          <a:ln w="19050">
            <a:solidFill>
              <a:srgbClr val="00CCFF"/>
            </a:solidFill>
            <a:round/>
            <a:headEnd type="arrow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46" name="Text Box 32"/>
          <p:cNvSpPr txBox="1">
            <a:spLocks noChangeArrowheads="1"/>
          </p:cNvSpPr>
          <p:nvPr/>
        </p:nvSpPr>
        <p:spPr bwMode="auto">
          <a:xfrm rot="-5400000">
            <a:off x="7885907" y="3571081"/>
            <a:ext cx="150495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>
                <a:latin typeface="Arial" charset="0"/>
              </a:rPr>
              <a:t>Machine Readable Formats for Developers</a:t>
            </a:r>
            <a:r>
              <a:rPr lang="en-US" sz="1200">
                <a:latin typeface="Arial" charset="0"/>
              </a:rPr>
              <a:t> </a:t>
            </a:r>
          </a:p>
        </p:txBody>
      </p:sp>
      <p:sp>
        <p:nvSpPr>
          <p:cNvPr id="84001" name="Line 33"/>
          <p:cNvSpPr>
            <a:spLocks noChangeShapeType="1"/>
          </p:cNvSpPr>
          <p:nvPr/>
        </p:nvSpPr>
        <p:spPr bwMode="auto">
          <a:xfrm flipV="1">
            <a:off x="6734175" y="4438650"/>
            <a:ext cx="19050" cy="1266825"/>
          </a:xfrm>
          <a:prstGeom prst="line">
            <a:avLst/>
          </a:prstGeom>
          <a:noFill/>
          <a:ln w="15875">
            <a:solidFill>
              <a:srgbClr val="FFFF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4002" name="Line 34"/>
          <p:cNvSpPr>
            <a:spLocks noChangeShapeType="1"/>
          </p:cNvSpPr>
          <p:nvPr/>
        </p:nvSpPr>
        <p:spPr bwMode="auto">
          <a:xfrm flipV="1">
            <a:off x="6019800" y="4429125"/>
            <a:ext cx="9525" cy="695325"/>
          </a:xfrm>
          <a:prstGeom prst="line">
            <a:avLst/>
          </a:prstGeom>
          <a:noFill/>
          <a:ln w="15875">
            <a:solidFill>
              <a:srgbClr val="FFFF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n-US"/>
          </a:p>
        </p:txBody>
      </p:sp>
      <p:cxnSp>
        <p:nvCxnSpPr>
          <p:cNvPr id="84003" name="AutoShape 35"/>
          <p:cNvCxnSpPr>
            <a:cxnSpLocks noChangeShapeType="1"/>
          </p:cNvCxnSpPr>
          <p:nvPr/>
        </p:nvCxnSpPr>
        <p:spPr bwMode="auto">
          <a:xfrm flipV="1">
            <a:off x="4808538" y="4410075"/>
            <a:ext cx="711200" cy="685800"/>
          </a:xfrm>
          <a:prstGeom prst="bentConnector2">
            <a:avLst/>
          </a:prstGeom>
          <a:noFill/>
          <a:ln w="15875">
            <a:solidFill>
              <a:srgbClr val="FFFF00"/>
            </a:solidFill>
            <a:miter lim="800000"/>
            <a:headEnd/>
            <a:tailEnd type="arrow" w="med" len="med"/>
          </a:ln>
        </p:spPr>
      </p:cxnSp>
      <p:grpSp>
        <p:nvGrpSpPr>
          <p:cNvPr id="3" name="Group 36"/>
          <p:cNvGrpSpPr>
            <a:grpSpLocks/>
          </p:cNvGrpSpPr>
          <p:nvPr/>
        </p:nvGrpSpPr>
        <p:grpSpPr bwMode="auto">
          <a:xfrm>
            <a:off x="3181350" y="3624263"/>
            <a:ext cx="4019550" cy="3233737"/>
            <a:chOff x="1860" y="2187"/>
            <a:chExt cx="2532" cy="2037"/>
          </a:xfrm>
        </p:grpSpPr>
        <p:grpSp>
          <p:nvGrpSpPr>
            <p:cNvPr id="4" name="Group 37"/>
            <p:cNvGrpSpPr>
              <a:grpSpLocks/>
            </p:cNvGrpSpPr>
            <p:nvPr/>
          </p:nvGrpSpPr>
          <p:grpSpPr bwMode="auto">
            <a:xfrm>
              <a:off x="3174" y="3114"/>
              <a:ext cx="684" cy="529"/>
              <a:chOff x="2016" y="2688"/>
              <a:chExt cx="684" cy="529"/>
            </a:xfrm>
          </p:grpSpPr>
          <p:pic>
            <p:nvPicPr>
              <p:cNvPr id="8259" name="Picture 40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112" y="2928"/>
                <a:ext cx="432" cy="2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260" name="Text Box 12"/>
              <p:cNvSpPr txBox="1">
                <a:spLocks noChangeArrowheads="1"/>
              </p:cNvSpPr>
              <p:nvPr/>
            </p:nvSpPr>
            <p:spPr bwMode="auto">
              <a:xfrm>
                <a:off x="2016" y="2688"/>
                <a:ext cx="684" cy="2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27432" tIns="27432" rIns="0" bIns="0"/>
              <a:lstStyle/>
              <a:p>
                <a:pPr algn="ctr"/>
                <a:r>
                  <a:rPr lang="en-US" sz="1100" b="1">
                    <a:solidFill>
                      <a:schemeClr val="tx2"/>
                    </a:solidFill>
                    <a:latin typeface="Arial" charset="0"/>
                    <a:cs typeface="Arial" charset="0"/>
                  </a:rPr>
                  <a:t>3</a:t>
                </a:r>
                <a:r>
                  <a:rPr lang="en-US" sz="1100" b="1" baseline="30000">
                    <a:solidFill>
                      <a:schemeClr val="tx2"/>
                    </a:solidFill>
                    <a:latin typeface="Arial" charset="0"/>
                    <a:cs typeface="Arial" charset="0"/>
                  </a:rPr>
                  <a:t>rd</a:t>
                </a:r>
                <a:r>
                  <a:rPr lang="en-US" sz="1100" b="1">
                    <a:solidFill>
                      <a:schemeClr val="tx2"/>
                    </a:solidFill>
                    <a:latin typeface="Arial" charset="0"/>
                    <a:cs typeface="Arial" charset="0"/>
                  </a:rPr>
                  <a:t> Tier</a:t>
                </a:r>
                <a:br>
                  <a:rPr lang="en-US" sz="1100" b="1">
                    <a:solidFill>
                      <a:schemeClr val="tx2"/>
                    </a:solidFill>
                    <a:latin typeface="Arial" charset="0"/>
                    <a:cs typeface="Arial" charset="0"/>
                  </a:rPr>
                </a:br>
                <a:r>
                  <a:rPr lang="en-US" sz="1100" b="1">
                    <a:solidFill>
                      <a:schemeClr val="tx2"/>
                    </a:solidFill>
                    <a:latin typeface="Arial" charset="0"/>
                    <a:cs typeface="Arial" charset="0"/>
                  </a:rPr>
                  <a:t>Sub-Recipient</a:t>
                </a:r>
              </a:p>
            </p:txBody>
          </p:sp>
        </p:grpSp>
        <p:cxnSp>
          <p:nvCxnSpPr>
            <p:cNvPr id="8247" name="Straight Arrow Connector 59"/>
            <p:cNvCxnSpPr>
              <a:cxnSpLocks noChangeShapeType="1"/>
            </p:cNvCxnSpPr>
            <p:nvPr/>
          </p:nvCxnSpPr>
          <p:spPr bwMode="auto">
            <a:xfrm rot="16200000" flipH="1">
              <a:off x="2234" y="2791"/>
              <a:ext cx="386" cy="259"/>
            </a:xfrm>
            <a:prstGeom prst="bentConnector2">
              <a:avLst/>
            </a:prstGeom>
            <a:noFill/>
            <a:ln w="15875" algn="ctr">
              <a:solidFill>
                <a:srgbClr val="00B050"/>
              </a:solidFill>
              <a:miter lim="800000"/>
              <a:headEnd/>
              <a:tailEnd type="arrow" w="med" len="med"/>
            </a:ln>
          </p:spPr>
        </p:cxnSp>
        <p:cxnSp>
          <p:nvCxnSpPr>
            <p:cNvPr id="8248" name="Straight Arrow Connector 59"/>
            <p:cNvCxnSpPr>
              <a:cxnSpLocks noChangeShapeType="1"/>
            </p:cNvCxnSpPr>
            <p:nvPr/>
          </p:nvCxnSpPr>
          <p:spPr bwMode="auto">
            <a:xfrm rot="16200000" flipH="1">
              <a:off x="2940" y="3187"/>
              <a:ext cx="286" cy="408"/>
            </a:xfrm>
            <a:prstGeom prst="bentConnector2">
              <a:avLst/>
            </a:prstGeom>
            <a:noFill/>
            <a:ln w="15875" algn="ctr">
              <a:solidFill>
                <a:srgbClr val="00B050"/>
              </a:solidFill>
              <a:miter lim="800000"/>
              <a:headEnd/>
              <a:tailEnd type="arrow" w="med" len="med"/>
            </a:ln>
          </p:spPr>
        </p:cxnSp>
        <p:grpSp>
          <p:nvGrpSpPr>
            <p:cNvPr id="5" name="Group 42"/>
            <p:cNvGrpSpPr>
              <a:grpSpLocks/>
            </p:cNvGrpSpPr>
            <p:nvPr/>
          </p:nvGrpSpPr>
          <p:grpSpPr bwMode="auto">
            <a:xfrm>
              <a:off x="3708" y="3504"/>
              <a:ext cx="684" cy="720"/>
              <a:chOff x="3120" y="3600"/>
              <a:chExt cx="684" cy="720"/>
            </a:xfrm>
          </p:grpSpPr>
          <p:sp>
            <p:nvSpPr>
              <p:cNvPr id="8257" name="Text Box 12"/>
              <p:cNvSpPr txBox="1">
                <a:spLocks noChangeArrowheads="1"/>
              </p:cNvSpPr>
              <p:nvPr/>
            </p:nvSpPr>
            <p:spPr bwMode="auto">
              <a:xfrm>
                <a:off x="3120" y="3600"/>
                <a:ext cx="684" cy="2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27432" tIns="27432" rIns="0" bIns="0"/>
              <a:lstStyle/>
              <a:p>
                <a:pPr algn="ctr"/>
                <a:r>
                  <a:rPr lang="en-US" sz="1100" b="1">
                    <a:solidFill>
                      <a:schemeClr val="tx2"/>
                    </a:solidFill>
                    <a:latin typeface="Arial" charset="0"/>
                    <a:cs typeface="Arial" charset="0"/>
                  </a:rPr>
                  <a:t>4</a:t>
                </a:r>
                <a:r>
                  <a:rPr lang="en-US" sz="1100" b="1" baseline="30000">
                    <a:solidFill>
                      <a:schemeClr val="tx2"/>
                    </a:solidFill>
                    <a:latin typeface="Arial" charset="0"/>
                    <a:cs typeface="Arial" charset="0"/>
                  </a:rPr>
                  <a:t>th</a:t>
                </a:r>
                <a:r>
                  <a:rPr lang="en-US" sz="1100" b="1">
                    <a:solidFill>
                      <a:schemeClr val="tx2"/>
                    </a:solidFill>
                    <a:latin typeface="Arial" charset="0"/>
                    <a:cs typeface="Arial" charset="0"/>
                  </a:rPr>
                  <a:t> Tier</a:t>
                </a:r>
                <a:br>
                  <a:rPr lang="en-US" sz="1100" b="1">
                    <a:solidFill>
                      <a:schemeClr val="tx2"/>
                    </a:solidFill>
                    <a:latin typeface="Arial" charset="0"/>
                    <a:cs typeface="Arial" charset="0"/>
                  </a:rPr>
                </a:br>
                <a:r>
                  <a:rPr lang="en-US" sz="1100" b="1">
                    <a:solidFill>
                      <a:schemeClr val="tx2"/>
                    </a:solidFill>
                    <a:latin typeface="Arial" charset="0"/>
                    <a:cs typeface="Arial" charset="0"/>
                  </a:rPr>
                  <a:t>Sub-Recipient</a:t>
                </a:r>
              </a:p>
            </p:txBody>
          </p:sp>
          <p:pic>
            <p:nvPicPr>
              <p:cNvPr id="8258" name="Picture 72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307" y="3867"/>
                <a:ext cx="298" cy="4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8250" name="Straight Arrow Connector 59"/>
            <p:cNvCxnSpPr>
              <a:cxnSpLocks noChangeShapeType="1"/>
            </p:cNvCxnSpPr>
            <p:nvPr/>
          </p:nvCxnSpPr>
          <p:spPr bwMode="auto">
            <a:xfrm rot="16200000" flipH="1">
              <a:off x="3446" y="3680"/>
              <a:ext cx="466" cy="372"/>
            </a:xfrm>
            <a:prstGeom prst="bentConnector2">
              <a:avLst/>
            </a:prstGeom>
            <a:noFill/>
            <a:ln w="15875" algn="ctr">
              <a:solidFill>
                <a:srgbClr val="00B050"/>
              </a:solidFill>
              <a:miter lim="800000"/>
              <a:headEnd/>
              <a:tailEnd type="arrow" w="med" len="med"/>
            </a:ln>
          </p:spPr>
        </p:cxnSp>
        <p:grpSp>
          <p:nvGrpSpPr>
            <p:cNvPr id="6" name="Group 46"/>
            <p:cNvGrpSpPr>
              <a:grpSpLocks/>
            </p:cNvGrpSpPr>
            <p:nvPr/>
          </p:nvGrpSpPr>
          <p:grpSpPr bwMode="auto">
            <a:xfrm>
              <a:off x="2460" y="2739"/>
              <a:ext cx="761" cy="509"/>
              <a:chOff x="2460" y="2739"/>
              <a:chExt cx="761" cy="509"/>
            </a:xfrm>
          </p:grpSpPr>
          <p:sp>
            <p:nvSpPr>
              <p:cNvPr id="8255" name="Text Box 12"/>
              <p:cNvSpPr txBox="1">
                <a:spLocks noChangeArrowheads="1"/>
              </p:cNvSpPr>
              <p:nvPr/>
            </p:nvSpPr>
            <p:spPr bwMode="auto">
              <a:xfrm>
                <a:off x="2460" y="2739"/>
                <a:ext cx="761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27432" tIns="27432" rIns="0" bIns="0"/>
              <a:lstStyle/>
              <a:p>
                <a:pPr algn="ctr"/>
                <a:r>
                  <a:rPr lang="en-US" sz="1100" b="1">
                    <a:solidFill>
                      <a:schemeClr val="tx2"/>
                    </a:solidFill>
                    <a:latin typeface="Arial" charset="0"/>
                    <a:cs typeface="Arial" charset="0"/>
                  </a:rPr>
                  <a:t>2</a:t>
                </a:r>
                <a:r>
                  <a:rPr lang="en-US" sz="1100" b="1" baseline="30000">
                    <a:solidFill>
                      <a:schemeClr val="tx2"/>
                    </a:solidFill>
                    <a:latin typeface="Arial" charset="0"/>
                    <a:cs typeface="Arial" charset="0"/>
                  </a:rPr>
                  <a:t>nd</a:t>
                </a:r>
                <a:r>
                  <a:rPr lang="en-US" sz="1100" b="1">
                    <a:solidFill>
                      <a:schemeClr val="tx2"/>
                    </a:solidFill>
                    <a:latin typeface="Arial" charset="0"/>
                    <a:cs typeface="Arial" charset="0"/>
                  </a:rPr>
                  <a:t> Tier</a:t>
                </a:r>
                <a:br>
                  <a:rPr lang="en-US" sz="1100" b="1">
                    <a:solidFill>
                      <a:schemeClr val="tx2"/>
                    </a:solidFill>
                    <a:latin typeface="Arial" charset="0"/>
                    <a:cs typeface="Arial" charset="0"/>
                  </a:rPr>
                </a:br>
                <a:r>
                  <a:rPr lang="en-US" sz="1100" b="1">
                    <a:solidFill>
                      <a:schemeClr val="tx2"/>
                    </a:solidFill>
                    <a:latin typeface="Arial" charset="0"/>
                    <a:cs typeface="Arial" charset="0"/>
                  </a:rPr>
                  <a:t>Sub-Recipient</a:t>
                </a:r>
              </a:p>
            </p:txBody>
          </p:sp>
          <p:pic>
            <p:nvPicPr>
              <p:cNvPr id="8256" name="Picture 64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2556" y="2979"/>
                <a:ext cx="575" cy="269"/>
              </a:xfrm>
              <a:prstGeom prst="rect">
                <a:avLst/>
              </a:prstGeom>
              <a:noFill/>
              <a:ln w="1">
                <a:noFill/>
                <a:miter lim="800000"/>
                <a:headEnd/>
                <a:tailEnd/>
              </a:ln>
            </p:spPr>
          </p:pic>
        </p:grpSp>
        <p:grpSp>
          <p:nvGrpSpPr>
            <p:cNvPr id="8" name="Group 49"/>
            <p:cNvGrpSpPr>
              <a:grpSpLocks/>
            </p:cNvGrpSpPr>
            <p:nvPr/>
          </p:nvGrpSpPr>
          <p:grpSpPr bwMode="auto">
            <a:xfrm>
              <a:off x="1860" y="2187"/>
              <a:ext cx="683" cy="603"/>
              <a:chOff x="1860" y="2187"/>
              <a:chExt cx="683" cy="603"/>
            </a:xfrm>
          </p:grpSpPr>
          <p:pic>
            <p:nvPicPr>
              <p:cNvPr id="8253" name="Picture 41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932" y="2415"/>
                <a:ext cx="600" cy="375"/>
              </a:xfrm>
              <a:prstGeom prst="rect">
                <a:avLst/>
              </a:prstGeom>
              <a:noFill/>
              <a:ln w="1">
                <a:noFill/>
                <a:miter lim="800000"/>
                <a:headEnd/>
                <a:tailEnd/>
              </a:ln>
            </p:spPr>
          </p:pic>
          <p:sp>
            <p:nvSpPr>
              <p:cNvPr id="8254" name="Text Box 12"/>
              <p:cNvSpPr txBox="1">
                <a:spLocks noChangeArrowheads="1"/>
              </p:cNvSpPr>
              <p:nvPr/>
            </p:nvSpPr>
            <p:spPr bwMode="auto">
              <a:xfrm>
                <a:off x="1860" y="2187"/>
                <a:ext cx="68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27432" tIns="27432" rIns="0" bIns="0"/>
              <a:lstStyle/>
              <a:p>
                <a:pPr algn="ctr"/>
                <a:r>
                  <a:rPr lang="en-US" sz="1100" b="1">
                    <a:solidFill>
                      <a:schemeClr val="tx2"/>
                    </a:solidFill>
                    <a:latin typeface="Arial" charset="0"/>
                    <a:cs typeface="Arial" charset="0"/>
                  </a:rPr>
                  <a:t>1</a:t>
                </a:r>
                <a:r>
                  <a:rPr lang="en-US" sz="1100" b="1" baseline="30000">
                    <a:solidFill>
                      <a:schemeClr val="tx2"/>
                    </a:solidFill>
                    <a:latin typeface="Arial" charset="0"/>
                    <a:cs typeface="Arial" charset="0"/>
                  </a:rPr>
                  <a:t>st</a:t>
                </a:r>
                <a:r>
                  <a:rPr lang="en-US" sz="1100" b="1">
                    <a:solidFill>
                      <a:schemeClr val="tx2"/>
                    </a:solidFill>
                    <a:latin typeface="Arial" charset="0"/>
                    <a:cs typeface="Arial" charset="0"/>
                  </a:rPr>
                  <a:t> Tier</a:t>
                </a:r>
                <a:br>
                  <a:rPr lang="en-US" sz="1100" b="1">
                    <a:solidFill>
                      <a:schemeClr val="tx2"/>
                    </a:solidFill>
                    <a:latin typeface="Arial" charset="0"/>
                    <a:cs typeface="Arial" charset="0"/>
                  </a:rPr>
                </a:br>
                <a:r>
                  <a:rPr lang="en-US" sz="1100" b="1">
                    <a:solidFill>
                      <a:schemeClr val="tx2"/>
                    </a:solidFill>
                    <a:latin typeface="Arial" charset="0"/>
                    <a:cs typeface="Arial" charset="0"/>
                  </a:rPr>
                  <a:t>Recipient</a:t>
                </a:r>
              </a:p>
            </p:txBody>
          </p:sp>
        </p:grpSp>
      </p:grpSp>
      <p:sp>
        <p:nvSpPr>
          <p:cNvPr id="84020" name="Line 52"/>
          <p:cNvSpPr>
            <a:spLocks noChangeShapeType="1"/>
          </p:cNvSpPr>
          <p:nvPr/>
        </p:nvSpPr>
        <p:spPr bwMode="auto">
          <a:xfrm>
            <a:off x="4457700" y="1990725"/>
            <a:ext cx="2781300" cy="19050"/>
          </a:xfrm>
          <a:prstGeom prst="line">
            <a:avLst/>
          </a:prstGeom>
          <a:noFill/>
          <a:ln w="15875">
            <a:solidFill>
              <a:srgbClr val="FFFF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4021" name="Line 53"/>
          <p:cNvSpPr>
            <a:spLocks noChangeShapeType="1"/>
          </p:cNvSpPr>
          <p:nvPr/>
        </p:nvSpPr>
        <p:spPr bwMode="auto">
          <a:xfrm flipV="1">
            <a:off x="2476500" y="2352675"/>
            <a:ext cx="2867025" cy="1752600"/>
          </a:xfrm>
          <a:prstGeom prst="line">
            <a:avLst/>
          </a:prstGeom>
          <a:noFill/>
          <a:ln w="158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4022" name="Line 54"/>
          <p:cNvSpPr>
            <a:spLocks noChangeShapeType="1"/>
          </p:cNvSpPr>
          <p:nvPr/>
        </p:nvSpPr>
        <p:spPr bwMode="auto">
          <a:xfrm flipV="1">
            <a:off x="5348288" y="2343150"/>
            <a:ext cx="1871662" cy="9525"/>
          </a:xfrm>
          <a:prstGeom prst="line">
            <a:avLst/>
          </a:prstGeom>
          <a:noFill/>
          <a:ln w="15875">
            <a:solidFill>
              <a:srgbClr val="FFFF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n-US"/>
          </a:p>
        </p:txBody>
      </p:sp>
      <p:cxnSp>
        <p:nvCxnSpPr>
          <p:cNvPr id="84023" name="AutoShape 55"/>
          <p:cNvCxnSpPr>
            <a:cxnSpLocks noChangeShapeType="1"/>
          </p:cNvCxnSpPr>
          <p:nvPr/>
        </p:nvCxnSpPr>
        <p:spPr bwMode="auto">
          <a:xfrm rot="16200000">
            <a:off x="6154738" y="2498725"/>
            <a:ext cx="885825" cy="1317625"/>
          </a:xfrm>
          <a:prstGeom prst="bentConnector2">
            <a:avLst/>
          </a:prstGeom>
          <a:noFill/>
          <a:ln w="15875">
            <a:solidFill>
              <a:schemeClr val="tx1">
                <a:lumMod val="60000"/>
                <a:lumOff val="40000"/>
              </a:schemeClr>
            </a:solidFill>
            <a:miter lim="800000"/>
            <a:headEnd/>
            <a:tailEnd type="arrow" w="med" len="med"/>
          </a:ln>
          <a:effectLst/>
        </p:spPr>
      </p:cxnSp>
      <p:grpSp>
        <p:nvGrpSpPr>
          <p:cNvPr id="9" name="Group 56"/>
          <p:cNvGrpSpPr>
            <a:grpSpLocks/>
          </p:cNvGrpSpPr>
          <p:nvPr/>
        </p:nvGrpSpPr>
        <p:grpSpPr bwMode="auto">
          <a:xfrm>
            <a:off x="4743450" y="3152775"/>
            <a:ext cx="2333625" cy="1257300"/>
            <a:chOff x="2976" y="1926"/>
            <a:chExt cx="1470" cy="792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84025" name="Rectangle 57"/>
            <p:cNvSpPr>
              <a:spLocks noChangeArrowheads="1"/>
            </p:cNvSpPr>
            <p:nvPr/>
          </p:nvSpPr>
          <p:spPr bwMode="auto">
            <a:xfrm>
              <a:off x="2976" y="1926"/>
              <a:ext cx="1470" cy="792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4027" name="Text Box 59"/>
            <p:cNvSpPr txBox="1">
              <a:spLocks noChangeArrowheads="1"/>
            </p:cNvSpPr>
            <p:nvPr/>
          </p:nvSpPr>
          <p:spPr bwMode="auto">
            <a:xfrm>
              <a:off x="3000" y="1944"/>
              <a:ext cx="810" cy="72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1400" dirty="0">
                  <a:latin typeface="Arial" charset="0"/>
                </a:rPr>
                <a:t>All recipients report spending &amp; performance data directly</a:t>
              </a:r>
            </a:p>
          </p:txBody>
        </p:sp>
        <p:sp>
          <p:nvSpPr>
            <p:cNvPr id="7" name="Flowchart: Magnetic Disk 6"/>
            <p:cNvSpPr>
              <a:spLocks noChangeArrowheads="1"/>
            </p:cNvSpPr>
            <p:nvPr/>
          </p:nvSpPr>
          <p:spPr bwMode="auto">
            <a:xfrm>
              <a:off x="3786" y="1998"/>
              <a:ext cx="624" cy="666"/>
            </a:xfrm>
            <a:prstGeom prst="flowChartMagneticDisk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Federal</a:t>
              </a:r>
              <a:br>
                <a:rPr lang="en-US" sz="120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</a:br>
              <a:r>
                <a:rPr lang="en-US" sz="1200" b="1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Reporting.gov</a:t>
              </a:r>
            </a:p>
          </p:txBody>
        </p:sp>
      </p:grpSp>
      <p:sp>
        <p:nvSpPr>
          <p:cNvPr id="84028" name="Text Box 60"/>
          <p:cNvSpPr txBox="1">
            <a:spLocks noChangeArrowheads="1"/>
          </p:cNvSpPr>
          <p:nvPr/>
        </p:nvSpPr>
        <p:spPr bwMode="auto">
          <a:xfrm rot="16200000">
            <a:off x="5757069" y="1905794"/>
            <a:ext cx="1304925" cy="6397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chemeClr val="tx2"/>
                </a:solidFill>
                <a:latin typeface="Arial" charset="0"/>
              </a:rPr>
              <a:t>Reconcile Data from Three Sources</a:t>
            </a:r>
            <a:endParaRPr lang="en-US" sz="1200" dirty="0">
              <a:latin typeface="Arial" charset="0"/>
            </a:endParaRPr>
          </a:p>
        </p:txBody>
      </p:sp>
      <p:pic>
        <p:nvPicPr>
          <p:cNvPr id="9257" name="Picture 3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5275" y="3733800"/>
            <a:ext cx="221932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62"/>
          <p:cNvGrpSpPr>
            <a:grpSpLocks/>
          </p:cNvGrpSpPr>
          <p:nvPr/>
        </p:nvGrpSpPr>
        <p:grpSpPr bwMode="auto">
          <a:xfrm>
            <a:off x="6019800" y="1371600"/>
            <a:ext cx="1981200" cy="1535113"/>
            <a:chOff x="476956" y="4572000"/>
            <a:chExt cx="2494846" cy="1905000"/>
          </a:xfrm>
        </p:grpSpPr>
        <p:sp>
          <p:nvSpPr>
            <p:cNvPr id="8243" name="Rectangle 64"/>
            <p:cNvSpPr>
              <a:spLocks noChangeArrowheads="1"/>
            </p:cNvSpPr>
            <p:nvPr/>
          </p:nvSpPr>
          <p:spPr bwMode="auto">
            <a:xfrm>
              <a:off x="476956" y="4572000"/>
              <a:ext cx="2494846" cy="1905000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8244" name="Picture 63" descr="MCj04421630000[1]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1229078" y="4666561"/>
              <a:ext cx="990600" cy="990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45" name="Text Box 65"/>
            <p:cNvSpPr txBox="1">
              <a:spLocks noChangeArrowheads="1"/>
            </p:cNvSpPr>
            <p:nvPr/>
          </p:nvSpPr>
          <p:spPr bwMode="auto">
            <a:xfrm>
              <a:off x="476956" y="5801299"/>
              <a:ext cx="2494845" cy="458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Arial" charset="0"/>
                </a:rPr>
                <a:t>Spending Data</a:t>
              </a:r>
            </a:p>
          </p:txBody>
        </p:sp>
      </p:grpSp>
      <p:grpSp>
        <p:nvGrpSpPr>
          <p:cNvPr id="11" name="Group 66"/>
          <p:cNvGrpSpPr>
            <a:grpSpLocks/>
          </p:cNvGrpSpPr>
          <p:nvPr/>
        </p:nvGrpSpPr>
        <p:grpSpPr bwMode="auto">
          <a:xfrm>
            <a:off x="6019800" y="5029200"/>
            <a:ext cx="1968500" cy="1535113"/>
            <a:chOff x="3160889" y="4572000"/>
            <a:chExt cx="2477911" cy="1905000"/>
          </a:xfrm>
        </p:grpSpPr>
        <p:sp>
          <p:nvSpPr>
            <p:cNvPr id="8240" name="Rectangle 66"/>
            <p:cNvSpPr>
              <a:spLocks noChangeArrowheads="1"/>
            </p:cNvSpPr>
            <p:nvPr/>
          </p:nvSpPr>
          <p:spPr bwMode="auto">
            <a:xfrm>
              <a:off x="3160889" y="4572000"/>
              <a:ext cx="2477911" cy="1905000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41" name="Text Box 68"/>
            <p:cNvSpPr txBox="1">
              <a:spLocks noChangeArrowheads="1"/>
            </p:cNvSpPr>
            <p:nvPr/>
          </p:nvSpPr>
          <p:spPr bwMode="auto">
            <a:xfrm>
              <a:off x="3379611" y="5233930"/>
              <a:ext cx="2057400" cy="114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Arial" charset="0"/>
                </a:rPr>
                <a:t>Universal Indicators (e.g., jobs)</a:t>
              </a:r>
            </a:p>
          </p:txBody>
        </p:sp>
        <p:pic>
          <p:nvPicPr>
            <p:cNvPr id="8242" name="Picture 69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3989211" y="4666561"/>
              <a:ext cx="838199" cy="627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2" name="Group 70"/>
          <p:cNvGrpSpPr>
            <a:grpSpLocks/>
          </p:cNvGrpSpPr>
          <p:nvPr/>
        </p:nvGrpSpPr>
        <p:grpSpPr bwMode="auto">
          <a:xfrm>
            <a:off x="6019800" y="3200400"/>
            <a:ext cx="1936750" cy="1535113"/>
            <a:chOff x="6096000" y="4572000"/>
            <a:chExt cx="2438401" cy="1905000"/>
          </a:xfrm>
        </p:grpSpPr>
        <p:sp>
          <p:nvSpPr>
            <p:cNvPr id="8237" name="Rectangle 71"/>
            <p:cNvSpPr>
              <a:spLocks noChangeArrowheads="1"/>
            </p:cNvSpPr>
            <p:nvPr/>
          </p:nvSpPr>
          <p:spPr bwMode="auto">
            <a:xfrm>
              <a:off x="6096000" y="4572000"/>
              <a:ext cx="2438401" cy="1905000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38" name="Text Box 72"/>
            <p:cNvSpPr txBox="1">
              <a:spLocks noChangeArrowheads="1"/>
            </p:cNvSpPr>
            <p:nvPr/>
          </p:nvSpPr>
          <p:spPr bwMode="auto">
            <a:xfrm>
              <a:off x="6096001" y="5328493"/>
              <a:ext cx="2398889" cy="1145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Arial" charset="0"/>
                </a:rPr>
                <a:t>Agency/Program Performance Measures</a:t>
              </a:r>
            </a:p>
          </p:txBody>
        </p:sp>
        <p:pic>
          <p:nvPicPr>
            <p:cNvPr id="8239" name="Picture 74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6858000" y="4648200"/>
              <a:ext cx="914400" cy="654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236" name="TextBox 2"/>
          <p:cNvSpPr txBox="1">
            <a:spLocks noChangeArrowheads="1"/>
          </p:cNvSpPr>
          <p:nvPr/>
        </p:nvSpPr>
        <p:spPr bwMode="auto">
          <a:xfrm>
            <a:off x="228600" y="0"/>
            <a:ext cx="8686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dirty="0">
                <a:solidFill>
                  <a:schemeClr val="tx2"/>
                </a:solidFill>
                <a:latin typeface="Tahoma" pitchFamily="34" charset="0"/>
              </a:rPr>
              <a:t>Building on Recovery Act: A New</a:t>
            </a:r>
          </a:p>
          <a:p>
            <a:pPr algn="ctr"/>
            <a:r>
              <a:rPr lang="en-US" sz="4000" dirty="0">
                <a:solidFill>
                  <a:schemeClr val="tx2"/>
                </a:solidFill>
                <a:latin typeface="Tahoma" pitchFamily="34" charset="0"/>
              </a:rPr>
              <a:t>Reporting and Transparency System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4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4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3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83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84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4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84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84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83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83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84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84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84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84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84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84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84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84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84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84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0833 -0.18889 " pathEditMode="relative" ptsTypes="AA">
                                      <p:cBhvr>
                                        <p:cTn id="163" dur="1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0833 -0.18889 " pathEditMode="relative" ptsTypes="AA">
                                      <p:cBhvr>
                                        <p:cTn id="165" dur="1000" fill="hold"/>
                                        <p:tgtEl>
                                          <p:spTgt spid="840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0833 -0.18889 " pathEditMode="relative" ptsTypes="AA">
                                      <p:cBhvr>
                                        <p:cTn id="167" dur="1000" fill="hold"/>
                                        <p:tgtEl>
                                          <p:spTgt spid="840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0833 -0.18889 " pathEditMode="relative" ptsTypes="AA">
                                      <p:cBhvr>
                                        <p:cTn id="169" dur="1000" fill="hold"/>
                                        <p:tgtEl>
                                          <p:spTgt spid="840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0833 -0.18889 " pathEditMode="relative" ptsTypes="AA">
                                      <p:cBhvr>
                                        <p:cTn id="17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0833 -0.18889 " pathEditMode="relative" ptsTypes="AA">
                                      <p:cBhvr>
                                        <p:cTn id="1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7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8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0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1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029" grpId="0" animBg="1"/>
      <p:bldP spid="84029" grpId="1" animBg="1"/>
      <p:bldP spid="83970" grpId="0" animBg="1"/>
      <p:bldP spid="9220" grpId="0" animBg="1"/>
      <p:bldP spid="9221" grpId="0"/>
      <p:bldP spid="9221" grpId="1"/>
      <p:bldP spid="9231" grpId="0" animBg="1"/>
      <p:bldP spid="9231" grpId="1" animBg="1"/>
      <p:bldP spid="9232" grpId="0" animBg="1"/>
      <p:bldP spid="9232" grpId="1" animBg="1"/>
      <p:bldP spid="172" grpId="0" animBg="1"/>
      <p:bldP spid="172" grpId="1" animBg="1"/>
      <p:bldP spid="9234" grpId="0"/>
      <p:bldP spid="9234" grpId="1"/>
      <p:bldP spid="9235" grpId="0"/>
      <p:bldP spid="9235" grpId="1"/>
      <p:bldP spid="9237" grpId="0"/>
      <p:bldP spid="9237" grpId="1"/>
      <p:bldP spid="83993" grpId="0" animBg="1"/>
      <p:bldP spid="83993" grpId="1" animBg="1"/>
      <p:bldP spid="9243" grpId="0" animBg="1"/>
      <p:bldP spid="9244" grpId="0"/>
      <p:bldP spid="9245" grpId="0" animBg="1"/>
      <p:bldP spid="9246" grpId="0"/>
      <p:bldP spid="84001" grpId="0" animBg="1"/>
      <p:bldP spid="84002" grpId="0" animBg="1"/>
      <p:bldP spid="84020" grpId="0" animBg="1"/>
      <p:bldP spid="84021" grpId="0" animBg="1"/>
      <p:bldP spid="84021" grpId="1" animBg="1"/>
      <p:bldP spid="84022" grpId="0" animBg="1"/>
      <p:bldP spid="840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Is the Data Accurate and Timely?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Garbage In, Garbage Out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Previous databases were often many months out of data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Inconsistencies such as different recipient names or reporting obligations/expenditures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Recovery data improved timeliness and details but reporting problems remain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</a:rPr>
              <a:t>Contractors spending more than received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</a:rPr>
              <a:t>$ Millions spent with zero jobs reported</a:t>
            </a:r>
          </a:p>
          <a:p>
            <a:pPr lvl="1"/>
            <a:endParaRPr lang="en-US" dirty="0" smtClean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 anchor="t">
            <a:normAutofit fontScale="9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Is the Money being Spent Where it Should - Unemployment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10" name="Picture 9" descr="ombw_logo_150dpi_clea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93706" y="6243637"/>
            <a:ext cx="2350294" cy="614363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609600" y="1524000"/>
            <a:ext cx="6583680" cy="4228811"/>
            <a:chOff x="1238250" y="1533525"/>
            <a:chExt cx="6667500" cy="4228811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38250" y="1533525"/>
              <a:ext cx="6667500" cy="3790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39012" y="5334000"/>
              <a:ext cx="6665976" cy="428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7000" y="3429000"/>
            <a:ext cx="23241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638800" y="1524000"/>
            <a:ext cx="2895600" cy="646331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Equity-GAP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4869</TotalTime>
  <Words>365</Words>
  <Application>Microsoft Office PowerPoint</Application>
  <PresentationFormat>On-screen Show (4:3)</PresentationFormat>
  <Paragraphs>110</Paragraphs>
  <Slides>13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Engaging the Public  in Public Spending</vt:lpstr>
      <vt:lpstr>Federal Spending</vt:lpstr>
      <vt:lpstr>Where Does the Money Go?</vt:lpstr>
      <vt:lpstr>Where Does the Money Go?</vt:lpstr>
      <vt:lpstr>Slide 5</vt:lpstr>
      <vt:lpstr>Slide 6</vt:lpstr>
      <vt:lpstr>Slide 7</vt:lpstr>
      <vt:lpstr>Is the Data Accurate and Timely?</vt:lpstr>
      <vt:lpstr>Is the Money being Spent Where it Should - Unemployment</vt:lpstr>
      <vt:lpstr>Is the Money being Spent Where it Should - Poverty</vt:lpstr>
      <vt:lpstr>User-Defined Needs-Based Analysis</vt:lpstr>
      <vt:lpstr>User-Defined Needs-Based Analysis</vt:lpstr>
      <vt:lpstr>M&amp;E Conclusions</vt:lpstr>
    </vt:vector>
  </TitlesOfParts>
  <Company>OMB Watch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Where the Money Goes</dc:title>
  <dc:creator>Craig Jennings</dc:creator>
  <cp:lastModifiedBy>wb364699</cp:lastModifiedBy>
  <cp:revision>212</cp:revision>
  <dcterms:created xsi:type="dcterms:W3CDTF">2010-06-18T19:22:57Z</dcterms:created>
  <dcterms:modified xsi:type="dcterms:W3CDTF">2010-08-25T00:21:22Z</dcterms:modified>
</cp:coreProperties>
</file>