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erverZoom="100000" strictFirstAndLastChars="0" saveSubsetFonts="1">
  <p:sldMasterIdLst>
    <p:sldMasterId id="2147483648" r:id="rId1"/>
    <p:sldMasterId id="2147483656" r:id="rId2"/>
  </p:sldMasterIdLst>
  <p:notesMasterIdLst>
    <p:notesMasterId r:id="rId28"/>
  </p:notesMasterIdLst>
  <p:handoutMasterIdLst>
    <p:handoutMasterId r:id="rId29"/>
  </p:handoutMasterIdLst>
  <p:sldIdLst>
    <p:sldId id="797" r:id="rId3"/>
    <p:sldId id="809" r:id="rId4"/>
    <p:sldId id="802" r:id="rId5"/>
    <p:sldId id="289" r:id="rId6"/>
    <p:sldId id="951" r:id="rId7"/>
    <p:sldId id="962" r:id="rId8"/>
    <p:sldId id="967" r:id="rId9"/>
    <p:sldId id="952" r:id="rId10"/>
    <p:sldId id="959" r:id="rId11"/>
    <p:sldId id="958" r:id="rId12"/>
    <p:sldId id="963" r:id="rId13"/>
    <p:sldId id="968" r:id="rId14"/>
    <p:sldId id="969" r:id="rId15"/>
    <p:sldId id="970" r:id="rId16"/>
    <p:sldId id="973" r:id="rId17"/>
    <p:sldId id="964" r:id="rId18"/>
    <p:sldId id="974" r:id="rId19"/>
    <p:sldId id="960" r:id="rId20"/>
    <p:sldId id="975" r:id="rId21"/>
    <p:sldId id="966" r:id="rId22"/>
    <p:sldId id="972" r:id="rId23"/>
    <p:sldId id="955" r:id="rId24"/>
    <p:sldId id="954" r:id="rId25"/>
    <p:sldId id="953" r:id="rId26"/>
    <p:sldId id="971" r:id="rId27"/>
  </p:sldIdLst>
  <p:sldSz cx="13004800" cy="9753600"/>
  <p:notesSz cx="6797675" cy="9928225"/>
  <p:defaultTextStyle>
    <a:defPPr>
      <a:defRPr lang="es-MX"/>
    </a:defPPr>
    <a:lvl1pPr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1pPr>
    <a:lvl2pPr marL="457200" indent="-2286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2pPr>
    <a:lvl3pPr marL="914400" indent="-4572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3pPr>
    <a:lvl4pPr marL="1371600" indent="-6858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4pPr>
    <a:lvl5pPr marL="1828800" indent="-914400" algn="l" defTabSz="584200" rtl="0" eaLnBrk="0" fontAlgn="base" hangingPunct="0">
      <a:spcBef>
        <a:spcPct val="0"/>
      </a:spcBef>
      <a:spcAft>
        <a:spcPct val="0"/>
      </a:spcAft>
      <a:defRPr sz="3600" kern="1200">
        <a:solidFill>
          <a:srgbClr val="000000"/>
        </a:solidFill>
        <a:latin typeface="Helvetica Light" charset="0"/>
        <a:ea typeface="Helvetica Light" charset="0"/>
        <a:cs typeface="Helvetica Light" charset="0"/>
        <a:sym typeface="Helvetica Light" charset="0"/>
      </a:defRPr>
    </a:lvl5pPr>
    <a:lvl6pPr marL="22860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6pPr>
    <a:lvl7pPr marL="27432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7pPr>
    <a:lvl8pPr marL="32004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8pPr>
    <a:lvl9pPr marL="3657600" algn="l" defTabSz="914400" rtl="0" eaLnBrk="1" latinLnBrk="0" hangingPunct="1">
      <a:defRPr sz="3600" kern="1200">
        <a:solidFill>
          <a:srgbClr val="000000"/>
        </a:solidFill>
        <a:latin typeface="Helvetica Light" charset="0"/>
        <a:ea typeface="Helvetica Light" charset="0"/>
        <a:cs typeface="Helvetica Light" charset="0"/>
        <a:sym typeface="Helvetica Light" charset="0"/>
      </a:defRPr>
    </a:lvl9pPr>
  </p:defaultTextStyle>
  <p:extLst>
    <p:ext uri="{EFAFB233-063F-42B5-8137-9DF3F51BA10A}">
      <p15:sldGuideLst xmlns:p15="http://schemas.microsoft.com/office/powerpoint/2012/main">
        <p15:guide id="1" orient="horz" pos="3072">
          <p15:clr>
            <a:srgbClr val="A4A3A4"/>
          </p15:clr>
        </p15:guide>
        <p15:guide id="2" pos="409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uis Rodrigo Carbajal Nogués" initials="LRCN"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99"/>
    <a:srgbClr val="006666"/>
    <a:srgbClr val="00C1B9"/>
    <a:srgbClr val="98A7D0"/>
    <a:srgbClr val="009900"/>
    <a:srgbClr val="C00060"/>
    <a:srgbClr val="F593A1"/>
    <a:srgbClr val="193074"/>
    <a:srgbClr val="FF5050"/>
    <a:srgbClr val="00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14" autoAdjust="0"/>
    <p:restoredTop sz="89826" autoAdjust="0"/>
  </p:normalViewPr>
  <p:slideViewPr>
    <p:cSldViewPr showGuides="1">
      <p:cViewPr varScale="1">
        <p:scale>
          <a:sx n="81" d="100"/>
          <a:sy n="81" d="100"/>
        </p:scale>
        <p:origin x="1374" y="90"/>
      </p:cViewPr>
      <p:guideLst>
        <p:guide orient="horz" pos="3072"/>
        <p:guide pos="4096"/>
      </p:guideLst>
    </p:cSldViewPr>
  </p:slideViewPr>
  <p:notesTextViewPr>
    <p:cViewPr>
      <p:scale>
        <a:sx n="1" d="1"/>
        <a:sy n="1" d="1"/>
      </p:scale>
      <p:origin x="0" y="0"/>
    </p:cViewPr>
  </p:notesTextViewPr>
  <p:sorterViewPr>
    <p:cViewPr>
      <p:scale>
        <a:sx n="66" d="100"/>
        <a:sy n="66" d="100"/>
      </p:scale>
      <p:origin x="0" y="0"/>
    </p:cViewPr>
  </p:sorterViewPr>
  <p:notesViewPr>
    <p:cSldViewPr>
      <p:cViewPr varScale="1">
        <p:scale>
          <a:sx n="82" d="100"/>
          <a:sy n="82" d="100"/>
        </p:scale>
        <p:origin x="3972"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236413" y="249237"/>
            <a:ext cx="2946400" cy="498475"/>
          </a:xfrm>
          <a:prstGeom prst="rect">
            <a:avLst/>
          </a:prstGeom>
        </p:spPr>
        <p:txBody>
          <a:bodyPr vert="horz" lIns="91440" tIns="45720" rIns="91440" bIns="45720" rtlCol="0"/>
          <a:lstStyle>
            <a:lvl1pPr algn="l">
              <a:defRPr sz="1200"/>
            </a:lvl1pPr>
          </a:lstStyle>
          <a:p>
            <a:r>
              <a:rPr lang="es-MX" dirty="0">
                <a:solidFill>
                  <a:schemeClr val="bg1">
                    <a:lumMod val="85000"/>
                  </a:schemeClr>
                </a:solidFill>
              </a:rPr>
              <a:t>Colaboración con entidades federativas - Zacatecas</a:t>
            </a:r>
          </a:p>
        </p:txBody>
      </p:sp>
      <p:sp>
        <p:nvSpPr>
          <p:cNvPr id="3" name="Marcador de fecha 2"/>
          <p:cNvSpPr>
            <a:spLocks noGrp="1"/>
          </p:cNvSpPr>
          <p:nvPr>
            <p:ph type="dt" sz="quarter" idx="1"/>
          </p:nvPr>
        </p:nvSpPr>
        <p:spPr>
          <a:xfrm>
            <a:off x="3326829" y="249237"/>
            <a:ext cx="2946400" cy="498475"/>
          </a:xfrm>
          <a:prstGeom prst="rect">
            <a:avLst/>
          </a:prstGeom>
        </p:spPr>
        <p:txBody>
          <a:bodyPr vert="horz" lIns="91440" tIns="45720" rIns="91440" bIns="45720" rtlCol="0"/>
          <a:lstStyle>
            <a:lvl1pPr algn="r">
              <a:defRPr sz="1200"/>
            </a:lvl1pPr>
          </a:lstStyle>
          <a:p>
            <a:r>
              <a:rPr lang="es-MX" dirty="0">
                <a:solidFill>
                  <a:schemeClr val="bg1">
                    <a:lumMod val="85000"/>
                  </a:schemeClr>
                </a:solidFill>
              </a:rPr>
              <a:t>25/01/2017</a:t>
            </a:r>
          </a:p>
        </p:txBody>
      </p:sp>
      <p:sp>
        <p:nvSpPr>
          <p:cNvPr id="5" name="Marcador de número de diapositiva 4"/>
          <p:cNvSpPr>
            <a:spLocks noGrp="1"/>
          </p:cNvSpPr>
          <p:nvPr>
            <p:ph type="sldNum" sz="quarter" idx="3"/>
          </p:nvPr>
        </p:nvSpPr>
        <p:spPr>
          <a:xfrm>
            <a:off x="806549" y="9068569"/>
            <a:ext cx="2946400" cy="498475"/>
          </a:xfrm>
          <a:prstGeom prst="rect">
            <a:avLst/>
          </a:prstGeom>
        </p:spPr>
        <p:txBody>
          <a:bodyPr vert="horz" lIns="91440" tIns="45720" rIns="91440" bIns="45720" rtlCol="0" anchor="b"/>
          <a:lstStyle>
            <a:lvl1pPr algn="r">
              <a:defRPr sz="1200"/>
            </a:lvl1pPr>
          </a:lstStyle>
          <a:p>
            <a:fld id="{EB2401FC-0E7A-4AC9-B7DF-E23FA4BD071A}" type="slidenum">
              <a:rPr lang="es-MX" smtClean="0">
                <a:solidFill>
                  <a:schemeClr val="bg1">
                    <a:lumMod val="85000"/>
                  </a:schemeClr>
                </a:solidFill>
              </a:rPr>
              <a:pPr/>
              <a:t>‹Nº›</a:t>
            </a:fld>
            <a:endParaRPr lang="es-MX" dirty="0">
              <a:solidFill>
                <a:schemeClr val="bg1">
                  <a:lumMod val="85000"/>
                </a:schemeClr>
              </a:solidFill>
            </a:endParaRPr>
          </a:p>
        </p:txBody>
      </p:sp>
    </p:spTree>
    <p:extLst>
      <p:ext uri="{BB962C8B-B14F-4D97-AF65-F5344CB8AC3E}">
        <p14:creationId xmlns:p14="http://schemas.microsoft.com/office/powerpoint/2010/main" val="102060153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Rot="1" noChangeAspect="1"/>
          </p:cNvSpPr>
          <p:nvPr>
            <p:ph type="sldImg"/>
          </p:nvPr>
        </p:nvSpPr>
        <p:spPr bwMode="auto">
          <a:xfrm>
            <a:off x="917575" y="744538"/>
            <a:ext cx="4962525" cy="37226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 name="Rectangle 2"/>
          <p:cNvSpPr>
            <a:spLocks noGrp="1"/>
          </p:cNvSpPr>
          <p:nvPr>
            <p:ph type="body" sz="quarter" idx="1"/>
          </p:nvPr>
        </p:nvSpPr>
        <p:spPr bwMode="auto">
          <a:xfrm>
            <a:off x="906357" y="4715907"/>
            <a:ext cx="4984962" cy="44677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pPr lvl="0"/>
            <a:r>
              <a:rPr lang="es-MX" altLang="es-MX" noProof="0">
                <a:sym typeface="Helvetica Neue" charset="0"/>
              </a:rPr>
              <a:t>Click to edit Master text styles</a:t>
            </a:r>
          </a:p>
          <a:p>
            <a:pPr lvl="1"/>
            <a:r>
              <a:rPr lang="es-MX" altLang="es-MX" noProof="0">
                <a:sym typeface="Helvetica Neue" charset="0"/>
              </a:rPr>
              <a:t>Second level</a:t>
            </a:r>
          </a:p>
          <a:p>
            <a:pPr lvl="2"/>
            <a:r>
              <a:rPr lang="es-MX" altLang="es-MX" noProof="0">
                <a:sym typeface="Helvetica Neue" charset="0"/>
              </a:rPr>
              <a:t>Third level</a:t>
            </a:r>
          </a:p>
          <a:p>
            <a:pPr lvl="3"/>
            <a:r>
              <a:rPr lang="es-MX" altLang="es-MX" noProof="0">
                <a:sym typeface="Helvetica Neue" charset="0"/>
              </a:rPr>
              <a:t>Fourth level</a:t>
            </a:r>
          </a:p>
          <a:p>
            <a:pPr lvl="4"/>
            <a:r>
              <a:rPr lang="es-MX" altLang="es-MX" noProof="0">
                <a:sym typeface="Helvetica Neue" charset="0"/>
              </a:rPr>
              <a:t>Fifth level</a:t>
            </a:r>
          </a:p>
        </p:txBody>
      </p:sp>
    </p:spTree>
    <p:extLst>
      <p:ext uri="{BB962C8B-B14F-4D97-AF65-F5344CB8AC3E}">
        <p14:creationId xmlns:p14="http://schemas.microsoft.com/office/powerpoint/2010/main" val="2505530070"/>
      </p:ext>
    </p:extLst>
  </p:cSld>
  <p:clrMap bg1="lt1" tx1="dk1" bg2="lt2" tx2="dk2" accent1="accent1" accent2="accent2" accent3="accent3" accent4="accent4" accent5="accent5" accent6="accent6" hlink="hlink" folHlink="folHlink"/>
  <p:hf hdr="0" ftr="0" dt="0"/>
  <p:notesStyle>
    <a:lvl1pPr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1pPr>
    <a:lvl2pPr indent="2286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2pPr>
    <a:lvl3pPr indent="4572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3pPr>
    <a:lvl4pPr indent="6858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4pPr>
    <a:lvl5pPr indent="914400" algn="l" defTabSz="457200" rtl="0" eaLnBrk="0" fontAlgn="base" hangingPunct="0">
      <a:lnSpc>
        <a:spcPct val="117000"/>
      </a:lnSpc>
      <a:spcBef>
        <a:spcPct val="0"/>
      </a:spcBef>
      <a:spcAft>
        <a:spcPct val="0"/>
      </a:spcAft>
      <a:defRPr sz="2200" kern="1200">
        <a:solidFill>
          <a:srgbClr val="000000"/>
        </a:solidFill>
        <a:latin typeface="Helvetica Neue" charset="0"/>
        <a:ea typeface="Helvetica Neue" charset="0"/>
        <a:cs typeface="Helvetica Neue" charset="0"/>
        <a:sym typeface="Helvetica Neue"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4774207" y="7804420"/>
            <a:ext cx="7701681" cy="550800"/>
          </a:xfrm>
        </p:spPr>
        <p:txBody>
          <a:bodyPr/>
          <a:lstStyle>
            <a:lvl1pPr marL="0" indent="0" algn="r">
              <a:buNone/>
              <a:defRPr sz="25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Haga clic para modificar el estilo de subtítulo del patrón</a:t>
            </a:r>
            <a:endParaRPr lang="es-MX" dirty="0"/>
          </a:p>
        </p:txBody>
      </p:sp>
    </p:spTree>
    <p:extLst>
      <p:ext uri="{BB962C8B-B14F-4D97-AF65-F5344CB8AC3E}">
        <p14:creationId xmlns:p14="http://schemas.microsoft.com/office/powerpoint/2010/main" val="1819468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1027113" y="6267450"/>
            <a:ext cx="11053762" cy="1936750"/>
          </a:xfrm>
        </p:spPr>
        <p:txBody>
          <a:bodyPr anchor="t"/>
          <a:lstStyle>
            <a:lvl1pPr algn="l">
              <a:defRPr sz="4000" b="1" cap="all"/>
            </a:lvl1pPr>
          </a:lstStyle>
          <a:p>
            <a:r>
              <a:rPr lang="es-ES_tradnl"/>
              <a:t>Clic para editar título</a:t>
            </a:r>
          </a:p>
        </p:txBody>
      </p:sp>
      <p:sp>
        <p:nvSpPr>
          <p:cNvPr id="3" name="Marcador de texto 2"/>
          <p:cNvSpPr>
            <a:spLocks noGrp="1"/>
          </p:cNvSpPr>
          <p:nvPr>
            <p:ph type="body" idx="1"/>
          </p:nvPr>
        </p:nvSpPr>
        <p:spPr>
          <a:xfrm>
            <a:off x="1027113" y="4133850"/>
            <a:ext cx="11053762" cy="213360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lvl1pPr>
              <a:defRPr b="0" i="0"/>
            </a:lvl1pPr>
          </a:lstStyle>
          <a:p>
            <a:fld id="{096860A8-347D-5D44-AD2F-99A43CA00B5A}" type="datetime1">
              <a:rPr lang="es-MX" smtClean="0"/>
              <a:t>05/08/2022</a:t>
            </a:fld>
            <a:endParaRPr lang="es-ES_tradnl" dirty="0"/>
          </a:p>
        </p:txBody>
      </p:sp>
      <p:sp>
        <p:nvSpPr>
          <p:cNvPr id="5" name="Marcador de pie de página 4"/>
          <p:cNvSpPr>
            <a:spLocks noGrp="1"/>
          </p:cNvSpPr>
          <p:nvPr>
            <p:ph type="ftr" sz="quarter" idx="11"/>
          </p:nvPr>
        </p:nvSpPr>
        <p:spPr/>
        <p:txBody>
          <a:bodyPr/>
          <a:lstStyle>
            <a:lvl1pPr>
              <a:defRPr b="0" i="0"/>
            </a:lvl1pPr>
          </a:lstStyle>
          <a:p>
            <a:endParaRPr lang="es-ES_tradnl" dirty="0"/>
          </a:p>
        </p:txBody>
      </p:sp>
      <p:sp>
        <p:nvSpPr>
          <p:cNvPr id="6" name="Marcador de número de diapositiva 5"/>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22184010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sz="half" idx="1"/>
          </p:nvPr>
        </p:nvSpPr>
        <p:spPr>
          <a:xfrm>
            <a:off x="650875" y="2276475"/>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contenido 3"/>
          <p:cNvSpPr>
            <a:spLocks noGrp="1"/>
          </p:cNvSpPr>
          <p:nvPr>
            <p:ph sz="half" idx="2"/>
          </p:nvPr>
        </p:nvSpPr>
        <p:spPr>
          <a:xfrm>
            <a:off x="6578600" y="2276475"/>
            <a:ext cx="5775325" cy="6435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fecha 4"/>
          <p:cNvSpPr>
            <a:spLocks noGrp="1"/>
          </p:cNvSpPr>
          <p:nvPr>
            <p:ph type="dt" sz="half" idx="10"/>
          </p:nvPr>
        </p:nvSpPr>
        <p:spPr/>
        <p:txBody>
          <a:bodyPr/>
          <a:lstStyle>
            <a:lvl1pPr>
              <a:defRPr b="0" i="0"/>
            </a:lvl1pPr>
          </a:lstStyle>
          <a:p>
            <a:fld id="{BC0ECA69-58F1-6440-8F03-8FE11C8FA6A6}" type="datetime1">
              <a:rPr lang="es-MX" smtClean="0"/>
              <a:t>05/08/2022</a:t>
            </a:fld>
            <a:endParaRPr lang="es-ES_tradnl" dirty="0"/>
          </a:p>
        </p:txBody>
      </p:sp>
      <p:sp>
        <p:nvSpPr>
          <p:cNvPr id="6" name="Marcador de pie de página 5"/>
          <p:cNvSpPr>
            <a:spLocks noGrp="1"/>
          </p:cNvSpPr>
          <p:nvPr>
            <p:ph type="ftr" sz="quarter" idx="11"/>
          </p:nvPr>
        </p:nvSpPr>
        <p:spPr/>
        <p:txBody>
          <a:bodyPr/>
          <a:lstStyle>
            <a:lvl1pPr>
              <a:defRPr b="0" i="0"/>
            </a:lvl1pPr>
          </a:lstStyle>
          <a:p>
            <a:endParaRPr lang="es-ES_tradnl" dirty="0"/>
          </a:p>
        </p:txBody>
      </p:sp>
      <p:sp>
        <p:nvSpPr>
          <p:cNvPr id="7" name="Marcador de número de diapositiva 6"/>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529103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p>
        </p:txBody>
      </p:sp>
      <p:sp>
        <p:nvSpPr>
          <p:cNvPr id="3" name="Marcador de texto 2"/>
          <p:cNvSpPr>
            <a:spLocks noGrp="1"/>
          </p:cNvSpPr>
          <p:nvPr>
            <p:ph type="body" idx="1"/>
          </p:nvPr>
        </p:nvSpPr>
        <p:spPr>
          <a:xfrm>
            <a:off x="650875" y="2182813"/>
            <a:ext cx="5745163"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650875" y="3092450"/>
            <a:ext cx="5745163"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5" name="Marcador de texto 4"/>
          <p:cNvSpPr>
            <a:spLocks noGrp="1"/>
          </p:cNvSpPr>
          <p:nvPr>
            <p:ph type="body" sz="quarter" idx="3"/>
          </p:nvPr>
        </p:nvSpPr>
        <p:spPr>
          <a:xfrm>
            <a:off x="6605588" y="2182813"/>
            <a:ext cx="5748337" cy="909637"/>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6605588" y="3092450"/>
            <a:ext cx="5748337" cy="561975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7" name="Marcador de fecha 6"/>
          <p:cNvSpPr>
            <a:spLocks noGrp="1"/>
          </p:cNvSpPr>
          <p:nvPr>
            <p:ph type="dt" sz="half" idx="10"/>
          </p:nvPr>
        </p:nvSpPr>
        <p:spPr/>
        <p:txBody>
          <a:bodyPr/>
          <a:lstStyle>
            <a:lvl1pPr>
              <a:defRPr b="0" i="0"/>
            </a:lvl1pPr>
          </a:lstStyle>
          <a:p>
            <a:fld id="{3FCFCACB-87BD-114F-A7A9-9526F6A866A7}" type="datetime1">
              <a:rPr lang="es-MX" smtClean="0"/>
              <a:t>05/08/2022</a:t>
            </a:fld>
            <a:endParaRPr lang="es-ES_tradnl" dirty="0"/>
          </a:p>
        </p:txBody>
      </p:sp>
      <p:sp>
        <p:nvSpPr>
          <p:cNvPr id="8" name="Marcador de pie de página 7"/>
          <p:cNvSpPr>
            <a:spLocks noGrp="1"/>
          </p:cNvSpPr>
          <p:nvPr>
            <p:ph type="ftr" sz="quarter" idx="11"/>
          </p:nvPr>
        </p:nvSpPr>
        <p:spPr/>
        <p:txBody>
          <a:bodyPr/>
          <a:lstStyle>
            <a:lvl1pPr>
              <a:defRPr b="0" i="0"/>
            </a:lvl1pPr>
          </a:lstStyle>
          <a:p>
            <a:endParaRPr lang="es-ES_tradnl" dirty="0"/>
          </a:p>
        </p:txBody>
      </p:sp>
      <p:sp>
        <p:nvSpPr>
          <p:cNvPr id="9" name="Marcador de número de diapositiva 8"/>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4034801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fecha 2"/>
          <p:cNvSpPr>
            <a:spLocks noGrp="1"/>
          </p:cNvSpPr>
          <p:nvPr>
            <p:ph type="dt" sz="half" idx="10"/>
          </p:nvPr>
        </p:nvSpPr>
        <p:spPr/>
        <p:txBody>
          <a:bodyPr/>
          <a:lstStyle>
            <a:lvl1pPr>
              <a:defRPr b="0" i="0"/>
            </a:lvl1pPr>
          </a:lstStyle>
          <a:p>
            <a:fld id="{8D489221-6A43-6C48-9D19-E57FC96B175B}" type="datetime1">
              <a:rPr lang="es-MX" smtClean="0"/>
              <a:t>05/08/2022</a:t>
            </a:fld>
            <a:endParaRPr lang="es-ES_tradnl" dirty="0"/>
          </a:p>
        </p:txBody>
      </p:sp>
      <p:sp>
        <p:nvSpPr>
          <p:cNvPr id="4" name="Marcador de pie de página 3"/>
          <p:cNvSpPr>
            <a:spLocks noGrp="1"/>
          </p:cNvSpPr>
          <p:nvPr>
            <p:ph type="ftr" sz="quarter" idx="11"/>
          </p:nvPr>
        </p:nvSpPr>
        <p:spPr/>
        <p:txBody>
          <a:bodyPr/>
          <a:lstStyle>
            <a:lvl1pPr>
              <a:defRPr b="0" i="0"/>
            </a:lvl1pPr>
          </a:lstStyle>
          <a:p>
            <a:endParaRPr lang="es-ES_tradnl" dirty="0"/>
          </a:p>
        </p:txBody>
      </p:sp>
      <p:sp>
        <p:nvSpPr>
          <p:cNvPr id="5" name="Marcador de número de diapositiva 4"/>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8260467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lvl1pPr>
              <a:defRPr b="0" i="0"/>
            </a:lvl1pPr>
          </a:lstStyle>
          <a:p>
            <a:fld id="{349A6E85-B26A-3348-BD50-1FFCA94B5247}" type="datetime1">
              <a:rPr lang="es-MX" smtClean="0"/>
              <a:t>05/08/2022</a:t>
            </a:fld>
            <a:endParaRPr lang="es-ES_tradnl" dirty="0"/>
          </a:p>
        </p:txBody>
      </p:sp>
      <p:sp>
        <p:nvSpPr>
          <p:cNvPr id="3" name="Marcador de pie de página 2"/>
          <p:cNvSpPr>
            <a:spLocks noGrp="1"/>
          </p:cNvSpPr>
          <p:nvPr>
            <p:ph type="ftr" sz="quarter" idx="11"/>
          </p:nvPr>
        </p:nvSpPr>
        <p:spPr/>
        <p:txBody>
          <a:bodyPr/>
          <a:lstStyle>
            <a:lvl1pPr>
              <a:defRPr b="0" i="0"/>
            </a:lvl1pPr>
          </a:lstStyle>
          <a:p>
            <a:endParaRPr lang="es-ES_tradnl" dirty="0"/>
          </a:p>
        </p:txBody>
      </p:sp>
      <p:sp>
        <p:nvSpPr>
          <p:cNvPr id="4" name="Marcador de número de diapositiva 3"/>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8495214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650875" y="388938"/>
            <a:ext cx="4278313" cy="1652587"/>
          </a:xfrm>
        </p:spPr>
        <p:txBody>
          <a:bodyPr anchor="b"/>
          <a:lstStyle>
            <a:lvl1pPr algn="l">
              <a:defRPr sz="2000" b="1"/>
            </a:lvl1pPr>
          </a:lstStyle>
          <a:p>
            <a:r>
              <a:rPr lang="es-ES_tradnl"/>
              <a:t>Clic para editar título</a:t>
            </a:r>
          </a:p>
        </p:txBody>
      </p:sp>
      <p:sp>
        <p:nvSpPr>
          <p:cNvPr id="3" name="Marcador de contenido 2"/>
          <p:cNvSpPr>
            <a:spLocks noGrp="1"/>
          </p:cNvSpPr>
          <p:nvPr>
            <p:ph idx="1"/>
          </p:nvPr>
        </p:nvSpPr>
        <p:spPr>
          <a:xfrm>
            <a:off x="5084763" y="388938"/>
            <a:ext cx="7269162" cy="832326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texto 3"/>
          <p:cNvSpPr>
            <a:spLocks noGrp="1"/>
          </p:cNvSpPr>
          <p:nvPr>
            <p:ph type="body" sz="half" idx="2"/>
          </p:nvPr>
        </p:nvSpPr>
        <p:spPr>
          <a:xfrm>
            <a:off x="650875" y="2041525"/>
            <a:ext cx="4278313" cy="66706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lvl1pPr>
              <a:defRPr b="0" i="0"/>
            </a:lvl1pPr>
          </a:lstStyle>
          <a:p>
            <a:fld id="{77229FB5-3950-1A43-8706-96F72A7F2BF4}" type="datetime1">
              <a:rPr lang="es-MX" smtClean="0"/>
              <a:t>05/08/2022</a:t>
            </a:fld>
            <a:endParaRPr lang="es-ES_tradnl" dirty="0"/>
          </a:p>
        </p:txBody>
      </p:sp>
      <p:sp>
        <p:nvSpPr>
          <p:cNvPr id="6" name="Marcador de pie de página 5"/>
          <p:cNvSpPr>
            <a:spLocks noGrp="1"/>
          </p:cNvSpPr>
          <p:nvPr>
            <p:ph type="ftr" sz="quarter" idx="11"/>
          </p:nvPr>
        </p:nvSpPr>
        <p:spPr/>
        <p:txBody>
          <a:bodyPr/>
          <a:lstStyle>
            <a:lvl1pPr>
              <a:defRPr b="0" i="0"/>
            </a:lvl1pPr>
          </a:lstStyle>
          <a:p>
            <a:endParaRPr lang="es-ES_tradnl" dirty="0"/>
          </a:p>
        </p:txBody>
      </p:sp>
      <p:sp>
        <p:nvSpPr>
          <p:cNvPr id="7" name="Marcador de número de diapositiva 6"/>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13768609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549525" y="6827838"/>
            <a:ext cx="7802563" cy="806450"/>
          </a:xfrm>
        </p:spPr>
        <p:txBody>
          <a:bodyPr anchor="b"/>
          <a:lstStyle>
            <a:lvl1pPr algn="l">
              <a:defRPr sz="2000" b="1"/>
            </a:lvl1pPr>
          </a:lstStyle>
          <a:p>
            <a:r>
              <a:rPr lang="es-ES_tradnl"/>
              <a:t>Clic para editar título</a:t>
            </a:r>
          </a:p>
        </p:txBody>
      </p:sp>
      <p:sp>
        <p:nvSpPr>
          <p:cNvPr id="3" name="Marcador de posición de imagen 2"/>
          <p:cNvSpPr>
            <a:spLocks noGrp="1"/>
          </p:cNvSpPr>
          <p:nvPr>
            <p:ph type="pic" idx="1"/>
          </p:nvPr>
        </p:nvSpPr>
        <p:spPr>
          <a:xfrm>
            <a:off x="2549525" y="871538"/>
            <a:ext cx="7802563" cy="58515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p:cNvSpPr>
            <a:spLocks noGrp="1"/>
          </p:cNvSpPr>
          <p:nvPr>
            <p:ph type="body" sz="half" idx="2"/>
          </p:nvPr>
        </p:nvSpPr>
        <p:spPr>
          <a:xfrm>
            <a:off x="2549525" y="7634288"/>
            <a:ext cx="7802563" cy="114458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lvl1pPr>
              <a:defRPr b="0" i="0"/>
            </a:lvl1pPr>
          </a:lstStyle>
          <a:p>
            <a:fld id="{DA7A125E-A822-FA4B-A085-98F256B1BF3D}" type="datetime1">
              <a:rPr lang="es-MX" smtClean="0"/>
              <a:t>05/08/2022</a:t>
            </a:fld>
            <a:endParaRPr lang="es-ES_tradnl" dirty="0"/>
          </a:p>
        </p:txBody>
      </p:sp>
      <p:sp>
        <p:nvSpPr>
          <p:cNvPr id="6" name="Marcador de pie de página 5"/>
          <p:cNvSpPr>
            <a:spLocks noGrp="1"/>
          </p:cNvSpPr>
          <p:nvPr>
            <p:ph type="ftr" sz="quarter" idx="11"/>
          </p:nvPr>
        </p:nvSpPr>
        <p:spPr/>
        <p:txBody>
          <a:bodyPr/>
          <a:lstStyle>
            <a:lvl1pPr>
              <a:defRPr b="0" i="0"/>
            </a:lvl1pPr>
          </a:lstStyle>
          <a:p>
            <a:endParaRPr lang="es-ES_tradnl" dirty="0"/>
          </a:p>
        </p:txBody>
      </p:sp>
      <p:sp>
        <p:nvSpPr>
          <p:cNvPr id="7" name="Marcador de número de diapositiva 6"/>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18552484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lvl1pPr>
              <a:defRPr b="0" i="0"/>
            </a:lvl1pPr>
          </a:lstStyle>
          <a:p>
            <a:fld id="{62F77142-9C3B-1C49-B5B2-089F71353DAC}" type="datetime1">
              <a:rPr lang="es-MX" smtClean="0"/>
              <a:t>05/08/2022</a:t>
            </a:fld>
            <a:endParaRPr lang="es-ES_tradnl" dirty="0"/>
          </a:p>
        </p:txBody>
      </p:sp>
      <p:sp>
        <p:nvSpPr>
          <p:cNvPr id="5" name="Marcador de pie de página 4"/>
          <p:cNvSpPr>
            <a:spLocks noGrp="1"/>
          </p:cNvSpPr>
          <p:nvPr>
            <p:ph type="ftr" sz="quarter" idx="11"/>
          </p:nvPr>
        </p:nvSpPr>
        <p:spPr/>
        <p:txBody>
          <a:bodyPr/>
          <a:lstStyle>
            <a:lvl1pPr>
              <a:defRPr b="0" i="0"/>
            </a:lvl1pPr>
          </a:lstStyle>
          <a:p>
            <a:endParaRPr lang="es-ES_tradnl" dirty="0"/>
          </a:p>
        </p:txBody>
      </p:sp>
      <p:sp>
        <p:nvSpPr>
          <p:cNvPr id="6" name="Marcador de número de diapositiva 5"/>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29340888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9428163" y="390525"/>
            <a:ext cx="2925762" cy="8321675"/>
          </a:xfrm>
        </p:spPr>
        <p:txBody>
          <a:bodyPr vert="eaVert"/>
          <a:lstStyle/>
          <a:p>
            <a:r>
              <a:rPr lang="es-ES_tradnl"/>
              <a:t>Clic para editar título</a:t>
            </a:r>
          </a:p>
        </p:txBody>
      </p:sp>
      <p:sp>
        <p:nvSpPr>
          <p:cNvPr id="3" name="Marcador de texto vertical 2"/>
          <p:cNvSpPr>
            <a:spLocks noGrp="1"/>
          </p:cNvSpPr>
          <p:nvPr>
            <p:ph type="body" orient="vert" idx="1"/>
          </p:nvPr>
        </p:nvSpPr>
        <p:spPr>
          <a:xfrm>
            <a:off x="650875" y="390525"/>
            <a:ext cx="8624888" cy="832167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lvl1pPr>
              <a:defRPr b="0" i="0"/>
            </a:lvl1pPr>
          </a:lstStyle>
          <a:p>
            <a:fld id="{514D22DD-B5D2-E049-A3AD-2F433CF14FB6}" type="datetime1">
              <a:rPr lang="es-MX" smtClean="0"/>
              <a:t>05/08/2022</a:t>
            </a:fld>
            <a:endParaRPr lang="es-ES_tradnl" dirty="0"/>
          </a:p>
        </p:txBody>
      </p:sp>
      <p:sp>
        <p:nvSpPr>
          <p:cNvPr id="5" name="Marcador de pie de página 4"/>
          <p:cNvSpPr>
            <a:spLocks noGrp="1"/>
          </p:cNvSpPr>
          <p:nvPr>
            <p:ph type="ftr" sz="quarter" idx="11"/>
          </p:nvPr>
        </p:nvSpPr>
        <p:spPr/>
        <p:txBody>
          <a:bodyPr/>
          <a:lstStyle>
            <a:lvl1pPr>
              <a:defRPr b="0" i="0"/>
            </a:lvl1pPr>
          </a:lstStyle>
          <a:p>
            <a:endParaRPr lang="es-ES_tradnl" dirty="0"/>
          </a:p>
        </p:txBody>
      </p:sp>
      <p:sp>
        <p:nvSpPr>
          <p:cNvPr id="6" name="Marcador de número de diapositiva 5"/>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spTree>
    <p:extLst>
      <p:ext uri="{BB962C8B-B14F-4D97-AF65-F5344CB8AC3E}">
        <p14:creationId xmlns:p14="http://schemas.microsoft.com/office/powerpoint/2010/main" val="26213364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Encabezado de sección">
    <p:bg>
      <p:bgPr>
        <a:blipFill dpi="0" rotWithShape="0">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p:cNvSpPr>
            <a:spLocks noGrp="1"/>
          </p:cNvSpPr>
          <p:nvPr>
            <p:ph type="title"/>
          </p:nvPr>
        </p:nvSpPr>
        <p:spPr>
          <a:xfrm>
            <a:off x="741760" y="4017729"/>
            <a:ext cx="11521280" cy="1718141"/>
          </a:xfrm>
        </p:spPr>
        <p:txBody>
          <a:bodyPr anchor="b"/>
          <a:lstStyle>
            <a:lvl1pPr algn="r">
              <a:defRPr sz="5800">
                <a:solidFill>
                  <a:srgbClr val="21409A"/>
                </a:solidFill>
              </a:defRPr>
            </a:lvl1pPr>
          </a:lstStyle>
          <a:p>
            <a:r>
              <a:rPr lang="es-ES" dirty="0"/>
              <a:t>Haga clic para modificar el estilo de título del patrón</a:t>
            </a:r>
            <a:endParaRPr lang="es-MX" dirty="0"/>
          </a:p>
        </p:txBody>
      </p:sp>
    </p:spTree>
    <p:extLst>
      <p:ext uri="{BB962C8B-B14F-4D97-AF65-F5344CB8AC3E}">
        <p14:creationId xmlns:p14="http://schemas.microsoft.com/office/powerpoint/2010/main" val="2749216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741760" y="1492424"/>
            <a:ext cx="11521280" cy="432048"/>
          </a:xfrm>
        </p:spPr>
        <p:txBody>
          <a:bodyPr/>
          <a:lstStyle>
            <a:lvl1pPr algn="l">
              <a:defRPr sz="3200" b="1"/>
            </a:lvl1pPr>
          </a:lstStyle>
          <a:p>
            <a:r>
              <a:rPr lang="es-ES" dirty="0"/>
              <a:t>Haga clic para modificar el estilo de título del patrón</a:t>
            </a:r>
            <a:endParaRPr lang="es-MX" dirty="0"/>
          </a:p>
        </p:txBody>
      </p:sp>
      <p:sp>
        <p:nvSpPr>
          <p:cNvPr id="3" name="Marcador de contenido 2"/>
          <p:cNvSpPr>
            <a:spLocks noGrp="1"/>
          </p:cNvSpPr>
          <p:nvPr>
            <p:ph idx="1"/>
          </p:nvPr>
        </p:nvSpPr>
        <p:spPr>
          <a:xfrm>
            <a:off x="741760" y="2828240"/>
            <a:ext cx="11521280" cy="6061760"/>
          </a:xfrm>
        </p:spPr>
        <p:txBody>
          <a:bodyPr/>
          <a:lstStyle>
            <a:lvl1pPr>
              <a:defRPr sz="2800">
                <a:solidFill>
                  <a:schemeClr val="tx1"/>
                </a:solidFill>
                <a:latin typeface="+mn-lt"/>
                <a:cs typeface="Helvetica" panose="020B0604020202020204" pitchFamily="34" charset="0"/>
              </a:defRPr>
            </a:lvl1pPr>
            <a:lvl2pPr>
              <a:defRPr sz="2800">
                <a:solidFill>
                  <a:schemeClr val="tx1"/>
                </a:solidFill>
                <a:latin typeface="+mn-lt"/>
                <a:cs typeface="Helvetica" panose="020B0604020202020204" pitchFamily="34" charset="0"/>
              </a:defRPr>
            </a:lvl2pPr>
            <a:lvl3pPr>
              <a:defRPr sz="2600">
                <a:solidFill>
                  <a:schemeClr val="tx1"/>
                </a:solidFill>
                <a:latin typeface="+mn-lt"/>
                <a:cs typeface="Helvetica" panose="020B0604020202020204" pitchFamily="34" charset="0"/>
              </a:defRPr>
            </a:lvl3pPr>
            <a:lvl4pPr>
              <a:defRPr sz="2400">
                <a:solidFill>
                  <a:schemeClr val="tx1"/>
                </a:solidFill>
                <a:latin typeface="+mn-lt"/>
                <a:cs typeface="Helvetica" panose="020B0604020202020204" pitchFamily="34" charset="0"/>
              </a:defRPr>
            </a:lvl4pPr>
            <a:lvl5pPr>
              <a:defRPr sz="2200">
                <a:solidFill>
                  <a:schemeClr val="tx1"/>
                </a:solidFill>
                <a:latin typeface="+mn-lt"/>
                <a:cs typeface="Helvetica"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8" name="Marcador de texto 7">
            <a:extLst>
              <a:ext uri="{FF2B5EF4-FFF2-40B4-BE49-F238E27FC236}">
                <a16:creationId xmlns:a16="http://schemas.microsoft.com/office/drawing/2014/main" id="{70FBFCC1-6D05-4B05-BC13-6503990E3BA1}"/>
              </a:ext>
            </a:extLst>
          </p:cNvPr>
          <p:cNvSpPr>
            <a:spLocks noGrp="1"/>
          </p:cNvSpPr>
          <p:nvPr>
            <p:ph type="body" sz="quarter" idx="10" hasCustomPrompt="1"/>
          </p:nvPr>
        </p:nvSpPr>
        <p:spPr>
          <a:xfrm>
            <a:off x="741760" y="2006576"/>
            <a:ext cx="11521280" cy="332903"/>
          </a:xfrm>
        </p:spPr>
        <p:txBody>
          <a:bodyPr/>
          <a:lstStyle>
            <a:lvl1pPr marL="0" indent="0">
              <a:buNone/>
              <a:defRPr sz="2800" b="1">
                <a:solidFill>
                  <a:srgbClr val="00A94F"/>
                </a:solidFill>
              </a:defRPr>
            </a:lvl1pPr>
            <a:lvl2pPr marL="444500" indent="0">
              <a:buNone/>
              <a:defRPr/>
            </a:lvl2pPr>
            <a:lvl4pPr marL="1333500" indent="0">
              <a:buNone/>
              <a:defRPr/>
            </a:lvl4pPr>
          </a:lstStyle>
          <a:p>
            <a:pPr lvl="0"/>
            <a:r>
              <a:rPr lang="es-ES" dirty="0"/>
              <a:t>Título 2</a:t>
            </a:r>
            <a:endParaRPr lang="es-MX" dirty="0"/>
          </a:p>
        </p:txBody>
      </p:sp>
      <p:sp>
        <p:nvSpPr>
          <p:cNvPr id="9" name="Marcador de texto 7">
            <a:extLst>
              <a:ext uri="{FF2B5EF4-FFF2-40B4-BE49-F238E27FC236}">
                <a16:creationId xmlns:a16="http://schemas.microsoft.com/office/drawing/2014/main" id="{0989450F-E762-4EE9-805F-2E11F9E56350}"/>
              </a:ext>
            </a:extLst>
          </p:cNvPr>
          <p:cNvSpPr>
            <a:spLocks noGrp="1"/>
          </p:cNvSpPr>
          <p:nvPr>
            <p:ph type="body" sz="quarter" idx="11" hasCustomPrompt="1"/>
          </p:nvPr>
        </p:nvSpPr>
        <p:spPr>
          <a:xfrm>
            <a:off x="741760" y="2421583"/>
            <a:ext cx="11521280" cy="324553"/>
          </a:xfrm>
        </p:spPr>
        <p:txBody>
          <a:bodyPr/>
          <a:lstStyle>
            <a:lvl1pPr marL="0" indent="0">
              <a:buNone/>
              <a:defRPr sz="2400" b="1">
                <a:solidFill>
                  <a:schemeClr val="bg1">
                    <a:lumMod val="50000"/>
                  </a:schemeClr>
                </a:solidFill>
              </a:defRPr>
            </a:lvl1pPr>
            <a:lvl2pPr marL="444500" indent="0">
              <a:buNone/>
              <a:defRPr/>
            </a:lvl2pPr>
            <a:lvl4pPr marL="1333500" indent="0">
              <a:buNone/>
              <a:defRPr/>
            </a:lvl4pPr>
          </a:lstStyle>
          <a:p>
            <a:pPr lvl="0"/>
            <a:r>
              <a:rPr lang="es-ES" dirty="0"/>
              <a:t>Título 3</a:t>
            </a:r>
            <a:endParaRPr lang="es-MX" dirty="0"/>
          </a:p>
        </p:txBody>
      </p:sp>
      <p:sp>
        <p:nvSpPr>
          <p:cNvPr id="6" name="Marcador de contenido 2">
            <a:extLst>
              <a:ext uri="{FF2B5EF4-FFF2-40B4-BE49-F238E27FC236}">
                <a16:creationId xmlns:a16="http://schemas.microsoft.com/office/drawing/2014/main" id="{CC532D84-992D-4753-B13F-56C589D72521}"/>
              </a:ext>
            </a:extLst>
          </p:cNvPr>
          <p:cNvSpPr>
            <a:spLocks noGrp="1"/>
          </p:cNvSpPr>
          <p:nvPr>
            <p:ph sz="quarter" idx="12"/>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38388805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En blanco">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42174E3-9F38-41A9-9FB7-266FEBCEDC41}"/>
              </a:ext>
            </a:extLst>
          </p:cNvPr>
          <p:cNvSpPr>
            <a:spLocks noGrp="1"/>
          </p:cNvSpPr>
          <p:nvPr>
            <p:ph sz="quarter" idx="10"/>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7167716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olo el título">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E9EAB24-EA65-47FF-A3E7-BA054E82F331}"/>
              </a:ext>
            </a:extLst>
          </p:cNvPr>
          <p:cNvSpPr>
            <a:spLocks noGrp="1"/>
          </p:cNvSpPr>
          <p:nvPr>
            <p:ph type="title"/>
          </p:nvPr>
        </p:nvSpPr>
        <p:spPr>
          <a:xfrm>
            <a:off x="741760" y="1492424"/>
            <a:ext cx="11521280" cy="504056"/>
          </a:xfrm>
        </p:spPr>
        <p:txBody>
          <a:bodyPr/>
          <a:lstStyle>
            <a:lvl1pPr algn="l">
              <a:defRPr sz="3200" b="1"/>
            </a:lvl1pPr>
          </a:lstStyle>
          <a:p>
            <a:r>
              <a:rPr lang="es-ES" dirty="0"/>
              <a:t>Haga clic para modificar el estilo de título del patrón</a:t>
            </a:r>
            <a:endParaRPr lang="es-MX" dirty="0"/>
          </a:p>
        </p:txBody>
      </p:sp>
      <p:sp>
        <p:nvSpPr>
          <p:cNvPr id="5" name="Marcador de texto 7">
            <a:extLst>
              <a:ext uri="{FF2B5EF4-FFF2-40B4-BE49-F238E27FC236}">
                <a16:creationId xmlns:a16="http://schemas.microsoft.com/office/drawing/2014/main" id="{2EF72C5E-9F1D-400B-9191-650C1B4D5904}"/>
              </a:ext>
            </a:extLst>
          </p:cNvPr>
          <p:cNvSpPr>
            <a:spLocks noGrp="1"/>
          </p:cNvSpPr>
          <p:nvPr>
            <p:ph type="body" sz="quarter" idx="11" hasCustomPrompt="1"/>
          </p:nvPr>
        </p:nvSpPr>
        <p:spPr>
          <a:xfrm>
            <a:off x="741760" y="2073821"/>
            <a:ext cx="11521280" cy="342429"/>
          </a:xfrm>
        </p:spPr>
        <p:txBody>
          <a:bodyPr/>
          <a:lstStyle>
            <a:lvl1pPr marL="0" indent="0">
              <a:buNone/>
              <a:defRPr sz="2800" b="1">
                <a:solidFill>
                  <a:srgbClr val="00A94F"/>
                </a:solidFill>
              </a:defRPr>
            </a:lvl1pPr>
            <a:lvl2pPr marL="444500" indent="0">
              <a:buNone/>
              <a:defRPr/>
            </a:lvl2pPr>
            <a:lvl4pPr marL="1333500" indent="0">
              <a:buNone/>
              <a:defRPr/>
            </a:lvl4pPr>
          </a:lstStyle>
          <a:p>
            <a:pPr lvl="0"/>
            <a:r>
              <a:rPr lang="es-ES" dirty="0"/>
              <a:t>Título 2</a:t>
            </a:r>
            <a:endParaRPr lang="es-MX" dirty="0"/>
          </a:p>
        </p:txBody>
      </p:sp>
      <p:sp>
        <p:nvSpPr>
          <p:cNvPr id="6" name="Marcador de texto 7">
            <a:extLst>
              <a:ext uri="{FF2B5EF4-FFF2-40B4-BE49-F238E27FC236}">
                <a16:creationId xmlns:a16="http://schemas.microsoft.com/office/drawing/2014/main" id="{6782E99D-3356-4998-A4FC-E567C9A29677}"/>
              </a:ext>
            </a:extLst>
          </p:cNvPr>
          <p:cNvSpPr>
            <a:spLocks noGrp="1"/>
          </p:cNvSpPr>
          <p:nvPr>
            <p:ph type="body" sz="quarter" idx="12" hasCustomPrompt="1"/>
          </p:nvPr>
        </p:nvSpPr>
        <p:spPr>
          <a:xfrm>
            <a:off x="741759" y="2480478"/>
            <a:ext cx="11521280" cy="342429"/>
          </a:xfrm>
        </p:spPr>
        <p:txBody>
          <a:bodyPr/>
          <a:lstStyle>
            <a:lvl1pPr marL="0" indent="0">
              <a:buNone/>
              <a:defRPr sz="2400" b="1">
                <a:solidFill>
                  <a:schemeClr val="bg1">
                    <a:lumMod val="50000"/>
                  </a:schemeClr>
                </a:solidFill>
              </a:defRPr>
            </a:lvl1pPr>
            <a:lvl2pPr marL="444500" indent="0">
              <a:buNone/>
              <a:defRPr/>
            </a:lvl2pPr>
            <a:lvl4pPr marL="1333500" indent="0">
              <a:buNone/>
              <a:defRPr/>
            </a:lvl4pPr>
          </a:lstStyle>
          <a:p>
            <a:pPr lvl="0"/>
            <a:r>
              <a:rPr lang="es-ES" dirty="0"/>
              <a:t>Título 3</a:t>
            </a:r>
            <a:endParaRPr lang="es-MX" dirty="0"/>
          </a:p>
        </p:txBody>
      </p:sp>
      <p:sp>
        <p:nvSpPr>
          <p:cNvPr id="9" name="Marcador de contenido 2">
            <a:extLst>
              <a:ext uri="{FF2B5EF4-FFF2-40B4-BE49-F238E27FC236}">
                <a16:creationId xmlns:a16="http://schemas.microsoft.com/office/drawing/2014/main" id="{115B5844-45A6-483B-9B44-9C88E87831A3}"/>
              </a:ext>
            </a:extLst>
          </p:cNvPr>
          <p:cNvSpPr>
            <a:spLocks noGrp="1"/>
          </p:cNvSpPr>
          <p:nvPr>
            <p:ph sz="quarter" idx="10"/>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16340222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741760" y="1492424"/>
            <a:ext cx="11521280" cy="432048"/>
          </a:xfrm>
        </p:spPr>
        <p:txBody>
          <a:bodyPr/>
          <a:lstStyle>
            <a:lvl1pPr algn="l">
              <a:defRPr sz="3200" b="1"/>
            </a:lvl1pPr>
          </a:lstStyle>
          <a:p>
            <a:r>
              <a:rPr lang="es-ES" dirty="0"/>
              <a:t>Haga clic para modificar el estilo de título del patrón</a:t>
            </a:r>
            <a:endParaRPr lang="es-MX" dirty="0"/>
          </a:p>
        </p:txBody>
      </p:sp>
      <p:sp>
        <p:nvSpPr>
          <p:cNvPr id="3" name="Marcador de contenido 2"/>
          <p:cNvSpPr>
            <a:spLocks noGrp="1"/>
          </p:cNvSpPr>
          <p:nvPr>
            <p:ph idx="1"/>
          </p:nvPr>
        </p:nvSpPr>
        <p:spPr>
          <a:xfrm>
            <a:off x="741760" y="2828240"/>
            <a:ext cx="11521280" cy="6061760"/>
          </a:xfrm>
        </p:spPr>
        <p:txBody>
          <a:bodyPr/>
          <a:lstStyle>
            <a:lvl1pPr>
              <a:defRPr sz="2800">
                <a:solidFill>
                  <a:schemeClr val="tx1"/>
                </a:solidFill>
                <a:latin typeface="+mn-lt"/>
                <a:cs typeface="Helvetica" panose="020B0604020202020204" pitchFamily="34" charset="0"/>
              </a:defRPr>
            </a:lvl1pPr>
            <a:lvl2pPr>
              <a:defRPr sz="2800">
                <a:solidFill>
                  <a:schemeClr val="tx1"/>
                </a:solidFill>
                <a:latin typeface="+mn-lt"/>
                <a:cs typeface="Helvetica" panose="020B0604020202020204" pitchFamily="34" charset="0"/>
              </a:defRPr>
            </a:lvl2pPr>
            <a:lvl3pPr>
              <a:defRPr sz="2600">
                <a:solidFill>
                  <a:schemeClr val="tx1"/>
                </a:solidFill>
                <a:latin typeface="+mn-lt"/>
                <a:cs typeface="Helvetica" panose="020B0604020202020204" pitchFamily="34" charset="0"/>
              </a:defRPr>
            </a:lvl3pPr>
            <a:lvl4pPr>
              <a:defRPr sz="2400">
                <a:solidFill>
                  <a:schemeClr val="tx1"/>
                </a:solidFill>
                <a:latin typeface="+mn-lt"/>
                <a:cs typeface="Helvetica" panose="020B0604020202020204" pitchFamily="34" charset="0"/>
              </a:defRPr>
            </a:lvl4pPr>
            <a:lvl5pPr>
              <a:defRPr sz="2200">
                <a:solidFill>
                  <a:schemeClr val="tx1"/>
                </a:solidFill>
                <a:latin typeface="+mn-lt"/>
                <a:cs typeface="Helvetica" panose="020B0604020202020204" pitchFamily="34" charset="0"/>
              </a:defRPr>
            </a:lvl5pPr>
          </a:lstStyle>
          <a:p>
            <a:pPr lvl="0"/>
            <a:r>
              <a:rPr lang="es-ES" dirty="0"/>
              <a:t>Haga clic para modificar el estilo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8" name="Marcador de texto 7">
            <a:extLst>
              <a:ext uri="{FF2B5EF4-FFF2-40B4-BE49-F238E27FC236}">
                <a16:creationId xmlns:a16="http://schemas.microsoft.com/office/drawing/2014/main" id="{70FBFCC1-6D05-4B05-BC13-6503990E3BA1}"/>
              </a:ext>
            </a:extLst>
          </p:cNvPr>
          <p:cNvSpPr>
            <a:spLocks noGrp="1"/>
          </p:cNvSpPr>
          <p:nvPr>
            <p:ph type="body" sz="quarter" idx="10" hasCustomPrompt="1"/>
          </p:nvPr>
        </p:nvSpPr>
        <p:spPr>
          <a:xfrm>
            <a:off x="741760" y="2006576"/>
            <a:ext cx="11521280" cy="332903"/>
          </a:xfrm>
        </p:spPr>
        <p:txBody>
          <a:bodyPr/>
          <a:lstStyle>
            <a:lvl1pPr marL="0" indent="0">
              <a:buNone/>
              <a:defRPr sz="2800" b="1">
                <a:solidFill>
                  <a:srgbClr val="00A94F"/>
                </a:solidFill>
              </a:defRPr>
            </a:lvl1pPr>
            <a:lvl2pPr marL="444500" indent="0">
              <a:buNone/>
              <a:defRPr/>
            </a:lvl2pPr>
            <a:lvl4pPr marL="1333500" indent="0">
              <a:buNone/>
              <a:defRPr/>
            </a:lvl4pPr>
          </a:lstStyle>
          <a:p>
            <a:pPr lvl="0"/>
            <a:r>
              <a:rPr lang="es-ES" dirty="0"/>
              <a:t>Título 2</a:t>
            </a:r>
            <a:endParaRPr lang="es-MX" dirty="0"/>
          </a:p>
        </p:txBody>
      </p:sp>
      <p:sp>
        <p:nvSpPr>
          <p:cNvPr id="9" name="Marcador de texto 7">
            <a:extLst>
              <a:ext uri="{FF2B5EF4-FFF2-40B4-BE49-F238E27FC236}">
                <a16:creationId xmlns:a16="http://schemas.microsoft.com/office/drawing/2014/main" id="{0989450F-E762-4EE9-805F-2E11F9E56350}"/>
              </a:ext>
            </a:extLst>
          </p:cNvPr>
          <p:cNvSpPr>
            <a:spLocks noGrp="1"/>
          </p:cNvSpPr>
          <p:nvPr>
            <p:ph type="body" sz="quarter" idx="11" hasCustomPrompt="1"/>
          </p:nvPr>
        </p:nvSpPr>
        <p:spPr>
          <a:xfrm>
            <a:off x="741760" y="2421583"/>
            <a:ext cx="11521280" cy="324553"/>
          </a:xfrm>
        </p:spPr>
        <p:txBody>
          <a:bodyPr/>
          <a:lstStyle>
            <a:lvl1pPr marL="0" indent="0">
              <a:buNone/>
              <a:defRPr sz="2400" b="1">
                <a:solidFill>
                  <a:schemeClr val="bg1">
                    <a:lumMod val="50000"/>
                  </a:schemeClr>
                </a:solidFill>
              </a:defRPr>
            </a:lvl1pPr>
            <a:lvl2pPr marL="444500" indent="0">
              <a:buNone/>
              <a:defRPr/>
            </a:lvl2pPr>
            <a:lvl4pPr marL="1333500" indent="0">
              <a:buNone/>
              <a:defRPr/>
            </a:lvl4pPr>
          </a:lstStyle>
          <a:p>
            <a:pPr lvl="0"/>
            <a:r>
              <a:rPr lang="es-ES" dirty="0"/>
              <a:t>Título 3</a:t>
            </a:r>
            <a:endParaRPr lang="es-MX" dirty="0"/>
          </a:p>
        </p:txBody>
      </p:sp>
      <p:sp>
        <p:nvSpPr>
          <p:cNvPr id="6" name="Marcador de contenido 2">
            <a:extLst>
              <a:ext uri="{FF2B5EF4-FFF2-40B4-BE49-F238E27FC236}">
                <a16:creationId xmlns:a16="http://schemas.microsoft.com/office/drawing/2014/main" id="{CC532D84-992D-4753-B13F-56C589D72521}"/>
              </a:ext>
            </a:extLst>
          </p:cNvPr>
          <p:cNvSpPr>
            <a:spLocks noGrp="1"/>
          </p:cNvSpPr>
          <p:nvPr>
            <p:ph sz="quarter" idx="12"/>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20461723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cabezado de sección">
    <p:bg>
      <p:bgPr>
        <a:blipFill dpi="0" rotWithShape="0">
          <a:blip r:embed="rId2">
            <a:lum/>
          </a:blip>
          <a:srcRect/>
          <a:stretch>
            <a:fillRect/>
          </a:stretch>
        </a:blipFill>
        <a:effectLst/>
      </p:bgPr>
    </p:bg>
    <p:spTree>
      <p:nvGrpSpPr>
        <p:cNvPr id="1" name=""/>
        <p:cNvGrpSpPr/>
        <p:nvPr/>
      </p:nvGrpSpPr>
      <p:grpSpPr>
        <a:xfrm>
          <a:off x="0" y="0"/>
          <a:ext cx="0" cy="0"/>
          <a:chOff x="0" y="0"/>
          <a:chExt cx="0" cy="0"/>
        </a:xfrm>
      </p:grpSpPr>
      <p:sp>
        <p:nvSpPr>
          <p:cNvPr id="3" name="Título 2"/>
          <p:cNvSpPr>
            <a:spLocks noGrp="1"/>
          </p:cNvSpPr>
          <p:nvPr>
            <p:ph type="title"/>
          </p:nvPr>
        </p:nvSpPr>
        <p:spPr/>
        <p:txBody>
          <a:bodyPr/>
          <a:lstStyle/>
          <a:p>
            <a:r>
              <a:rPr lang="es-ES_tradnl"/>
              <a:t>Clic para editar título</a:t>
            </a:r>
          </a:p>
        </p:txBody>
      </p:sp>
    </p:spTree>
    <p:extLst>
      <p:ext uri="{BB962C8B-B14F-4D97-AF65-F5344CB8AC3E}">
        <p14:creationId xmlns:p14="http://schemas.microsoft.com/office/powerpoint/2010/main" val="1804763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Diseño personaliza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FE9EAB24-EA65-47FF-A3E7-BA054E82F331}"/>
              </a:ext>
            </a:extLst>
          </p:cNvPr>
          <p:cNvSpPr>
            <a:spLocks noGrp="1"/>
          </p:cNvSpPr>
          <p:nvPr>
            <p:ph type="title"/>
          </p:nvPr>
        </p:nvSpPr>
        <p:spPr>
          <a:xfrm>
            <a:off x="741760" y="1492424"/>
            <a:ext cx="11521280" cy="504056"/>
          </a:xfrm>
        </p:spPr>
        <p:txBody>
          <a:bodyPr/>
          <a:lstStyle>
            <a:lvl1pPr algn="l">
              <a:defRPr sz="3200" b="1"/>
            </a:lvl1pPr>
          </a:lstStyle>
          <a:p>
            <a:r>
              <a:rPr lang="es-ES" dirty="0"/>
              <a:t>Haga clic para modificar el estilo de título del patrón</a:t>
            </a:r>
            <a:endParaRPr lang="es-MX" dirty="0"/>
          </a:p>
        </p:txBody>
      </p:sp>
      <p:sp>
        <p:nvSpPr>
          <p:cNvPr id="5" name="Marcador de texto 7">
            <a:extLst>
              <a:ext uri="{FF2B5EF4-FFF2-40B4-BE49-F238E27FC236}">
                <a16:creationId xmlns:a16="http://schemas.microsoft.com/office/drawing/2014/main" id="{2EF72C5E-9F1D-400B-9191-650C1B4D5904}"/>
              </a:ext>
            </a:extLst>
          </p:cNvPr>
          <p:cNvSpPr>
            <a:spLocks noGrp="1"/>
          </p:cNvSpPr>
          <p:nvPr>
            <p:ph type="body" sz="quarter" idx="11" hasCustomPrompt="1"/>
          </p:nvPr>
        </p:nvSpPr>
        <p:spPr>
          <a:xfrm>
            <a:off x="741760" y="2073821"/>
            <a:ext cx="11521280" cy="342429"/>
          </a:xfrm>
        </p:spPr>
        <p:txBody>
          <a:bodyPr/>
          <a:lstStyle>
            <a:lvl1pPr marL="0" indent="0">
              <a:buNone/>
              <a:defRPr sz="2800" b="1">
                <a:solidFill>
                  <a:srgbClr val="00A94F"/>
                </a:solidFill>
              </a:defRPr>
            </a:lvl1pPr>
            <a:lvl2pPr marL="444500" indent="0">
              <a:buNone/>
              <a:defRPr/>
            </a:lvl2pPr>
            <a:lvl4pPr marL="1333500" indent="0">
              <a:buNone/>
              <a:defRPr/>
            </a:lvl4pPr>
          </a:lstStyle>
          <a:p>
            <a:pPr lvl="0"/>
            <a:r>
              <a:rPr lang="es-ES" dirty="0"/>
              <a:t>Título 2</a:t>
            </a:r>
            <a:endParaRPr lang="es-MX" dirty="0"/>
          </a:p>
        </p:txBody>
      </p:sp>
      <p:sp>
        <p:nvSpPr>
          <p:cNvPr id="6" name="Marcador de texto 7">
            <a:extLst>
              <a:ext uri="{FF2B5EF4-FFF2-40B4-BE49-F238E27FC236}">
                <a16:creationId xmlns:a16="http://schemas.microsoft.com/office/drawing/2014/main" id="{6782E99D-3356-4998-A4FC-E567C9A29677}"/>
              </a:ext>
            </a:extLst>
          </p:cNvPr>
          <p:cNvSpPr>
            <a:spLocks noGrp="1"/>
          </p:cNvSpPr>
          <p:nvPr>
            <p:ph type="body" sz="quarter" idx="12" hasCustomPrompt="1"/>
          </p:nvPr>
        </p:nvSpPr>
        <p:spPr>
          <a:xfrm>
            <a:off x="741759" y="2480478"/>
            <a:ext cx="11521280" cy="342429"/>
          </a:xfrm>
        </p:spPr>
        <p:txBody>
          <a:bodyPr/>
          <a:lstStyle>
            <a:lvl1pPr marL="0" indent="0">
              <a:buNone/>
              <a:defRPr sz="2400" b="1">
                <a:solidFill>
                  <a:schemeClr val="bg1">
                    <a:lumMod val="50000"/>
                  </a:schemeClr>
                </a:solidFill>
              </a:defRPr>
            </a:lvl1pPr>
            <a:lvl2pPr marL="444500" indent="0">
              <a:buNone/>
              <a:defRPr/>
            </a:lvl2pPr>
            <a:lvl4pPr marL="1333500" indent="0">
              <a:buNone/>
              <a:defRPr/>
            </a:lvl4pPr>
          </a:lstStyle>
          <a:p>
            <a:pPr lvl="0"/>
            <a:r>
              <a:rPr lang="es-ES" dirty="0"/>
              <a:t>Título 3</a:t>
            </a:r>
            <a:endParaRPr lang="es-MX" dirty="0"/>
          </a:p>
        </p:txBody>
      </p:sp>
      <p:sp>
        <p:nvSpPr>
          <p:cNvPr id="9" name="Marcador de contenido 2">
            <a:extLst>
              <a:ext uri="{FF2B5EF4-FFF2-40B4-BE49-F238E27FC236}">
                <a16:creationId xmlns:a16="http://schemas.microsoft.com/office/drawing/2014/main" id="{115B5844-45A6-483B-9B44-9C88E87831A3}"/>
              </a:ext>
            </a:extLst>
          </p:cNvPr>
          <p:cNvSpPr>
            <a:spLocks noGrp="1"/>
          </p:cNvSpPr>
          <p:nvPr>
            <p:ph sz="quarter" idx="10"/>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739854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42174E3-9F38-41A9-9FB7-266FEBCEDC41}"/>
              </a:ext>
            </a:extLst>
          </p:cNvPr>
          <p:cNvSpPr>
            <a:spLocks noGrp="1"/>
          </p:cNvSpPr>
          <p:nvPr>
            <p:ph sz="quarter" idx="10"/>
          </p:nvPr>
        </p:nvSpPr>
        <p:spPr>
          <a:xfrm>
            <a:off x="741362" y="9027864"/>
            <a:ext cx="8425333" cy="700336"/>
          </a:xfrm>
        </p:spPr>
        <p:txBody>
          <a:bodyPr/>
          <a:lstStyle>
            <a:lvl1pPr marL="0" indent="0">
              <a:buNone/>
              <a:defRPr sz="1400">
                <a:solidFill>
                  <a:schemeClr val="bg2"/>
                </a:solidFill>
              </a:defRPr>
            </a:lvl1pPr>
            <a:lvl2pPr>
              <a:defRPr sz="1400">
                <a:solidFill>
                  <a:schemeClr val="bg2"/>
                </a:solidFill>
              </a:defRPr>
            </a:lvl2pPr>
            <a:lvl3pPr>
              <a:defRPr sz="1400">
                <a:solidFill>
                  <a:schemeClr val="bg2"/>
                </a:solidFill>
              </a:defRPr>
            </a:lvl3pPr>
            <a:lvl4pPr>
              <a:defRPr sz="1400">
                <a:solidFill>
                  <a:schemeClr val="bg2"/>
                </a:solidFill>
              </a:defRPr>
            </a:lvl4pPr>
            <a:lvl5pPr>
              <a:defRPr sz="1400">
                <a:solidFill>
                  <a:schemeClr val="bg2"/>
                </a:solidFill>
              </a:defRPr>
            </a:lvl5pPr>
          </a:lstStyle>
          <a:p>
            <a:pPr lvl="0"/>
            <a:r>
              <a:rPr lang="es-ES" dirty="0"/>
              <a:t>Editar los estilos de texto del patrón</a:t>
            </a:r>
          </a:p>
        </p:txBody>
      </p:sp>
    </p:spTree>
    <p:extLst>
      <p:ext uri="{BB962C8B-B14F-4D97-AF65-F5344CB8AC3E}">
        <p14:creationId xmlns:p14="http://schemas.microsoft.com/office/powerpoint/2010/main" val="19249500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cSld name="1_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C1DC82-C8D6-477E-828A-938DD310E5B9}" type="datetimeFigureOut">
              <a:rPr lang="es-MX" smtClean="0">
                <a:solidFill>
                  <a:srgbClr val="1F497D"/>
                </a:solidFill>
              </a:rPr>
              <a:pPr/>
              <a:t>05/08/2022</a:t>
            </a:fld>
            <a:endParaRPr lang="es-MX">
              <a:solidFill>
                <a:srgbClr val="1F497D"/>
              </a:solidFill>
            </a:endParaRPr>
          </a:p>
        </p:txBody>
      </p:sp>
      <p:sp>
        <p:nvSpPr>
          <p:cNvPr id="3" name="Footer Placeholder 2"/>
          <p:cNvSpPr>
            <a:spLocks noGrp="1"/>
          </p:cNvSpPr>
          <p:nvPr>
            <p:ph type="ftr" sz="quarter" idx="11"/>
          </p:nvPr>
        </p:nvSpPr>
        <p:spPr/>
        <p:txBody>
          <a:bodyPr/>
          <a:lstStyle/>
          <a:p>
            <a:endParaRPr lang="es-MX">
              <a:solidFill>
                <a:srgbClr val="1F497D"/>
              </a:solidFill>
            </a:endParaRPr>
          </a:p>
        </p:txBody>
      </p:sp>
      <p:sp>
        <p:nvSpPr>
          <p:cNvPr id="4" name="Slide Number Placeholder 3"/>
          <p:cNvSpPr>
            <a:spLocks noGrp="1"/>
          </p:cNvSpPr>
          <p:nvPr>
            <p:ph type="sldNum" sz="quarter" idx="12"/>
          </p:nvPr>
        </p:nvSpPr>
        <p:spPr/>
        <p:txBody>
          <a:bodyPr/>
          <a:lstStyle/>
          <a:p>
            <a:fld id="{8DFCAA95-F61B-4AF6-84F3-77812BA6550E}" type="slidenum">
              <a:rPr lang="es-MX" smtClean="0"/>
              <a:pPr/>
              <a:t>‹Nº›</a:t>
            </a:fld>
            <a:endParaRPr lang="es-MX"/>
          </a:p>
        </p:txBody>
      </p:sp>
    </p:spTree>
    <p:extLst>
      <p:ext uri="{BB962C8B-B14F-4D97-AF65-F5344CB8AC3E}">
        <p14:creationId xmlns:p14="http://schemas.microsoft.com/office/powerpoint/2010/main" val="3798893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974725" y="3030538"/>
            <a:ext cx="11055350" cy="2090737"/>
          </a:xfrm>
        </p:spPr>
        <p:txBody>
          <a:bodyPr/>
          <a:lstStyle/>
          <a:p>
            <a:r>
              <a:rPr lang="es-ES_tradnl"/>
              <a:t>Clic para editar título</a:t>
            </a:r>
          </a:p>
        </p:txBody>
      </p:sp>
      <p:sp>
        <p:nvSpPr>
          <p:cNvPr id="3" name="Subtítulo 2"/>
          <p:cNvSpPr>
            <a:spLocks noGrp="1"/>
          </p:cNvSpPr>
          <p:nvPr>
            <p:ph type="subTitle" idx="1"/>
          </p:nvPr>
        </p:nvSpPr>
        <p:spPr>
          <a:xfrm>
            <a:off x="1951038" y="5527675"/>
            <a:ext cx="9102725" cy="2492375"/>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p>
        </p:txBody>
      </p:sp>
      <p:sp>
        <p:nvSpPr>
          <p:cNvPr id="4" name="Marcador de fecha 3"/>
          <p:cNvSpPr>
            <a:spLocks noGrp="1"/>
          </p:cNvSpPr>
          <p:nvPr>
            <p:ph type="dt" sz="half" idx="10"/>
          </p:nvPr>
        </p:nvSpPr>
        <p:spPr/>
        <p:txBody>
          <a:bodyPr/>
          <a:lstStyle>
            <a:lvl1pPr>
              <a:defRPr b="0" i="0"/>
            </a:lvl1pPr>
          </a:lstStyle>
          <a:p>
            <a:fld id="{E5CF8A0E-74CC-3D4D-8086-FDC7C411296B}" type="datetime1">
              <a:rPr lang="es-MX" smtClean="0"/>
              <a:t>05/08/2022</a:t>
            </a:fld>
            <a:endParaRPr lang="es-ES_tradnl" dirty="0"/>
          </a:p>
        </p:txBody>
      </p:sp>
      <p:sp>
        <p:nvSpPr>
          <p:cNvPr id="5" name="Marcador de pie de página 4"/>
          <p:cNvSpPr>
            <a:spLocks noGrp="1"/>
          </p:cNvSpPr>
          <p:nvPr>
            <p:ph type="ftr" sz="quarter" idx="11"/>
          </p:nvPr>
        </p:nvSpPr>
        <p:spPr/>
        <p:txBody>
          <a:bodyPr/>
          <a:lstStyle>
            <a:lvl1pPr>
              <a:defRPr b="0" i="0"/>
            </a:lvl1pPr>
          </a:lstStyle>
          <a:p>
            <a:endParaRPr lang="es-ES_tradnl" dirty="0"/>
          </a:p>
        </p:txBody>
      </p:sp>
      <p:sp>
        <p:nvSpPr>
          <p:cNvPr id="6" name="Marcador de número de diapositiva 5"/>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pic>
        <p:nvPicPr>
          <p:cNvPr id="7" name="Imagen 6" descr="Diapositiva2-2-F.jpg"/>
          <p:cNvPicPr>
            <a:picLocks noChangeAspect="1"/>
          </p:cNvPicPr>
          <p:nvPr userDrawn="1"/>
        </p:nvPicPr>
        <p:blipFill>
          <a:blip r:embed="rId2" cstate="print"/>
          <a:stretch>
            <a:fillRect/>
          </a:stretch>
        </p:blipFill>
        <p:spPr>
          <a:xfrm>
            <a:off x="0" y="0"/>
            <a:ext cx="13004800" cy="9753600"/>
          </a:xfrm>
          <a:prstGeom prst="rect">
            <a:avLst/>
          </a:prstGeom>
        </p:spPr>
      </p:pic>
    </p:spTree>
    <p:extLst>
      <p:ext uri="{BB962C8B-B14F-4D97-AF65-F5344CB8AC3E}">
        <p14:creationId xmlns:p14="http://schemas.microsoft.com/office/powerpoint/2010/main" val="30417933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10"/>
          </p:nvPr>
        </p:nvSpPr>
        <p:spPr/>
        <p:txBody>
          <a:bodyPr/>
          <a:lstStyle>
            <a:lvl1pPr>
              <a:defRPr b="0" i="0"/>
            </a:lvl1pPr>
          </a:lstStyle>
          <a:p>
            <a:fld id="{7074105B-2500-1948-920C-7D9AF576BFAC}" type="datetime1">
              <a:rPr lang="es-MX" smtClean="0"/>
              <a:t>05/08/2022</a:t>
            </a:fld>
            <a:endParaRPr lang="es-ES_tradnl" dirty="0"/>
          </a:p>
        </p:txBody>
      </p:sp>
      <p:sp>
        <p:nvSpPr>
          <p:cNvPr id="5" name="Marcador de pie de página 4"/>
          <p:cNvSpPr>
            <a:spLocks noGrp="1"/>
          </p:cNvSpPr>
          <p:nvPr>
            <p:ph type="ftr" sz="quarter" idx="11"/>
          </p:nvPr>
        </p:nvSpPr>
        <p:spPr/>
        <p:txBody>
          <a:bodyPr/>
          <a:lstStyle>
            <a:lvl1pPr>
              <a:defRPr b="0" i="0"/>
            </a:lvl1pPr>
          </a:lstStyle>
          <a:p>
            <a:endParaRPr lang="es-ES_tradnl" dirty="0"/>
          </a:p>
        </p:txBody>
      </p:sp>
      <p:sp>
        <p:nvSpPr>
          <p:cNvPr id="6" name="Marcador de número de diapositiva 5"/>
          <p:cNvSpPr>
            <a:spLocks noGrp="1"/>
          </p:cNvSpPr>
          <p:nvPr>
            <p:ph type="sldNum" sz="quarter" idx="12"/>
          </p:nvPr>
        </p:nvSpPr>
        <p:spPr/>
        <p:txBody>
          <a:bodyPr/>
          <a:lstStyle>
            <a:lvl1pPr>
              <a:defRPr b="0" i="0"/>
            </a:lvl1pPr>
          </a:lstStyle>
          <a:p>
            <a:fld id="{6DF399AA-144F-054E-8FBD-57D73B7B86E4}" type="slidenum">
              <a:rPr lang="es-ES_tradnl" smtClean="0"/>
              <a:pPr/>
              <a:t>‹Nº›</a:t>
            </a:fld>
            <a:endParaRPr lang="es-ES_tradnl" dirty="0"/>
          </a:p>
        </p:txBody>
      </p:sp>
      <p:pic>
        <p:nvPicPr>
          <p:cNvPr id="7" name="Imagen 6" descr="Diapositiva3-3-F.jpg"/>
          <p:cNvPicPr>
            <a:picLocks noChangeAspect="1"/>
          </p:cNvPicPr>
          <p:nvPr userDrawn="1"/>
        </p:nvPicPr>
        <p:blipFill>
          <a:blip r:embed="rId2" cstate="print"/>
          <a:stretch>
            <a:fillRect/>
          </a:stretch>
        </p:blipFill>
        <p:spPr>
          <a:xfrm>
            <a:off x="0" y="0"/>
            <a:ext cx="13004800" cy="9753600"/>
          </a:xfrm>
          <a:prstGeom prst="rect">
            <a:avLst/>
          </a:prstGeom>
        </p:spPr>
      </p:pic>
    </p:spTree>
    <p:extLst>
      <p:ext uri="{BB962C8B-B14F-4D97-AF65-F5344CB8AC3E}">
        <p14:creationId xmlns:p14="http://schemas.microsoft.com/office/powerpoint/2010/main" val="24056631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5.jpeg"/><Relationship Id="rId2" Type="http://schemas.openxmlformats.org/officeDocument/2006/relationships/slideLayout" Target="../slideLayouts/slideLayout9.xml"/><Relationship Id="rId16" Type="http://schemas.openxmlformats.org/officeDocument/2006/relationships/theme" Target="../theme/theme2.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slideLayout" Target="../slideLayouts/slideLayout2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9">
            <a:lum/>
          </a:blip>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p:cNvSpPr>
          <p:nvPr>
            <p:ph type="title"/>
          </p:nvPr>
        </p:nvSpPr>
        <p:spPr bwMode="auto">
          <a:xfrm>
            <a:off x="453728" y="1161653"/>
            <a:ext cx="11598572" cy="9670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prstTxWarp prst="textNoShape">
              <a:avLst/>
            </a:prstTxWarp>
          </a:bodyPr>
          <a:lstStyle/>
          <a:p>
            <a:pPr lvl="0"/>
            <a:r>
              <a:rPr lang="es-MX" altLang="es-MX" dirty="0">
                <a:sym typeface="Helvetica Light" charset="0"/>
              </a:rPr>
              <a:t>Click </a:t>
            </a:r>
            <a:r>
              <a:rPr lang="es-MX" altLang="es-MX" dirty="0" err="1">
                <a:sym typeface="Helvetica Light" charset="0"/>
              </a:rPr>
              <a:t>to</a:t>
            </a:r>
            <a:r>
              <a:rPr lang="es-MX" altLang="es-MX" dirty="0">
                <a:sym typeface="Helvetica Light" charset="0"/>
              </a:rPr>
              <a:t> </a:t>
            </a:r>
            <a:r>
              <a:rPr lang="es-MX" altLang="es-MX" dirty="0" err="1">
                <a:sym typeface="Helvetica Light" charset="0"/>
              </a:rPr>
              <a:t>edit</a:t>
            </a:r>
            <a:r>
              <a:rPr lang="es-MX" altLang="es-MX" dirty="0">
                <a:sym typeface="Helvetica Light" charset="0"/>
              </a:rPr>
              <a:t> Master </a:t>
            </a:r>
            <a:r>
              <a:rPr lang="es-MX" altLang="es-MX" dirty="0" err="1">
                <a:sym typeface="Helvetica Light" charset="0"/>
              </a:rPr>
              <a:t>title</a:t>
            </a:r>
            <a:r>
              <a:rPr lang="es-MX" altLang="es-MX" dirty="0">
                <a:sym typeface="Helvetica Light" charset="0"/>
              </a:rPr>
              <a:t> </a:t>
            </a:r>
            <a:r>
              <a:rPr lang="es-MX" altLang="es-MX" dirty="0" err="1">
                <a:sym typeface="Helvetica Light" charset="0"/>
              </a:rPr>
              <a:t>style</a:t>
            </a:r>
            <a:endParaRPr lang="es-MX" altLang="es-MX" dirty="0">
              <a:sym typeface="Helvetica Light" charset="0"/>
            </a:endParaRPr>
          </a:p>
        </p:txBody>
      </p:sp>
      <p:sp>
        <p:nvSpPr>
          <p:cNvPr id="1027" name="Rectangle 2"/>
          <p:cNvSpPr>
            <a:spLocks noGrp="1"/>
          </p:cNvSpPr>
          <p:nvPr>
            <p:ph type="body" idx="1"/>
          </p:nvPr>
        </p:nvSpPr>
        <p:spPr bwMode="auto">
          <a:xfrm>
            <a:off x="952500" y="2603500"/>
            <a:ext cx="11099800" cy="6286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prstTxWarp prst="textNoShape">
              <a:avLst/>
            </a:prstTxWarp>
          </a:bodyPr>
          <a:lstStyle/>
          <a:p>
            <a:pPr lvl="0"/>
            <a:r>
              <a:rPr lang="es-MX" altLang="es-MX" dirty="0">
                <a:sym typeface="Helvetica Light" charset="0"/>
              </a:rPr>
              <a:t>Click </a:t>
            </a:r>
            <a:r>
              <a:rPr lang="es-MX" altLang="es-MX" dirty="0" err="1">
                <a:sym typeface="Helvetica Light" charset="0"/>
              </a:rPr>
              <a:t>to</a:t>
            </a:r>
            <a:r>
              <a:rPr lang="es-MX" altLang="es-MX" dirty="0">
                <a:sym typeface="Helvetica Light" charset="0"/>
              </a:rPr>
              <a:t> </a:t>
            </a:r>
            <a:r>
              <a:rPr lang="es-MX" altLang="es-MX" dirty="0" err="1">
                <a:sym typeface="Helvetica Light" charset="0"/>
              </a:rPr>
              <a:t>edit</a:t>
            </a:r>
            <a:r>
              <a:rPr lang="es-MX" altLang="es-MX" dirty="0">
                <a:sym typeface="Helvetica Light" charset="0"/>
              </a:rPr>
              <a:t> Master </a:t>
            </a:r>
            <a:r>
              <a:rPr lang="es-MX" altLang="es-MX" dirty="0" err="1">
                <a:sym typeface="Helvetica Light" charset="0"/>
              </a:rPr>
              <a:t>text</a:t>
            </a:r>
            <a:r>
              <a:rPr lang="es-MX" altLang="es-MX" dirty="0">
                <a:sym typeface="Helvetica Light" charset="0"/>
              </a:rPr>
              <a:t> </a:t>
            </a:r>
            <a:r>
              <a:rPr lang="es-MX" altLang="es-MX" dirty="0" err="1">
                <a:sym typeface="Helvetica Light" charset="0"/>
              </a:rPr>
              <a:t>styles</a:t>
            </a:r>
            <a:endParaRPr lang="es-MX" altLang="es-MX" dirty="0">
              <a:sym typeface="Helvetica Light" charset="0"/>
            </a:endParaRPr>
          </a:p>
          <a:p>
            <a:pPr lvl="1"/>
            <a:r>
              <a:rPr lang="es-MX" altLang="es-MX" dirty="0" err="1">
                <a:sym typeface="Helvetica Light" charset="0"/>
              </a:rPr>
              <a:t>Second</a:t>
            </a:r>
            <a:r>
              <a:rPr lang="es-MX" altLang="es-MX" dirty="0">
                <a:sym typeface="Helvetica Light" charset="0"/>
              </a:rPr>
              <a:t> </a:t>
            </a:r>
            <a:r>
              <a:rPr lang="es-MX" altLang="es-MX" dirty="0" err="1">
                <a:sym typeface="Helvetica Light" charset="0"/>
              </a:rPr>
              <a:t>level</a:t>
            </a:r>
            <a:endParaRPr lang="es-MX" altLang="es-MX" dirty="0">
              <a:sym typeface="Helvetica Light" charset="0"/>
            </a:endParaRPr>
          </a:p>
          <a:p>
            <a:pPr lvl="2"/>
            <a:r>
              <a:rPr lang="es-MX" altLang="es-MX" dirty="0" err="1">
                <a:sym typeface="Helvetica Light" charset="0"/>
              </a:rPr>
              <a:t>Third</a:t>
            </a:r>
            <a:r>
              <a:rPr lang="es-MX" altLang="es-MX" dirty="0">
                <a:sym typeface="Helvetica Light" charset="0"/>
              </a:rPr>
              <a:t> </a:t>
            </a:r>
            <a:r>
              <a:rPr lang="es-MX" altLang="es-MX" dirty="0" err="1">
                <a:sym typeface="Helvetica Light" charset="0"/>
              </a:rPr>
              <a:t>level</a:t>
            </a:r>
            <a:endParaRPr lang="es-MX" altLang="es-MX" dirty="0">
              <a:sym typeface="Helvetica Light" charset="0"/>
            </a:endParaRPr>
          </a:p>
          <a:p>
            <a:pPr lvl="3"/>
            <a:r>
              <a:rPr lang="es-MX" altLang="es-MX" dirty="0" err="1">
                <a:sym typeface="Helvetica Light" charset="0"/>
              </a:rPr>
              <a:t>Fourth</a:t>
            </a:r>
            <a:r>
              <a:rPr lang="es-MX" altLang="es-MX" dirty="0">
                <a:sym typeface="Helvetica Light" charset="0"/>
              </a:rPr>
              <a:t> </a:t>
            </a:r>
            <a:r>
              <a:rPr lang="es-MX" altLang="es-MX" dirty="0" err="1">
                <a:sym typeface="Helvetica Light" charset="0"/>
              </a:rPr>
              <a:t>level</a:t>
            </a:r>
            <a:endParaRPr lang="es-MX" altLang="es-MX" dirty="0">
              <a:sym typeface="Helvetica Light" charset="0"/>
            </a:endParaRPr>
          </a:p>
          <a:p>
            <a:pPr lvl="4"/>
            <a:r>
              <a:rPr lang="es-MX" altLang="es-MX" dirty="0" err="1">
                <a:sym typeface="Helvetica Light" charset="0"/>
              </a:rPr>
              <a:t>Fifth</a:t>
            </a:r>
            <a:r>
              <a:rPr lang="es-MX" altLang="es-MX" dirty="0">
                <a:sym typeface="Helvetica Light" charset="0"/>
              </a:rPr>
              <a:t> </a:t>
            </a:r>
            <a:r>
              <a:rPr lang="es-MX" altLang="es-MX" dirty="0" err="1">
                <a:sym typeface="Helvetica Light" charset="0"/>
              </a:rPr>
              <a:t>level</a:t>
            </a:r>
            <a:endParaRPr lang="es-MX" altLang="es-MX" dirty="0">
              <a:sym typeface="Helvetica Light"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sldNum="0" hdr="0" ftr="0" dt="0"/>
  <p:txStyles>
    <p:titleStyle>
      <a:lvl1pPr algn="l" defTabSz="584200" rtl="0" eaLnBrk="0" fontAlgn="base" hangingPunct="0">
        <a:spcBef>
          <a:spcPct val="0"/>
        </a:spcBef>
        <a:spcAft>
          <a:spcPct val="0"/>
        </a:spcAft>
        <a:defRPr sz="3200" b="1" kern="1200">
          <a:solidFill>
            <a:srgbClr val="000000"/>
          </a:solidFill>
          <a:latin typeface="+mj-lt"/>
          <a:ea typeface="+mj-ea"/>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p:titleStyle>
    <p:bodyStyle>
      <a:lvl1pPr marL="444500" indent="-444500" algn="l" defTabSz="584200" rtl="0" eaLnBrk="0" fontAlgn="base" hangingPunct="0">
        <a:spcBef>
          <a:spcPts val="4200"/>
        </a:spcBef>
        <a:spcAft>
          <a:spcPct val="0"/>
        </a:spcAft>
        <a:buSzPct val="75000"/>
        <a:buChar char="•"/>
        <a:defRPr sz="2800" kern="1200">
          <a:solidFill>
            <a:srgbClr val="000000"/>
          </a:solidFill>
          <a:latin typeface="+mn-lt"/>
          <a:ea typeface="+mn-ea"/>
          <a:cs typeface="+mn-cs"/>
          <a:sym typeface="Helvetica Light" charset="0"/>
        </a:defRPr>
      </a:lvl1pPr>
      <a:lvl2pPr marL="889000" indent="-444500" algn="l" defTabSz="584200" rtl="0" eaLnBrk="0" fontAlgn="base" hangingPunct="0">
        <a:spcBef>
          <a:spcPts val="4200"/>
        </a:spcBef>
        <a:spcAft>
          <a:spcPct val="0"/>
        </a:spcAft>
        <a:buSzPct val="75000"/>
        <a:buChar char="•"/>
        <a:defRPr sz="2800" kern="1200">
          <a:solidFill>
            <a:srgbClr val="000000"/>
          </a:solidFill>
          <a:latin typeface="+mn-lt"/>
          <a:ea typeface="+mn-ea"/>
          <a:cs typeface="+mn-cs"/>
          <a:sym typeface="Helvetica Light" charset="0"/>
        </a:defRPr>
      </a:lvl2pPr>
      <a:lvl3pPr marL="1333500" indent="-444500" algn="l" defTabSz="584200" rtl="0" eaLnBrk="0" fontAlgn="base" hangingPunct="0">
        <a:spcBef>
          <a:spcPts val="4200"/>
        </a:spcBef>
        <a:spcAft>
          <a:spcPct val="0"/>
        </a:spcAft>
        <a:buSzPct val="75000"/>
        <a:buChar char="•"/>
        <a:defRPr sz="2800" kern="1200">
          <a:solidFill>
            <a:srgbClr val="000000"/>
          </a:solidFill>
          <a:latin typeface="+mn-lt"/>
          <a:ea typeface="+mn-ea"/>
          <a:cs typeface="+mn-cs"/>
          <a:sym typeface="Helvetica Light" charset="0"/>
        </a:defRPr>
      </a:lvl3pPr>
      <a:lvl4pPr marL="1778000" indent="-444500" algn="l" defTabSz="584200" rtl="0" eaLnBrk="0" fontAlgn="base" hangingPunct="0">
        <a:spcBef>
          <a:spcPts val="4200"/>
        </a:spcBef>
        <a:spcAft>
          <a:spcPct val="0"/>
        </a:spcAft>
        <a:buSzPct val="75000"/>
        <a:buChar char="•"/>
        <a:defRPr sz="2800" kern="1200">
          <a:solidFill>
            <a:srgbClr val="000000"/>
          </a:solidFill>
          <a:latin typeface="+mn-lt"/>
          <a:ea typeface="+mn-ea"/>
          <a:cs typeface="+mn-cs"/>
          <a:sym typeface="Helvetica Light" charset="0"/>
        </a:defRPr>
      </a:lvl4pPr>
      <a:lvl5pPr marL="2222500" indent="-444500" algn="l" defTabSz="584200" rtl="0" eaLnBrk="0" fontAlgn="base" hangingPunct="0">
        <a:spcBef>
          <a:spcPts val="4200"/>
        </a:spcBef>
        <a:spcAft>
          <a:spcPct val="0"/>
        </a:spcAft>
        <a:buSzPct val="75000"/>
        <a:buChar char="•"/>
        <a:defRPr sz="2800" kern="1200">
          <a:solidFill>
            <a:srgbClr val="000000"/>
          </a:solidFill>
          <a:latin typeface="+mn-lt"/>
          <a:ea typeface="+mn-ea"/>
          <a:cs typeface="+mn-cs"/>
          <a:sym typeface="Helvetica Light"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650875" y="390525"/>
            <a:ext cx="11703050" cy="1625600"/>
          </a:xfrm>
          <a:prstGeom prst="rect">
            <a:avLst/>
          </a:prstGeom>
        </p:spPr>
        <p:txBody>
          <a:bodyPr vert="horz" lIns="91440" tIns="45720" rIns="91440" bIns="45720" rtlCol="0" anchor="ctr">
            <a:normAutofit/>
          </a:bodyPr>
          <a:lstStyle/>
          <a:p>
            <a:r>
              <a:rPr lang="es-ES_tradnl"/>
              <a:t>Clic para editar título</a:t>
            </a:r>
          </a:p>
        </p:txBody>
      </p:sp>
      <p:sp>
        <p:nvSpPr>
          <p:cNvPr id="3" name="Marcador de texto 2"/>
          <p:cNvSpPr>
            <a:spLocks noGrp="1"/>
          </p:cNvSpPr>
          <p:nvPr>
            <p:ph type="body" idx="1"/>
          </p:nvPr>
        </p:nvSpPr>
        <p:spPr>
          <a:xfrm>
            <a:off x="650875" y="2276475"/>
            <a:ext cx="11703050" cy="6435725"/>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4" name="Marcador de fecha 3"/>
          <p:cNvSpPr>
            <a:spLocks noGrp="1"/>
          </p:cNvSpPr>
          <p:nvPr>
            <p:ph type="dt" sz="half" idx="2"/>
          </p:nvPr>
        </p:nvSpPr>
        <p:spPr>
          <a:xfrm>
            <a:off x="650875" y="9040813"/>
            <a:ext cx="3033713" cy="519112"/>
          </a:xfrm>
          <a:prstGeom prst="rect">
            <a:avLst/>
          </a:prstGeom>
        </p:spPr>
        <p:txBody>
          <a:bodyPr vert="horz" lIns="91440" tIns="45720" rIns="91440" bIns="45720" rtlCol="0" anchor="ctr"/>
          <a:lstStyle>
            <a:lvl1pPr algn="l">
              <a:defRPr sz="1200" b="0" i="0">
                <a:solidFill>
                  <a:schemeClr val="tx1">
                    <a:tint val="75000"/>
                  </a:schemeClr>
                </a:solidFill>
                <a:latin typeface="Arial" panose="020B0604020202020204" pitchFamily="34" charset="0"/>
                <a:cs typeface="Arial" panose="020B0604020202020204" pitchFamily="34" charset="0"/>
              </a:defRPr>
            </a:lvl1pPr>
          </a:lstStyle>
          <a:p>
            <a:fld id="{74ABAD5D-BC99-4444-BE06-C1359D25AC7F}" type="datetime1">
              <a:rPr lang="es-MX" smtClean="0"/>
              <a:t>05/08/2022</a:t>
            </a:fld>
            <a:endParaRPr lang="es-ES_tradnl" dirty="0"/>
          </a:p>
        </p:txBody>
      </p:sp>
      <p:sp>
        <p:nvSpPr>
          <p:cNvPr id="5" name="Marcador de pie de página 4"/>
          <p:cNvSpPr>
            <a:spLocks noGrp="1"/>
          </p:cNvSpPr>
          <p:nvPr>
            <p:ph type="ftr" sz="quarter" idx="3"/>
          </p:nvPr>
        </p:nvSpPr>
        <p:spPr>
          <a:xfrm>
            <a:off x="4443413" y="9040813"/>
            <a:ext cx="4117975" cy="519112"/>
          </a:xfrm>
          <a:prstGeom prst="rect">
            <a:avLst/>
          </a:prstGeom>
        </p:spPr>
        <p:txBody>
          <a:bodyPr vert="horz" lIns="91440" tIns="45720" rIns="91440" bIns="45720" rtlCol="0" anchor="ctr"/>
          <a:lstStyle>
            <a:lvl1pPr algn="ctr">
              <a:defRPr sz="1200" b="0" i="0">
                <a:solidFill>
                  <a:schemeClr val="tx1">
                    <a:tint val="75000"/>
                  </a:schemeClr>
                </a:solidFill>
                <a:latin typeface="Arial" panose="020B0604020202020204" pitchFamily="34" charset="0"/>
                <a:cs typeface="Arial" panose="020B0604020202020204" pitchFamily="34" charset="0"/>
              </a:defRPr>
            </a:lvl1pPr>
          </a:lstStyle>
          <a:p>
            <a:endParaRPr lang="es-ES_tradnl" dirty="0"/>
          </a:p>
        </p:txBody>
      </p:sp>
      <p:sp>
        <p:nvSpPr>
          <p:cNvPr id="6" name="Marcador de número de diapositiva 5"/>
          <p:cNvSpPr>
            <a:spLocks noGrp="1"/>
          </p:cNvSpPr>
          <p:nvPr>
            <p:ph type="sldNum" sz="quarter" idx="4"/>
          </p:nvPr>
        </p:nvSpPr>
        <p:spPr>
          <a:xfrm>
            <a:off x="9320213" y="9040813"/>
            <a:ext cx="3033712" cy="519112"/>
          </a:xfrm>
          <a:prstGeom prst="rect">
            <a:avLst/>
          </a:prstGeom>
        </p:spPr>
        <p:txBody>
          <a:bodyPr vert="horz" lIns="91440" tIns="45720" rIns="91440" bIns="45720" rtlCol="0" anchor="ctr"/>
          <a:lstStyle>
            <a:lvl1pPr algn="r">
              <a:defRPr sz="1200" b="0" i="0">
                <a:solidFill>
                  <a:schemeClr val="tx1">
                    <a:tint val="75000"/>
                  </a:schemeClr>
                </a:solidFill>
                <a:latin typeface="Arial" panose="020B0604020202020204" pitchFamily="34" charset="0"/>
                <a:cs typeface="Arial" panose="020B0604020202020204" pitchFamily="34" charset="0"/>
              </a:defRPr>
            </a:lvl1pPr>
          </a:lstStyle>
          <a:p>
            <a:fld id="{6DF399AA-144F-054E-8FBD-57D73B7B86E4}" type="slidenum">
              <a:rPr lang="es-ES_tradnl" smtClean="0"/>
              <a:pPr/>
              <a:t>‹Nº›</a:t>
            </a:fld>
            <a:endParaRPr lang="es-ES_tradnl" dirty="0"/>
          </a:p>
        </p:txBody>
      </p:sp>
      <p:pic>
        <p:nvPicPr>
          <p:cNvPr id="7" name="Imagen 6" descr="Diapositiva1-F.jpg"/>
          <p:cNvPicPr>
            <a:picLocks noChangeAspect="1"/>
          </p:cNvPicPr>
          <p:nvPr/>
        </p:nvPicPr>
        <p:blipFill>
          <a:blip r:embed="rId17" cstate="print"/>
          <a:stretch>
            <a:fillRect/>
          </a:stretch>
        </p:blipFill>
        <p:spPr>
          <a:xfrm>
            <a:off x="0" y="0"/>
            <a:ext cx="13004800" cy="9753600"/>
          </a:xfrm>
          <a:prstGeom prst="rect">
            <a:avLst/>
          </a:prstGeom>
        </p:spPr>
      </p:pic>
    </p:spTree>
    <p:extLst>
      <p:ext uri="{BB962C8B-B14F-4D97-AF65-F5344CB8AC3E}">
        <p14:creationId xmlns:p14="http://schemas.microsoft.com/office/powerpoint/2010/main" val="3919711373"/>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wdp"/><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ítulo 1">
            <a:extLst>
              <a:ext uri="{FF2B5EF4-FFF2-40B4-BE49-F238E27FC236}">
                <a16:creationId xmlns:a16="http://schemas.microsoft.com/office/drawing/2014/main" id="{E33BB3F5-B1A7-4777-88AC-D50DAD134EF1}"/>
              </a:ext>
            </a:extLst>
          </p:cNvPr>
          <p:cNvSpPr txBox="1">
            <a:spLocks/>
          </p:cNvSpPr>
          <p:nvPr/>
        </p:nvSpPr>
        <p:spPr bwMode="auto">
          <a:xfrm>
            <a:off x="894160" y="2422398"/>
            <a:ext cx="11521280" cy="55199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prstTxWarp prst="textNoShape">
              <a:avLst/>
            </a:prstTxWarp>
          </a:bodyPr>
          <a:lstStyle/>
          <a:p>
            <a:pPr marL="0" marR="0" lvl="0" indent="0" algn="ctr" latinLnBrk="0">
              <a:lnSpc>
                <a:spcPct val="100000"/>
              </a:lnSpc>
              <a:buClrTx/>
              <a:buSzTx/>
              <a:buFontTx/>
              <a:buNone/>
              <a:tabLst/>
              <a:defRPr/>
            </a:pPr>
            <a:r>
              <a:rPr lang="es-MX" sz="4400" b="1" dirty="0">
                <a:solidFill>
                  <a:srgbClr val="002060"/>
                </a:solidFill>
                <a:latin typeface="Arial" panose="020B0604020202020204" pitchFamily="34" charset="0"/>
                <a:ea typeface="+mj-ea"/>
                <a:cs typeface="Arial" panose="020B0604020202020204" pitchFamily="34" charset="0"/>
                <a:sym typeface="Arial Black" panose="020B0A04020102020204" pitchFamily="34" charset="0"/>
              </a:rPr>
              <a:t>Análisis de Similitudes de los Programas y Acciones Federales de Desarrollo Social 2022</a:t>
            </a:r>
          </a:p>
          <a:p>
            <a:pPr marL="0" marR="0" lvl="0" indent="0" algn="ctr" defTabSz="584200" rtl="0" eaLnBrk="0" fontAlgn="base" latinLnBrk="0" hangingPunct="0">
              <a:lnSpc>
                <a:spcPct val="100000"/>
              </a:lnSpc>
              <a:spcBef>
                <a:spcPct val="0"/>
              </a:spcBef>
              <a:spcAft>
                <a:spcPct val="0"/>
              </a:spcAft>
              <a:buClrTx/>
              <a:buSzTx/>
              <a:buFontTx/>
              <a:buNone/>
              <a:tabLst/>
              <a:defRPr/>
            </a:pPr>
            <a:endParaRPr kumimoji="0" lang="es-MX" sz="4800" b="1" u="none" strike="noStrike" kern="1200" cap="none" spc="0" normalizeH="0" baseline="0" noProof="0" dirty="0">
              <a:ln>
                <a:noFill/>
              </a:ln>
              <a:solidFill>
                <a:srgbClr val="00A94F"/>
              </a:solidFill>
              <a:effectLst/>
              <a:uLnTx/>
              <a:uFillTx/>
              <a:latin typeface="Arial"/>
              <a:ea typeface="+mj-ea"/>
              <a:cs typeface="Arial"/>
              <a:sym typeface="Helvetica Light" charset="0"/>
            </a:endParaRPr>
          </a:p>
        </p:txBody>
      </p:sp>
      <p:sp>
        <p:nvSpPr>
          <p:cNvPr id="38" name="Subtítulo 2">
            <a:extLst>
              <a:ext uri="{FF2B5EF4-FFF2-40B4-BE49-F238E27FC236}">
                <a16:creationId xmlns:a16="http://schemas.microsoft.com/office/drawing/2014/main" id="{03A7EA68-25CE-4229-AAF8-C6175A8637BA}"/>
              </a:ext>
            </a:extLst>
          </p:cNvPr>
          <p:cNvSpPr txBox="1">
            <a:spLocks/>
          </p:cNvSpPr>
          <p:nvPr/>
        </p:nvSpPr>
        <p:spPr bwMode="auto">
          <a:xfrm>
            <a:off x="4774207" y="7804420"/>
            <a:ext cx="7701681" cy="550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50800" tIns="50800" rIns="50800" bIns="50800" numCol="1" anchor="ctr" anchorCtr="0" compatLnSpc="1">
            <a:prstTxWarp prst="textNoShape">
              <a:avLst/>
            </a:prstTxWarp>
          </a:bodyPr>
          <a:lstStyle/>
          <a:p>
            <a:pPr marL="0" marR="0" lvl="0" indent="0" algn="r" defTabSz="584200" rtl="0" eaLnBrk="0" fontAlgn="base" latinLnBrk="0" hangingPunct="0">
              <a:lnSpc>
                <a:spcPct val="100000"/>
              </a:lnSpc>
              <a:spcBef>
                <a:spcPts val="4200"/>
              </a:spcBef>
              <a:spcAft>
                <a:spcPct val="0"/>
              </a:spcAft>
              <a:buClrTx/>
              <a:buSzPct val="75000"/>
              <a:buFontTx/>
              <a:buNone/>
              <a:tabLst/>
              <a:defRPr/>
            </a:pPr>
            <a:r>
              <a:rPr lang="es-MX" sz="2500" dirty="0">
                <a:solidFill>
                  <a:schemeClr val="bg2"/>
                </a:solidFill>
                <a:latin typeface="+mn-lt"/>
                <a:ea typeface="+mn-ea"/>
                <a:cs typeface="+mn-cs"/>
              </a:rPr>
              <a:t>Agosto, 2022</a:t>
            </a:r>
            <a:endParaRPr kumimoji="0" lang="es-MX" sz="2500" b="0" i="0" u="none" strike="noStrike" kern="1200" cap="none" spc="0" normalizeH="0" baseline="0" noProof="0" dirty="0">
              <a:ln>
                <a:noFill/>
              </a:ln>
              <a:solidFill>
                <a:schemeClr val="bg2"/>
              </a:solidFill>
              <a:effectLst/>
              <a:uLnTx/>
              <a:uFillTx/>
              <a:latin typeface="+mn-lt"/>
              <a:ea typeface="+mn-ea"/>
              <a:cs typeface="+mn-cs"/>
              <a:sym typeface="Helvetica Light" charset="0"/>
            </a:endParaRPr>
          </a:p>
        </p:txBody>
      </p:sp>
    </p:spTree>
    <p:extLst>
      <p:ext uri="{BB962C8B-B14F-4D97-AF65-F5344CB8AC3E}">
        <p14:creationId xmlns:p14="http://schemas.microsoft.com/office/powerpoint/2010/main" val="8571246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o"/>
          <p:cNvGrpSpPr/>
          <p:nvPr/>
        </p:nvGrpSpPr>
        <p:grpSpPr>
          <a:xfrm>
            <a:off x="1029792" y="1996480"/>
            <a:ext cx="10945216" cy="1211009"/>
            <a:chOff x="1029792" y="2452335"/>
            <a:chExt cx="10945216" cy="1211009"/>
          </a:xfrm>
        </p:grpSpPr>
        <p:grpSp>
          <p:nvGrpSpPr>
            <p:cNvPr id="27" name="Grupo 2">
              <a:extLst>
                <a:ext uri="{FF2B5EF4-FFF2-40B4-BE49-F238E27FC236}">
                  <a16:creationId xmlns:a16="http://schemas.microsoft.com/office/drawing/2014/main" id="{FEBCF494-5793-4260-841C-83142D23CF66}"/>
                </a:ext>
              </a:extLst>
            </p:cNvPr>
            <p:cNvGrpSpPr/>
            <p:nvPr/>
          </p:nvGrpSpPr>
          <p:grpSpPr>
            <a:xfrm>
              <a:off x="1029792" y="2572544"/>
              <a:ext cx="10945216" cy="1090800"/>
              <a:chOff x="1246321" y="1911252"/>
              <a:chExt cx="10581776" cy="1090800"/>
            </a:xfrm>
          </p:grpSpPr>
          <p:grpSp>
            <p:nvGrpSpPr>
              <p:cNvPr id="28" name="Grupo 19">
                <a:extLst>
                  <a:ext uri="{FF2B5EF4-FFF2-40B4-BE49-F238E27FC236}">
                    <a16:creationId xmlns:a16="http://schemas.microsoft.com/office/drawing/2014/main" id="{2BBB4005-BED7-465B-8E57-3A07943DFEEE}"/>
                  </a:ext>
                </a:extLst>
              </p:cNvPr>
              <p:cNvGrpSpPr/>
              <p:nvPr/>
            </p:nvGrpSpPr>
            <p:grpSpPr>
              <a:xfrm>
                <a:off x="1246321" y="1911252"/>
                <a:ext cx="10581776" cy="1090800"/>
                <a:chOff x="1280548" y="1974168"/>
                <a:chExt cx="10581776" cy="1090800"/>
              </a:xfrm>
            </p:grpSpPr>
            <p:sp>
              <p:nvSpPr>
                <p:cNvPr id="30" name="17 Rectángulo redondeado">
                  <a:extLst>
                    <a:ext uri="{FF2B5EF4-FFF2-40B4-BE49-F238E27FC236}">
                      <a16:creationId xmlns:a16="http://schemas.microsoft.com/office/drawing/2014/main" id="{6846D75B-5289-43DE-8761-7F72662267A6}"/>
                    </a:ext>
                  </a:extLst>
                </p:cNvPr>
                <p:cNvSpPr/>
                <p:nvPr/>
              </p:nvSpPr>
              <p:spPr bwMode="auto">
                <a:xfrm>
                  <a:off x="1280548" y="1974168"/>
                  <a:ext cx="4536000" cy="1090800"/>
                </a:xfrm>
                <a:prstGeom prst="roundRect">
                  <a:avLst/>
                </a:prstGeom>
                <a:solidFill>
                  <a:srgbClr val="00C1B9"/>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Servicios de Estancias de Bienestar y Desarrollo Infantil</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(ISSSTE, E048)</a:t>
                  </a:r>
                </a:p>
              </p:txBody>
            </p:sp>
            <p:sp>
              <p:nvSpPr>
                <p:cNvPr id="31" name="15 Rectángulo redondeado">
                  <a:extLst>
                    <a:ext uri="{FF2B5EF4-FFF2-40B4-BE49-F238E27FC236}">
                      <a16:creationId xmlns:a16="http://schemas.microsoft.com/office/drawing/2014/main" id="{5D567C64-4BB0-4A4B-90D8-4ED92F109C2E}"/>
                    </a:ext>
                  </a:extLst>
                </p:cNvPr>
                <p:cNvSpPr/>
                <p:nvPr/>
              </p:nvSpPr>
              <p:spPr bwMode="auto">
                <a:xfrm>
                  <a:off x="7326324" y="1974168"/>
                  <a:ext cx="4536000" cy="1090800"/>
                </a:xfrm>
                <a:prstGeom prst="roundRect">
                  <a:avLst/>
                </a:prstGeom>
                <a:solidFill>
                  <a:srgbClr val="FF93A1"/>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Servicios de Guardería</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(IMSS, E007)</a:t>
                  </a:r>
                </a:p>
              </p:txBody>
            </p:sp>
          </p:grpSp>
          <p:sp>
            <p:nvSpPr>
              <p:cNvPr id="29" name="Rectángulo 28">
                <a:extLst>
                  <a:ext uri="{FF2B5EF4-FFF2-40B4-BE49-F238E27FC236}">
                    <a16:creationId xmlns:a16="http://schemas.microsoft.com/office/drawing/2014/main" id="{060C24AE-F4B1-4C5F-85B1-F6EB8BF27E56}"/>
                  </a:ext>
                </a:extLst>
              </p:cNvPr>
              <p:cNvSpPr/>
              <p:nvPr/>
            </p:nvSpPr>
            <p:spPr>
              <a:xfrm>
                <a:off x="6165685" y="2560539"/>
                <a:ext cx="928459" cy="36946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(100%)</a:t>
                </a:r>
                <a:endParaRPr kumimoji="0" lang="es-MX" sz="1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grpSp>
        <p:sp>
          <p:nvSpPr>
            <p:cNvPr id="33" name="CuadroTexto 13">
              <a:extLst>
                <a:ext uri="{FF2B5EF4-FFF2-40B4-BE49-F238E27FC236}">
                  <a16:creationId xmlns:a16="http://schemas.microsoft.com/office/drawing/2014/main" id="{4DDE19C7-5047-6B44-8163-2506E31CF607}"/>
                </a:ext>
              </a:extLst>
            </p:cNvPr>
            <p:cNvSpPr txBox="1"/>
            <p:nvPr/>
          </p:nvSpPr>
          <p:spPr>
            <a:xfrm>
              <a:off x="6172084" y="2452335"/>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b="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grpSp>
      <p:sp>
        <p:nvSpPr>
          <p:cNvPr id="32" name="10 Rectángulo redondeado">
            <a:extLst>
              <a:ext uri="{FF2B5EF4-FFF2-40B4-BE49-F238E27FC236}">
                <a16:creationId xmlns:a16="http://schemas.microsoft.com/office/drawing/2014/main" id="{AEC31F69-99C8-4AD3-98D1-1ACF6A65E0F1}"/>
              </a:ext>
            </a:extLst>
          </p:cNvPr>
          <p:cNvSpPr/>
          <p:nvPr/>
        </p:nvSpPr>
        <p:spPr bwMode="auto">
          <a:xfrm>
            <a:off x="172242" y="3436640"/>
            <a:ext cx="12594853" cy="5400600"/>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buscan garantizar el derecho que tienen las madres, padres solos o tutores derechohabientes de ambas instituciones a las prestaciones sociales que otorga la seguridad social mediante servicios gratuitos de cuidado, protección y educación diaria para sus hijas e hijos y así contribuir tanto al desarrollo integral de las niñas y niños como al acceso y permanencia en el mercado laboral de las madres, padres solos o tutores.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E007</a:t>
            </a:r>
            <a:r>
              <a:rPr lang="es-MX" sz="1700" dirty="0">
                <a:latin typeface="Arial" panose="020B0604020202020204" pitchFamily="34" charset="0"/>
                <a:cs typeface="Arial" panose="020B0604020202020204" pitchFamily="34" charset="0"/>
              </a:rPr>
              <a:t> favorece el desarrollo de las hijas e hijos de las madres, padres o tutores registrados ante el IMSS desde los 43 días de nacido hasta los cuatro años de edad proporcionándoles servicios de guardería de alto valor educativo, nutricional y de fomento de la salud y el Programa </a:t>
            </a:r>
            <a:r>
              <a:rPr lang="es-MX" sz="1700" b="1" dirty="0">
                <a:latin typeface="Arial" panose="020B0604020202020204" pitchFamily="34" charset="0"/>
                <a:cs typeface="Arial" panose="020B0604020202020204" pitchFamily="34" charset="0"/>
              </a:rPr>
              <a:t>E048</a:t>
            </a:r>
            <a:r>
              <a:rPr lang="es-MX" sz="1700" dirty="0">
                <a:latin typeface="Arial" panose="020B0604020202020204" pitchFamily="34" charset="0"/>
                <a:cs typeface="Arial" panose="020B0604020202020204" pitchFamily="34" charset="0"/>
              </a:rPr>
              <a:t> contribuye al desarrollo integral de las niñas y niños desde los 60 días de nacidos hasta los 6 años de edad, que son hijos de madres y padres trabajadores al servicio del Estado.</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Ambos programas se consideran complementarios en términos poblacionales, sin embargo, no tienen cobertura suficiente, ya que no consideran a la población que no cuenta con seguridad social. Adicionalmente, consideran criterios de inclusión distintos y pueden tener repercusiones en la calidad de los servicios que ofrecen, además de contribuir a la desigualdad en el acceso a este tipo de servicios determinado por el tipo de relación laboral.</a:t>
            </a:r>
          </a:p>
        </p:txBody>
      </p:sp>
      <p:sp>
        <p:nvSpPr>
          <p:cNvPr id="34"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189577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4948808"/>
            <a:ext cx="12673408" cy="3717423"/>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tres programas buscan garantizar el acceso de la población mexicana a las manifestaciones artísticas y al patrimonio cultural e histórico del país, mediante la promoción, difusión y asistencia de la población a eventos y actividades artístico-culturales, ya sea de manera presencial o virtual a través de los medios masivos de comunicación. </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Los Programas </a:t>
            </a:r>
            <a:r>
              <a:rPr lang="es-MX" sz="1700" b="1" dirty="0">
                <a:latin typeface="Arial" panose="020B0604020202020204" pitchFamily="34" charset="0"/>
                <a:cs typeface="Arial" panose="020B0604020202020204" pitchFamily="34" charset="0"/>
              </a:rPr>
              <a:t>E011</a:t>
            </a:r>
            <a:r>
              <a:rPr lang="es-MX" sz="1700" dirty="0">
                <a:latin typeface="Arial" panose="020B0604020202020204" pitchFamily="34" charset="0"/>
                <a:cs typeface="Arial" panose="020B0604020202020204" pitchFamily="34" charset="0"/>
              </a:rPr>
              <a:t> lo llevan a cabo mediante la realización de eventos y actividades artísticas-culturales presenciales y el Programa </a:t>
            </a:r>
            <a:r>
              <a:rPr lang="es-MX" sz="1700" b="1" dirty="0">
                <a:latin typeface="Arial" panose="020B0604020202020204" pitchFamily="34" charset="0"/>
                <a:cs typeface="Arial" panose="020B0604020202020204" pitchFamily="34" charset="0"/>
              </a:rPr>
              <a:t>E013 </a:t>
            </a:r>
            <a:r>
              <a:rPr lang="es-MX" sz="1700" dirty="0">
                <a:latin typeface="Arial" panose="020B0604020202020204" pitchFamily="34" charset="0"/>
                <a:cs typeface="Arial" panose="020B0604020202020204" pitchFamily="34" charset="0"/>
              </a:rPr>
              <a:t>lo hace mediante la transmisión de eventos televisivos o por la radio que muestran la riqueza cultural de cada región del país.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Dichas intervenciones se consideran complementarias debido a que constituyen acciones que promueven el desarrollo cultural de la población desde diversos medios de acceso, por lo cual se recomienda que los programas se coordinen con la finalidad de establecer sinergias que permitan potenciar la cobertura y el acceso de la población a sus contenidos.</a:t>
            </a:r>
          </a:p>
        </p:txBody>
      </p:sp>
      <p:grpSp>
        <p:nvGrpSpPr>
          <p:cNvPr id="2" name="1 Grupo"/>
          <p:cNvGrpSpPr/>
          <p:nvPr/>
        </p:nvGrpSpPr>
        <p:grpSpPr>
          <a:xfrm>
            <a:off x="1605856" y="2378016"/>
            <a:ext cx="10153128" cy="2138744"/>
            <a:chOff x="1821880" y="2395139"/>
            <a:chExt cx="10153128" cy="2138744"/>
          </a:xfrm>
        </p:grpSpPr>
        <p:sp>
          <p:nvSpPr>
            <p:cNvPr id="14" name="17 Rectángulo redondeado">
              <a:extLst>
                <a:ext uri="{FF2B5EF4-FFF2-40B4-BE49-F238E27FC236}">
                  <a16:creationId xmlns:a16="http://schemas.microsoft.com/office/drawing/2014/main" id="{74E3549B-7D34-477E-A6F2-82C5BBAED40E}"/>
                </a:ext>
              </a:extLst>
            </p:cNvPr>
            <p:cNvSpPr/>
            <p:nvPr/>
          </p:nvSpPr>
          <p:spPr bwMode="auto">
            <a:xfrm>
              <a:off x="7557492" y="2814340"/>
              <a:ext cx="4417516" cy="1292800"/>
            </a:xfrm>
            <a:prstGeom prst="roundRect">
              <a:avLst/>
            </a:prstGeom>
            <a:solidFill>
              <a:srgbClr val="98A7D0"/>
            </a:solidFill>
            <a:ln w="25400" cap="flat" cmpd="sng" algn="ctr">
              <a:solidFill>
                <a:srgbClr val="98A7D0"/>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Producción y Transmisión de Materiales Culturales y Artísticos</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(CULTURA</a:t>
              </a: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E013)</a:t>
              </a:r>
            </a:p>
          </p:txBody>
        </p:sp>
        <p:grpSp>
          <p:nvGrpSpPr>
            <p:cNvPr id="6" name="Grupo 3">
              <a:extLst>
                <a:ext uri="{FF2B5EF4-FFF2-40B4-BE49-F238E27FC236}">
                  <a16:creationId xmlns:a16="http://schemas.microsoft.com/office/drawing/2014/main" id="{AEDC03D3-49D9-4F0B-B7BE-830EBDC855A6}"/>
                </a:ext>
              </a:extLst>
            </p:cNvPr>
            <p:cNvGrpSpPr/>
            <p:nvPr/>
          </p:nvGrpSpPr>
          <p:grpSpPr>
            <a:xfrm>
              <a:off x="1821880" y="2395139"/>
              <a:ext cx="4248472" cy="2138744"/>
              <a:chOff x="1914102" y="1475537"/>
              <a:chExt cx="3730032" cy="1696229"/>
            </a:xfrm>
          </p:grpSpPr>
          <p:sp>
            <p:nvSpPr>
              <p:cNvPr id="7" name="17 Rectángulo redondeado"/>
              <p:cNvSpPr/>
              <p:nvPr/>
            </p:nvSpPr>
            <p:spPr bwMode="auto">
              <a:xfrm>
                <a:off x="1914102" y="1475537"/>
                <a:ext cx="3679446" cy="756000"/>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Desarrollo Cultural</a:t>
                </a:r>
              </a:p>
              <a:p>
                <a:pPr lvl="0" algn="ctr" fontAlgn="b">
                  <a:defRPr/>
                </a:pPr>
                <a:r>
                  <a:rPr lang="es-MX" sz="1800" b="1" kern="0" dirty="0">
                    <a:solidFill>
                      <a:srgbClr val="FFFFFF"/>
                    </a:solidFill>
                    <a:latin typeface="Arial" pitchFamily="34" charset="0"/>
                    <a:cs typeface="Arial" pitchFamily="34" charset="0"/>
                  </a:rPr>
                  <a:t>(</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SEP, </a:t>
                </a:r>
                <a:r>
                  <a:rPr lang="es-MX" sz="1800" b="1" kern="0" dirty="0">
                    <a:solidFill>
                      <a:srgbClr val="FFFFFF"/>
                    </a:solidFill>
                    <a:latin typeface="Arial" pitchFamily="34" charset="0"/>
                    <a:cs typeface="Arial" pitchFamily="34" charset="0"/>
                  </a:rPr>
                  <a:t>E011</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1914102" y="2415766"/>
                <a:ext cx="3730032" cy="756000"/>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Desarrollo Cultural</a:t>
                </a:r>
              </a:p>
              <a:p>
                <a:pPr lvl="0" algn="ctr" fontAlgn="b">
                  <a:defRPr/>
                </a:pPr>
                <a:r>
                  <a:rPr lang="es-MX" sz="1800" b="1" kern="0" dirty="0">
                    <a:solidFill>
                      <a:srgbClr val="FFFFFF"/>
                    </a:solidFill>
                    <a:latin typeface="Arial" pitchFamily="34" charset="0"/>
                    <a:cs typeface="Arial" pitchFamily="34" charset="0"/>
                  </a:rPr>
                  <a:t>(CULTURA, E011)</a:t>
                </a:r>
              </a:p>
            </p:txBody>
          </p:sp>
        </p:grpSp>
        <p:sp>
          <p:nvSpPr>
            <p:cNvPr id="9" name="CuadroTexto 7">
              <a:extLst>
                <a:ext uri="{FF2B5EF4-FFF2-40B4-BE49-F238E27FC236}">
                  <a16:creationId xmlns:a16="http://schemas.microsoft.com/office/drawing/2014/main" id="{F860C28F-F44B-465B-A4DF-121446A08FB7}"/>
                </a:ext>
              </a:extLst>
            </p:cNvPr>
            <p:cNvSpPr txBox="1"/>
            <p:nvPr/>
          </p:nvSpPr>
          <p:spPr>
            <a:xfrm>
              <a:off x="6502400" y="2812375"/>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13" name="Rectángulo 29">
              <a:extLst>
                <a:ext uri="{FF2B5EF4-FFF2-40B4-BE49-F238E27FC236}">
                  <a16:creationId xmlns:a16="http://schemas.microsoft.com/office/drawing/2014/main" id="{F43938C8-EBFE-4EAB-9FD2-258C48041E15}"/>
                </a:ext>
              </a:extLst>
            </p:cNvPr>
            <p:cNvSpPr/>
            <p:nvPr/>
          </p:nvSpPr>
          <p:spPr>
            <a:xfrm>
              <a:off x="6494269" y="3580656"/>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6654505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4300736"/>
            <a:ext cx="12673408" cy="4437503"/>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tienen como objetivo principal garantizar el acceso a los servicios públicos de salud a toda la población, con énfasis en la población vulnerable sin seguridad social, con la finalidad de mejorar sus condiciones de salud bajo un enfoque integral que priorice la prevención y sensibilización de los riesgos para la misma.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E036</a:t>
            </a:r>
            <a:r>
              <a:rPr lang="es-MX" sz="1700" dirty="0">
                <a:latin typeface="Arial" panose="020B0604020202020204" pitchFamily="34" charset="0"/>
                <a:cs typeface="Arial" panose="020B0604020202020204" pitchFamily="34" charset="0"/>
              </a:rPr>
              <a:t> contribuye a este objetivo mediante la vacunación universal de la población y la consolidación de acciones de protección, promoción de la salud y prevención de enfermedades, mientras que el Programa </a:t>
            </a:r>
            <a:r>
              <a:rPr lang="es-MX" sz="1700" b="1" dirty="0">
                <a:latin typeface="Arial" panose="020B0604020202020204" pitchFamily="34" charset="0"/>
                <a:cs typeface="Arial" panose="020B0604020202020204" pitchFamily="34" charset="0"/>
              </a:rPr>
              <a:t>E023</a:t>
            </a:r>
            <a:r>
              <a:rPr lang="es-MX" sz="1700" dirty="0">
                <a:latin typeface="Arial" panose="020B0604020202020204" pitchFamily="34" charset="0"/>
                <a:cs typeface="Arial" panose="020B0604020202020204" pitchFamily="34" charset="0"/>
              </a:rPr>
              <a:t> lo hace proporcionando atención hospitalaria y ambulatoria de alta especialidad a la población que la demanda o es referenciada.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Estas intervenciones se consideran complementarias, debido a que una se enfocan en la prevención de enfermedades y la otra en la atención médica de la población, por lo cual se recomienda establecer estrategias de coordinación tanto al interior de la institución que los opera como con las otras entidades o instituciones del Sistema de Salud para otorgar una atención integral de la salud a la población.</a:t>
            </a:r>
          </a:p>
        </p:txBody>
      </p:sp>
      <p:grpSp>
        <p:nvGrpSpPr>
          <p:cNvPr id="3" name="2 Grupo"/>
          <p:cNvGrpSpPr/>
          <p:nvPr/>
        </p:nvGrpSpPr>
        <p:grpSpPr>
          <a:xfrm>
            <a:off x="1965896" y="2524343"/>
            <a:ext cx="9336152" cy="1200329"/>
            <a:chOff x="1965896" y="2524343"/>
            <a:chExt cx="9336152" cy="1200329"/>
          </a:xfrm>
        </p:grpSpPr>
        <p:grpSp>
          <p:nvGrpSpPr>
            <p:cNvPr id="6" name="Grupo 3">
              <a:extLst>
                <a:ext uri="{FF2B5EF4-FFF2-40B4-BE49-F238E27FC236}">
                  <a16:creationId xmlns:a16="http://schemas.microsoft.com/office/drawing/2014/main" id="{AEDC03D3-49D9-4F0B-B7BE-830EBDC855A6}"/>
                </a:ext>
              </a:extLst>
            </p:cNvPr>
            <p:cNvGrpSpPr/>
            <p:nvPr/>
          </p:nvGrpSpPr>
          <p:grpSpPr>
            <a:xfrm>
              <a:off x="1965896" y="2671998"/>
              <a:ext cx="9336152" cy="990088"/>
              <a:chOff x="2103766" y="1961632"/>
              <a:chExt cx="8196863" cy="785236"/>
            </a:xfrm>
          </p:grpSpPr>
          <p:sp>
            <p:nvSpPr>
              <p:cNvPr id="7" name="17 Rectángulo redondeado"/>
              <p:cNvSpPr/>
              <p:nvPr/>
            </p:nvSpPr>
            <p:spPr bwMode="auto">
              <a:xfrm>
                <a:off x="2103766" y="1961632"/>
                <a:ext cx="3300121" cy="756000"/>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Atención a la Salud</a:t>
                </a:r>
              </a:p>
              <a:p>
                <a:pPr lvl="0" algn="ctr" fontAlgn="b">
                  <a:defRPr/>
                </a:pPr>
                <a:r>
                  <a:rPr lang="es-MX" sz="1800" b="1" kern="0" dirty="0">
                    <a:solidFill>
                      <a:srgbClr val="FFFFFF"/>
                    </a:solidFill>
                    <a:latin typeface="Arial" pitchFamily="34" charset="0"/>
                    <a:cs typeface="Arial" pitchFamily="34" charset="0"/>
                  </a:rPr>
                  <a:t>(SALUD</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 </a:t>
                </a:r>
                <a:r>
                  <a:rPr lang="es-MX" sz="1800" b="1" kern="0" dirty="0">
                    <a:solidFill>
                      <a:srgbClr val="FFFFFF"/>
                    </a:solidFill>
                    <a:latin typeface="Arial" pitchFamily="34" charset="0"/>
                    <a:cs typeface="Arial" pitchFamily="34" charset="0"/>
                  </a:rPr>
                  <a:t>E023</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7000026" y="1979499"/>
                <a:ext cx="3300603" cy="738133"/>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Programa de Vacunación</a:t>
                </a:r>
              </a:p>
              <a:p>
                <a:pPr lvl="0" algn="ctr" fontAlgn="b">
                  <a:defRPr/>
                </a:pPr>
                <a:r>
                  <a:rPr lang="es-MX" sz="1800" b="1" kern="0" dirty="0">
                    <a:solidFill>
                      <a:srgbClr val="FFFFFF"/>
                    </a:solidFill>
                    <a:latin typeface="Arial" pitchFamily="34" charset="0"/>
                    <a:cs typeface="Arial" pitchFamily="34" charset="0"/>
                  </a:rPr>
                  <a:t>(SALUD, E036)</a:t>
                </a:r>
              </a:p>
            </p:txBody>
          </p:sp>
          <p:sp>
            <p:nvSpPr>
              <p:cNvPr id="10" name="Rectángulo 25">
                <a:extLst>
                  <a:ext uri="{FF2B5EF4-FFF2-40B4-BE49-F238E27FC236}">
                    <a16:creationId xmlns:a16="http://schemas.microsoft.com/office/drawing/2014/main" id="{65598913-D68E-4723-93CA-55239FFEC1A5}"/>
                  </a:ext>
                </a:extLst>
              </p:cNvPr>
              <p:cNvSpPr/>
              <p:nvPr/>
            </p:nvSpPr>
            <p:spPr>
              <a:xfrm>
                <a:off x="5889880" y="2453850"/>
                <a:ext cx="702568"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r>
                  <a:rPr lang="es-MX" sz="1801" b="1" dirty="0">
                    <a:solidFill>
                      <a:srgbClr val="00B050"/>
                    </a:solidFill>
                    <a:latin typeface="Arial" panose="020B0604020202020204" pitchFamily="34" charset="0"/>
                    <a:cs typeface="Arial" panose="020B0604020202020204" pitchFamily="34" charset="0"/>
                  </a:rPr>
                  <a:t>98</a:t>
                </a: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3" name="CuadroTexto 7">
              <a:extLst>
                <a:ext uri="{FF2B5EF4-FFF2-40B4-BE49-F238E27FC236}">
                  <a16:creationId xmlns:a16="http://schemas.microsoft.com/office/drawing/2014/main" id="{F860C28F-F44B-465B-A4DF-121446A08FB7}"/>
                </a:ext>
              </a:extLst>
            </p:cNvPr>
            <p:cNvSpPr txBox="1"/>
            <p:nvPr/>
          </p:nvSpPr>
          <p:spPr>
            <a:xfrm>
              <a:off x="6315241" y="2524343"/>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28546418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3806359"/>
            <a:ext cx="12673408" cy="5057838"/>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tienen como objetivo mejorar la protección de la salud bajo un enfoque integral que priorice la prevención y sensibilización de los riesgos para la salud y el oportuno tratamiento y control de enfermedades, especialmente, las que representan el mayor impacto en la mortalidad de la población. </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E025 </a:t>
            </a:r>
            <a:r>
              <a:rPr lang="es-MX" sz="1700" dirty="0">
                <a:latin typeface="Arial" panose="020B0604020202020204" pitchFamily="34" charset="0"/>
                <a:cs typeface="Arial" panose="020B0604020202020204" pitchFamily="34" charset="0"/>
              </a:rPr>
              <a:t>lo hace mediante acciones integrales para la prevención y control de las adicciones; y los problemas de salud ocasionados por el uso, abuso y dependencia del tabaco, alcohol y otras drogas y el Programa </a:t>
            </a:r>
            <a:r>
              <a:rPr lang="es-MX" sz="1700" b="1" dirty="0">
                <a:latin typeface="Arial" panose="020B0604020202020204" pitchFamily="34" charset="0"/>
                <a:cs typeface="Arial" panose="020B0604020202020204" pitchFamily="34" charset="0"/>
              </a:rPr>
              <a:t>E036</a:t>
            </a:r>
            <a:r>
              <a:rPr lang="es-MX" sz="1700" dirty="0">
                <a:latin typeface="Arial" panose="020B0604020202020204" pitchFamily="34" charset="0"/>
                <a:cs typeface="Arial" panose="020B0604020202020204" pitchFamily="34" charset="0"/>
              </a:rPr>
              <a:t> lo hace mediante la vacunación universal de la población y la consolidación de acciones de protección, promoción de la salud y prevención de enfermedades.</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Estos programas se consideran complementarios debido a que ambos otorgan atención preventiva para la salud con el objetivo de mitigar riesgos diversos que impacten en el bienestar de la población, por lo tanto se recomienda establecer estrategias de coordinación que permitan una atención integral de la población no solo en la misma institución, sino también en otras instituciones o entidades del Sistema de Salud en México.</a:t>
            </a:r>
          </a:p>
        </p:txBody>
      </p:sp>
      <p:grpSp>
        <p:nvGrpSpPr>
          <p:cNvPr id="3" name="2 Grupo"/>
          <p:cNvGrpSpPr/>
          <p:nvPr/>
        </p:nvGrpSpPr>
        <p:grpSpPr>
          <a:xfrm>
            <a:off x="1918776" y="2284512"/>
            <a:ext cx="9336152" cy="1296144"/>
            <a:chOff x="1918776" y="2284512"/>
            <a:chExt cx="9336152" cy="1296144"/>
          </a:xfrm>
        </p:grpSpPr>
        <p:grpSp>
          <p:nvGrpSpPr>
            <p:cNvPr id="6" name="Grupo 3">
              <a:extLst>
                <a:ext uri="{FF2B5EF4-FFF2-40B4-BE49-F238E27FC236}">
                  <a16:creationId xmlns:a16="http://schemas.microsoft.com/office/drawing/2014/main" id="{AEDC03D3-49D9-4F0B-B7BE-830EBDC855A6}"/>
                </a:ext>
              </a:extLst>
            </p:cNvPr>
            <p:cNvGrpSpPr/>
            <p:nvPr/>
          </p:nvGrpSpPr>
          <p:grpSpPr>
            <a:xfrm>
              <a:off x="1918776" y="2380327"/>
              <a:ext cx="9336152" cy="1200329"/>
              <a:chOff x="2103766" y="1961632"/>
              <a:chExt cx="8196863" cy="951978"/>
            </a:xfrm>
          </p:grpSpPr>
          <p:sp>
            <p:nvSpPr>
              <p:cNvPr id="7" name="17 Rectángulo redondeado"/>
              <p:cNvSpPr/>
              <p:nvPr/>
            </p:nvSpPr>
            <p:spPr bwMode="auto">
              <a:xfrm>
                <a:off x="2103766" y="1961632"/>
                <a:ext cx="3300121" cy="951978"/>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Prevención y Atención Contra las Adicciones</a:t>
                </a:r>
              </a:p>
              <a:p>
                <a:pPr lvl="0" algn="ctr" fontAlgn="b">
                  <a:defRPr/>
                </a:pPr>
                <a:r>
                  <a:rPr lang="es-MX" sz="1800" b="1" kern="0" dirty="0">
                    <a:solidFill>
                      <a:srgbClr val="FFFFFF"/>
                    </a:solidFill>
                    <a:latin typeface="Arial" pitchFamily="34" charset="0"/>
                    <a:cs typeface="Arial" pitchFamily="34" charset="0"/>
                  </a:rPr>
                  <a:t>(SALUD</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 </a:t>
                </a:r>
                <a:r>
                  <a:rPr lang="es-MX" sz="1800" b="1" kern="0" dirty="0">
                    <a:solidFill>
                      <a:srgbClr val="FFFFFF"/>
                    </a:solidFill>
                    <a:latin typeface="Arial" pitchFamily="34" charset="0"/>
                    <a:cs typeface="Arial" pitchFamily="34" charset="0"/>
                  </a:rPr>
                  <a:t>E025</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7000026" y="1979498"/>
                <a:ext cx="3300603" cy="934111"/>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Programa de Vacunación</a:t>
                </a:r>
              </a:p>
              <a:p>
                <a:pPr lvl="0" algn="ctr" fontAlgn="b">
                  <a:defRPr/>
                </a:pPr>
                <a:r>
                  <a:rPr lang="es-MX" sz="1800" b="1" kern="0" dirty="0">
                    <a:solidFill>
                      <a:srgbClr val="FFFFFF"/>
                    </a:solidFill>
                    <a:latin typeface="Arial" pitchFamily="34" charset="0"/>
                    <a:cs typeface="Arial" pitchFamily="34" charset="0"/>
                  </a:rPr>
                  <a:t>(SALUD, E036)</a:t>
                </a:r>
              </a:p>
            </p:txBody>
          </p:sp>
          <p:sp>
            <p:nvSpPr>
              <p:cNvPr id="10" name="Rectángulo 25">
                <a:extLst>
                  <a:ext uri="{FF2B5EF4-FFF2-40B4-BE49-F238E27FC236}">
                    <a16:creationId xmlns:a16="http://schemas.microsoft.com/office/drawing/2014/main" id="{65598913-D68E-4723-93CA-55239FFEC1A5}"/>
                  </a:ext>
                </a:extLst>
              </p:cNvPr>
              <p:cNvSpPr/>
              <p:nvPr/>
            </p:nvSpPr>
            <p:spPr>
              <a:xfrm>
                <a:off x="5931250" y="2513844"/>
                <a:ext cx="702568"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r>
                  <a:rPr lang="es-MX" sz="1801" b="1" dirty="0">
                    <a:solidFill>
                      <a:srgbClr val="00B050"/>
                    </a:solidFill>
                    <a:latin typeface="Arial" panose="020B0604020202020204" pitchFamily="34" charset="0"/>
                    <a:cs typeface="Arial" panose="020B0604020202020204" pitchFamily="34" charset="0"/>
                  </a:rPr>
                  <a:t>98</a:t>
                </a: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3" name="CuadroTexto 7">
              <a:extLst>
                <a:ext uri="{FF2B5EF4-FFF2-40B4-BE49-F238E27FC236}">
                  <a16:creationId xmlns:a16="http://schemas.microsoft.com/office/drawing/2014/main" id="{F860C28F-F44B-465B-A4DF-121446A08FB7}"/>
                </a:ext>
              </a:extLst>
            </p:cNvPr>
            <p:cNvSpPr txBox="1"/>
            <p:nvPr/>
          </p:nvSpPr>
          <p:spPr>
            <a:xfrm>
              <a:off x="6315241" y="2284512"/>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27297766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3">
            <a:extLst>
              <a:ext uri="{FF2B5EF4-FFF2-40B4-BE49-F238E27FC236}">
                <a16:creationId xmlns:a16="http://schemas.microsoft.com/office/drawing/2014/main" id="{AEDC03D3-49D9-4F0B-B7BE-830EBDC855A6}"/>
              </a:ext>
            </a:extLst>
          </p:cNvPr>
          <p:cNvGrpSpPr/>
          <p:nvPr/>
        </p:nvGrpSpPr>
        <p:grpSpPr>
          <a:xfrm>
            <a:off x="2095933" y="2120034"/>
            <a:ext cx="9102341" cy="1200329"/>
            <a:chOff x="2206042" y="1961632"/>
            <a:chExt cx="7991583" cy="951978"/>
          </a:xfrm>
        </p:grpSpPr>
        <p:sp>
          <p:nvSpPr>
            <p:cNvPr id="7" name="17 Rectángulo redondeado"/>
            <p:cNvSpPr/>
            <p:nvPr/>
          </p:nvSpPr>
          <p:spPr bwMode="auto">
            <a:xfrm>
              <a:off x="2206042" y="1961632"/>
              <a:ext cx="3300121" cy="951978"/>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Fortalecimiento a la Atención Médica</a:t>
              </a:r>
            </a:p>
            <a:p>
              <a:pPr lvl="0" algn="ctr" fontAlgn="b">
                <a:defRPr/>
              </a:pPr>
              <a:r>
                <a:rPr lang="es-MX" sz="1800" b="1" kern="0" dirty="0">
                  <a:solidFill>
                    <a:srgbClr val="FFFFFF"/>
                  </a:solidFill>
                  <a:latin typeface="Arial" pitchFamily="34" charset="0"/>
                  <a:cs typeface="Arial" pitchFamily="34" charset="0"/>
                </a:rPr>
                <a:t>(SALUD</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 </a:t>
              </a:r>
              <a:r>
                <a:rPr lang="es-MX" sz="1800" b="1" kern="0" dirty="0">
                  <a:solidFill>
                    <a:srgbClr val="FFFFFF"/>
                  </a:solidFill>
                  <a:latin typeface="Arial" pitchFamily="34" charset="0"/>
                  <a:cs typeface="Arial" pitchFamily="34" charset="0"/>
                </a:rPr>
                <a:t>S200</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6897022" y="1979498"/>
              <a:ext cx="3300603" cy="934111"/>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Programa IMSS - BIENESTAR</a:t>
              </a:r>
            </a:p>
            <a:p>
              <a:pPr lvl="0" algn="ctr" fontAlgn="b">
                <a:defRPr/>
              </a:pPr>
              <a:r>
                <a:rPr lang="es-MX" sz="1800" b="1" kern="0" dirty="0">
                  <a:solidFill>
                    <a:srgbClr val="FFFFFF"/>
                  </a:solidFill>
                  <a:latin typeface="Arial" pitchFamily="34" charset="0"/>
                  <a:cs typeface="Arial" pitchFamily="34" charset="0"/>
                </a:rPr>
                <a:t>(IMSS-BIENESTAR, S038)</a:t>
              </a:r>
            </a:p>
          </p:txBody>
        </p:sp>
        <p:sp>
          <p:nvSpPr>
            <p:cNvPr id="10" name="Rectángulo 25">
              <a:extLst>
                <a:ext uri="{FF2B5EF4-FFF2-40B4-BE49-F238E27FC236}">
                  <a16:creationId xmlns:a16="http://schemas.microsoft.com/office/drawing/2014/main" id="{65598913-D68E-4723-93CA-55239FFEC1A5}"/>
                </a:ext>
              </a:extLst>
            </p:cNvPr>
            <p:cNvSpPr/>
            <p:nvPr/>
          </p:nvSpPr>
          <p:spPr>
            <a:xfrm>
              <a:off x="5877987" y="2491846"/>
              <a:ext cx="702568"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r>
                <a:rPr lang="es-MX" sz="1801" b="1" dirty="0">
                  <a:solidFill>
                    <a:srgbClr val="00B050"/>
                  </a:solidFill>
                  <a:latin typeface="Arial" panose="020B0604020202020204" pitchFamily="34" charset="0"/>
                  <a:cs typeface="Arial" panose="020B0604020202020204" pitchFamily="34" charset="0"/>
                </a:rPr>
                <a:t>98</a:t>
              </a: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3652664"/>
            <a:ext cx="12673408" cy="5308848"/>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tienen como objetivo principal garantizar el acceso a los servicios públicos de salud a la población sin seguridad social, especialmente a quienes habitan en regiones con alta o muy alta marginación, mediante acciones integrales de salud que ayuden a prolongar su vida con calidad y evitar la ocurrencia de enfermedades o en su caso, detectarlas tempranamente a través de la participación de todas las instituciones del Sistema Nacional de Salud.</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S038</a:t>
            </a:r>
            <a:r>
              <a:rPr lang="es-MX" sz="1700" dirty="0">
                <a:latin typeface="Arial" panose="020B0604020202020204" pitchFamily="34" charset="0"/>
                <a:cs typeface="Arial" panose="020B0604020202020204" pitchFamily="34" charset="0"/>
              </a:rPr>
              <a:t> contribuye a este objetivo otorgando servicios integrales de salud gratuitos a la población sin afiliación a otras instancias públicas del Sistema Nacional de Salud, mediante un Modelo de Atención Integral a la Salud que vincula la prestación de los servicios y la acción comunitaria en las unidades médicas de primero y segundo nivel y el Programa </a:t>
            </a:r>
            <a:r>
              <a:rPr lang="es-MX" sz="1700" b="1" dirty="0">
                <a:latin typeface="Arial" panose="020B0604020202020204" pitchFamily="34" charset="0"/>
                <a:cs typeface="Arial" panose="020B0604020202020204" pitchFamily="34" charset="0"/>
              </a:rPr>
              <a:t>S200</a:t>
            </a:r>
            <a:r>
              <a:rPr lang="es-MX" sz="1700" dirty="0">
                <a:latin typeface="Arial" panose="020B0604020202020204" pitchFamily="34" charset="0"/>
                <a:cs typeface="Arial" panose="020B0604020202020204" pitchFamily="34" charset="0"/>
              </a:rPr>
              <a:t> lo hace brindando  servicios de Atención Primaria a la Salud mediante Equipos de Salud Itinerantes (Unidades Médicas Móviles) en localidades menores a 2,500 personas que no cuentan con servicios de salud por falta de infraestructura.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Estos programas se consideran complementarios debido a que otorgan servicios de salud a la población sin seguridad social que habita en localidades de alta y muy alta marginación mediante diversos mecanismos, por lo cual se recomienda fortalecer presupuestalmente estas intervenciones y establecer estrategias de coordinación para lograr el acceso efectivo y de calidad a los servicios de salud de toda la población que buscan atender.</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p:txBody>
      </p:sp>
      <p:sp>
        <p:nvSpPr>
          <p:cNvPr id="13" name="CuadroTexto 7">
            <a:extLst>
              <a:ext uri="{FF2B5EF4-FFF2-40B4-BE49-F238E27FC236}">
                <a16:creationId xmlns:a16="http://schemas.microsoft.com/office/drawing/2014/main" id="{F860C28F-F44B-465B-A4DF-121446A08FB7}"/>
              </a:ext>
            </a:extLst>
          </p:cNvPr>
          <p:cNvSpPr txBox="1"/>
          <p:nvPr/>
        </p:nvSpPr>
        <p:spPr>
          <a:xfrm>
            <a:off x="6315241" y="202028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3967304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3">
            <a:extLst>
              <a:ext uri="{FF2B5EF4-FFF2-40B4-BE49-F238E27FC236}">
                <a16:creationId xmlns:a16="http://schemas.microsoft.com/office/drawing/2014/main" id="{AEDC03D3-49D9-4F0B-B7BE-830EBDC855A6}"/>
              </a:ext>
            </a:extLst>
          </p:cNvPr>
          <p:cNvGrpSpPr/>
          <p:nvPr/>
        </p:nvGrpSpPr>
        <p:grpSpPr>
          <a:xfrm>
            <a:off x="1029792" y="2120034"/>
            <a:ext cx="11234074" cy="1200329"/>
            <a:chOff x="1270002" y="1961632"/>
            <a:chExt cx="9863181" cy="951978"/>
          </a:xfrm>
        </p:grpSpPr>
        <p:sp>
          <p:nvSpPr>
            <p:cNvPr id="7" name="17 Rectángulo redondeado"/>
            <p:cNvSpPr/>
            <p:nvPr/>
          </p:nvSpPr>
          <p:spPr bwMode="auto">
            <a:xfrm>
              <a:off x="1270002" y="1961632"/>
              <a:ext cx="4236161" cy="951978"/>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600" b="1" kern="0" dirty="0">
                  <a:solidFill>
                    <a:srgbClr val="FFFFFF"/>
                  </a:solidFill>
                  <a:latin typeface="Arial" pitchFamily="34" charset="0"/>
                  <a:cs typeface="Arial" pitchFamily="34" charset="0"/>
                </a:rPr>
                <a:t>Atención a la Salud y Medicamentos Gratuitos para la Población sin Seguridad Social Laboral</a:t>
              </a:r>
            </a:p>
            <a:p>
              <a:pPr lvl="0" algn="ctr" fontAlgn="b">
                <a:defRPr/>
              </a:pPr>
              <a:r>
                <a:rPr lang="es-MX" sz="1600" b="1" kern="0" dirty="0">
                  <a:solidFill>
                    <a:srgbClr val="FFFFFF"/>
                  </a:solidFill>
                  <a:latin typeface="Arial" pitchFamily="34" charset="0"/>
                  <a:cs typeface="Arial" pitchFamily="34" charset="0"/>
                </a:rPr>
                <a:t>(SALUD</a:t>
              </a:r>
              <a:r>
                <a:rPr kumimoji="0" lang="es-MX" sz="16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 </a:t>
              </a:r>
              <a:r>
                <a:rPr lang="es-MX" sz="1600" b="1" kern="0" dirty="0">
                  <a:solidFill>
                    <a:srgbClr val="FFFFFF"/>
                  </a:solidFill>
                  <a:latin typeface="Arial" pitchFamily="34" charset="0"/>
                  <a:cs typeface="Arial" pitchFamily="34" charset="0"/>
                </a:rPr>
                <a:t>U013</a:t>
              </a:r>
              <a:r>
                <a:rPr kumimoji="0" lang="es-MX" sz="16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6897022" y="1979498"/>
              <a:ext cx="4236161" cy="934111"/>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600" b="1" kern="0" dirty="0">
                  <a:solidFill>
                    <a:srgbClr val="FFFFFF"/>
                  </a:solidFill>
                  <a:latin typeface="Arial" pitchFamily="34" charset="0"/>
                  <a:cs typeface="Arial" pitchFamily="34" charset="0"/>
                </a:rPr>
                <a:t>Programa IMSS - BIENESTAR</a:t>
              </a:r>
            </a:p>
            <a:p>
              <a:pPr lvl="0" algn="ctr" fontAlgn="b">
                <a:defRPr/>
              </a:pPr>
              <a:r>
                <a:rPr lang="es-MX" sz="1600" b="1" kern="0" dirty="0">
                  <a:solidFill>
                    <a:srgbClr val="FFFFFF"/>
                  </a:solidFill>
                  <a:latin typeface="Arial" pitchFamily="34" charset="0"/>
                  <a:cs typeface="Arial" pitchFamily="34" charset="0"/>
                </a:rPr>
                <a:t>(IMSS-BIENESTAR, S038)</a:t>
              </a:r>
            </a:p>
          </p:txBody>
        </p:sp>
        <p:sp>
          <p:nvSpPr>
            <p:cNvPr id="10" name="Rectángulo 25">
              <a:extLst>
                <a:ext uri="{FF2B5EF4-FFF2-40B4-BE49-F238E27FC236}">
                  <a16:creationId xmlns:a16="http://schemas.microsoft.com/office/drawing/2014/main" id="{65598913-D68E-4723-93CA-55239FFEC1A5}"/>
                </a:ext>
              </a:extLst>
            </p:cNvPr>
            <p:cNvSpPr/>
            <p:nvPr/>
          </p:nvSpPr>
          <p:spPr>
            <a:xfrm>
              <a:off x="5877987" y="2491846"/>
              <a:ext cx="702568"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r>
                <a:rPr lang="es-MX" sz="1801" b="1" dirty="0">
                  <a:solidFill>
                    <a:srgbClr val="00B050"/>
                  </a:solidFill>
                  <a:latin typeface="Arial" panose="020B0604020202020204" pitchFamily="34" charset="0"/>
                  <a:cs typeface="Arial" panose="020B0604020202020204" pitchFamily="34" charset="0"/>
                </a:rPr>
                <a:t>98</a:t>
              </a: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3652664"/>
            <a:ext cx="12673408" cy="5308848"/>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buscan contribuir al bienestar social e igualdad de la población mediante la disminución de las brechas de desigualdad en salud originada por la condición económica, social y laboral de las personas, brindando acceso gratuito, progresivo, efectivo, oportuno y de calidad a los servicios médicos que satisfagan de manera integral las necesidades de salud de la población sin seguridad social y/o en condiciones de alta o muy alta marginación.</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S038</a:t>
            </a:r>
            <a:r>
              <a:rPr lang="es-MX" sz="1700" dirty="0">
                <a:latin typeface="Arial" panose="020B0604020202020204" pitchFamily="34" charset="0"/>
                <a:cs typeface="Arial" panose="020B0604020202020204" pitchFamily="34" charset="0"/>
              </a:rPr>
              <a:t> lo hace otorgando servicios integrales de salud gratuitos a la población sin afiliación a otras instancias públicas del Sistema Nacional de Salud, mediante un Modelo de Atención Integral a la Salud que vincula la prestación de los servicios y la acción comunitaria en las unidades médicas de primero y segundo nivel, mientras que el Programa </a:t>
            </a:r>
            <a:r>
              <a:rPr lang="es-MX" sz="1700" b="1" dirty="0">
                <a:latin typeface="Arial" panose="020B0604020202020204" pitchFamily="34" charset="0"/>
                <a:cs typeface="Arial" panose="020B0604020202020204" pitchFamily="34" charset="0"/>
              </a:rPr>
              <a:t>U013</a:t>
            </a:r>
            <a:r>
              <a:rPr lang="es-MX" sz="1700" dirty="0">
                <a:latin typeface="Arial" panose="020B0604020202020204" pitchFamily="34" charset="0"/>
                <a:cs typeface="Arial" panose="020B0604020202020204" pitchFamily="34" charset="0"/>
              </a:rPr>
              <a:t> lo hace mediante el fortalecimiento y la prestación gratuita de servicios de salud, medicamentos y demás insumos asociados que demanda la población en condiciones de alta o muy alta marginación y sin acceso a la seguridad social laboral.</a:t>
            </a:r>
          </a:p>
          <a:p>
            <a:pPr algn="just">
              <a:lnSpc>
                <a:spcPct val="150000"/>
              </a:lnSpc>
            </a:pPr>
            <a:endParaRPr lang="es-MX" sz="800" dirty="0">
              <a:highlight>
                <a:srgbClr val="FFFF00"/>
              </a:highlight>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Estos programas se consideran complementarios debido a que buscan atender a la población sin seguridad social y se encuentran en la transición a una estrategia coordinada, por lo cual se recomienda establecer mecanismos de coordinación que permitan la operación de una estrategia conjunta que garantice la atención a la salud de la población sin seguridad social laboral.</a:t>
            </a:r>
          </a:p>
        </p:txBody>
      </p:sp>
      <p:sp>
        <p:nvSpPr>
          <p:cNvPr id="13" name="CuadroTexto 7">
            <a:extLst>
              <a:ext uri="{FF2B5EF4-FFF2-40B4-BE49-F238E27FC236}">
                <a16:creationId xmlns:a16="http://schemas.microsoft.com/office/drawing/2014/main" id="{F860C28F-F44B-465B-A4DF-121446A08FB7}"/>
              </a:ext>
            </a:extLst>
          </p:cNvPr>
          <p:cNvSpPr txBox="1"/>
          <p:nvPr/>
        </p:nvSpPr>
        <p:spPr>
          <a:xfrm>
            <a:off x="6315241" y="202028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9648625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10 Rectángulo redondeado">
            <a:extLst>
              <a:ext uri="{FF2B5EF4-FFF2-40B4-BE49-F238E27FC236}">
                <a16:creationId xmlns:a16="http://schemas.microsoft.com/office/drawing/2014/main" id="{44337242-C7ED-4797-9628-72162D7DFC5E}"/>
              </a:ext>
            </a:extLst>
          </p:cNvPr>
          <p:cNvSpPr/>
          <p:nvPr/>
        </p:nvSpPr>
        <p:spPr bwMode="auto">
          <a:xfrm>
            <a:off x="172243" y="4012704"/>
            <a:ext cx="12385376" cy="4872737"/>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buscan tanto garantizar el acceso de la población mexicana a los bienes y servicios culturales a través del incremento y diversificación de la oferta cultural del país como fortalecer la participación de la cultura en la economía nacional apoyando la creación artística y cultural. </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E013</a:t>
            </a:r>
            <a:r>
              <a:rPr lang="es-MX" sz="1700" dirty="0">
                <a:latin typeface="Arial" panose="020B0604020202020204" pitchFamily="34" charset="0"/>
                <a:cs typeface="Arial" panose="020B0604020202020204" pitchFamily="34" charset="0"/>
              </a:rPr>
              <a:t> contribuye a esto mediante la transmisión de eventos televisivos o por la radio que muestran la riqueza cultural y artística de cada región de la república mexicana, mientras que el Programa </a:t>
            </a:r>
            <a:r>
              <a:rPr lang="es-MX" sz="1700" b="1" dirty="0">
                <a:latin typeface="Arial" panose="020B0604020202020204" pitchFamily="34" charset="0"/>
                <a:cs typeface="Arial" panose="020B0604020202020204" pitchFamily="34" charset="0"/>
              </a:rPr>
              <a:t>E016</a:t>
            </a:r>
            <a:r>
              <a:rPr lang="es-MX" sz="1700" dirty="0">
                <a:latin typeface="Arial" panose="020B0604020202020204" pitchFamily="34" charset="0"/>
                <a:cs typeface="Arial" panose="020B0604020202020204" pitchFamily="34" charset="0"/>
              </a:rPr>
              <a:t> lo realiza poniendo al alcance de la población la oferta editorial mexicana y otros productos culturales de calidad, a fin de fomentar el desarrollo cultural del país.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Estos programas se consideran complementarios debido a que ambos buscan promover el acceso a contenido cultural y artístico mediante diversos medios de comunicación y divulgación, por consiguiente se recomienda que se coordinen con la finalidad de establecer sinergias que permitan potenciar su cobertura y el acceso de toda la población a sus contenidos.</a:t>
            </a:r>
          </a:p>
        </p:txBody>
      </p:sp>
      <p:sp>
        <p:nvSpPr>
          <p:cNvPr id="22"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grpSp>
        <p:nvGrpSpPr>
          <p:cNvPr id="4" name="3 Grupo"/>
          <p:cNvGrpSpPr/>
          <p:nvPr/>
        </p:nvGrpSpPr>
        <p:grpSpPr>
          <a:xfrm>
            <a:off x="1029792" y="2428528"/>
            <a:ext cx="10873208" cy="1210422"/>
            <a:chOff x="1029792" y="2188697"/>
            <a:chExt cx="10873208" cy="1210422"/>
          </a:xfrm>
        </p:grpSpPr>
        <p:grpSp>
          <p:nvGrpSpPr>
            <p:cNvPr id="15" name="Grupo 2">
              <a:extLst>
                <a:ext uri="{FF2B5EF4-FFF2-40B4-BE49-F238E27FC236}">
                  <a16:creationId xmlns:a16="http://schemas.microsoft.com/office/drawing/2014/main" id="{FEBCF494-5793-4260-841C-83142D23CF66}"/>
                </a:ext>
              </a:extLst>
            </p:cNvPr>
            <p:cNvGrpSpPr/>
            <p:nvPr/>
          </p:nvGrpSpPr>
          <p:grpSpPr>
            <a:xfrm>
              <a:off x="1029792" y="2308319"/>
              <a:ext cx="10873208" cy="1090800"/>
              <a:chOff x="1246321" y="1911252"/>
              <a:chExt cx="10512159" cy="1090800"/>
            </a:xfrm>
          </p:grpSpPr>
          <p:grpSp>
            <p:nvGrpSpPr>
              <p:cNvPr id="16" name="Grupo 19">
                <a:extLst>
                  <a:ext uri="{FF2B5EF4-FFF2-40B4-BE49-F238E27FC236}">
                    <a16:creationId xmlns:a16="http://schemas.microsoft.com/office/drawing/2014/main" id="{2BBB4005-BED7-465B-8E57-3A07943DFEEE}"/>
                  </a:ext>
                </a:extLst>
              </p:cNvPr>
              <p:cNvGrpSpPr/>
              <p:nvPr/>
            </p:nvGrpSpPr>
            <p:grpSpPr>
              <a:xfrm>
                <a:off x="1246321" y="1911252"/>
                <a:ext cx="10512159" cy="1090800"/>
                <a:chOff x="1280548" y="1974168"/>
                <a:chExt cx="10512159" cy="1090800"/>
              </a:xfrm>
            </p:grpSpPr>
            <p:sp>
              <p:nvSpPr>
                <p:cNvPr id="18" name="17 Rectángulo redondeado">
                  <a:extLst>
                    <a:ext uri="{FF2B5EF4-FFF2-40B4-BE49-F238E27FC236}">
                      <a16:creationId xmlns:a16="http://schemas.microsoft.com/office/drawing/2014/main" id="{6846D75B-5289-43DE-8761-7F72662267A6}"/>
                    </a:ext>
                  </a:extLst>
                </p:cNvPr>
                <p:cNvSpPr/>
                <p:nvPr/>
              </p:nvSpPr>
              <p:spPr bwMode="auto">
                <a:xfrm>
                  <a:off x="1280548" y="1974168"/>
                  <a:ext cx="4536000" cy="1090800"/>
                </a:xfrm>
                <a:prstGeom prst="roundRect">
                  <a:avLst/>
                </a:prstGeom>
                <a:solidFill>
                  <a:srgbClr val="00C1B9"/>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Producción y Transmisión de Materiales Culturales y Artísticos</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(CULTURA, E013)</a:t>
                  </a:r>
                </a:p>
              </p:txBody>
            </p:sp>
            <p:sp>
              <p:nvSpPr>
                <p:cNvPr id="19" name="15 Rectángulo redondeado">
                  <a:extLst>
                    <a:ext uri="{FF2B5EF4-FFF2-40B4-BE49-F238E27FC236}">
                      <a16:creationId xmlns:a16="http://schemas.microsoft.com/office/drawing/2014/main" id="{5D567C64-4BB0-4A4B-90D8-4ED92F109C2E}"/>
                    </a:ext>
                  </a:extLst>
                </p:cNvPr>
                <p:cNvSpPr/>
                <p:nvPr/>
              </p:nvSpPr>
              <p:spPr bwMode="auto">
                <a:xfrm>
                  <a:off x="7256707" y="1974168"/>
                  <a:ext cx="4536000" cy="1090800"/>
                </a:xfrm>
                <a:prstGeom prst="roundRect">
                  <a:avLst/>
                </a:prstGeom>
                <a:solidFill>
                  <a:srgbClr val="FF93A1"/>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Producción y Distribución de Libros y Materiales Artísticos y Culturales</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(CULTURA, E016)</a:t>
                  </a:r>
                </a:p>
              </p:txBody>
            </p:sp>
          </p:grpSp>
          <p:sp>
            <p:nvSpPr>
              <p:cNvPr id="17" name="Rectángulo 28">
                <a:extLst>
                  <a:ext uri="{FF2B5EF4-FFF2-40B4-BE49-F238E27FC236}">
                    <a16:creationId xmlns:a16="http://schemas.microsoft.com/office/drawing/2014/main" id="{060C24AE-F4B1-4C5F-85B1-F6EB8BF27E56}"/>
                  </a:ext>
                </a:extLst>
              </p:cNvPr>
              <p:cNvSpPr/>
              <p:nvPr/>
            </p:nvSpPr>
            <p:spPr>
              <a:xfrm>
                <a:off x="6165685" y="2511710"/>
                <a:ext cx="773647" cy="36946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a:t>
                </a:r>
                <a:r>
                  <a:rPr lang="es-MX" sz="1801" b="1" kern="0" dirty="0">
                    <a:solidFill>
                      <a:srgbClr val="00B050"/>
                    </a:solidFill>
                    <a:latin typeface="Arial" panose="020B0604020202020204" pitchFamily="34" charset="0"/>
                    <a:cs typeface="Arial" panose="020B0604020202020204" pitchFamily="34" charset="0"/>
                  </a:rPr>
                  <a:t>98</a:t>
                </a: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a:t>
                </a:r>
                <a:endParaRPr kumimoji="0" lang="es-MX" sz="1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grpSp>
        <p:sp>
          <p:nvSpPr>
            <p:cNvPr id="13" name="CuadroTexto 7">
              <a:extLst>
                <a:ext uri="{FF2B5EF4-FFF2-40B4-BE49-F238E27FC236}">
                  <a16:creationId xmlns:a16="http://schemas.microsoft.com/office/drawing/2014/main" id="{F860C28F-F44B-465B-A4DF-121446A08FB7}"/>
                </a:ext>
              </a:extLst>
            </p:cNvPr>
            <p:cNvSpPr txBox="1"/>
            <p:nvPr/>
          </p:nvSpPr>
          <p:spPr>
            <a:xfrm>
              <a:off x="6142360" y="218869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3142740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ángulo 2">
            <a:extLst>
              <a:ext uri="{FF2B5EF4-FFF2-40B4-BE49-F238E27FC236}">
                <a16:creationId xmlns:a16="http://schemas.microsoft.com/office/drawing/2014/main" id="{B7A70C82-5B44-8E4A-AC78-9C32AD9876E5}"/>
              </a:ext>
            </a:extLst>
          </p:cNvPr>
          <p:cNvSpPr/>
          <p:nvPr/>
        </p:nvSpPr>
        <p:spPr>
          <a:xfrm>
            <a:off x="237704" y="4359091"/>
            <a:ext cx="12529392" cy="4478149"/>
          </a:xfrm>
          <a:prstGeom prst="rect">
            <a:avLst/>
          </a:prstGeom>
        </p:spPr>
        <p:txBody>
          <a:bodyPr wrap="square">
            <a:spAutoFit/>
          </a:bodyPr>
          <a:lstStyle/>
          <a:p>
            <a:pPr algn="just">
              <a:lnSpc>
                <a:spcPct val="150000"/>
              </a:lnSpc>
            </a:pPr>
            <a:r>
              <a:rPr lang="es-MX" sz="1600" dirty="0">
                <a:solidFill>
                  <a:schemeClr val="tx1"/>
                </a:solidFill>
                <a:latin typeface="Arial" panose="020B0604020202020204" pitchFamily="34" charset="0"/>
                <a:cs typeface="Arial" panose="020B0604020202020204" pitchFamily="34" charset="0"/>
              </a:rPr>
              <a:t>Los programas buscan garantizar la calidad y cobertura de los servicios y prestaciones institucionales, privilegiando la prevención de enfermedades, la promoción de la salud y el acceso universal y gratuito a los servicios de salud y medicamentos de toda la población.</a:t>
            </a:r>
          </a:p>
          <a:p>
            <a:pPr algn="just">
              <a:lnSpc>
                <a:spcPct val="150000"/>
              </a:lnSpc>
            </a:pPr>
            <a:endParaRPr lang="es-MX" sz="700" dirty="0">
              <a:solidFill>
                <a:schemeClr val="tx1"/>
              </a:solidFill>
              <a:latin typeface="Arial" panose="020B0604020202020204" pitchFamily="34" charset="0"/>
              <a:cs typeface="Arial" panose="020B0604020202020204" pitchFamily="34" charset="0"/>
            </a:endParaRPr>
          </a:p>
          <a:p>
            <a:pPr algn="just">
              <a:lnSpc>
                <a:spcPct val="150000"/>
              </a:lnSpc>
            </a:pPr>
            <a:r>
              <a:rPr lang="es-MX" sz="1600" dirty="0">
                <a:solidFill>
                  <a:schemeClr val="tx1"/>
                </a:solidFill>
                <a:latin typeface="Arial" panose="020B0604020202020204" pitchFamily="34" charset="0"/>
                <a:cs typeface="Arial" panose="020B0604020202020204" pitchFamily="34" charset="0"/>
              </a:rPr>
              <a:t>Los Programa </a:t>
            </a:r>
            <a:r>
              <a:rPr lang="es-MX" sz="1600" b="1" dirty="0">
                <a:solidFill>
                  <a:schemeClr val="tx1"/>
                </a:solidFill>
                <a:latin typeface="Arial" panose="020B0604020202020204" pitchFamily="34" charset="0"/>
                <a:cs typeface="Arial" panose="020B0604020202020204" pitchFamily="34" charset="0"/>
              </a:rPr>
              <a:t>E011 y E018</a:t>
            </a:r>
            <a:r>
              <a:rPr lang="es-MX" sz="1600" dirty="0">
                <a:solidFill>
                  <a:schemeClr val="tx1"/>
                </a:solidFill>
                <a:latin typeface="Arial" panose="020B0604020202020204" pitchFamily="34" charset="0"/>
                <a:cs typeface="Arial" panose="020B0604020202020204" pitchFamily="34" charset="0"/>
              </a:rPr>
              <a:t> lo hacen otorgando atención médica y surtiendo de manera oportuna y completa medicamentos gratuitos a la población derechohabiente del IMSS e ISSSTE en los tres niveles de atención, mientras que el Programa </a:t>
            </a:r>
            <a:r>
              <a:rPr lang="es-MX" sz="1600" b="1" dirty="0">
                <a:solidFill>
                  <a:schemeClr val="tx1"/>
                </a:solidFill>
                <a:latin typeface="Arial" panose="020B0604020202020204" pitchFamily="34" charset="0"/>
                <a:cs typeface="Arial" panose="020B0604020202020204" pitchFamily="34" charset="0"/>
              </a:rPr>
              <a:t>E001</a:t>
            </a:r>
            <a:r>
              <a:rPr lang="es-MX" sz="1600" dirty="0">
                <a:solidFill>
                  <a:schemeClr val="tx1"/>
                </a:solidFill>
                <a:latin typeface="Arial" panose="020B0604020202020204" pitchFamily="34" charset="0"/>
                <a:cs typeface="Arial" panose="020B0604020202020204" pitchFamily="34" charset="0"/>
              </a:rPr>
              <a:t> lo realiza </a:t>
            </a:r>
            <a:r>
              <a:rPr lang="es-MX" sz="1600" dirty="0"/>
              <a:t>contribuyendo a proteger de los riesgos y daños a la salud más frecuentes a la población derechohabiente del IMSS, mediante el otorgamiento de un paquete de acciones preventivas por grupo de edad y sexo. </a:t>
            </a:r>
          </a:p>
          <a:p>
            <a:pPr algn="just">
              <a:lnSpc>
                <a:spcPct val="150000"/>
              </a:lnSpc>
            </a:pPr>
            <a:endParaRPr lang="es-MX" sz="700" dirty="0">
              <a:solidFill>
                <a:schemeClr val="tx1"/>
              </a:solidFill>
              <a:latin typeface="Arial" panose="020B0604020202020204" pitchFamily="34" charset="0"/>
              <a:cs typeface="Arial" panose="020B0604020202020204" pitchFamily="34" charset="0"/>
            </a:endParaRPr>
          </a:p>
          <a:p>
            <a:pPr algn="just">
              <a:lnSpc>
                <a:spcPct val="150000"/>
              </a:lnSpc>
            </a:pPr>
            <a:r>
              <a:rPr lang="es-MX" sz="1600" dirty="0">
                <a:solidFill>
                  <a:schemeClr val="tx1"/>
                </a:solidFill>
                <a:latin typeface="Arial" panose="020B0604020202020204" pitchFamily="34" charset="0"/>
                <a:cs typeface="Arial" panose="020B0604020202020204" pitchFamily="34" charset="0"/>
              </a:rPr>
              <a:t>Se considera que los programas son complementarios a nivel institución y similares entre instituciones debido a que se enfocan en la atención y promoción de la salud de la población derechohabiente del IMSS e ISSSTE, por lo cual se recomienda el desarrollo de mecanismos de coordinación interinstitucional que permitan potenciar y fortalecer las estrategias de salud preventiva, así como el desarrollo de una estrategia nacional de atención a la salud que permita homogeneizar los criterios de inclusión y la calidad del servicio que se otorgan entre instituciones.</a:t>
            </a:r>
            <a:endParaRPr lang="es-MX" sz="1600" dirty="0">
              <a:highlight>
                <a:srgbClr val="FFFF00"/>
              </a:highlight>
              <a:latin typeface="Arial" panose="020B0604020202020204" pitchFamily="34" charset="0"/>
              <a:cs typeface="Arial" panose="020B0604020202020204" pitchFamily="34" charset="0"/>
            </a:endParaRPr>
          </a:p>
        </p:txBody>
      </p:sp>
      <p:sp>
        <p:nvSpPr>
          <p:cNvPr id="20"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grpSp>
        <p:nvGrpSpPr>
          <p:cNvPr id="2" name="Grupo 1">
            <a:extLst>
              <a:ext uri="{FF2B5EF4-FFF2-40B4-BE49-F238E27FC236}">
                <a16:creationId xmlns:a16="http://schemas.microsoft.com/office/drawing/2014/main" id="{17D86B0A-D298-D6A0-9DE0-59446AFAB957}"/>
              </a:ext>
            </a:extLst>
          </p:cNvPr>
          <p:cNvGrpSpPr/>
          <p:nvPr/>
        </p:nvGrpSpPr>
        <p:grpSpPr>
          <a:xfrm>
            <a:off x="1127058" y="2140592"/>
            <a:ext cx="10775942" cy="1944120"/>
            <a:chOff x="927188" y="2266975"/>
            <a:chExt cx="10775942" cy="1944120"/>
          </a:xfrm>
        </p:grpSpPr>
        <p:grpSp>
          <p:nvGrpSpPr>
            <p:cNvPr id="14" name="Grupo 19">
              <a:extLst>
                <a:ext uri="{FF2B5EF4-FFF2-40B4-BE49-F238E27FC236}">
                  <a16:creationId xmlns:a16="http://schemas.microsoft.com/office/drawing/2014/main" id="{2BBB4005-BED7-465B-8E57-3A07943DFEEE}"/>
                </a:ext>
              </a:extLst>
            </p:cNvPr>
            <p:cNvGrpSpPr/>
            <p:nvPr/>
          </p:nvGrpSpPr>
          <p:grpSpPr>
            <a:xfrm>
              <a:off x="927188" y="2266975"/>
              <a:ext cx="4796597" cy="1944120"/>
              <a:chOff x="1181351" y="1369887"/>
              <a:chExt cx="4637325" cy="1944120"/>
            </a:xfrm>
          </p:grpSpPr>
          <p:sp>
            <p:nvSpPr>
              <p:cNvPr id="16" name="17 Rectángulo redondeado">
                <a:extLst>
                  <a:ext uri="{FF2B5EF4-FFF2-40B4-BE49-F238E27FC236}">
                    <a16:creationId xmlns:a16="http://schemas.microsoft.com/office/drawing/2014/main" id="{6846D75B-5289-43DE-8761-7F72662267A6}"/>
                  </a:ext>
                </a:extLst>
              </p:cNvPr>
              <p:cNvSpPr/>
              <p:nvPr/>
            </p:nvSpPr>
            <p:spPr bwMode="auto">
              <a:xfrm>
                <a:off x="1181351" y="1369887"/>
                <a:ext cx="4637325" cy="864096"/>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Atención a la Salud</a:t>
                </a:r>
              </a:p>
              <a:p>
                <a:pPr lvl="0" algn="ctr" fontAlgn="b">
                  <a:defRPr/>
                </a:pPr>
                <a:r>
                  <a:rPr lang="es-MX" sz="1800" b="1" kern="0" dirty="0">
                    <a:solidFill>
                      <a:srgbClr val="FFFFFF"/>
                    </a:solidFill>
                    <a:latin typeface="Arial" pitchFamily="34" charset="0"/>
                    <a:cs typeface="Arial" pitchFamily="34" charset="0"/>
                  </a:rPr>
                  <a:t>(IMSS, E011)</a:t>
                </a:r>
              </a:p>
            </p:txBody>
          </p:sp>
          <p:sp>
            <p:nvSpPr>
              <p:cNvPr id="17" name="15 Rectángulo redondeado">
                <a:extLst>
                  <a:ext uri="{FF2B5EF4-FFF2-40B4-BE49-F238E27FC236}">
                    <a16:creationId xmlns:a16="http://schemas.microsoft.com/office/drawing/2014/main" id="{5D567C64-4BB0-4A4B-90D8-4ED92F109C2E}"/>
                  </a:ext>
                </a:extLst>
              </p:cNvPr>
              <p:cNvSpPr/>
              <p:nvPr/>
            </p:nvSpPr>
            <p:spPr bwMode="auto">
              <a:xfrm>
                <a:off x="1181351" y="2450007"/>
                <a:ext cx="4636029" cy="864000"/>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cs typeface="Arial" pitchFamily="34" charset="0"/>
                  </a:rPr>
                  <a:t>Suministro de Claves de Medicamentos</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cs typeface="Arial" pitchFamily="34" charset="0"/>
                  </a:rPr>
                  <a:t>(ISSSTE, E018)</a:t>
                </a:r>
              </a:p>
            </p:txBody>
          </p:sp>
        </p:grpSp>
        <p:sp>
          <p:nvSpPr>
            <p:cNvPr id="10" name="CuadroTexto 7">
              <a:extLst>
                <a:ext uri="{FF2B5EF4-FFF2-40B4-BE49-F238E27FC236}">
                  <a16:creationId xmlns:a16="http://schemas.microsoft.com/office/drawing/2014/main" id="{F860C28F-F44B-465B-A4DF-121446A08FB7}"/>
                </a:ext>
              </a:extLst>
            </p:cNvPr>
            <p:cNvSpPr txBox="1"/>
            <p:nvPr/>
          </p:nvSpPr>
          <p:spPr>
            <a:xfrm>
              <a:off x="6019323" y="255500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11" name="Rectángulo 29">
              <a:extLst>
                <a:ext uri="{FF2B5EF4-FFF2-40B4-BE49-F238E27FC236}">
                  <a16:creationId xmlns:a16="http://schemas.microsoft.com/office/drawing/2014/main" id="{F43938C8-EBFE-4EAB-9FD2-258C48041E15}"/>
                </a:ext>
              </a:extLst>
            </p:cNvPr>
            <p:cNvSpPr/>
            <p:nvPr/>
          </p:nvSpPr>
          <p:spPr>
            <a:xfrm>
              <a:off x="5990213" y="3337803"/>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12" name="17 Rectángulo redondeado">
              <a:extLst>
                <a:ext uri="{FF2B5EF4-FFF2-40B4-BE49-F238E27FC236}">
                  <a16:creationId xmlns:a16="http://schemas.microsoft.com/office/drawing/2014/main" id="{74E3549B-7D34-477E-A6F2-82C5BBAED40E}"/>
                </a:ext>
              </a:extLst>
            </p:cNvPr>
            <p:cNvSpPr/>
            <p:nvPr/>
          </p:nvSpPr>
          <p:spPr bwMode="auto">
            <a:xfrm>
              <a:off x="6907930" y="2843039"/>
              <a:ext cx="4795200" cy="864000"/>
            </a:xfrm>
            <a:prstGeom prst="roundRect">
              <a:avLst/>
            </a:prstGeom>
            <a:solidFill>
              <a:srgbClr val="98A7D0"/>
            </a:solidFill>
            <a:ln w="25400" cap="flat" cmpd="sng" algn="ctr">
              <a:solidFill>
                <a:srgbClr val="98A7D0"/>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Prevención y Control de Enfermedades</a:t>
              </a:r>
            </a:p>
            <a:p>
              <a:pPr lvl="0" algn="ctr" fontAlgn="b">
                <a:defRPr/>
              </a:pPr>
              <a:r>
                <a:rPr lang="es-MX" sz="1800" b="1" kern="0" dirty="0">
                  <a:solidFill>
                    <a:srgbClr val="FFFFFF"/>
                  </a:solidFill>
                  <a:latin typeface="Arial" pitchFamily="34" charset="0"/>
                  <a:cs typeface="Arial" pitchFamily="34" charset="0"/>
                </a:rPr>
                <a:t>(IMSS, E001)</a:t>
              </a:r>
            </a:p>
          </p:txBody>
        </p:sp>
      </p:grpSp>
    </p:spTree>
    <p:extLst>
      <p:ext uri="{BB962C8B-B14F-4D97-AF65-F5344CB8AC3E}">
        <p14:creationId xmlns:p14="http://schemas.microsoft.com/office/powerpoint/2010/main" val="787648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10 Rectángulo redondeado"/>
          <p:cNvSpPr/>
          <p:nvPr/>
        </p:nvSpPr>
        <p:spPr bwMode="auto">
          <a:xfrm>
            <a:off x="237704" y="5668888"/>
            <a:ext cx="12601400" cy="3603687"/>
          </a:xfrm>
          <a:prstGeom prst="rect">
            <a:avLst/>
          </a:prstGeom>
          <a:noFill/>
          <a:ln w="25400" cap="flat" cmpd="sng" algn="ctr">
            <a:noFill/>
            <a:prstDash val="solid"/>
          </a:ln>
          <a:effectLst/>
        </p:spPr>
        <p:txBody>
          <a:bodyPr rtlCol="0" anchor="ctr"/>
          <a:lstStyle/>
          <a:p>
            <a:pPr marL="0" marR="0" lvl="0" indent="0" algn="just" defTabSz="914400" eaLnBrk="1" fontAlgn="auto" latinLnBrk="0" hangingPunct="1">
              <a:lnSpc>
                <a:spcPct val="150000"/>
              </a:lnSpc>
              <a:spcBef>
                <a:spcPts val="0"/>
              </a:spcBef>
              <a:spcAft>
                <a:spcPts val="0"/>
              </a:spcAft>
              <a:buClrTx/>
              <a:buSzTx/>
              <a:buFontTx/>
              <a:buNone/>
              <a:tabLst/>
              <a:defRPr/>
            </a:pPr>
            <a:r>
              <a:rPr lang="es-MX" sz="1700" kern="0" dirty="0">
                <a:latin typeface="Arial" panose="020B0604020202020204" pitchFamily="34" charset="0"/>
                <a:ea typeface="+mn-ea"/>
                <a:cs typeface="Arial" pitchFamily="34" charset="0"/>
              </a:rPr>
              <a:t>Los programas de Prevención y Control de Enfermedades  y de Atención a la Salud, desde un punto de vista interno de cada institución, son complementarios en sus objetivos y tipos de apoyo otorgados. El primero, se enfoca en ofrecer servicios de salud de medicina preventiva, mientras que el segundo se enfoca en ofrecer servicios de salud de medicina curativa.</a:t>
            </a:r>
          </a:p>
          <a:p>
            <a:pPr marL="0" marR="0" lvl="0" indent="0" algn="just" defTabSz="914400" eaLnBrk="1" fontAlgn="auto" latinLnBrk="0" hangingPunct="1">
              <a:lnSpc>
                <a:spcPct val="150000"/>
              </a:lnSpc>
              <a:spcBef>
                <a:spcPts val="0"/>
              </a:spcBef>
              <a:spcAft>
                <a:spcPts val="0"/>
              </a:spcAft>
              <a:buClrTx/>
              <a:buSzTx/>
              <a:buFontTx/>
              <a:buNone/>
              <a:tabLst/>
              <a:defRPr/>
            </a:pPr>
            <a:endParaRPr lang="es-MX" sz="800" kern="0" dirty="0">
              <a:latin typeface="Arial" pitchFamily="34" charset="0"/>
              <a:ea typeface="+mn-ea"/>
              <a:cs typeface="Arial" pitchFamily="34" charset="0"/>
            </a:endParaRPr>
          </a:p>
          <a:p>
            <a:pPr algn="just" defTabSz="914400" eaLnBrk="1" fontAlgn="auto" hangingPunct="1">
              <a:lnSpc>
                <a:spcPct val="150000"/>
              </a:lnSpc>
              <a:spcBef>
                <a:spcPts val="0"/>
              </a:spcBef>
              <a:spcAft>
                <a:spcPts val="0"/>
              </a:spcAft>
              <a:defRPr/>
            </a:pPr>
            <a:r>
              <a:rPr lang="es-MX" sz="1700" dirty="0">
                <a:latin typeface="Arial" panose="020B0604020202020204" pitchFamily="34" charset="0"/>
                <a:cs typeface="Arial" panose="020B0604020202020204" pitchFamily="34" charset="0"/>
              </a:rPr>
              <a:t>Por otra parte, los programas, comparados respectivamente entre instituciones, resultan ser similares en sus objetivos y tipos de apoyo otorgados, sin embargo, se dirigen a poblaciones objetivo distintas, cuya diferenciación esta basada en características relacionadas con el estatus laboral y el régimen de seguridad social asociado.</a:t>
            </a:r>
            <a:endParaRPr lang="es-MX" sz="1700" kern="0" dirty="0">
              <a:latin typeface="Arial" pitchFamily="34" charset="0"/>
              <a:ea typeface="+mn-ea"/>
              <a:cs typeface="Arial" pitchFamily="34" charset="0"/>
            </a:endParaRPr>
          </a:p>
        </p:txBody>
      </p:sp>
      <p:sp>
        <p:nvSpPr>
          <p:cNvPr id="42"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grpSp>
        <p:nvGrpSpPr>
          <p:cNvPr id="3" name="2 Grupo"/>
          <p:cNvGrpSpPr/>
          <p:nvPr/>
        </p:nvGrpSpPr>
        <p:grpSpPr>
          <a:xfrm>
            <a:off x="938284" y="2212504"/>
            <a:ext cx="10892708" cy="3456384"/>
            <a:chOff x="885776" y="2140496"/>
            <a:chExt cx="10892708" cy="3456384"/>
          </a:xfrm>
        </p:grpSpPr>
        <p:grpSp>
          <p:nvGrpSpPr>
            <p:cNvPr id="12" name="Grupo 3">
              <a:extLst>
                <a:ext uri="{FF2B5EF4-FFF2-40B4-BE49-F238E27FC236}">
                  <a16:creationId xmlns:a16="http://schemas.microsoft.com/office/drawing/2014/main" id="{4C15FEA0-97E2-404F-AB05-B7B109C1BA8A}"/>
                </a:ext>
              </a:extLst>
            </p:cNvPr>
            <p:cNvGrpSpPr/>
            <p:nvPr/>
          </p:nvGrpSpPr>
          <p:grpSpPr>
            <a:xfrm>
              <a:off x="885776" y="2212712"/>
              <a:ext cx="10892708" cy="3384168"/>
              <a:chOff x="1107524" y="1283693"/>
              <a:chExt cx="10892708" cy="3384168"/>
            </a:xfrm>
          </p:grpSpPr>
          <p:grpSp>
            <p:nvGrpSpPr>
              <p:cNvPr id="34" name="Grupo 25">
                <a:extLst>
                  <a:ext uri="{FF2B5EF4-FFF2-40B4-BE49-F238E27FC236}">
                    <a16:creationId xmlns:a16="http://schemas.microsoft.com/office/drawing/2014/main" id="{5B1AF6AC-3729-4118-B313-BBD6670EF481}"/>
                  </a:ext>
                </a:extLst>
              </p:cNvPr>
              <p:cNvGrpSpPr/>
              <p:nvPr/>
            </p:nvGrpSpPr>
            <p:grpSpPr>
              <a:xfrm>
                <a:off x="1107524" y="1283693"/>
                <a:ext cx="10892708" cy="1170724"/>
                <a:chOff x="973099" y="1669674"/>
                <a:chExt cx="10892708" cy="1170724"/>
              </a:xfrm>
            </p:grpSpPr>
            <p:sp>
              <p:nvSpPr>
                <p:cNvPr id="40" name="17 Rectángulo redondeado">
                  <a:extLst>
                    <a:ext uri="{FF2B5EF4-FFF2-40B4-BE49-F238E27FC236}">
                      <a16:creationId xmlns:a16="http://schemas.microsoft.com/office/drawing/2014/main" id="{40B5AEDA-1C5D-43E5-9E97-910127D3741F}"/>
                    </a:ext>
                  </a:extLst>
                </p:cNvPr>
                <p:cNvSpPr/>
                <p:nvPr/>
              </p:nvSpPr>
              <p:spPr bwMode="auto">
                <a:xfrm>
                  <a:off x="973099" y="1669674"/>
                  <a:ext cx="4818144" cy="1151920"/>
                </a:xfrm>
                <a:prstGeom prst="roundRect">
                  <a:avLst/>
                </a:prstGeom>
                <a:solidFill>
                  <a:srgbClr val="00C1B9"/>
                </a:solidFill>
                <a:ln w="25400" cap="flat" cmpd="sng" algn="ctr">
                  <a:solidFill>
                    <a:srgbClr val="00C1B9"/>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Prevención y Control de Enfermedades (IMSS,  E001</a:t>
                  </a:r>
                  <a:r>
                    <a:rPr lang="es-MX" sz="1600" b="1" kern="0" dirty="0">
                      <a:solidFill>
                        <a:srgbClr val="FFFFFF"/>
                      </a:solidFill>
                      <a:latin typeface="Arial" pitchFamily="34" charset="0"/>
                      <a:ea typeface="+mn-ea"/>
                      <a:cs typeface="Arial" pitchFamily="34" charset="0"/>
                    </a:rPr>
                    <a:t>)</a:t>
                  </a:r>
                  <a:endPar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endParaRPr>
                </a:p>
              </p:txBody>
            </p:sp>
            <p:sp>
              <p:nvSpPr>
                <p:cNvPr id="41" name="15 Rectángulo redondeado">
                  <a:extLst>
                    <a:ext uri="{FF2B5EF4-FFF2-40B4-BE49-F238E27FC236}">
                      <a16:creationId xmlns:a16="http://schemas.microsoft.com/office/drawing/2014/main" id="{A46A41F5-B403-4411-8DE7-ACCC54820742}"/>
                    </a:ext>
                  </a:extLst>
                </p:cNvPr>
                <p:cNvSpPr/>
                <p:nvPr/>
              </p:nvSpPr>
              <p:spPr bwMode="auto">
                <a:xfrm>
                  <a:off x="6956857" y="1688478"/>
                  <a:ext cx="4908950" cy="1151920"/>
                </a:xfrm>
                <a:prstGeom prst="roundRect">
                  <a:avLst/>
                </a:prstGeom>
                <a:solidFill>
                  <a:srgbClr val="F593A1"/>
                </a:solidFill>
                <a:ln w="25400" cap="flat" cmpd="sng" algn="ctr">
                  <a:solidFill>
                    <a:srgbClr val="F593A1"/>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Atención a la Salud</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(IMSS, E011)</a:t>
                  </a:r>
                  <a:endPar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endParaRPr>
                </a:p>
              </p:txBody>
            </p:sp>
          </p:grpSp>
          <p:grpSp>
            <p:nvGrpSpPr>
              <p:cNvPr id="18" name="Grupo 8">
                <a:extLst>
                  <a:ext uri="{FF2B5EF4-FFF2-40B4-BE49-F238E27FC236}">
                    <a16:creationId xmlns:a16="http://schemas.microsoft.com/office/drawing/2014/main" id="{68D5E9A4-FD00-4F2B-95FB-C6192842DFC2}"/>
                  </a:ext>
                </a:extLst>
              </p:cNvPr>
              <p:cNvGrpSpPr/>
              <p:nvPr/>
            </p:nvGrpSpPr>
            <p:grpSpPr>
              <a:xfrm>
                <a:off x="1122303" y="3407853"/>
                <a:ext cx="10877929" cy="1260008"/>
                <a:chOff x="1854298" y="2491207"/>
                <a:chExt cx="10877929" cy="1260008"/>
              </a:xfrm>
            </p:grpSpPr>
            <p:sp>
              <p:nvSpPr>
                <p:cNvPr id="28" name="17 Rectángulo redondeado">
                  <a:extLst>
                    <a:ext uri="{FF2B5EF4-FFF2-40B4-BE49-F238E27FC236}">
                      <a16:creationId xmlns:a16="http://schemas.microsoft.com/office/drawing/2014/main" id="{C6F6C647-6271-489E-9001-3AD622F689C4}"/>
                    </a:ext>
                  </a:extLst>
                </p:cNvPr>
                <p:cNvSpPr/>
                <p:nvPr/>
              </p:nvSpPr>
              <p:spPr bwMode="auto">
                <a:xfrm>
                  <a:off x="7823277" y="2491207"/>
                  <a:ext cx="4908950" cy="1188000"/>
                </a:xfrm>
                <a:prstGeom prst="roundRect">
                  <a:avLst/>
                </a:prstGeom>
                <a:solidFill>
                  <a:srgbClr val="F593A1"/>
                </a:solidFill>
                <a:ln w="25400" cap="flat" cmpd="sng" algn="ctr">
                  <a:solidFill>
                    <a:srgbClr val="F593A1"/>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Atención a la Salud</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(ISSSTE, E044)</a:t>
                  </a:r>
                </a:p>
              </p:txBody>
            </p:sp>
            <p:sp>
              <p:nvSpPr>
                <p:cNvPr id="26" name="17 Rectángulo redondeado">
                  <a:extLst>
                    <a:ext uri="{FF2B5EF4-FFF2-40B4-BE49-F238E27FC236}">
                      <a16:creationId xmlns:a16="http://schemas.microsoft.com/office/drawing/2014/main" id="{B1847006-45D5-4E97-AB9B-F548D4E64A56}"/>
                    </a:ext>
                  </a:extLst>
                </p:cNvPr>
                <p:cNvSpPr/>
                <p:nvPr/>
              </p:nvSpPr>
              <p:spPr bwMode="auto">
                <a:xfrm>
                  <a:off x="1854298" y="2563215"/>
                  <a:ext cx="4818144" cy="1188000"/>
                </a:xfrm>
                <a:prstGeom prst="roundRect">
                  <a:avLst/>
                </a:prstGeom>
                <a:solidFill>
                  <a:srgbClr val="00C1B9"/>
                </a:solidFill>
                <a:ln w="25400" cap="flat" cmpd="sng" algn="ctr">
                  <a:solidFill>
                    <a:srgbClr val="00C1B9"/>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Prevención y Control de Enfermedades (ISSSTE, E043)</a:t>
                  </a:r>
                </a:p>
              </p:txBody>
            </p:sp>
          </p:grpSp>
        </p:grpSp>
        <p:sp>
          <p:nvSpPr>
            <p:cNvPr id="49" name="CuadroTexto 7">
              <a:extLst>
                <a:ext uri="{FF2B5EF4-FFF2-40B4-BE49-F238E27FC236}">
                  <a16:creationId xmlns:a16="http://schemas.microsoft.com/office/drawing/2014/main" id="{F860C28F-F44B-465B-A4DF-121446A08FB7}"/>
                </a:ext>
              </a:extLst>
            </p:cNvPr>
            <p:cNvSpPr txBox="1"/>
            <p:nvPr/>
          </p:nvSpPr>
          <p:spPr>
            <a:xfrm>
              <a:off x="3071950" y="3220616"/>
              <a:ext cx="649537" cy="1107996"/>
            </a:xfrm>
            <a:prstGeom prst="rect">
              <a:avLst/>
            </a:prstGeom>
            <a:noFill/>
          </p:spPr>
          <p:txBody>
            <a:bodyPr wrap="none" rtlCol="0">
              <a:spAutoFit/>
            </a:bodyPr>
            <a:lstStyle/>
            <a:p>
              <a:pPr defTabSz="410751"/>
              <a:r>
                <a:rPr lang="es-MX" sz="6600" dirty="0">
                  <a:solidFill>
                    <a:srgbClr val="00B050"/>
                  </a:solidFill>
                  <a:latin typeface="Arial" panose="020B0604020202020204" pitchFamily="34" charset="0"/>
                  <a:cs typeface="Arial" panose="020B0604020202020204" pitchFamily="34" charset="0"/>
                </a:rPr>
                <a:t>≈</a:t>
              </a:r>
            </a:p>
          </p:txBody>
        </p:sp>
        <p:sp>
          <p:nvSpPr>
            <p:cNvPr id="50" name="Rectángulo 29">
              <a:extLst>
                <a:ext uri="{FF2B5EF4-FFF2-40B4-BE49-F238E27FC236}">
                  <a16:creationId xmlns:a16="http://schemas.microsoft.com/office/drawing/2014/main" id="{F43938C8-EBFE-4EAB-9FD2-258C48041E15}"/>
                </a:ext>
              </a:extLst>
            </p:cNvPr>
            <p:cNvSpPr/>
            <p:nvPr/>
          </p:nvSpPr>
          <p:spPr>
            <a:xfrm>
              <a:off x="3037885" y="3931404"/>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29" name="CuadroTexto 7">
              <a:extLst>
                <a:ext uri="{FF2B5EF4-FFF2-40B4-BE49-F238E27FC236}">
                  <a16:creationId xmlns:a16="http://schemas.microsoft.com/office/drawing/2014/main" id="{F860C28F-F44B-465B-A4DF-121446A08FB7}"/>
                </a:ext>
              </a:extLst>
            </p:cNvPr>
            <p:cNvSpPr txBox="1"/>
            <p:nvPr/>
          </p:nvSpPr>
          <p:spPr>
            <a:xfrm>
              <a:off x="9115857" y="3148608"/>
              <a:ext cx="649537" cy="1107996"/>
            </a:xfrm>
            <a:prstGeom prst="rect">
              <a:avLst/>
            </a:prstGeom>
            <a:noFill/>
          </p:spPr>
          <p:txBody>
            <a:bodyPr wrap="none" rtlCol="0">
              <a:spAutoFit/>
            </a:bodyPr>
            <a:lstStyle/>
            <a:p>
              <a:pPr defTabSz="410751"/>
              <a:r>
                <a:rPr lang="es-MX" sz="6600" dirty="0">
                  <a:solidFill>
                    <a:srgbClr val="00B050"/>
                  </a:solidFill>
                  <a:latin typeface="Arial" panose="020B0604020202020204" pitchFamily="34" charset="0"/>
                  <a:cs typeface="Arial" panose="020B0604020202020204" pitchFamily="34" charset="0"/>
                </a:rPr>
                <a:t>≈</a:t>
              </a:r>
            </a:p>
          </p:txBody>
        </p:sp>
        <p:sp>
          <p:nvSpPr>
            <p:cNvPr id="30" name="Rectángulo 29">
              <a:extLst>
                <a:ext uri="{FF2B5EF4-FFF2-40B4-BE49-F238E27FC236}">
                  <a16:creationId xmlns:a16="http://schemas.microsoft.com/office/drawing/2014/main" id="{F43938C8-EBFE-4EAB-9FD2-258C48041E15}"/>
                </a:ext>
              </a:extLst>
            </p:cNvPr>
            <p:cNvSpPr/>
            <p:nvPr/>
          </p:nvSpPr>
          <p:spPr>
            <a:xfrm>
              <a:off x="9081792" y="3859396"/>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31" name="CuadroTexto 7">
              <a:extLst>
                <a:ext uri="{FF2B5EF4-FFF2-40B4-BE49-F238E27FC236}">
                  <a16:creationId xmlns:a16="http://schemas.microsoft.com/office/drawing/2014/main" id="{F860C28F-F44B-465B-A4DF-121446A08FB7}"/>
                </a:ext>
              </a:extLst>
            </p:cNvPr>
            <p:cNvSpPr txBox="1"/>
            <p:nvPr/>
          </p:nvSpPr>
          <p:spPr>
            <a:xfrm>
              <a:off x="6027041" y="4344868"/>
              <a:ext cx="649537" cy="1107996"/>
            </a:xfrm>
            <a:prstGeom prst="rect">
              <a:avLst/>
            </a:prstGeom>
            <a:noFill/>
          </p:spPr>
          <p:txBody>
            <a:bodyPr wrap="none" rtlCol="0">
              <a:spAutoFit/>
            </a:bodyPr>
            <a:lstStyle/>
            <a:p>
              <a:pPr defTabSz="410751"/>
              <a:r>
                <a:rPr lang="es-MX" sz="6600" dirty="0">
                  <a:solidFill>
                    <a:srgbClr val="00B050"/>
                  </a:solidFill>
                  <a:latin typeface="Arial" panose="020B0604020202020204" pitchFamily="34" charset="0"/>
                  <a:cs typeface="Arial" panose="020B0604020202020204" pitchFamily="34" charset="0"/>
                </a:rPr>
                <a:t>≈</a:t>
              </a:r>
            </a:p>
          </p:txBody>
        </p:sp>
        <p:sp>
          <p:nvSpPr>
            <p:cNvPr id="32" name="Rectángulo 29">
              <a:extLst>
                <a:ext uri="{FF2B5EF4-FFF2-40B4-BE49-F238E27FC236}">
                  <a16:creationId xmlns:a16="http://schemas.microsoft.com/office/drawing/2014/main" id="{F43938C8-EBFE-4EAB-9FD2-258C48041E15}"/>
                </a:ext>
              </a:extLst>
            </p:cNvPr>
            <p:cNvSpPr/>
            <p:nvPr/>
          </p:nvSpPr>
          <p:spPr>
            <a:xfrm>
              <a:off x="5992976" y="5055656"/>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33" name="CuadroTexto 7">
              <a:extLst>
                <a:ext uri="{FF2B5EF4-FFF2-40B4-BE49-F238E27FC236}">
                  <a16:creationId xmlns:a16="http://schemas.microsoft.com/office/drawing/2014/main" id="{F860C28F-F44B-465B-A4DF-121446A08FB7}"/>
                </a:ext>
              </a:extLst>
            </p:cNvPr>
            <p:cNvSpPr txBox="1"/>
            <p:nvPr/>
          </p:nvSpPr>
          <p:spPr>
            <a:xfrm>
              <a:off x="6024278" y="2140496"/>
              <a:ext cx="649537" cy="1107996"/>
            </a:xfrm>
            <a:prstGeom prst="rect">
              <a:avLst/>
            </a:prstGeom>
            <a:noFill/>
          </p:spPr>
          <p:txBody>
            <a:bodyPr wrap="none" rtlCol="0">
              <a:spAutoFit/>
            </a:bodyPr>
            <a:lstStyle/>
            <a:p>
              <a:pPr defTabSz="410751"/>
              <a:r>
                <a:rPr lang="es-MX" sz="6600" dirty="0">
                  <a:solidFill>
                    <a:srgbClr val="00B050"/>
                  </a:solidFill>
                  <a:latin typeface="Arial" panose="020B0604020202020204" pitchFamily="34" charset="0"/>
                  <a:cs typeface="Arial" panose="020B0604020202020204" pitchFamily="34" charset="0"/>
                </a:rPr>
                <a:t>≈</a:t>
              </a:r>
            </a:p>
          </p:txBody>
        </p:sp>
        <p:sp>
          <p:nvSpPr>
            <p:cNvPr id="35" name="Rectángulo 29">
              <a:extLst>
                <a:ext uri="{FF2B5EF4-FFF2-40B4-BE49-F238E27FC236}">
                  <a16:creationId xmlns:a16="http://schemas.microsoft.com/office/drawing/2014/main" id="{F43938C8-EBFE-4EAB-9FD2-258C48041E15}"/>
                </a:ext>
              </a:extLst>
            </p:cNvPr>
            <p:cNvSpPr/>
            <p:nvPr/>
          </p:nvSpPr>
          <p:spPr>
            <a:xfrm>
              <a:off x="5990213" y="2851284"/>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5741836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ángulo 2">
            <a:extLst>
              <a:ext uri="{FF2B5EF4-FFF2-40B4-BE49-F238E27FC236}">
                <a16:creationId xmlns:a16="http://schemas.microsoft.com/office/drawing/2014/main" id="{B7A70C82-5B44-8E4A-AC78-9C32AD9876E5}"/>
              </a:ext>
            </a:extLst>
          </p:cNvPr>
          <p:cNvSpPr/>
          <p:nvPr/>
        </p:nvSpPr>
        <p:spPr>
          <a:xfrm>
            <a:off x="237704" y="4084712"/>
            <a:ext cx="12529392" cy="5216813"/>
          </a:xfrm>
          <a:prstGeom prst="rect">
            <a:avLst/>
          </a:prstGeom>
        </p:spPr>
        <p:txBody>
          <a:bodyPr wrap="square">
            <a:spAutoFit/>
          </a:bodyPr>
          <a:lstStyle/>
          <a:p>
            <a:pPr algn="just">
              <a:lnSpc>
                <a:spcPct val="150000"/>
              </a:lnSpc>
            </a:pPr>
            <a:r>
              <a:rPr lang="es-MX" sz="1600" dirty="0">
                <a:solidFill>
                  <a:schemeClr val="tx1"/>
                </a:solidFill>
                <a:latin typeface="Arial" panose="020B0604020202020204" pitchFamily="34" charset="0"/>
                <a:cs typeface="Arial" panose="020B0604020202020204" pitchFamily="34" charset="0"/>
              </a:rPr>
              <a:t>Los programas buscan garantizar el derecho a la salud física, mental y social de sus derechohabientes, privilegiando la prevención de enfermedades y la promoción de la salud, con base en el modelo de Atención Primaria de Salud Integral, mediante el otorgamiento de servicios de salud oportunos, accesibles, de calidad y con equidad a lo largo del ciclo de vida. </a:t>
            </a:r>
          </a:p>
          <a:p>
            <a:pPr algn="just">
              <a:lnSpc>
                <a:spcPct val="150000"/>
              </a:lnSpc>
            </a:pPr>
            <a:endParaRPr lang="es-MX" sz="700" dirty="0">
              <a:solidFill>
                <a:schemeClr val="tx1"/>
              </a:solidFill>
              <a:latin typeface="Arial" panose="020B0604020202020204" pitchFamily="34" charset="0"/>
              <a:cs typeface="Arial" panose="020B0604020202020204" pitchFamily="34" charset="0"/>
            </a:endParaRPr>
          </a:p>
          <a:p>
            <a:pPr algn="just">
              <a:lnSpc>
                <a:spcPct val="150000"/>
              </a:lnSpc>
            </a:pPr>
            <a:r>
              <a:rPr lang="es-MX" sz="1600" dirty="0">
                <a:solidFill>
                  <a:schemeClr val="tx1"/>
                </a:solidFill>
                <a:latin typeface="Arial" panose="020B0604020202020204" pitchFamily="34" charset="0"/>
                <a:cs typeface="Arial" panose="020B0604020202020204" pitchFamily="34" charset="0"/>
              </a:rPr>
              <a:t>Los Programa </a:t>
            </a:r>
            <a:r>
              <a:rPr lang="es-MX" sz="1600" b="1" dirty="0">
                <a:solidFill>
                  <a:schemeClr val="tx1"/>
                </a:solidFill>
                <a:latin typeface="Arial" panose="020B0604020202020204" pitchFamily="34" charset="0"/>
                <a:cs typeface="Arial" panose="020B0604020202020204" pitchFamily="34" charset="0"/>
              </a:rPr>
              <a:t>E011 y E018</a:t>
            </a:r>
            <a:r>
              <a:rPr lang="es-MX" sz="1600" dirty="0">
                <a:solidFill>
                  <a:schemeClr val="tx1"/>
                </a:solidFill>
                <a:latin typeface="Arial" panose="020B0604020202020204" pitchFamily="34" charset="0"/>
                <a:cs typeface="Arial" panose="020B0604020202020204" pitchFamily="34" charset="0"/>
              </a:rPr>
              <a:t> lo hacen otorgando atención médica y surtiendo de manera oportuna y completa medicamentos gratuitos a la población derechohabiente del IMSS e ISSSTE en los tres niveles de atención, mientras que el Programa </a:t>
            </a:r>
            <a:r>
              <a:rPr lang="es-MX" sz="1600" b="1" dirty="0">
                <a:solidFill>
                  <a:schemeClr val="tx1"/>
                </a:solidFill>
                <a:latin typeface="Arial" panose="020B0604020202020204" pitchFamily="34" charset="0"/>
                <a:cs typeface="Arial" panose="020B0604020202020204" pitchFamily="34" charset="0"/>
              </a:rPr>
              <a:t>E044</a:t>
            </a:r>
            <a:r>
              <a:rPr lang="es-MX" sz="1600" dirty="0">
                <a:solidFill>
                  <a:schemeClr val="tx1"/>
                </a:solidFill>
                <a:latin typeface="Arial" panose="020B0604020202020204" pitchFamily="34" charset="0"/>
                <a:cs typeface="Arial" panose="020B0604020202020204" pitchFamily="34" charset="0"/>
              </a:rPr>
              <a:t> </a:t>
            </a:r>
            <a:r>
              <a:rPr lang="es-MX" sz="1600" dirty="0"/>
              <a:t>lo realiza disminuyendo la presencia de enfermedades transmisibles no controladas y su mortalidad asociada otorgando servicios de salud de calidad en los tres niveles de atención a los derechohabientes del ISSSTE.</a:t>
            </a:r>
          </a:p>
          <a:p>
            <a:pPr algn="just">
              <a:lnSpc>
                <a:spcPct val="150000"/>
              </a:lnSpc>
            </a:pPr>
            <a:endParaRPr lang="es-MX" sz="700" dirty="0">
              <a:solidFill>
                <a:schemeClr val="tx1"/>
              </a:solidFill>
              <a:latin typeface="Arial" panose="020B0604020202020204" pitchFamily="34" charset="0"/>
              <a:cs typeface="Arial" panose="020B0604020202020204" pitchFamily="34" charset="0"/>
            </a:endParaRPr>
          </a:p>
          <a:p>
            <a:pPr algn="just">
              <a:lnSpc>
                <a:spcPct val="150000"/>
              </a:lnSpc>
            </a:pPr>
            <a:r>
              <a:rPr lang="es-MX" sz="1600" dirty="0">
                <a:solidFill>
                  <a:schemeClr val="tx1"/>
                </a:solidFill>
                <a:latin typeface="Arial" panose="020B0604020202020204" pitchFamily="34" charset="0"/>
                <a:cs typeface="Arial" panose="020B0604020202020204" pitchFamily="34" charset="0"/>
              </a:rPr>
              <a:t>Se considera que los programas son complementarios a nivel institución y similares entre instituciones debido a que se enfocan en la atención y promoción de la salud de la población derechohabiente del IMSS e ISSSTE, por lo cual se recomienda el desarrollo de mecanismos de coordinación interinstitucional que permitan potenciar y fortalecer las estrategias de salud preventiva, así como el desarrollo de una estrategia nacional de atención a la salud que permita homogeneizar los criterios de inclusión y la calidad del servicio que se otorgan entre instituciones.</a:t>
            </a:r>
            <a:endParaRPr lang="es-MX" sz="1600" dirty="0">
              <a:highlight>
                <a:srgbClr val="FFFF00"/>
              </a:highlight>
              <a:latin typeface="Arial" panose="020B0604020202020204" pitchFamily="34" charset="0"/>
              <a:cs typeface="Arial" panose="020B0604020202020204" pitchFamily="34" charset="0"/>
            </a:endParaRPr>
          </a:p>
          <a:p>
            <a:pPr algn="just">
              <a:lnSpc>
                <a:spcPct val="150000"/>
              </a:lnSpc>
            </a:pPr>
            <a:endParaRPr lang="es-MX" sz="1600" dirty="0">
              <a:highlight>
                <a:srgbClr val="FFFF00"/>
              </a:highlight>
              <a:latin typeface="Arial" panose="020B0604020202020204" pitchFamily="34" charset="0"/>
              <a:cs typeface="Arial" panose="020B0604020202020204" pitchFamily="34" charset="0"/>
            </a:endParaRPr>
          </a:p>
        </p:txBody>
      </p:sp>
      <p:sp>
        <p:nvSpPr>
          <p:cNvPr id="20"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grpSp>
        <p:nvGrpSpPr>
          <p:cNvPr id="2" name="Grupo 1">
            <a:extLst>
              <a:ext uri="{FF2B5EF4-FFF2-40B4-BE49-F238E27FC236}">
                <a16:creationId xmlns:a16="http://schemas.microsoft.com/office/drawing/2014/main" id="{17D86B0A-D298-D6A0-9DE0-59446AFAB957}"/>
              </a:ext>
            </a:extLst>
          </p:cNvPr>
          <p:cNvGrpSpPr/>
          <p:nvPr/>
        </p:nvGrpSpPr>
        <p:grpSpPr>
          <a:xfrm>
            <a:off x="1127058" y="1924472"/>
            <a:ext cx="10775942" cy="1944120"/>
            <a:chOff x="927188" y="2266975"/>
            <a:chExt cx="10775942" cy="1944120"/>
          </a:xfrm>
        </p:grpSpPr>
        <p:grpSp>
          <p:nvGrpSpPr>
            <p:cNvPr id="14" name="Grupo 19">
              <a:extLst>
                <a:ext uri="{FF2B5EF4-FFF2-40B4-BE49-F238E27FC236}">
                  <a16:creationId xmlns:a16="http://schemas.microsoft.com/office/drawing/2014/main" id="{2BBB4005-BED7-465B-8E57-3A07943DFEEE}"/>
                </a:ext>
              </a:extLst>
            </p:cNvPr>
            <p:cNvGrpSpPr/>
            <p:nvPr/>
          </p:nvGrpSpPr>
          <p:grpSpPr>
            <a:xfrm>
              <a:off x="927188" y="2266975"/>
              <a:ext cx="4796597" cy="1944120"/>
              <a:chOff x="1181351" y="1369887"/>
              <a:chExt cx="4637325" cy="1944120"/>
            </a:xfrm>
          </p:grpSpPr>
          <p:sp>
            <p:nvSpPr>
              <p:cNvPr id="16" name="17 Rectángulo redondeado">
                <a:extLst>
                  <a:ext uri="{FF2B5EF4-FFF2-40B4-BE49-F238E27FC236}">
                    <a16:creationId xmlns:a16="http://schemas.microsoft.com/office/drawing/2014/main" id="{6846D75B-5289-43DE-8761-7F72662267A6}"/>
                  </a:ext>
                </a:extLst>
              </p:cNvPr>
              <p:cNvSpPr/>
              <p:nvPr/>
            </p:nvSpPr>
            <p:spPr bwMode="auto">
              <a:xfrm>
                <a:off x="1181351" y="1369887"/>
                <a:ext cx="4637325" cy="864096"/>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Atención a la Salud</a:t>
                </a:r>
              </a:p>
              <a:p>
                <a:pPr lvl="0" algn="ctr" fontAlgn="b">
                  <a:defRPr/>
                </a:pPr>
                <a:r>
                  <a:rPr lang="es-MX" sz="1800" b="1" kern="0" dirty="0">
                    <a:solidFill>
                      <a:srgbClr val="FFFFFF"/>
                    </a:solidFill>
                    <a:latin typeface="Arial" pitchFamily="34" charset="0"/>
                    <a:cs typeface="Arial" pitchFamily="34" charset="0"/>
                  </a:rPr>
                  <a:t>(IMSS, E011)</a:t>
                </a:r>
              </a:p>
            </p:txBody>
          </p:sp>
          <p:sp>
            <p:nvSpPr>
              <p:cNvPr id="17" name="15 Rectángulo redondeado">
                <a:extLst>
                  <a:ext uri="{FF2B5EF4-FFF2-40B4-BE49-F238E27FC236}">
                    <a16:creationId xmlns:a16="http://schemas.microsoft.com/office/drawing/2014/main" id="{5D567C64-4BB0-4A4B-90D8-4ED92F109C2E}"/>
                  </a:ext>
                </a:extLst>
              </p:cNvPr>
              <p:cNvSpPr/>
              <p:nvPr/>
            </p:nvSpPr>
            <p:spPr bwMode="auto">
              <a:xfrm>
                <a:off x="1181351" y="2450007"/>
                <a:ext cx="4636029" cy="864000"/>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cs typeface="Arial" pitchFamily="34" charset="0"/>
                  </a:rPr>
                  <a:t>Suministro de Claves de Medicamentos</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cs typeface="Arial" pitchFamily="34" charset="0"/>
                  </a:rPr>
                  <a:t>(ISSSTE, E018)</a:t>
                </a:r>
              </a:p>
            </p:txBody>
          </p:sp>
        </p:grpSp>
        <p:sp>
          <p:nvSpPr>
            <p:cNvPr id="10" name="CuadroTexto 7">
              <a:extLst>
                <a:ext uri="{FF2B5EF4-FFF2-40B4-BE49-F238E27FC236}">
                  <a16:creationId xmlns:a16="http://schemas.microsoft.com/office/drawing/2014/main" id="{F860C28F-F44B-465B-A4DF-121446A08FB7}"/>
                </a:ext>
              </a:extLst>
            </p:cNvPr>
            <p:cNvSpPr txBox="1"/>
            <p:nvPr/>
          </p:nvSpPr>
          <p:spPr>
            <a:xfrm>
              <a:off x="6019323" y="255500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11" name="Rectángulo 29">
              <a:extLst>
                <a:ext uri="{FF2B5EF4-FFF2-40B4-BE49-F238E27FC236}">
                  <a16:creationId xmlns:a16="http://schemas.microsoft.com/office/drawing/2014/main" id="{F43938C8-EBFE-4EAB-9FD2-258C48041E15}"/>
                </a:ext>
              </a:extLst>
            </p:cNvPr>
            <p:cNvSpPr/>
            <p:nvPr/>
          </p:nvSpPr>
          <p:spPr>
            <a:xfrm>
              <a:off x="5990213" y="3337803"/>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12" name="17 Rectángulo redondeado">
              <a:extLst>
                <a:ext uri="{FF2B5EF4-FFF2-40B4-BE49-F238E27FC236}">
                  <a16:creationId xmlns:a16="http://schemas.microsoft.com/office/drawing/2014/main" id="{74E3549B-7D34-477E-A6F2-82C5BBAED40E}"/>
                </a:ext>
              </a:extLst>
            </p:cNvPr>
            <p:cNvSpPr/>
            <p:nvPr/>
          </p:nvSpPr>
          <p:spPr bwMode="auto">
            <a:xfrm>
              <a:off x="6907930" y="2843135"/>
              <a:ext cx="4795200" cy="864000"/>
            </a:xfrm>
            <a:prstGeom prst="roundRect">
              <a:avLst/>
            </a:prstGeom>
            <a:solidFill>
              <a:srgbClr val="98A7D0"/>
            </a:solidFill>
            <a:ln w="25400" cap="flat" cmpd="sng" algn="ctr">
              <a:solidFill>
                <a:srgbClr val="98A7D0"/>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Atención a la Salud</a:t>
              </a:r>
            </a:p>
            <a:p>
              <a:pPr lvl="0" algn="ctr" fontAlgn="b">
                <a:defRPr/>
              </a:pPr>
              <a:r>
                <a:rPr lang="es-MX" sz="1800" b="1" kern="0" dirty="0">
                  <a:solidFill>
                    <a:srgbClr val="FFFFFF"/>
                  </a:solidFill>
                  <a:latin typeface="Arial" pitchFamily="34" charset="0"/>
                  <a:cs typeface="Arial" pitchFamily="34" charset="0"/>
                </a:rPr>
                <a:t>(ISSSTE, E044)</a:t>
              </a:r>
            </a:p>
          </p:txBody>
        </p:sp>
      </p:grpSp>
    </p:spTree>
    <p:extLst>
      <p:ext uri="{BB962C8B-B14F-4D97-AF65-F5344CB8AC3E}">
        <p14:creationId xmlns:p14="http://schemas.microsoft.com/office/powerpoint/2010/main" val="3125065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822DD754-3AFA-CA43-A079-A4DA3F122C1E}"/>
              </a:ext>
            </a:extLst>
          </p:cNvPr>
          <p:cNvSpPr txBox="1">
            <a:spLocks noChangeArrowheads="1"/>
          </p:cNvSpPr>
          <p:nvPr/>
        </p:nvSpPr>
        <p:spPr bwMode="auto">
          <a:xfrm>
            <a:off x="72008" y="1278507"/>
            <a:ext cx="12767096" cy="717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30048" tIns="65024" rIns="130048" bIns="65024" numCol="1" rtlCol="0" anchor="ctr" anchorCtr="0" compatLnSpc="1">
            <a:prstTxWarp prst="textNoShape">
              <a:avLst/>
            </a:prstTxWarp>
            <a:noAutofit/>
          </a:bodyPr>
          <a:lstStyle>
            <a:lvl1pPr algn="l" defTabSz="584200" rtl="0" eaLnBrk="0" fontAlgn="base" hangingPunct="0">
              <a:spcBef>
                <a:spcPct val="0"/>
              </a:spcBef>
              <a:spcAft>
                <a:spcPct val="0"/>
              </a:spcAft>
              <a:defRPr sz="3200" b="1" kern="1200">
                <a:solidFill>
                  <a:srgbClr val="000000"/>
                </a:solidFill>
                <a:latin typeface="+mj-lt"/>
                <a:ea typeface="+mj-ea"/>
                <a:cs typeface="+mj-cs"/>
                <a:sym typeface="Helvetica Light" charset="0"/>
              </a:defRPr>
            </a:lvl1pPr>
            <a:lvl2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2pPr>
            <a:lvl3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3pPr>
            <a:lvl4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4pPr>
            <a:lvl5pPr algn="ctr" defTabSz="584200" rtl="0" eaLnBrk="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5pPr>
            <a:lvl6pPr marL="4572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6pPr>
            <a:lvl7pPr marL="9144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7pPr>
            <a:lvl8pPr marL="13716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8pPr>
            <a:lvl9pPr marL="1828800" algn="ctr" defTabSz="584200" rtl="0" fontAlgn="base" hangingPunct="0">
              <a:spcBef>
                <a:spcPct val="0"/>
              </a:spcBef>
              <a:spcAft>
                <a:spcPct val="0"/>
              </a:spcAft>
              <a:defRPr sz="8000">
                <a:solidFill>
                  <a:srgbClr val="000000"/>
                </a:solidFill>
                <a:latin typeface="Helvetica Light" charset="0"/>
                <a:ea typeface="Helvetica Light" charset="0"/>
                <a:cs typeface="Helvetica Light" charset="0"/>
                <a:sym typeface="Helvetica Light" charset="0"/>
              </a:defRPr>
            </a:lvl9pPr>
          </a:lstStyle>
          <a:p>
            <a:r>
              <a:rPr lang="es-ES" sz="2800" dirty="0">
                <a:solidFill>
                  <a:srgbClr val="002060"/>
                </a:solidFill>
                <a:latin typeface="Arial" panose="020B0604020202020204" pitchFamily="34" charset="0"/>
                <a:cs typeface="Arial" panose="020B0604020202020204" pitchFamily="34" charset="0"/>
              </a:rPr>
              <a:t>Consideraciones Metodológicas</a:t>
            </a:r>
          </a:p>
        </p:txBody>
      </p:sp>
      <p:sp>
        <p:nvSpPr>
          <p:cNvPr id="5" name="5 CuadroTexto">
            <a:extLst>
              <a:ext uri="{FF2B5EF4-FFF2-40B4-BE49-F238E27FC236}">
                <a16:creationId xmlns:a16="http://schemas.microsoft.com/office/drawing/2014/main" id="{F992C6D2-307E-40DB-8C39-EF60BCEFA89B}"/>
              </a:ext>
            </a:extLst>
          </p:cNvPr>
          <p:cNvSpPr txBox="1"/>
          <p:nvPr/>
        </p:nvSpPr>
        <p:spPr>
          <a:xfrm>
            <a:off x="144016" y="1872082"/>
            <a:ext cx="12767096" cy="5214504"/>
          </a:xfrm>
          <a:prstGeom prst="rect">
            <a:avLst/>
          </a:prstGeom>
          <a:noFill/>
        </p:spPr>
        <p:txBody>
          <a:bodyPr wrap="square" rtlCol="0">
            <a:spAutoFit/>
          </a:bodyPr>
          <a:lstStyle/>
          <a:p>
            <a:pPr algn="just">
              <a:lnSpc>
                <a:spcPct val="150000"/>
              </a:lnSpc>
              <a:spcAft>
                <a:spcPts val="1200"/>
              </a:spcAft>
              <a:buClr>
                <a:srgbClr val="00B050"/>
              </a:buClr>
            </a:pPr>
            <a:r>
              <a:rPr lang="es-MX" sz="1700" dirty="0">
                <a:latin typeface="Arial" panose="020B0604020202020204" pitchFamily="34" charset="0"/>
                <a:cs typeface="Arial" panose="020B0604020202020204" pitchFamily="34" charset="0"/>
              </a:rPr>
              <a:t>El Análisis de Similitudes y Complementariedades de los Programas y Acciones Federales de Desarrollo Social es una herramienta metodológica solida y objetiva que permite calcular el grado de similitud que presentan dos programas o acciones federales de desarrollo social con la finalidad de identificar aquellos que ameritan atención por parte de las instancias responsables de su operación y de aquellas involucradas en el proceso presupuestario.</a:t>
            </a:r>
          </a:p>
          <a:p>
            <a:pPr algn="just">
              <a:lnSpc>
                <a:spcPct val="150000"/>
              </a:lnSpc>
              <a:spcAft>
                <a:spcPts val="1200"/>
              </a:spcAft>
              <a:buClr>
                <a:srgbClr val="00B050"/>
              </a:buClr>
            </a:pPr>
            <a:r>
              <a:rPr lang="es-MX" sz="1700" dirty="0">
                <a:latin typeface="Arial" panose="020B0604020202020204" pitchFamily="34" charset="0"/>
                <a:cs typeface="Arial" panose="020B0604020202020204" pitchFamily="34" charset="0"/>
              </a:rPr>
              <a:t>Está análisis se lleva a cabo en cuatro etapas:</a:t>
            </a:r>
          </a:p>
          <a:p>
            <a:pPr marL="342900" indent="-342900" algn="just">
              <a:lnSpc>
                <a:spcPct val="150000"/>
              </a:lnSpc>
              <a:spcAft>
                <a:spcPts val="1200"/>
              </a:spcAft>
              <a:buFont typeface="+mj-lt"/>
              <a:buAutoNum type="arabicPeriod"/>
            </a:pPr>
            <a:r>
              <a:rPr lang="es-MX" sz="1700" b="1" dirty="0">
                <a:solidFill>
                  <a:schemeClr val="tx1"/>
                </a:solidFill>
                <a:latin typeface="Arial" panose="020B0604020202020204" pitchFamily="34" charset="0"/>
                <a:cs typeface="Arial" panose="020B0604020202020204" pitchFamily="34" charset="0"/>
              </a:rPr>
              <a:t>I</a:t>
            </a:r>
            <a:r>
              <a:rPr lang="es-MX" sz="1700" b="1" dirty="0">
                <a:latin typeface="Arial" panose="020B0604020202020204" pitchFamily="34" charset="0"/>
                <a:cs typeface="Arial" panose="020B0604020202020204" pitchFamily="34" charset="0"/>
              </a:rPr>
              <a:t>dentificación de características de programas sociales. </a:t>
            </a:r>
            <a:r>
              <a:rPr lang="es-MX" sz="1700" dirty="0">
                <a:latin typeface="Arial" panose="020B0604020202020204" pitchFamily="34" charset="0"/>
                <a:cs typeface="Arial" panose="020B0604020202020204" pitchFamily="34" charset="0"/>
              </a:rPr>
              <a:t>Se identifican los programas y acciones sociales vigentes mediante el Listado CONEVAL del ejercicio fiscal a analizar y se sistematiza su información haciendo uso de sus documentos normativos, con la finalidad de realizar su correcta caracterización a través de cuatro dimensiones conformadas por un total de 45 variables (Derecho Social, Etapa de Vida, Grupo de Atención y Tipo de Apoyo).</a:t>
            </a:r>
          </a:p>
          <a:p>
            <a:pPr marL="342900" indent="-342900" algn="just">
              <a:lnSpc>
                <a:spcPct val="150000"/>
              </a:lnSpc>
              <a:spcAft>
                <a:spcPts val="1200"/>
              </a:spcAft>
              <a:buFont typeface="+mj-lt"/>
              <a:buAutoNum type="arabicPeriod"/>
            </a:pPr>
            <a:r>
              <a:rPr lang="es-MX" sz="1700" b="1" dirty="0">
                <a:latin typeface="Arial" panose="020B0604020202020204" pitchFamily="34" charset="0"/>
                <a:cs typeface="Arial" panose="020B0604020202020204" pitchFamily="34" charset="0"/>
              </a:rPr>
              <a:t>Análisis de clases latentes. </a:t>
            </a:r>
            <a:r>
              <a:rPr lang="es-MX" sz="1700" dirty="0">
                <a:latin typeface="Arial" panose="020B0604020202020204" pitchFamily="34" charset="0"/>
                <a:cs typeface="Arial" panose="020B0604020202020204" pitchFamily="34" charset="0"/>
              </a:rPr>
              <a:t>Se utiliza la técnica estadística denominada análisis de clases latentes para clasificar los programas o acciones de desarrollo social de acuerdo con las características que poseen, con el objetivo de reducir la arbitrariedad en la identificación y valoración de posibles similitudes.</a:t>
            </a:r>
          </a:p>
        </p:txBody>
      </p:sp>
      <p:sp>
        <p:nvSpPr>
          <p:cNvPr id="18" name="Forma libre: forma 9">
            <a:extLst>
              <a:ext uri="{FF2B5EF4-FFF2-40B4-BE49-F238E27FC236}">
                <a16:creationId xmlns:a16="http://schemas.microsoft.com/office/drawing/2014/main" id="{19987646-3B1B-49A3-BA9F-DAE566EDDE3F}"/>
              </a:ext>
            </a:extLst>
          </p:cNvPr>
          <p:cNvSpPr/>
          <p:nvPr/>
        </p:nvSpPr>
        <p:spPr>
          <a:xfrm>
            <a:off x="525736" y="7109048"/>
            <a:ext cx="12025336" cy="366574"/>
          </a:xfrm>
          <a:prstGeom prst="roundRect">
            <a:avLst/>
          </a:prstGeom>
          <a:solidFill>
            <a:srgbClr val="006699">
              <a:alpha val="54902"/>
            </a:srgbClr>
          </a:solidFill>
          <a:ln w="57150" cap="flat" cmpd="sng" algn="ctr">
            <a:solidFill>
              <a:schemeClr val="accent1">
                <a:lumMod val="50000"/>
              </a:schemeClr>
            </a:solidFill>
            <a:prstDash val="solid"/>
          </a:ln>
          <a:effectLst>
            <a:outerShdw blurRad="50800" dist="38100" dir="2700000" algn="tl" rotWithShape="0">
              <a:prstClr val="black">
                <a:alpha val="40000"/>
              </a:prstClr>
            </a:outerShdw>
          </a:effectLst>
        </p:spPr>
        <p:txBody>
          <a:bodyPr spcFirstLastPara="0" vert="horz" wrap="square" lIns="88507" tIns="88507" rIns="88507" bIns="88507" numCol="1" spcCol="1270" anchor="ctr" anchorCtr="0">
            <a:noAutofit/>
          </a:bodyPr>
          <a:lstStyle/>
          <a:p>
            <a:pPr marL="0" marR="0" lvl="0" indent="0" algn="ctr" defTabSz="711200" eaLnBrk="1" fontAlgn="auto" latinLnBrk="0" hangingPunct="1">
              <a:lnSpc>
                <a:spcPct val="100000"/>
              </a:lnSpc>
              <a:spcBef>
                <a:spcPts val="0"/>
              </a:spcBef>
              <a:spcAft>
                <a:spcPct val="35000"/>
              </a:spcAft>
              <a:buClrTx/>
              <a:buSzTx/>
              <a:buFontTx/>
              <a:buNone/>
              <a:tabLst/>
              <a:defRPr/>
            </a:pPr>
            <a:endParaRPr kumimoji="0" lang="es-MX" sz="1700" b="1" i="0" u="none" strike="noStrike" kern="0" cap="none" spc="0" normalizeH="0" baseline="0" noProof="0" dirty="0">
              <a:ln>
                <a:noFill/>
              </a:ln>
              <a:solidFill>
                <a:schemeClr val="bg1"/>
              </a:solidFill>
              <a:effectLst/>
              <a:uLnTx/>
              <a:uFillTx/>
              <a:latin typeface="Arial" panose="020B0604020202020204"/>
              <a:ea typeface="+mn-ea"/>
              <a:cs typeface="Arial" panose="020B0604020202020204" pitchFamily="34" charset="0"/>
            </a:endParaRPr>
          </a:p>
          <a:p>
            <a:pPr marL="0" marR="0" lvl="0" indent="0" algn="ctr" defTabSz="711200" eaLnBrk="1" fontAlgn="auto" latinLnBrk="0" hangingPunct="1">
              <a:lnSpc>
                <a:spcPct val="100000"/>
              </a:lnSpc>
              <a:spcBef>
                <a:spcPts val="0"/>
              </a:spcBef>
              <a:spcAft>
                <a:spcPct val="35000"/>
              </a:spcAft>
              <a:buClrTx/>
              <a:buSzTx/>
              <a:buFontTx/>
              <a:buNone/>
              <a:tabLst/>
              <a:defRPr/>
            </a:pPr>
            <a:r>
              <a:rPr kumimoji="0" lang="es-MX" sz="1700" b="1" i="0" u="none" strike="noStrike" kern="0" cap="none" spc="0" normalizeH="0" baseline="0" noProof="0" dirty="0">
                <a:ln>
                  <a:noFill/>
                </a:ln>
                <a:solidFill>
                  <a:schemeClr val="bg1"/>
                </a:solidFill>
                <a:effectLst/>
                <a:uLnTx/>
                <a:uFillTx/>
                <a:latin typeface="Arial" panose="020B0604020202020204"/>
                <a:ea typeface="+mn-ea"/>
                <a:cs typeface="Arial" panose="020B0604020202020204" pitchFamily="34" charset="0"/>
              </a:rPr>
              <a:t>Para este ejercicio fiscal se identificaron tres clases o grupos de programas:</a:t>
            </a:r>
          </a:p>
          <a:p>
            <a:pPr marL="0" marR="0" lvl="0" indent="0" algn="ctr" defTabSz="711200" eaLnBrk="1" fontAlgn="auto" latinLnBrk="0" hangingPunct="1">
              <a:lnSpc>
                <a:spcPct val="100000"/>
              </a:lnSpc>
              <a:spcBef>
                <a:spcPts val="0"/>
              </a:spcBef>
              <a:spcAft>
                <a:spcPct val="35000"/>
              </a:spcAft>
              <a:buClrTx/>
              <a:buSzTx/>
              <a:buFontTx/>
              <a:buNone/>
              <a:tabLst/>
              <a:defRPr/>
            </a:pPr>
            <a:r>
              <a:rPr kumimoji="0" lang="es-MX" sz="1700" b="1" i="0" u="none" strike="noStrike" kern="0" cap="none" spc="0" normalizeH="0" baseline="0" noProof="0" dirty="0">
                <a:ln>
                  <a:noFill/>
                </a:ln>
                <a:solidFill>
                  <a:schemeClr val="bg1"/>
                </a:solidFill>
                <a:effectLst/>
                <a:uLnTx/>
                <a:uFillTx/>
                <a:latin typeface="Arial" panose="020B0604020202020204"/>
                <a:ea typeface="+mn-ea"/>
                <a:cs typeface="Arial" panose="020B0604020202020204" pitchFamily="34" charset="0"/>
              </a:rPr>
              <a:t> </a:t>
            </a:r>
            <a:r>
              <a:rPr kumimoji="0" lang="es-MX" sz="1700" b="1" i="0" u="none" strike="noStrike" kern="0" cap="none" spc="0" normalizeH="0" noProof="0" dirty="0">
                <a:ln>
                  <a:noFill/>
                </a:ln>
                <a:solidFill>
                  <a:schemeClr val="bg1"/>
                </a:solidFill>
                <a:effectLst/>
                <a:uLnTx/>
                <a:uFillTx/>
                <a:latin typeface="Arial" panose="020B0604020202020204"/>
                <a:ea typeface="+mn-ea"/>
                <a:cs typeface="Arial" panose="020B0604020202020204" pitchFamily="34" charset="0"/>
              </a:rPr>
              <a:t> </a:t>
            </a:r>
            <a:endParaRPr kumimoji="0" lang="es-MX" sz="1700" b="1" i="0" u="none" strike="noStrike" kern="0" cap="none" spc="0" normalizeH="0" baseline="0" noProof="0" dirty="0">
              <a:ln>
                <a:noFill/>
              </a:ln>
              <a:solidFill>
                <a:schemeClr val="bg1"/>
              </a:solidFill>
              <a:effectLst/>
              <a:uLnTx/>
              <a:uFillTx/>
              <a:latin typeface="Arial" panose="020B0604020202020204"/>
              <a:ea typeface="+mn-ea"/>
              <a:cs typeface="Arial" panose="020B0604020202020204" pitchFamily="34" charset="0"/>
            </a:endParaRPr>
          </a:p>
        </p:txBody>
      </p:sp>
      <p:sp>
        <p:nvSpPr>
          <p:cNvPr id="2" name="Rectángulo: esquinas redondeadas 1">
            <a:extLst>
              <a:ext uri="{FF2B5EF4-FFF2-40B4-BE49-F238E27FC236}">
                <a16:creationId xmlns:a16="http://schemas.microsoft.com/office/drawing/2014/main" id="{0DAB780D-8DF7-40E1-CDA4-E39802B5423D}"/>
              </a:ext>
            </a:extLst>
          </p:cNvPr>
          <p:cNvSpPr/>
          <p:nvPr/>
        </p:nvSpPr>
        <p:spPr bwMode="auto">
          <a:xfrm>
            <a:off x="5057718" y="7770281"/>
            <a:ext cx="2952328" cy="930751"/>
          </a:xfrm>
          <a:prstGeom prst="roundRect">
            <a:avLst/>
          </a:prstGeom>
          <a:solidFill>
            <a:srgbClr val="00C1B9"/>
          </a:solidFill>
          <a:ln w="57150" cap="flat" cmpd="sng" algn="ctr">
            <a:solidFill>
              <a:srgbClr val="006666"/>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Subsidios, Apoyos Financieros y Campañas</a:t>
            </a:r>
          </a:p>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(56 programas) </a:t>
            </a:r>
          </a:p>
        </p:txBody>
      </p:sp>
      <p:sp>
        <p:nvSpPr>
          <p:cNvPr id="6" name="Rectángulo: esquinas redondeadas 5">
            <a:extLst>
              <a:ext uri="{FF2B5EF4-FFF2-40B4-BE49-F238E27FC236}">
                <a16:creationId xmlns:a16="http://schemas.microsoft.com/office/drawing/2014/main" id="{73252E49-E82A-7C72-3D9F-FB1FCF3E06F3}"/>
              </a:ext>
            </a:extLst>
          </p:cNvPr>
          <p:cNvSpPr/>
          <p:nvPr/>
        </p:nvSpPr>
        <p:spPr bwMode="auto">
          <a:xfrm>
            <a:off x="9166696" y="7634074"/>
            <a:ext cx="2952328" cy="1203166"/>
          </a:xfrm>
          <a:prstGeom prst="roundRect">
            <a:avLst/>
          </a:prstGeom>
          <a:solidFill>
            <a:srgbClr val="98A7D0"/>
          </a:solidFill>
          <a:ln w="57150" cap="flat" cmpd="sng" algn="ctr">
            <a:solidFill>
              <a:schemeClr val="accent6">
                <a:lumMod val="50000"/>
              </a:schemeClr>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Apoyos a la Educación y a Grupos Históricamente Discriminados </a:t>
            </a:r>
          </a:p>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(26 programas)</a:t>
            </a:r>
          </a:p>
        </p:txBody>
      </p:sp>
      <p:sp>
        <p:nvSpPr>
          <p:cNvPr id="8" name="Rectángulo: esquinas redondeadas 7">
            <a:extLst>
              <a:ext uri="{FF2B5EF4-FFF2-40B4-BE49-F238E27FC236}">
                <a16:creationId xmlns:a16="http://schemas.microsoft.com/office/drawing/2014/main" id="{3F086A6B-748D-DC13-0E13-93F460EAD963}"/>
              </a:ext>
            </a:extLst>
          </p:cNvPr>
          <p:cNvSpPr/>
          <p:nvPr/>
        </p:nvSpPr>
        <p:spPr bwMode="auto">
          <a:xfrm>
            <a:off x="1101800" y="7634074"/>
            <a:ext cx="2952328" cy="1203166"/>
          </a:xfrm>
          <a:prstGeom prst="roundRect">
            <a:avLst/>
          </a:prstGeom>
          <a:solidFill>
            <a:srgbClr val="F593A1"/>
          </a:solidFill>
          <a:ln w="57150" cap="flat" cmpd="sng" algn="ctr">
            <a:solidFill>
              <a:srgbClr val="C0006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Salud Integral, Infraestructura y Materiales Culturales</a:t>
            </a:r>
          </a:p>
          <a:p>
            <a:pPr algn="ctr" defTabSz="711200" eaLnBrk="1" fontAlgn="auto" hangingPunct="1">
              <a:spcBef>
                <a:spcPts val="0"/>
              </a:spcBef>
              <a:spcAft>
                <a:spcPts val="0"/>
              </a:spcAft>
              <a:defRPr/>
            </a:pPr>
            <a:r>
              <a:rPr lang="es-MX" sz="1600" b="1" kern="0" dirty="0">
                <a:solidFill>
                  <a:schemeClr val="bg1"/>
                </a:solidFill>
                <a:latin typeface="Arial" panose="020B0604020202020204"/>
                <a:ea typeface="+mn-ea"/>
                <a:cs typeface="Arial" panose="020B0604020202020204" pitchFamily="34" charset="0"/>
              </a:rPr>
              <a:t>(38 programas)</a:t>
            </a:r>
          </a:p>
        </p:txBody>
      </p:sp>
    </p:spTree>
    <p:extLst>
      <p:ext uri="{BB962C8B-B14F-4D97-AF65-F5344CB8AC3E}">
        <p14:creationId xmlns:p14="http://schemas.microsoft.com/office/powerpoint/2010/main" val="11215950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10 Rectángulo redondeado">
            <a:extLst>
              <a:ext uri="{FF2B5EF4-FFF2-40B4-BE49-F238E27FC236}">
                <a16:creationId xmlns:a16="http://schemas.microsoft.com/office/drawing/2014/main" id="{44337242-C7ED-4797-9628-72162D7DFC5E}"/>
              </a:ext>
            </a:extLst>
          </p:cNvPr>
          <p:cNvSpPr/>
          <p:nvPr/>
        </p:nvSpPr>
        <p:spPr bwMode="auto">
          <a:xfrm>
            <a:off x="310400" y="4740701"/>
            <a:ext cx="12385376" cy="4392488"/>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buscan fortalecer el cumplimiento efectivo de los derechos sociales que potencien las capacidades de las personas en situación de pobreza, a través de acciones que incidan positivamente en su alimentación.</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B004</a:t>
            </a:r>
            <a:r>
              <a:rPr lang="es-MX" sz="1700" dirty="0">
                <a:latin typeface="Arial" panose="020B0604020202020204" pitchFamily="34" charset="0"/>
                <a:cs typeface="Arial" panose="020B0604020202020204" pitchFamily="34" charset="0"/>
              </a:rPr>
              <a:t> busca cumplir con dicho objetivo mediante la adquisición, a precios de mercado, de leche de calidad a productores, acopiadores y comercializadores nacionales y el </a:t>
            </a:r>
            <a:r>
              <a:rPr lang="es-MX" sz="1700" b="1" dirty="0">
                <a:latin typeface="Arial" panose="020B0604020202020204" pitchFamily="34" charset="0"/>
                <a:cs typeface="Arial" panose="020B0604020202020204" pitchFamily="34" charset="0"/>
              </a:rPr>
              <a:t>S290</a:t>
            </a:r>
            <a:r>
              <a:rPr lang="es-MX" sz="1700" dirty="0">
                <a:latin typeface="Arial" panose="020B0604020202020204" pitchFamily="34" charset="0"/>
                <a:cs typeface="Arial" panose="020B0604020202020204" pitchFamily="34" charset="0"/>
              </a:rPr>
              <a:t> lo hace complementando el ingreso, a través de precios de garantía, de los pequeños y medianos productores agropecuarios de granos básicos (arroz, frijol, maíz y trigo) y leche.</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Los programas se consideran similares debido a que implementan precios de garantía a productos alimentarios básicos, por lo cual se recomienda analizar su diseño y operación, en particular la intervención para los productores de leche, en la cual coinciden las entidades operadoras de ambos programas. Lo anterior, con la finalidad de explorar mecanismos que permitan una mejor asignación de recursos para lograr potenciar la efectividad y eficiencia de ambas intervenciones.</a:t>
            </a:r>
          </a:p>
          <a:p>
            <a:pPr algn="just">
              <a:lnSpc>
                <a:spcPct val="150000"/>
              </a:lnSpc>
            </a:pPr>
            <a:br>
              <a:rPr lang="es-MX" sz="1600" dirty="0"/>
            </a:br>
            <a:endParaRPr lang="es-MX" sz="1600" dirty="0">
              <a:latin typeface="Arial" panose="020B0604020202020204" pitchFamily="34" charset="0"/>
              <a:cs typeface="Arial" panose="020B0604020202020204" pitchFamily="34" charset="0"/>
            </a:endParaRPr>
          </a:p>
        </p:txBody>
      </p:sp>
      <p:sp>
        <p:nvSpPr>
          <p:cNvPr id="22"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grpSp>
        <p:nvGrpSpPr>
          <p:cNvPr id="2" name="Grupo 1">
            <a:extLst>
              <a:ext uri="{FF2B5EF4-FFF2-40B4-BE49-F238E27FC236}">
                <a16:creationId xmlns:a16="http://schemas.microsoft.com/office/drawing/2014/main" id="{E51F910C-CE29-0A85-5F67-6898F2CEACDA}"/>
              </a:ext>
            </a:extLst>
          </p:cNvPr>
          <p:cNvGrpSpPr/>
          <p:nvPr/>
        </p:nvGrpSpPr>
        <p:grpSpPr>
          <a:xfrm>
            <a:off x="1821880" y="2428528"/>
            <a:ext cx="9402016" cy="1440160"/>
            <a:chOff x="1821880" y="2428528"/>
            <a:chExt cx="9402016" cy="1440160"/>
          </a:xfrm>
        </p:grpSpPr>
        <p:grpSp>
          <p:nvGrpSpPr>
            <p:cNvPr id="16" name="Grupo 19">
              <a:extLst>
                <a:ext uri="{FF2B5EF4-FFF2-40B4-BE49-F238E27FC236}">
                  <a16:creationId xmlns:a16="http://schemas.microsoft.com/office/drawing/2014/main" id="{2BBB4005-BED7-465B-8E57-3A07943DFEEE}"/>
                </a:ext>
              </a:extLst>
            </p:cNvPr>
            <p:cNvGrpSpPr/>
            <p:nvPr/>
          </p:nvGrpSpPr>
          <p:grpSpPr>
            <a:xfrm>
              <a:off x="1821880" y="2572544"/>
              <a:ext cx="9402016" cy="1296144"/>
              <a:chOff x="2046335" y="1974168"/>
              <a:chExt cx="9089819" cy="1296144"/>
            </a:xfrm>
          </p:grpSpPr>
          <p:sp>
            <p:nvSpPr>
              <p:cNvPr id="18" name="17 Rectángulo redondeado">
                <a:extLst>
                  <a:ext uri="{FF2B5EF4-FFF2-40B4-BE49-F238E27FC236}">
                    <a16:creationId xmlns:a16="http://schemas.microsoft.com/office/drawing/2014/main" id="{6846D75B-5289-43DE-8761-7F72662267A6}"/>
                  </a:ext>
                </a:extLst>
              </p:cNvPr>
              <p:cNvSpPr/>
              <p:nvPr/>
            </p:nvSpPr>
            <p:spPr bwMode="auto">
              <a:xfrm>
                <a:off x="2046335" y="1974168"/>
                <a:ext cx="3770213" cy="1296144"/>
              </a:xfrm>
              <a:prstGeom prst="roundRect">
                <a:avLst/>
              </a:prstGeom>
              <a:solidFill>
                <a:srgbClr val="00C1B9"/>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Adquisición de leche nacional</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(SADER, B004)</a:t>
                </a:r>
              </a:p>
            </p:txBody>
          </p:sp>
          <p:sp>
            <p:nvSpPr>
              <p:cNvPr id="19" name="15 Rectángulo redondeado">
                <a:extLst>
                  <a:ext uri="{FF2B5EF4-FFF2-40B4-BE49-F238E27FC236}">
                    <a16:creationId xmlns:a16="http://schemas.microsoft.com/office/drawing/2014/main" id="{5D567C64-4BB0-4A4B-90D8-4ED92F109C2E}"/>
                  </a:ext>
                </a:extLst>
              </p:cNvPr>
              <p:cNvSpPr/>
              <p:nvPr/>
            </p:nvSpPr>
            <p:spPr bwMode="auto">
              <a:xfrm>
                <a:off x="7365941" y="1974168"/>
                <a:ext cx="3770213" cy="1296144"/>
              </a:xfrm>
              <a:prstGeom prst="roundRect">
                <a:avLst/>
              </a:prstGeom>
              <a:solidFill>
                <a:srgbClr val="FF93A1"/>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Precios de Garantía a Productos Alimentarios Básicos</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(SADER, S290)</a:t>
                </a:r>
              </a:p>
            </p:txBody>
          </p:sp>
        </p:grpSp>
        <p:sp>
          <p:nvSpPr>
            <p:cNvPr id="11" name="CuadroTexto 7">
              <a:extLst>
                <a:ext uri="{FF2B5EF4-FFF2-40B4-BE49-F238E27FC236}">
                  <a16:creationId xmlns:a16="http://schemas.microsoft.com/office/drawing/2014/main" id="{F860C28F-F44B-465B-A4DF-121446A08FB7}"/>
                </a:ext>
              </a:extLst>
            </p:cNvPr>
            <p:cNvSpPr txBox="1"/>
            <p:nvPr/>
          </p:nvSpPr>
          <p:spPr>
            <a:xfrm>
              <a:off x="6171225" y="2428528"/>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12" name="Rectángulo 29">
              <a:extLst>
                <a:ext uri="{FF2B5EF4-FFF2-40B4-BE49-F238E27FC236}">
                  <a16:creationId xmlns:a16="http://schemas.microsoft.com/office/drawing/2014/main" id="{F43938C8-EBFE-4EAB-9FD2-258C48041E15}"/>
                </a:ext>
              </a:extLst>
            </p:cNvPr>
            <p:cNvSpPr/>
            <p:nvPr/>
          </p:nvSpPr>
          <p:spPr>
            <a:xfrm>
              <a:off x="6134229" y="3220616"/>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6691317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ángulo 2">
            <a:extLst>
              <a:ext uri="{FF2B5EF4-FFF2-40B4-BE49-F238E27FC236}">
                <a16:creationId xmlns:a16="http://schemas.microsoft.com/office/drawing/2014/main" id="{B7A70C82-5B44-8E4A-AC78-9C32AD9876E5}"/>
              </a:ext>
            </a:extLst>
          </p:cNvPr>
          <p:cNvSpPr/>
          <p:nvPr/>
        </p:nvSpPr>
        <p:spPr>
          <a:xfrm>
            <a:off x="237704" y="4771831"/>
            <a:ext cx="12529392" cy="3993401"/>
          </a:xfrm>
          <a:prstGeom prst="rect">
            <a:avLst/>
          </a:prstGeom>
        </p:spPr>
        <p:txBody>
          <a:bodyPr wrap="square">
            <a:spAutoFit/>
          </a:bodyPr>
          <a:lstStyle/>
          <a:p>
            <a:pPr algn="just">
              <a:lnSpc>
                <a:spcPct val="150000"/>
              </a:lnSpc>
              <a:defRPr/>
            </a:pPr>
            <a:r>
              <a:rPr lang="es-MX" sz="1700" dirty="0">
                <a:latin typeface="Arial" panose="020B0604020202020204" pitchFamily="34" charset="0"/>
                <a:cs typeface="Arial" panose="020B0604020202020204" pitchFamily="34" charset="0"/>
              </a:rPr>
              <a:t>Los programas buscan apoyar financieramente a las Instituciones del Sistema Educativo Nacional con la finalidad de que la población mexicana tenga derecho a una educación de excelencia, pertinente y relevante. </a:t>
            </a:r>
          </a:p>
          <a:p>
            <a:pPr algn="just">
              <a:lnSpc>
                <a:spcPct val="150000"/>
              </a:lnSpc>
              <a:defRPr/>
            </a:pPr>
            <a:endParaRPr lang="es-MX" sz="800" dirty="0">
              <a:latin typeface="Arial" panose="020B0604020202020204" pitchFamily="34" charset="0"/>
              <a:cs typeface="Arial" panose="020B0604020202020204" pitchFamily="34" charset="0"/>
            </a:endParaRPr>
          </a:p>
          <a:p>
            <a:pPr algn="just">
              <a:lnSpc>
                <a:spcPct val="150000"/>
              </a:lnSpc>
              <a:defRPr/>
            </a:pPr>
            <a:r>
              <a:rPr lang="es-MX" sz="1700" dirty="0">
                <a:latin typeface="Arial" panose="020B0604020202020204" pitchFamily="34" charset="0"/>
                <a:cs typeface="Arial" panose="020B0604020202020204" pitchFamily="34" charset="0"/>
              </a:rPr>
              <a:t>Los programas </a:t>
            </a:r>
            <a:r>
              <a:rPr lang="es-MX" sz="1700" b="1" dirty="0">
                <a:latin typeface="Arial" panose="020B0604020202020204" pitchFamily="34" charset="0"/>
                <a:cs typeface="Arial" panose="020B0604020202020204" pitchFamily="34" charset="0"/>
              </a:rPr>
              <a:t>E010</a:t>
            </a:r>
            <a:r>
              <a:rPr lang="es-MX" sz="1700" dirty="0">
                <a:latin typeface="Arial" panose="020B0604020202020204" pitchFamily="34" charset="0"/>
                <a:cs typeface="Arial" panose="020B0604020202020204" pitchFamily="34" charset="0"/>
              </a:rPr>
              <a:t> apoyan a las Instituciones de Educación Superior Públicas (IESP) para que brinden servicios educativos de calidad a las y los jóvenes de México y el Programa </a:t>
            </a:r>
            <a:r>
              <a:rPr lang="es-MX" sz="1700" b="1" dirty="0">
                <a:latin typeface="Arial" panose="020B0604020202020204" pitchFamily="34" charset="0"/>
                <a:cs typeface="Arial" panose="020B0604020202020204" pitchFamily="34" charset="0"/>
              </a:rPr>
              <a:t>S300 </a:t>
            </a:r>
            <a:r>
              <a:rPr lang="es-MX" sz="1700" dirty="0">
                <a:latin typeface="Arial" panose="020B0604020202020204" pitchFamily="34" charset="0"/>
                <a:cs typeface="Arial" panose="020B0604020202020204" pitchFamily="34" charset="0"/>
              </a:rPr>
              <a:t>apoya a las Escuelas Normales mediante el desarrollo de las capacidades académicas y de gestión de las Instituciones de Formación Docente Públicas y el impulso de programas de formación, actualización y certificación para las futuras maestras y maestros en las lenguas de las regiones correspondientes.</a:t>
            </a:r>
          </a:p>
          <a:p>
            <a:pPr algn="just">
              <a:lnSpc>
                <a:spcPct val="150000"/>
              </a:lnSpc>
              <a:defRPr/>
            </a:pPr>
            <a:endParaRPr lang="es-MX" sz="800" dirty="0">
              <a:latin typeface="Arial" panose="020B0604020202020204" pitchFamily="34" charset="0"/>
              <a:cs typeface="Arial" panose="020B0604020202020204" pitchFamily="34" charset="0"/>
            </a:endParaRPr>
          </a:p>
          <a:p>
            <a:pPr algn="just">
              <a:lnSpc>
                <a:spcPct val="150000"/>
              </a:lnSpc>
              <a:defRPr/>
            </a:pPr>
            <a:r>
              <a:rPr lang="es-MX" sz="1700" dirty="0">
                <a:latin typeface="Arial" panose="020B0604020202020204" pitchFamily="34" charset="0"/>
                <a:cs typeface="Arial" panose="020B0604020202020204" pitchFamily="34" charset="0"/>
              </a:rPr>
              <a:t>Los programas se consideran complementarios pues el Programa </a:t>
            </a:r>
            <a:r>
              <a:rPr lang="es-MX" sz="1700" b="1" dirty="0">
                <a:latin typeface="Arial" panose="020B0604020202020204" pitchFamily="34" charset="0"/>
                <a:cs typeface="Arial" panose="020B0604020202020204" pitchFamily="34" charset="0"/>
              </a:rPr>
              <a:t>S300</a:t>
            </a:r>
            <a:r>
              <a:rPr lang="es-MX" sz="1700" dirty="0">
                <a:latin typeface="Arial" panose="020B0604020202020204" pitchFamily="34" charset="0"/>
                <a:cs typeface="Arial" panose="020B0604020202020204" pitchFamily="34" charset="0"/>
              </a:rPr>
              <a:t> se enfoca en el financiamiento de la operación de las escuelas normales, que trabajan bajo una lógica distinta a las instituciones que apoyan los programas </a:t>
            </a:r>
            <a:r>
              <a:rPr lang="es-MX" sz="1700" b="1" dirty="0">
                <a:latin typeface="Arial" panose="020B0604020202020204" pitchFamily="34" charset="0"/>
                <a:cs typeface="Arial" panose="020B0604020202020204" pitchFamily="34" charset="0"/>
              </a:rPr>
              <a:t>E010</a:t>
            </a:r>
            <a:r>
              <a:rPr lang="es-MX" sz="1700" dirty="0">
                <a:latin typeface="Arial" panose="020B0604020202020204" pitchFamily="34" charset="0"/>
                <a:cs typeface="Arial" panose="020B0604020202020204" pitchFamily="34" charset="0"/>
              </a:rPr>
              <a:t>, por lo cual se recomienda fortalecer presupuestalmente los tres programas para seguir mejorando la calidad de la educación en México.</a:t>
            </a:r>
          </a:p>
        </p:txBody>
      </p:sp>
      <p:sp>
        <p:nvSpPr>
          <p:cNvPr id="20"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grpSp>
        <p:nvGrpSpPr>
          <p:cNvPr id="2" name="Grupo 1">
            <a:extLst>
              <a:ext uri="{FF2B5EF4-FFF2-40B4-BE49-F238E27FC236}">
                <a16:creationId xmlns:a16="http://schemas.microsoft.com/office/drawing/2014/main" id="{17D86B0A-D298-D6A0-9DE0-59446AFAB957}"/>
              </a:ext>
            </a:extLst>
          </p:cNvPr>
          <p:cNvGrpSpPr/>
          <p:nvPr/>
        </p:nvGrpSpPr>
        <p:grpSpPr>
          <a:xfrm>
            <a:off x="1533848" y="2122078"/>
            <a:ext cx="9767886" cy="2389691"/>
            <a:chOff x="1431244" y="2266975"/>
            <a:chExt cx="9767886" cy="2389691"/>
          </a:xfrm>
        </p:grpSpPr>
        <p:grpSp>
          <p:nvGrpSpPr>
            <p:cNvPr id="14" name="Grupo 19">
              <a:extLst>
                <a:ext uri="{FF2B5EF4-FFF2-40B4-BE49-F238E27FC236}">
                  <a16:creationId xmlns:a16="http://schemas.microsoft.com/office/drawing/2014/main" id="{2BBB4005-BED7-465B-8E57-3A07943DFEEE}"/>
                </a:ext>
              </a:extLst>
            </p:cNvPr>
            <p:cNvGrpSpPr/>
            <p:nvPr/>
          </p:nvGrpSpPr>
          <p:grpSpPr>
            <a:xfrm>
              <a:off x="1431244" y="2266975"/>
              <a:ext cx="4292541" cy="2389691"/>
              <a:chOff x="1668670" y="1369887"/>
              <a:chExt cx="4150006" cy="2389691"/>
            </a:xfrm>
          </p:grpSpPr>
          <p:sp>
            <p:nvSpPr>
              <p:cNvPr id="16" name="17 Rectángulo redondeado">
                <a:extLst>
                  <a:ext uri="{FF2B5EF4-FFF2-40B4-BE49-F238E27FC236}">
                    <a16:creationId xmlns:a16="http://schemas.microsoft.com/office/drawing/2014/main" id="{6846D75B-5289-43DE-8761-7F72662267A6}"/>
                  </a:ext>
                </a:extLst>
              </p:cNvPr>
              <p:cNvSpPr/>
              <p:nvPr/>
            </p:nvSpPr>
            <p:spPr bwMode="auto">
              <a:xfrm>
                <a:off x="1668670" y="1369887"/>
                <a:ext cx="4150006" cy="1090800"/>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Servicios de Educación Superior y Posgrado</a:t>
                </a:r>
              </a:p>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(SEP, E010)</a:t>
                </a:r>
              </a:p>
            </p:txBody>
          </p:sp>
          <p:sp>
            <p:nvSpPr>
              <p:cNvPr id="17" name="15 Rectángulo redondeado">
                <a:extLst>
                  <a:ext uri="{FF2B5EF4-FFF2-40B4-BE49-F238E27FC236}">
                    <a16:creationId xmlns:a16="http://schemas.microsoft.com/office/drawing/2014/main" id="{5D567C64-4BB0-4A4B-90D8-4ED92F109C2E}"/>
                  </a:ext>
                </a:extLst>
              </p:cNvPr>
              <p:cNvSpPr/>
              <p:nvPr/>
            </p:nvSpPr>
            <p:spPr bwMode="auto">
              <a:xfrm>
                <a:off x="1668670" y="2668778"/>
                <a:ext cx="4148710" cy="1090800"/>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Servicios de Educación Superior y Posgrado</a:t>
                </a:r>
              </a:p>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(CULTURA, E010)</a:t>
                </a:r>
              </a:p>
            </p:txBody>
          </p:sp>
        </p:grpSp>
        <p:sp>
          <p:nvSpPr>
            <p:cNvPr id="10" name="CuadroTexto 7">
              <a:extLst>
                <a:ext uri="{FF2B5EF4-FFF2-40B4-BE49-F238E27FC236}">
                  <a16:creationId xmlns:a16="http://schemas.microsoft.com/office/drawing/2014/main" id="{F860C28F-F44B-465B-A4DF-121446A08FB7}"/>
                </a:ext>
              </a:extLst>
            </p:cNvPr>
            <p:cNvSpPr txBox="1"/>
            <p:nvPr/>
          </p:nvSpPr>
          <p:spPr>
            <a:xfrm>
              <a:off x="6019323" y="2860574"/>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11" name="Rectángulo 29">
              <a:extLst>
                <a:ext uri="{FF2B5EF4-FFF2-40B4-BE49-F238E27FC236}">
                  <a16:creationId xmlns:a16="http://schemas.microsoft.com/office/drawing/2014/main" id="{F43938C8-EBFE-4EAB-9FD2-258C48041E15}"/>
                </a:ext>
              </a:extLst>
            </p:cNvPr>
            <p:cNvSpPr/>
            <p:nvPr/>
          </p:nvSpPr>
          <p:spPr>
            <a:xfrm>
              <a:off x="5990213" y="3643244"/>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sp>
          <p:nvSpPr>
            <p:cNvPr id="12" name="17 Rectángulo redondeado">
              <a:extLst>
                <a:ext uri="{FF2B5EF4-FFF2-40B4-BE49-F238E27FC236}">
                  <a16:creationId xmlns:a16="http://schemas.microsoft.com/office/drawing/2014/main" id="{74E3549B-7D34-477E-A6F2-82C5BBAED40E}"/>
                </a:ext>
              </a:extLst>
            </p:cNvPr>
            <p:cNvSpPr/>
            <p:nvPr/>
          </p:nvSpPr>
          <p:spPr bwMode="auto">
            <a:xfrm>
              <a:off x="6907930" y="2970103"/>
              <a:ext cx="4291200" cy="1090800"/>
            </a:xfrm>
            <a:prstGeom prst="roundRect">
              <a:avLst/>
            </a:prstGeom>
            <a:solidFill>
              <a:srgbClr val="98A7D0"/>
            </a:solidFill>
            <a:ln w="25400" cap="flat" cmpd="sng" algn="ctr">
              <a:solidFill>
                <a:srgbClr val="98A7D0"/>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Fortalecimiento a la Excelencia Educativa</a:t>
              </a:r>
            </a:p>
            <a:p>
              <a:pPr marL="0" marR="0" lvl="0" indent="0" algn="ctr" defTabSz="914400" eaLnBrk="1" fontAlgn="b" latinLnBrk="0" hangingPunct="1">
                <a:lnSpc>
                  <a:spcPct val="100000"/>
                </a:lnSpc>
                <a:spcBef>
                  <a:spcPts val="0"/>
                </a:spcBef>
                <a:spcAft>
                  <a:spcPts val="0"/>
                </a:spcAft>
                <a:buClrTx/>
                <a:buSzTx/>
                <a:buFontTx/>
                <a:buNone/>
                <a:tabLst/>
                <a:defRPr/>
              </a:pPr>
              <a:r>
                <a:rPr lang="es-MX" sz="1800" b="1" kern="0" dirty="0">
                  <a:solidFill>
                    <a:srgbClr val="FFFFFF"/>
                  </a:solidFill>
                  <a:latin typeface="Arial" pitchFamily="34" charset="0"/>
                  <a:ea typeface="+mn-ea"/>
                  <a:cs typeface="Arial" pitchFamily="34" charset="0"/>
                </a:rPr>
                <a:t>(SEP</a:t>
              </a: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a:t>
              </a:r>
              <a:r>
                <a:rPr lang="es-MX" sz="1800" b="1" kern="0" dirty="0">
                  <a:solidFill>
                    <a:srgbClr val="FFFFFF"/>
                  </a:solidFill>
                  <a:latin typeface="Arial" pitchFamily="34" charset="0"/>
                  <a:ea typeface="+mn-ea"/>
                  <a:cs typeface="Arial" pitchFamily="34" charset="0"/>
                </a:rPr>
                <a:t>S30</a:t>
              </a: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0)</a:t>
              </a:r>
            </a:p>
          </p:txBody>
        </p:sp>
      </p:grpSp>
    </p:spTree>
    <p:extLst>
      <p:ext uri="{BB962C8B-B14F-4D97-AF65-F5344CB8AC3E}">
        <p14:creationId xmlns:p14="http://schemas.microsoft.com/office/powerpoint/2010/main" val="3983358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10 Rectángulo redondeado">
            <a:extLst>
              <a:ext uri="{FF2B5EF4-FFF2-40B4-BE49-F238E27FC236}">
                <a16:creationId xmlns:a16="http://schemas.microsoft.com/office/drawing/2014/main" id="{44337242-C7ED-4797-9628-72162D7DFC5E}"/>
              </a:ext>
            </a:extLst>
          </p:cNvPr>
          <p:cNvSpPr/>
          <p:nvPr/>
        </p:nvSpPr>
        <p:spPr bwMode="auto">
          <a:xfrm>
            <a:off x="310400" y="4012704"/>
            <a:ext cx="12385376" cy="4968552"/>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tienen como objetivo dignificar el trabajo y estimular la productividad mediante la vigilancia al cumplimiento de la normativa laboral impulsando acciones para favorecer la protección social de las personas trabajadoras.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El Programa </a:t>
            </a:r>
            <a:r>
              <a:rPr lang="es-MX" sz="1700" b="1" dirty="0">
                <a:latin typeface="Arial" panose="020B0604020202020204" pitchFamily="34" charset="0"/>
                <a:cs typeface="Arial" panose="020B0604020202020204" pitchFamily="34" charset="0"/>
              </a:rPr>
              <a:t>E003</a:t>
            </a:r>
            <a:r>
              <a:rPr lang="es-MX" sz="1700" dirty="0">
                <a:latin typeface="Arial" panose="020B0604020202020204" pitchFamily="34" charset="0"/>
                <a:cs typeface="Arial" panose="020B0604020202020204" pitchFamily="34" charset="0"/>
              </a:rPr>
              <a:t> contribuye a este objetivo mediante la implementación de asesorías de fomento a la igualdad y la proposición de normas para la prevención de riesgos en el trabajo, mientras que el Programa </a:t>
            </a:r>
            <a:r>
              <a:rPr lang="es-MX" sz="1700" b="1" dirty="0">
                <a:latin typeface="Arial" panose="020B0604020202020204" pitchFamily="34" charset="0"/>
                <a:cs typeface="Arial" panose="020B0604020202020204" pitchFamily="34" charset="0"/>
              </a:rPr>
              <a:t>E005</a:t>
            </a:r>
            <a:r>
              <a:rPr lang="es-MX" sz="1700" dirty="0">
                <a:latin typeface="Arial" panose="020B0604020202020204" pitchFamily="34" charset="0"/>
                <a:cs typeface="Arial" panose="020B0604020202020204" pitchFamily="34" charset="0"/>
              </a:rPr>
              <a:t> lo hace a través de la inspección laboral para garantizar el cumplimiento de la normativa laboral vigente con una perspectiva de no discriminación e inclusión. </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Los dos programas se consideran complementarios puesto que uno se enfocan en el cumplimiento de la normativa laboral en los Centros de Trabajo mediante la asesoría y el otro por medio de la inspección laboral. Por lo anterior, se recomienda que establezcan mecanismos de coordinación que permitan complementar sus acciones para asegurar el cumplimiento de la normatividad y la protección de los derechos de los trabajadores.</a:t>
            </a:r>
            <a:endParaRPr lang="es-MX" sz="1600" dirty="0">
              <a:latin typeface="Arial" panose="020B0604020202020204" pitchFamily="34" charset="0"/>
              <a:cs typeface="Arial" panose="020B0604020202020204" pitchFamily="34" charset="0"/>
            </a:endParaRPr>
          </a:p>
        </p:txBody>
      </p:sp>
      <p:sp>
        <p:nvSpPr>
          <p:cNvPr id="25"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grpSp>
        <p:nvGrpSpPr>
          <p:cNvPr id="2" name="1 Grupo"/>
          <p:cNvGrpSpPr/>
          <p:nvPr/>
        </p:nvGrpSpPr>
        <p:grpSpPr>
          <a:xfrm>
            <a:off x="1438160" y="2212504"/>
            <a:ext cx="10248816" cy="1512168"/>
            <a:chOff x="1438160" y="2284512"/>
            <a:chExt cx="10248816" cy="1512168"/>
          </a:xfrm>
        </p:grpSpPr>
        <p:grpSp>
          <p:nvGrpSpPr>
            <p:cNvPr id="10" name="Grupo 2">
              <a:extLst>
                <a:ext uri="{FF2B5EF4-FFF2-40B4-BE49-F238E27FC236}">
                  <a16:creationId xmlns:a16="http://schemas.microsoft.com/office/drawing/2014/main" id="{FEBCF494-5793-4260-841C-83142D23CF66}"/>
                </a:ext>
              </a:extLst>
            </p:cNvPr>
            <p:cNvGrpSpPr/>
            <p:nvPr/>
          </p:nvGrpSpPr>
          <p:grpSpPr>
            <a:xfrm>
              <a:off x="1438160" y="2284512"/>
              <a:ext cx="10248816" cy="1512168"/>
              <a:chOff x="1641129" y="1623220"/>
              <a:chExt cx="9908500" cy="1512168"/>
            </a:xfrm>
          </p:grpSpPr>
          <p:grpSp>
            <p:nvGrpSpPr>
              <p:cNvPr id="11" name="Grupo 19">
                <a:extLst>
                  <a:ext uri="{FF2B5EF4-FFF2-40B4-BE49-F238E27FC236}">
                    <a16:creationId xmlns:a16="http://schemas.microsoft.com/office/drawing/2014/main" id="{2BBB4005-BED7-465B-8E57-3A07943DFEEE}"/>
                  </a:ext>
                </a:extLst>
              </p:cNvPr>
              <p:cNvGrpSpPr/>
              <p:nvPr/>
            </p:nvGrpSpPr>
            <p:grpSpPr>
              <a:xfrm>
                <a:off x="1641129" y="1623220"/>
                <a:ext cx="9908500" cy="1512168"/>
                <a:chOff x="1675356" y="1686136"/>
                <a:chExt cx="9908500" cy="1512168"/>
              </a:xfrm>
            </p:grpSpPr>
            <p:sp>
              <p:nvSpPr>
                <p:cNvPr id="13" name="17 Rectángulo redondeado">
                  <a:extLst>
                    <a:ext uri="{FF2B5EF4-FFF2-40B4-BE49-F238E27FC236}">
                      <a16:creationId xmlns:a16="http://schemas.microsoft.com/office/drawing/2014/main" id="{6846D75B-5289-43DE-8761-7F72662267A6}"/>
                    </a:ext>
                  </a:extLst>
                </p:cNvPr>
                <p:cNvSpPr/>
                <p:nvPr/>
              </p:nvSpPr>
              <p:spPr bwMode="auto">
                <a:xfrm>
                  <a:off x="1675356" y="1686136"/>
                  <a:ext cx="4339144" cy="1512168"/>
                </a:xfrm>
                <a:prstGeom prst="roundRect">
                  <a:avLst/>
                </a:prstGeom>
                <a:solidFill>
                  <a:srgbClr val="00C1B9"/>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Ejecución de los Programas y </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Acciones de la Política Laboral</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(STPS, E003)</a:t>
                  </a:r>
                </a:p>
              </p:txBody>
            </p:sp>
            <p:sp>
              <p:nvSpPr>
                <p:cNvPr id="14" name="15 Rectángulo redondeado">
                  <a:extLst>
                    <a:ext uri="{FF2B5EF4-FFF2-40B4-BE49-F238E27FC236}">
                      <a16:creationId xmlns:a16="http://schemas.microsoft.com/office/drawing/2014/main" id="{5D567C64-4BB0-4A4B-90D8-4ED92F109C2E}"/>
                    </a:ext>
                  </a:extLst>
                </p:cNvPr>
                <p:cNvSpPr/>
                <p:nvPr/>
              </p:nvSpPr>
              <p:spPr bwMode="auto">
                <a:xfrm>
                  <a:off x="7244712" y="1686136"/>
                  <a:ext cx="4339144" cy="1512168"/>
                </a:xfrm>
                <a:prstGeom prst="roundRect">
                  <a:avLst/>
                </a:prstGeom>
                <a:solidFill>
                  <a:srgbClr val="FF93A1"/>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Ejecución a Nivel Nacional de Acciones de Promoción y Vigilancia de los Derechos Laborales</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(STPS, E005)</a:t>
                  </a:r>
                </a:p>
              </p:txBody>
            </p:sp>
          </p:grpSp>
          <p:sp>
            <p:nvSpPr>
              <p:cNvPr id="12" name="Rectángulo 28">
                <a:extLst>
                  <a:ext uri="{FF2B5EF4-FFF2-40B4-BE49-F238E27FC236}">
                    <a16:creationId xmlns:a16="http://schemas.microsoft.com/office/drawing/2014/main" id="{060C24AE-F4B1-4C5F-85B1-F6EB8BF27E56}"/>
                  </a:ext>
                </a:extLst>
              </p:cNvPr>
              <p:cNvSpPr/>
              <p:nvPr/>
            </p:nvSpPr>
            <p:spPr>
              <a:xfrm>
                <a:off x="6320497" y="2415308"/>
                <a:ext cx="773647" cy="36946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a:t>
                </a:r>
                <a:r>
                  <a:rPr lang="es-MX" sz="1801" b="1" kern="0" dirty="0">
                    <a:solidFill>
                      <a:srgbClr val="00B050"/>
                    </a:solidFill>
                    <a:latin typeface="Arial" panose="020B0604020202020204" pitchFamily="34" charset="0"/>
                    <a:cs typeface="Arial" panose="020B0604020202020204" pitchFamily="34" charset="0"/>
                  </a:rPr>
                  <a:t>98</a:t>
                </a: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a:t>
                </a:r>
                <a:endParaRPr kumimoji="0" lang="es-MX" sz="1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grpSp>
        <p:sp>
          <p:nvSpPr>
            <p:cNvPr id="15" name="CuadroTexto 7">
              <a:extLst>
                <a:ext uri="{FF2B5EF4-FFF2-40B4-BE49-F238E27FC236}">
                  <a16:creationId xmlns:a16="http://schemas.microsoft.com/office/drawing/2014/main" id="{F860C28F-F44B-465B-A4DF-121446A08FB7}"/>
                </a:ext>
              </a:extLst>
            </p:cNvPr>
            <p:cNvSpPr txBox="1"/>
            <p:nvPr/>
          </p:nvSpPr>
          <p:spPr>
            <a:xfrm>
              <a:off x="6286376" y="2356520"/>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grpSp>
    </p:spTree>
    <p:extLst>
      <p:ext uri="{BB962C8B-B14F-4D97-AF65-F5344CB8AC3E}">
        <p14:creationId xmlns:p14="http://schemas.microsoft.com/office/powerpoint/2010/main" val="1641837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o 2">
            <a:extLst>
              <a:ext uri="{FF2B5EF4-FFF2-40B4-BE49-F238E27FC236}">
                <a16:creationId xmlns:a16="http://schemas.microsoft.com/office/drawing/2014/main" id="{FEBCF494-5793-4260-841C-83142D23CF66}"/>
              </a:ext>
            </a:extLst>
          </p:cNvPr>
          <p:cNvGrpSpPr/>
          <p:nvPr/>
        </p:nvGrpSpPr>
        <p:grpSpPr>
          <a:xfrm>
            <a:off x="1029792" y="2308319"/>
            <a:ext cx="10873208" cy="1090800"/>
            <a:chOff x="1246321" y="1911252"/>
            <a:chExt cx="10512159" cy="1090800"/>
          </a:xfrm>
        </p:grpSpPr>
        <p:grpSp>
          <p:nvGrpSpPr>
            <p:cNvPr id="16" name="Grupo 19">
              <a:extLst>
                <a:ext uri="{FF2B5EF4-FFF2-40B4-BE49-F238E27FC236}">
                  <a16:creationId xmlns:a16="http://schemas.microsoft.com/office/drawing/2014/main" id="{2BBB4005-BED7-465B-8E57-3A07943DFEEE}"/>
                </a:ext>
              </a:extLst>
            </p:cNvPr>
            <p:cNvGrpSpPr/>
            <p:nvPr/>
          </p:nvGrpSpPr>
          <p:grpSpPr>
            <a:xfrm>
              <a:off x="1246321" y="1911252"/>
              <a:ext cx="10512159" cy="1090800"/>
              <a:chOff x="1280548" y="1974168"/>
              <a:chExt cx="10512159" cy="1090800"/>
            </a:xfrm>
          </p:grpSpPr>
          <p:sp>
            <p:nvSpPr>
              <p:cNvPr id="18" name="17 Rectángulo redondeado">
                <a:extLst>
                  <a:ext uri="{FF2B5EF4-FFF2-40B4-BE49-F238E27FC236}">
                    <a16:creationId xmlns:a16="http://schemas.microsoft.com/office/drawing/2014/main" id="{6846D75B-5289-43DE-8761-7F72662267A6}"/>
                  </a:ext>
                </a:extLst>
              </p:cNvPr>
              <p:cNvSpPr/>
              <p:nvPr/>
            </p:nvSpPr>
            <p:spPr bwMode="auto">
              <a:xfrm>
                <a:off x="1280548" y="1974168"/>
                <a:ext cx="4536000" cy="1090800"/>
              </a:xfrm>
              <a:prstGeom prst="roundRect">
                <a:avLst/>
              </a:prstGeom>
              <a:solidFill>
                <a:srgbClr val="00C1B9"/>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Protección Forestal</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(SEMARNAT, E014)</a:t>
                </a:r>
              </a:p>
            </p:txBody>
          </p:sp>
          <p:sp>
            <p:nvSpPr>
              <p:cNvPr id="19" name="15 Rectángulo redondeado">
                <a:extLst>
                  <a:ext uri="{FF2B5EF4-FFF2-40B4-BE49-F238E27FC236}">
                    <a16:creationId xmlns:a16="http://schemas.microsoft.com/office/drawing/2014/main" id="{5D567C64-4BB0-4A4B-90D8-4ED92F109C2E}"/>
                  </a:ext>
                </a:extLst>
              </p:cNvPr>
              <p:cNvSpPr/>
              <p:nvPr/>
            </p:nvSpPr>
            <p:spPr bwMode="auto">
              <a:xfrm>
                <a:off x="7256707" y="1974168"/>
                <a:ext cx="4536000" cy="1090800"/>
              </a:xfrm>
              <a:prstGeom prst="roundRect">
                <a:avLst/>
              </a:prstGeom>
              <a:solidFill>
                <a:srgbClr val="FF93A1"/>
              </a:solidFill>
              <a:ln w="25400" cap="flat" cmpd="sng" algn="ctr">
                <a:no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Conservación y Manejo de Áreas Naturales Protegidas</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(SEMARNAT, E016)</a:t>
                </a:r>
              </a:p>
            </p:txBody>
          </p:sp>
        </p:grpSp>
        <p:sp>
          <p:nvSpPr>
            <p:cNvPr id="17" name="Rectángulo 28">
              <a:extLst>
                <a:ext uri="{FF2B5EF4-FFF2-40B4-BE49-F238E27FC236}">
                  <a16:creationId xmlns:a16="http://schemas.microsoft.com/office/drawing/2014/main" id="{060C24AE-F4B1-4C5F-85B1-F6EB8BF27E56}"/>
                </a:ext>
              </a:extLst>
            </p:cNvPr>
            <p:cNvSpPr/>
            <p:nvPr/>
          </p:nvSpPr>
          <p:spPr>
            <a:xfrm>
              <a:off x="6181263" y="2535517"/>
              <a:ext cx="773647" cy="369460"/>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sz="1801"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rPr>
                <a:t>(98%)</a:t>
              </a:r>
              <a:endParaRPr kumimoji="0" lang="es-MX" sz="1600" b="1" i="0" u="none" strike="noStrike" kern="0" cap="none" spc="0" normalizeH="0" baseline="0" noProof="0" dirty="0">
                <a:ln>
                  <a:noFill/>
                </a:ln>
                <a:solidFill>
                  <a:srgbClr val="00B050"/>
                </a:solidFill>
                <a:effectLst/>
                <a:uLnTx/>
                <a:uFillTx/>
                <a:latin typeface="Arial" panose="020B0604020202020204" pitchFamily="34" charset="0"/>
                <a:cs typeface="Arial" panose="020B0604020202020204" pitchFamily="34" charset="0"/>
              </a:endParaRPr>
            </a:p>
          </p:txBody>
        </p:sp>
      </p:grpSp>
      <p:sp>
        <p:nvSpPr>
          <p:cNvPr id="21" name="10 Rectángulo redondeado">
            <a:extLst>
              <a:ext uri="{FF2B5EF4-FFF2-40B4-BE49-F238E27FC236}">
                <a16:creationId xmlns:a16="http://schemas.microsoft.com/office/drawing/2014/main" id="{44337242-C7ED-4797-9628-72162D7DFC5E}"/>
              </a:ext>
            </a:extLst>
          </p:cNvPr>
          <p:cNvSpPr/>
          <p:nvPr/>
        </p:nvSpPr>
        <p:spPr bwMode="auto">
          <a:xfrm>
            <a:off x="172243" y="3484841"/>
            <a:ext cx="12385376" cy="5543401"/>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El objetivo de los dos programas es promover la conservación, protección, restauración y aprovechamiento sustentable de los ecosistemas y su biodiversidad, con la finalidad de mantener ecosistemas funcionales para que la población mexicana disfrute de un medio ambiente de calidad, saludable y limpio.</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Sin embargo, a pesar de que ambos programas brindan financiamiento para el desarrollo de acciones y proyectos para lograr el mismo objetivo, estos lo hacen desde perspectivas diferentes, ya que el Programa </a:t>
            </a:r>
            <a:r>
              <a:rPr lang="es-MX" sz="1700" b="1" dirty="0">
                <a:latin typeface="Arial" panose="020B0604020202020204" pitchFamily="34" charset="0"/>
                <a:cs typeface="Arial" panose="020B0604020202020204" pitchFamily="34" charset="0"/>
              </a:rPr>
              <a:t>E016</a:t>
            </a:r>
            <a:r>
              <a:rPr lang="es-MX" sz="1700" dirty="0">
                <a:latin typeface="Arial" panose="020B0604020202020204" pitchFamily="34" charset="0"/>
                <a:cs typeface="Arial" panose="020B0604020202020204" pitchFamily="34" charset="0"/>
              </a:rPr>
              <a:t> lo hace promoviendo la protección de los ecosistemas más representativos de México y su biodiversidad a través de la conservación y manejo de las Áreas Naturales Protegidas de competencia federal y el Programa </a:t>
            </a:r>
            <a:r>
              <a:rPr lang="es-MX" sz="1700" b="1" dirty="0">
                <a:latin typeface="Arial" panose="020B0604020202020204" pitchFamily="34" charset="0"/>
                <a:cs typeface="Arial" panose="020B0604020202020204" pitchFamily="34" charset="0"/>
              </a:rPr>
              <a:t>E014</a:t>
            </a:r>
            <a:r>
              <a:rPr lang="es-MX" sz="1700" dirty="0">
                <a:latin typeface="Arial" panose="020B0604020202020204" pitchFamily="34" charset="0"/>
                <a:cs typeface="Arial" panose="020B0604020202020204" pitchFamily="34" charset="0"/>
              </a:rPr>
              <a:t> lo hace mediante la protección de la superficie forestal de aquellos factores que la deterioran, como los incendios forestales, las plagas y enfermedades.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Se considera que la complementariedad de las acciones que realizan estos programas es fundamental para mantener el patrimonio natural y contribuir a la mitigación al cambio climático, por lo que se recomienda fortalecer presupuestalmente este tipo de intervenciones y explorar mecanismos que contribuyan a la implementación de una articulación interinstitucional efectiva que potencie sus resultados.</a:t>
            </a:r>
          </a:p>
        </p:txBody>
      </p:sp>
      <p:sp>
        <p:nvSpPr>
          <p:cNvPr id="22"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sp>
        <p:nvSpPr>
          <p:cNvPr id="11" name="CuadroTexto 7">
            <a:extLst>
              <a:ext uri="{FF2B5EF4-FFF2-40B4-BE49-F238E27FC236}">
                <a16:creationId xmlns:a16="http://schemas.microsoft.com/office/drawing/2014/main" id="{F860C28F-F44B-465B-A4DF-121446A08FB7}"/>
              </a:ext>
            </a:extLst>
          </p:cNvPr>
          <p:cNvSpPr txBox="1"/>
          <p:nvPr/>
        </p:nvSpPr>
        <p:spPr>
          <a:xfrm>
            <a:off x="6142360" y="2140496"/>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4203115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o"/>
          <p:cNvGrpSpPr/>
          <p:nvPr/>
        </p:nvGrpSpPr>
        <p:grpSpPr>
          <a:xfrm>
            <a:off x="2037904" y="1780456"/>
            <a:ext cx="8928992" cy="1224138"/>
            <a:chOff x="-158340" y="2437818"/>
            <a:chExt cx="8928992" cy="1224138"/>
          </a:xfrm>
        </p:grpSpPr>
        <p:grpSp>
          <p:nvGrpSpPr>
            <p:cNvPr id="26" name="Grupo 3">
              <a:extLst>
                <a:ext uri="{FF2B5EF4-FFF2-40B4-BE49-F238E27FC236}">
                  <a16:creationId xmlns:a16="http://schemas.microsoft.com/office/drawing/2014/main" id="{AEDC03D3-49D9-4F0B-B7BE-830EBDC855A6}"/>
                </a:ext>
              </a:extLst>
            </p:cNvPr>
            <p:cNvGrpSpPr/>
            <p:nvPr/>
          </p:nvGrpSpPr>
          <p:grpSpPr>
            <a:xfrm>
              <a:off x="-158340" y="2731400"/>
              <a:ext cx="8928992" cy="930556"/>
              <a:chOff x="905639" y="2136130"/>
              <a:chExt cx="7839393" cy="738022"/>
            </a:xfrm>
          </p:grpSpPr>
          <p:sp>
            <p:nvSpPr>
              <p:cNvPr id="27" name="17 Rectángulo redondeado"/>
              <p:cNvSpPr/>
              <p:nvPr/>
            </p:nvSpPr>
            <p:spPr bwMode="auto">
              <a:xfrm>
                <a:off x="905639" y="2136130"/>
                <a:ext cx="3239712" cy="738021"/>
              </a:xfrm>
              <a:prstGeom prst="roundRect">
                <a:avLst/>
              </a:prstGeom>
              <a:solidFill>
                <a:srgbClr val="00C1B9"/>
              </a:solidFill>
              <a:ln w="25400" cap="flat" cmpd="sng" algn="ctr">
                <a:solidFill>
                  <a:srgbClr val="00C1B9"/>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600" b="1" kern="0" dirty="0">
                    <a:solidFill>
                      <a:srgbClr val="FFFFFF"/>
                    </a:solidFill>
                    <a:latin typeface="Arial" pitchFamily="34" charset="0"/>
                    <a:ea typeface="+mn-ea"/>
                    <a:cs typeface="Arial" pitchFamily="34" charset="0"/>
                  </a:rPr>
                  <a:t>Servicios de Educación Media Superior</a:t>
                </a:r>
              </a:p>
              <a:p>
                <a:pPr marL="0" marR="0" lvl="0" indent="0" algn="ctr" defTabSz="914400" eaLnBrk="1" fontAlgn="b" latinLnBrk="0" hangingPunct="1">
                  <a:lnSpc>
                    <a:spcPct val="100000"/>
                  </a:lnSpc>
                  <a:spcBef>
                    <a:spcPts val="0"/>
                  </a:spcBef>
                  <a:spcAft>
                    <a:spcPts val="0"/>
                  </a:spcAft>
                  <a:buClrTx/>
                  <a:buSzTx/>
                  <a:buFontTx/>
                  <a:buNone/>
                  <a:tabLst/>
                  <a:defRPr/>
                </a:pPr>
                <a:r>
                  <a:rPr lang="es-MX" sz="1600" b="1" kern="0" dirty="0">
                    <a:solidFill>
                      <a:srgbClr val="FFFFFF"/>
                    </a:solidFill>
                    <a:latin typeface="Arial" pitchFamily="34" charset="0"/>
                    <a:ea typeface="+mn-ea"/>
                    <a:cs typeface="Arial" pitchFamily="34" charset="0"/>
                  </a:rPr>
                  <a:t>(SEP</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a:t>
                </a:r>
                <a:r>
                  <a:rPr lang="es-MX" sz="1600" b="1" kern="0" dirty="0">
                    <a:solidFill>
                      <a:srgbClr val="FFFFFF"/>
                    </a:solidFill>
                    <a:latin typeface="Arial" pitchFamily="34" charset="0"/>
                    <a:ea typeface="+mn-ea"/>
                    <a:cs typeface="Arial" pitchFamily="34" charset="0"/>
                  </a:rPr>
                  <a:t>E0</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07)</a:t>
                </a:r>
              </a:p>
            </p:txBody>
          </p:sp>
          <p:sp>
            <p:nvSpPr>
              <p:cNvPr id="28" name="17 Rectángulo redondeado">
                <a:extLst>
                  <a:ext uri="{FF2B5EF4-FFF2-40B4-BE49-F238E27FC236}">
                    <a16:creationId xmlns:a16="http://schemas.microsoft.com/office/drawing/2014/main" id="{C1059FDA-A6BC-4283-93E4-DA6A7AE0B65E}"/>
                  </a:ext>
                </a:extLst>
              </p:cNvPr>
              <p:cNvSpPr/>
              <p:nvPr/>
            </p:nvSpPr>
            <p:spPr bwMode="auto">
              <a:xfrm>
                <a:off x="5505059" y="2136131"/>
                <a:ext cx="3239973" cy="738021"/>
              </a:xfrm>
              <a:prstGeom prst="roundRect">
                <a:avLst/>
              </a:prstGeom>
              <a:solidFill>
                <a:srgbClr val="FF93A1"/>
              </a:solidFill>
              <a:ln w="25400" cap="flat" cmpd="sng" algn="ctr">
                <a:solidFill>
                  <a:srgbClr val="FF93A1"/>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Subsidios</a:t>
                </a:r>
                <a:r>
                  <a:rPr kumimoji="0" lang="es-MX" sz="1600" b="1" i="0" u="none" strike="noStrike" kern="0" cap="none" spc="0" normalizeH="0" noProof="0" dirty="0">
                    <a:ln>
                      <a:noFill/>
                    </a:ln>
                    <a:solidFill>
                      <a:srgbClr val="FFFFFF"/>
                    </a:solidFill>
                    <a:effectLst/>
                    <a:uLnTx/>
                    <a:uFillTx/>
                    <a:latin typeface="Arial" pitchFamily="34" charset="0"/>
                    <a:ea typeface="+mn-ea"/>
                    <a:cs typeface="Arial" pitchFamily="34" charset="0"/>
                  </a:rPr>
                  <a:t> </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para </a:t>
                </a:r>
                <a:r>
                  <a:rPr lang="es-MX" sz="1600" b="1" kern="0" dirty="0" err="1">
                    <a:solidFill>
                      <a:srgbClr val="FFFFFF"/>
                    </a:solidFill>
                    <a:latin typeface="Arial" pitchFamily="34" charset="0"/>
                    <a:ea typeface="+mn-ea"/>
                    <a:cs typeface="Arial" pitchFamily="34" charset="0"/>
                  </a:rPr>
                  <a:t>Or</a:t>
                </a:r>
                <a:r>
                  <a:rPr kumimoji="0" lang="es-MX" sz="1600" b="1" i="0" u="none" strike="noStrike" kern="0" cap="none" spc="0" normalizeH="0" baseline="0" noProof="0" dirty="0" err="1">
                    <a:ln>
                      <a:noFill/>
                    </a:ln>
                    <a:solidFill>
                      <a:srgbClr val="FFFFFF"/>
                    </a:solidFill>
                    <a:effectLst/>
                    <a:uLnTx/>
                    <a:uFillTx/>
                    <a:latin typeface="Arial" pitchFamily="34" charset="0"/>
                    <a:ea typeface="+mn-ea"/>
                    <a:cs typeface="Arial" pitchFamily="34" charset="0"/>
                  </a:rPr>
                  <a:t>ganismos</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a:t>
                </a:r>
                <a:r>
                  <a:rPr lang="es-MX" sz="1600" b="1" kern="0" dirty="0">
                    <a:solidFill>
                      <a:srgbClr val="FFFFFF"/>
                    </a:solidFill>
                    <a:latin typeface="Arial" pitchFamily="34" charset="0"/>
                    <a:ea typeface="+mn-ea"/>
                    <a:cs typeface="Arial" pitchFamily="34" charset="0"/>
                  </a:rPr>
                  <a:t>De</a:t>
                </a:r>
                <a:r>
                  <a:rPr kumimoji="0" lang="es-MX" sz="1600" b="1" i="0" u="none" strike="noStrike" kern="0" cap="none" spc="0" normalizeH="0" baseline="0" noProof="0" dirty="0" err="1">
                    <a:ln>
                      <a:noFill/>
                    </a:ln>
                    <a:solidFill>
                      <a:srgbClr val="FFFFFF"/>
                    </a:solidFill>
                    <a:effectLst/>
                    <a:uLnTx/>
                    <a:uFillTx/>
                    <a:latin typeface="Arial" pitchFamily="34" charset="0"/>
                    <a:ea typeface="+mn-ea"/>
                    <a:cs typeface="Arial" pitchFamily="34" charset="0"/>
                  </a:rPr>
                  <a:t>scentralizados</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Estatales</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(SEP, U006)</a:t>
                </a:r>
              </a:p>
            </p:txBody>
          </p:sp>
        </p:grpSp>
        <p:sp>
          <p:nvSpPr>
            <p:cNvPr id="36" name="CuadroTexto 7">
              <a:extLst>
                <a:ext uri="{FF2B5EF4-FFF2-40B4-BE49-F238E27FC236}">
                  <a16:creationId xmlns:a16="http://schemas.microsoft.com/office/drawing/2014/main" id="{F860C28F-F44B-465B-A4DF-121446A08FB7}"/>
                </a:ext>
              </a:extLst>
            </p:cNvPr>
            <p:cNvSpPr txBox="1"/>
            <p:nvPr/>
          </p:nvSpPr>
          <p:spPr>
            <a:xfrm>
              <a:off x="3946116" y="2437818"/>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38" name="Rectángulo 29">
              <a:extLst>
                <a:ext uri="{FF2B5EF4-FFF2-40B4-BE49-F238E27FC236}">
                  <a16:creationId xmlns:a16="http://schemas.microsoft.com/office/drawing/2014/main" id="{F43938C8-EBFE-4EAB-9FD2-258C48041E15}"/>
                </a:ext>
              </a:extLst>
            </p:cNvPr>
            <p:cNvSpPr/>
            <p:nvPr/>
          </p:nvSpPr>
          <p:spPr>
            <a:xfrm>
              <a:off x="3946116" y="3229906"/>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sp>
        <p:nvSpPr>
          <p:cNvPr id="32" name="10 Rectángulo redondeado">
            <a:extLst>
              <a:ext uri="{FF2B5EF4-FFF2-40B4-BE49-F238E27FC236}">
                <a16:creationId xmlns:a16="http://schemas.microsoft.com/office/drawing/2014/main" id="{A69D4E93-E7B4-4EF8-9B4D-AB9EC0643473}"/>
              </a:ext>
            </a:extLst>
          </p:cNvPr>
          <p:cNvSpPr/>
          <p:nvPr/>
        </p:nvSpPr>
        <p:spPr bwMode="auto">
          <a:xfrm>
            <a:off x="172243" y="3364632"/>
            <a:ext cx="12660314" cy="5535603"/>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600" dirty="0">
                <a:latin typeface="Arial" panose="020B0604020202020204" pitchFamily="34" charset="0"/>
                <a:cs typeface="Arial" panose="020B0604020202020204" pitchFamily="34" charset="0"/>
              </a:rPr>
              <a:t>Los programas buscan garantizar el derecho de la población mexicana a una educación de excelencia, pertinente y relevante en los diferentes tipos, niveles y modalidades del Sistema Educativo Nacional otorgando financiamiento a diversos organismos y/o instituciones de educación media superior y para el trabajo, para solventar gastos de operación, prestación de servicios educativos e infraestructura.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600" dirty="0">
                <a:latin typeface="Arial" panose="020B0604020202020204" pitchFamily="34" charset="0"/>
                <a:cs typeface="Arial" panose="020B0604020202020204" pitchFamily="34" charset="0"/>
              </a:rPr>
              <a:t>En este sentido, el Programa </a:t>
            </a:r>
            <a:r>
              <a:rPr lang="es-MX" sz="1600" b="1" dirty="0">
                <a:latin typeface="Arial" panose="020B0604020202020204" pitchFamily="34" charset="0"/>
                <a:cs typeface="Arial" panose="020B0604020202020204" pitchFamily="34" charset="0"/>
              </a:rPr>
              <a:t>E007</a:t>
            </a:r>
            <a:r>
              <a:rPr lang="es-MX" sz="1600" dirty="0">
                <a:latin typeface="Arial" panose="020B0604020202020204" pitchFamily="34" charset="0"/>
                <a:cs typeface="Arial" panose="020B0604020202020204" pitchFamily="34" charset="0"/>
              </a:rPr>
              <a:t> procura fortalecer la calidad, pertinencia y relevancia de la educación media superior y para el trabajo, mediante la prestación de servicios de educación media superior que permita la atención integral a la demanda de los jóvenes del grupo escolar de 15 a 18 años, en las modalidades de tecnólogo, bachillerato general, tecnológico y profesional técnico y el Programa </a:t>
            </a:r>
            <a:r>
              <a:rPr lang="es-MX" sz="1600" b="1" dirty="0">
                <a:latin typeface="Arial" panose="020B0604020202020204" pitchFamily="34" charset="0"/>
                <a:cs typeface="Arial" panose="020B0604020202020204" pitchFamily="34" charset="0"/>
              </a:rPr>
              <a:t>U006 </a:t>
            </a:r>
            <a:r>
              <a:rPr lang="es-MX" sz="1600" dirty="0">
                <a:latin typeface="Arial" panose="020B0604020202020204" pitchFamily="34" charset="0"/>
                <a:cs typeface="Arial" panose="020B0604020202020204" pitchFamily="34" charset="0"/>
              </a:rPr>
              <a:t>apoya el sostenimiento de la capacidad de atención a la de manda de los servicio de educación superior, media superior y formación para el trabajo de los Organismos Descentralizados Estatales para asegurar la continuidad de los servicios educativos.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600" dirty="0">
                <a:latin typeface="Arial" panose="020B0604020202020204" pitchFamily="34" charset="0"/>
                <a:cs typeface="Arial" panose="020B0604020202020204" pitchFamily="34" charset="0"/>
              </a:rPr>
              <a:t>Ambos programas se consideran similares debido a que otorgan financiamiento para la operación de servicios educativos de educación media superior y formación para el trabajo, por lo cual no es posible identificar diferencias en la población atendida. Se recomienda establecer mecanismos de coordinación para contribuir a un uso eficiente y transparente de los recursos que permita potenciar sus efectos en la mejora de la educación en México.</a:t>
            </a:r>
          </a:p>
        </p:txBody>
      </p:sp>
      <p:sp>
        <p:nvSpPr>
          <p:cNvPr id="37"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42809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o"/>
          <p:cNvGrpSpPr/>
          <p:nvPr/>
        </p:nvGrpSpPr>
        <p:grpSpPr>
          <a:xfrm>
            <a:off x="2253928" y="2140496"/>
            <a:ext cx="8496944" cy="1200330"/>
            <a:chOff x="57684" y="2580432"/>
            <a:chExt cx="8496944" cy="1200330"/>
          </a:xfrm>
        </p:grpSpPr>
        <p:grpSp>
          <p:nvGrpSpPr>
            <p:cNvPr id="26" name="Grupo 3">
              <a:extLst>
                <a:ext uri="{FF2B5EF4-FFF2-40B4-BE49-F238E27FC236}">
                  <a16:creationId xmlns:a16="http://schemas.microsoft.com/office/drawing/2014/main" id="{AEDC03D3-49D9-4F0B-B7BE-830EBDC855A6}"/>
                </a:ext>
              </a:extLst>
            </p:cNvPr>
            <p:cNvGrpSpPr/>
            <p:nvPr/>
          </p:nvGrpSpPr>
          <p:grpSpPr>
            <a:xfrm>
              <a:off x="57684" y="2731400"/>
              <a:ext cx="8496944" cy="1049362"/>
              <a:chOff x="1095302" y="2136130"/>
              <a:chExt cx="7460068" cy="832247"/>
            </a:xfrm>
          </p:grpSpPr>
          <p:sp>
            <p:nvSpPr>
              <p:cNvPr id="27" name="17 Rectángulo redondeado"/>
              <p:cNvSpPr/>
              <p:nvPr/>
            </p:nvSpPr>
            <p:spPr bwMode="auto">
              <a:xfrm>
                <a:off x="1095302" y="2136130"/>
                <a:ext cx="3018698" cy="832246"/>
              </a:xfrm>
              <a:prstGeom prst="roundRect">
                <a:avLst/>
              </a:prstGeom>
              <a:solidFill>
                <a:srgbClr val="00C1B9"/>
              </a:solidFill>
              <a:ln w="25400" cap="flat" cmpd="sng" algn="ctr">
                <a:solidFill>
                  <a:srgbClr val="00C1B9"/>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lang="es-MX" sz="1600" b="1" kern="0" dirty="0">
                    <a:solidFill>
                      <a:srgbClr val="FFFFFF"/>
                    </a:solidFill>
                    <a:latin typeface="Arial" pitchFamily="34" charset="0"/>
                    <a:ea typeface="+mn-ea"/>
                    <a:cs typeface="Arial" pitchFamily="34" charset="0"/>
                  </a:rPr>
                  <a:t>Apoyos a Centros y Organizaciones de Educación</a:t>
                </a:r>
              </a:p>
              <a:p>
                <a:pPr marL="0" marR="0" lvl="0" indent="0" algn="ctr" defTabSz="914400" eaLnBrk="1" fontAlgn="b" latinLnBrk="0" hangingPunct="1">
                  <a:lnSpc>
                    <a:spcPct val="100000"/>
                  </a:lnSpc>
                  <a:spcBef>
                    <a:spcPts val="0"/>
                  </a:spcBef>
                  <a:spcAft>
                    <a:spcPts val="0"/>
                  </a:spcAft>
                  <a:buClrTx/>
                  <a:buSzTx/>
                  <a:buFontTx/>
                  <a:buNone/>
                  <a:tabLst/>
                  <a:defRPr/>
                </a:pPr>
                <a:r>
                  <a:rPr lang="es-MX" sz="1600" b="1" kern="0" dirty="0">
                    <a:solidFill>
                      <a:srgbClr val="FFFFFF"/>
                    </a:solidFill>
                    <a:latin typeface="Arial" pitchFamily="34" charset="0"/>
                    <a:ea typeface="+mn-ea"/>
                    <a:cs typeface="Arial" pitchFamily="34" charset="0"/>
                  </a:rPr>
                  <a:t>(SEP, U080)</a:t>
                </a:r>
              </a:p>
            </p:txBody>
          </p:sp>
          <p:sp>
            <p:nvSpPr>
              <p:cNvPr id="28" name="17 Rectángulo redondeado">
                <a:extLst>
                  <a:ext uri="{FF2B5EF4-FFF2-40B4-BE49-F238E27FC236}">
                    <a16:creationId xmlns:a16="http://schemas.microsoft.com/office/drawing/2014/main" id="{C1059FDA-A6BC-4283-93E4-DA6A7AE0B65E}"/>
                  </a:ext>
                </a:extLst>
              </p:cNvPr>
              <p:cNvSpPr/>
              <p:nvPr/>
            </p:nvSpPr>
            <p:spPr bwMode="auto">
              <a:xfrm>
                <a:off x="5536672" y="2136132"/>
                <a:ext cx="3018698" cy="832245"/>
              </a:xfrm>
              <a:prstGeom prst="roundRect">
                <a:avLst/>
              </a:prstGeom>
              <a:solidFill>
                <a:srgbClr val="FF93A1"/>
              </a:solidFill>
              <a:ln w="25400" cap="flat" cmpd="sng" algn="ctr">
                <a:solidFill>
                  <a:srgbClr val="FF93A1"/>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Subsidios</a:t>
                </a:r>
                <a:r>
                  <a:rPr kumimoji="0" lang="es-MX" sz="1600" b="1" i="0" u="none" strike="noStrike" kern="0" cap="none" spc="0" normalizeH="0" noProof="0" dirty="0">
                    <a:ln>
                      <a:noFill/>
                    </a:ln>
                    <a:solidFill>
                      <a:srgbClr val="FFFFFF"/>
                    </a:solidFill>
                    <a:effectLst/>
                    <a:uLnTx/>
                    <a:uFillTx/>
                    <a:latin typeface="Arial" pitchFamily="34" charset="0"/>
                    <a:ea typeface="+mn-ea"/>
                    <a:cs typeface="Arial" pitchFamily="34" charset="0"/>
                  </a:rPr>
                  <a:t> </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para </a:t>
                </a:r>
                <a:r>
                  <a:rPr lang="es-MX" sz="1600" b="1" kern="0" dirty="0" err="1">
                    <a:solidFill>
                      <a:srgbClr val="FFFFFF"/>
                    </a:solidFill>
                    <a:latin typeface="Arial" pitchFamily="34" charset="0"/>
                    <a:ea typeface="+mn-ea"/>
                    <a:cs typeface="Arial" pitchFamily="34" charset="0"/>
                  </a:rPr>
                  <a:t>Or</a:t>
                </a:r>
                <a:r>
                  <a:rPr kumimoji="0" lang="es-MX" sz="1600" b="1" i="0" u="none" strike="noStrike" kern="0" cap="none" spc="0" normalizeH="0" baseline="0" noProof="0" dirty="0" err="1">
                    <a:ln>
                      <a:noFill/>
                    </a:ln>
                    <a:solidFill>
                      <a:srgbClr val="FFFFFF"/>
                    </a:solidFill>
                    <a:effectLst/>
                    <a:uLnTx/>
                    <a:uFillTx/>
                    <a:latin typeface="Arial" pitchFamily="34" charset="0"/>
                    <a:ea typeface="+mn-ea"/>
                    <a:cs typeface="Arial" pitchFamily="34" charset="0"/>
                  </a:rPr>
                  <a:t>ganismos</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a:t>
                </a:r>
                <a:r>
                  <a:rPr lang="es-MX" sz="1600" b="1" kern="0" dirty="0">
                    <a:solidFill>
                      <a:srgbClr val="FFFFFF"/>
                    </a:solidFill>
                    <a:latin typeface="Arial" pitchFamily="34" charset="0"/>
                    <a:ea typeface="+mn-ea"/>
                    <a:cs typeface="Arial" pitchFamily="34" charset="0"/>
                  </a:rPr>
                  <a:t>De</a:t>
                </a:r>
                <a:r>
                  <a:rPr kumimoji="0" lang="es-MX" sz="1600" b="1" i="0" u="none" strike="noStrike" kern="0" cap="none" spc="0" normalizeH="0" baseline="0" noProof="0" dirty="0" err="1">
                    <a:ln>
                      <a:noFill/>
                    </a:ln>
                    <a:solidFill>
                      <a:srgbClr val="FFFFFF"/>
                    </a:solidFill>
                    <a:effectLst/>
                    <a:uLnTx/>
                    <a:uFillTx/>
                    <a:latin typeface="Arial" pitchFamily="34" charset="0"/>
                    <a:ea typeface="+mn-ea"/>
                    <a:cs typeface="Arial" pitchFamily="34" charset="0"/>
                  </a:rPr>
                  <a:t>scentralizados</a:t>
                </a: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 Estatales</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6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(SEP, U006)</a:t>
                </a:r>
              </a:p>
            </p:txBody>
          </p:sp>
        </p:grpSp>
        <p:sp>
          <p:nvSpPr>
            <p:cNvPr id="36" name="CuadroTexto 7">
              <a:extLst>
                <a:ext uri="{FF2B5EF4-FFF2-40B4-BE49-F238E27FC236}">
                  <a16:creationId xmlns:a16="http://schemas.microsoft.com/office/drawing/2014/main" id="{F860C28F-F44B-465B-A4DF-121446A08FB7}"/>
                </a:ext>
              </a:extLst>
            </p:cNvPr>
            <p:cNvSpPr txBox="1"/>
            <p:nvPr/>
          </p:nvSpPr>
          <p:spPr>
            <a:xfrm>
              <a:off x="3982120" y="2580432"/>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38" name="Rectángulo 29">
              <a:extLst>
                <a:ext uri="{FF2B5EF4-FFF2-40B4-BE49-F238E27FC236}">
                  <a16:creationId xmlns:a16="http://schemas.microsoft.com/office/drawing/2014/main" id="{F43938C8-EBFE-4EAB-9FD2-258C48041E15}"/>
                </a:ext>
              </a:extLst>
            </p:cNvPr>
            <p:cNvSpPr/>
            <p:nvPr/>
          </p:nvSpPr>
          <p:spPr>
            <a:xfrm>
              <a:off x="3946116" y="3339421"/>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sp>
        <p:nvSpPr>
          <p:cNvPr id="32" name="10 Rectángulo redondeado">
            <a:extLst>
              <a:ext uri="{FF2B5EF4-FFF2-40B4-BE49-F238E27FC236}">
                <a16:creationId xmlns:a16="http://schemas.microsoft.com/office/drawing/2014/main" id="{A69D4E93-E7B4-4EF8-9B4D-AB9EC0643473}"/>
              </a:ext>
            </a:extLst>
          </p:cNvPr>
          <p:cNvSpPr/>
          <p:nvPr/>
        </p:nvSpPr>
        <p:spPr bwMode="auto">
          <a:xfrm>
            <a:off x="172243" y="3724672"/>
            <a:ext cx="12660314" cy="5103555"/>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600" dirty="0">
                <a:latin typeface="Arial" panose="020B0604020202020204" pitchFamily="34" charset="0"/>
                <a:cs typeface="Arial" panose="020B0604020202020204" pitchFamily="34" charset="0"/>
              </a:rPr>
              <a:t>Los programas buscan garantizar el derecho de la población mexicana a una educación de excelencia, pertinente, equitativa, inclusiva, intercultural, integral y relevante en los diferentes tipos, niveles y modalidades del Sistema Educativo Nacional otorgando financiamiento a diversos organismos y/o instituciones de educación media superior y para el trabajo, para solventar gastos de operación, prestación de servicios educativos e infraestructura.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600" dirty="0">
                <a:latin typeface="Arial" panose="020B0604020202020204" pitchFamily="34" charset="0"/>
                <a:cs typeface="Arial" panose="020B0604020202020204" pitchFamily="34" charset="0"/>
              </a:rPr>
              <a:t>El Programa </a:t>
            </a:r>
            <a:r>
              <a:rPr lang="es-MX" sz="1600" b="1" dirty="0">
                <a:latin typeface="Arial" panose="020B0604020202020204" pitchFamily="34" charset="0"/>
                <a:cs typeface="Arial" panose="020B0604020202020204" pitchFamily="34" charset="0"/>
              </a:rPr>
              <a:t>U080</a:t>
            </a:r>
            <a:r>
              <a:rPr lang="es-MX" sz="1600" dirty="0">
                <a:latin typeface="Arial" panose="020B0604020202020204" pitchFamily="34" charset="0"/>
                <a:cs typeface="Arial" panose="020B0604020202020204" pitchFamily="34" charset="0"/>
              </a:rPr>
              <a:t> contribuye a esto mediante la concertación y coordinación con las autoridades de las Entidades Federativas, el sector social y el sector privado, mediante la asignación de subsidios federales para el desarrollo de programas y proyectos que contribuyan a mejorar la pertinencia de la oferta educativa, la innovación tecnológica y su aplicación en el área local y el Programa </a:t>
            </a:r>
            <a:r>
              <a:rPr lang="es-MX" sz="1600" b="1" dirty="0">
                <a:latin typeface="Arial" panose="020B0604020202020204" pitchFamily="34" charset="0"/>
                <a:cs typeface="Arial" panose="020B0604020202020204" pitchFamily="34" charset="0"/>
              </a:rPr>
              <a:t>U006 </a:t>
            </a:r>
            <a:r>
              <a:rPr lang="es-MX" sz="1600" dirty="0">
                <a:latin typeface="Arial" panose="020B0604020202020204" pitchFamily="34" charset="0"/>
                <a:cs typeface="Arial" panose="020B0604020202020204" pitchFamily="34" charset="0"/>
              </a:rPr>
              <a:t>lo realiza por medio del apoyo al sostenimiento de la capacidad de atención a la de manda de los servicio de educación superior, media superior y formación para el trabajo de los Organismos Descentralizados Estatales para asegurar la continuidad de los servicios educativos.</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600" dirty="0">
                <a:latin typeface="Arial" panose="020B0604020202020204" pitchFamily="34" charset="0"/>
                <a:cs typeface="Arial" panose="020B0604020202020204" pitchFamily="34" charset="0"/>
              </a:rPr>
              <a:t>Los dos programas se consideran similares, ya que ambos utilizan mecanismos semejantes para la transferencia de recursos, sin embargo, los objetivos de dichas trasferencias difieren, por lo que se recomienda establecer mecanismos de coordinación para contribuir a un uso eficiente y transparente de los recursos que permita potenciar sus efectos en la mejora de la educación en México.</a:t>
            </a:r>
          </a:p>
        </p:txBody>
      </p:sp>
      <p:sp>
        <p:nvSpPr>
          <p:cNvPr id="37" name="3 Título">
            <a:extLst>
              <a:ext uri="{FF2B5EF4-FFF2-40B4-BE49-F238E27FC236}">
                <a16:creationId xmlns:a16="http://schemas.microsoft.com/office/drawing/2014/main" id="{0453791C-D397-49B9-B80F-ADCF4C04E53C}"/>
              </a:ext>
            </a:extLst>
          </p:cNvPr>
          <p:cNvSpPr txBox="1">
            <a:spLocks/>
          </p:cNvSpPr>
          <p:nvPr/>
        </p:nvSpPr>
        <p:spPr bwMode="auto">
          <a:xfrm>
            <a:off x="310400" y="1348407"/>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864461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3">
            <a:extLst>
              <a:ext uri="{FF2B5EF4-FFF2-40B4-BE49-F238E27FC236}">
                <a16:creationId xmlns:a16="http://schemas.microsoft.com/office/drawing/2014/main" id="{3B2B7BA8-3EF2-43BC-9E23-5A9FE14EC9AE}"/>
              </a:ext>
            </a:extLst>
          </p:cNvPr>
          <p:cNvSpPr/>
          <p:nvPr/>
        </p:nvSpPr>
        <p:spPr>
          <a:xfrm>
            <a:off x="93688" y="2076028"/>
            <a:ext cx="12745416" cy="6617196"/>
          </a:xfrm>
          <a:prstGeom prst="rect">
            <a:avLst/>
          </a:prstGeom>
        </p:spPr>
        <p:txBody>
          <a:bodyPr wrap="square">
            <a:spAutoFit/>
          </a:bodyPr>
          <a:lstStyle/>
          <a:p>
            <a:pPr algn="just">
              <a:lnSpc>
                <a:spcPct val="150000"/>
              </a:lnSpc>
              <a:buClr>
                <a:schemeClr val="tx1"/>
              </a:buClr>
            </a:pPr>
            <a:r>
              <a:rPr lang="es-MX" sz="1800" b="1" dirty="0">
                <a:latin typeface="Arial" panose="020B0604020202020204" pitchFamily="34" charset="0"/>
                <a:cs typeface="Arial" panose="020B0604020202020204" pitchFamily="34" charset="0"/>
              </a:rPr>
              <a:t>3. Análisis al interior de las clases. </a:t>
            </a:r>
            <a:r>
              <a:rPr lang="es-MX" sz="1800" dirty="0">
                <a:latin typeface="Arial" panose="020B0604020202020204" pitchFamily="34" charset="0"/>
                <a:cs typeface="Arial" panose="020B0604020202020204" pitchFamily="34" charset="0"/>
              </a:rPr>
              <a:t>Se calcula el grado de similitud de cada programa con respecto a los demás de su clase, mediante el cociente del número de variables en las cuales los dos programas analizados tienen la misma respuesta respecto al total de las variables consideradas.</a:t>
            </a: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algn="just">
              <a:lnSpc>
                <a:spcPct val="150000"/>
              </a:lnSpc>
              <a:buClr>
                <a:srgbClr val="00B050"/>
              </a:buClr>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marL="457200" indent="-457200" algn="just">
              <a:lnSpc>
                <a:spcPct val="150000"/>
              </a:lnSpc>
              <a:buClr>
                <a:srgbClr val="00B050"/>
              </a:buClr>
              <a:buFont typeface="+mj-lt"/>
              <a:buAutoNum type="arabicPeriod" startAt="3"/>
            </a:pPr>
            <a:endParaRPr lang="es-MX" sz="1800" dirty="0">
              <a:latin typeface="Arial" panose="020B0604020202020204" pitchFamily="34" charset="0"/>
              <a:cs typeface="Arial" panose="020B0604020202020204" pitchFamily="34" charset="0"/>
            </a:endParaRPr>
          </a:p>
          <a:p>
            <a:pPr algn="just">
              <a:lnSpc>
                <a:spcPct val="150000"/>
              </a:lnSpc>
              <a:spcAft>
                <a:spcPts val="1200"/>
              </a:spcAft>
              <a:buClr>
                <a:srgbClr val="00B050"/>
              </a:buClr>
            </a:pPr>
            <a:endParaRPr lang="es-MX" sz="700" b="1" dirty="0">
              <a:latin typeface="Arial" panose="020B0604020202020204" pitchFamily="34" charset="0"/>
              <a:cs typeface="Arial" panose="020B0604020202020204" pitchFamily="34" charset="0"/>
            </a:endParaRPr>
          </a:p>
          <a:p>
            <a:pPr algn="just">
              <a:lnSpc>
                <a:spcPct val="150000"/>
              </a:lnSpc>
              <a:spcAft>
                <a:spcPts val="1200"/>
              </a:spcAft>
              <a:buClr>
                <a:srgbClr val="00B050"/>
              </a:buClr>
            </a:pPr>
            <a:r>
              <a:rPr lang="es-MX" sz="1800" b="1" dirty="0">
                <a:latin typeface="Arial" panose="020B0604020202020204" pitchFamily="34" charset="0"/>
                <a:cs typeface="Arial" panose="020B0604020202020204" pitchFamily="34" charset="0"/>
              </a:rPr>
              <a:t>4. Selección y análisis de los programas. </a:t>
            </a:r>
            <a:r>
              <a:rPr lang="es-MX" sz="1800" dirty="0">
                <a:latin typeface="Arial" panose="020B0604020202020204" pitchFamily="34" charset="0"/>
                <a:cs typeface="Arial" panose="020B0604020202020204" pitchFamily="34" charset="0"/>
              </a:rPr>
              <a:t>Se identifican los casos con un grado de similitud entre 98 y 100 por ciento y se realiza un análisis exhaustivo de estos, para determinar si se trata de una  similitud o complementariedad y así poder emitir una recomendación o consideración para dichos programas que aporte información objetiva y útil para los tomadores de decisiones.</a:t>
            </a:r>
          </a:p>
        </p:txBody>
      </p:sp>
      <p:sp>
        <p:nvSpPr>
          <p:cNvPr id="7" name="3 Título">
            <a:extLst>
              <a:ext uri="{FF2B5EF4-FFF2-40B4-BE49-F238E27FC236}">
                <a16:creationId xmlns:a16="http://schemas.microsoft.com/office/drawing/2014/main" id="{03035131-4817-48C7-A1D3-2F417F6F8328}"/>
              </a:ext>
            </a:extLst>
          </p:cNvPr>
          <p:cNvSpPr txBox="1">
            <a:spLocks/>
          </p:cNvSpPr>
          <p:nvPr/>
        </p:nvSpPr>
        <p:spPr bwMode="auto">
          <a:xfrm>
            <a:off x="93688" y="1348407"/>
            <a:ext cx="12109062" cy="648073"/>
          </a:xfrm>
          <a:prstGeom prst="rect">
            <a:avLst/>
          </a:prstGeom>
          <a:noFill/>
          <a:ln w="9525">
            <a:noFill/>
            <a:miter lim="800000"/>
            <a:headEnd/>
            <a:tailEnd/>
          </a:ln>
        </p:spPr>
        <p:txBody>
          <a:bodyPr/>
          <a:lstStyle/>
          <a:p>
            <a:r>
              <a:rPr lang="es-MX" altLang="es-MX" sz="2800" b="1" dirty="0">
                <a:solidFill>
                  <a:srgbClr val="002060"/>
                </a:solidFill>
                <a:latin typeface="Arial" panose="020B0604020202020204" pitchFamily="34" charset="0"/>
                <a:ea typeface="+mj-ea"/>
                <a:cs typeface="Arial" panose="020B0604020202020204" pitchFamily="34" charset="0"/>
                <a:sym typeface="Arial" panose="020B0604020202020204" pitchFamily="34" charset="0"/>
              </a:rPr>
              <a:t>Consideraciones Metodológicas</a:t>
            </a:r>
          </a:p>
          <a:p>
            <a:pPr>
              <a:defRPr/>
            </a:pPr>
            <a:endParaRPr lang="es-ES" sz="2000" dirty="0">
              <a:solidFill>
                <a:srgbClr val="041562"/>
              </a:solidFill>
              <a:latin typeface="Arial" panose="020B0604020202020204" pitchFamily="34" charset="0"/>
              <a:cs typeface="Arial" panose="020B0604020202020204" pitchFamily="34"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8851" y="3951859"/>
            <a:ext cx="6792181" cy="2422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0" name="9 Grupo"/>
          <p:cNvGrpSpPr/>
          <p:nvPr/>
        </p:nvGrpSpPr>
        <p:grpSpPr>
          <a:xfrm>
            <a:off x="1101800" y="3781872"/>
            <a:ext cx="3528392" cy="2679104"/>
            <a:chOff x="1101800" y="3580656"/>
            <a:chExt cx="3528392" cy="2679104"/>
          </a:xfrm>
        </p:grpSpPr>
        <p:sp>
          <p:nvSpPr>
            <p:cNvPr id="6" name="5 Rectángulo"/>
            <p:cNvSpPr/>
            <p:nvPr/>
          </p:nvSpPr>
          <p:spPr bwMode="auto">
            <a:xfrm>
              <a:off x="1101800" y="3580656"/>
              <a:ext cx="3528392" cy="2679104"/>
            </a:xfrm>
            <a:prstGeom prst="rect">
              <a:avLst/>
            </a:prstGeom>
            <a:solidFill>
              <a:srgbClr val="00C1B9"/>
            </a:solidFill>
            <a:ln w="57150" cap="flat" cmpd="sng" algn="ctr">
              <a:solidFill>
                <a:schemeClr val="accent1">
                  <a:lumMod val="75000"/>
                </a:schemeClr>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grpSp>
          <p:nvGrpSpPr>
            <p:cNvPr id="4" name="3 Grupo"/>
            <p:cNvGrpSpPr/>
            <p:nvPr/>
          </p:nvGrpSpPr>
          <p:grpSpPr>
            <a:xfrm>
              <a:off x="1101800" y="3580768"/>
              <a:ext cx="3528392" cy="1008000"/>
              <a:chOff x="2253928" y="3391348"/>
              <a:chExt cx="3096343" cy="1008000"/>
            </a:xfrm>
          </p:grpSpPr>
          <p:sp>
            <p:nvSpPr>
              <p:cNvPr id="2" name="1 Documento"/>
              <p:cNvSpPr/>
              <p:nvPr/>
            </p:nvSpPr>
            <p:spPr bwMode="auto">
              <a:xfrm>
                <a:off x="2253928" y="3391348"/>
                <a:ext cx="3096343" cy="1008000"/>
              </a:xfrm>
              <a:prstGeom prst="flowChartDocument">
                <a:avLst/>
              </a:prstGeom>
              <a:solidFill>
                <a:srgbClr val="F593A1"/>
              </a:solidFill>
              <a:ln w="57150" cap="flat" cmpd="sng" algn="ctr">
                <a:solidFill>
                  <a:srgbClr val="BA5536"/>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s-MX" kern="0" dirty="0">
                  <a:solidFill>
                    <a:srgbClr val="FFFFFF"/>
                  </a:solidFill>
                  <a:latin typeface="Arial" panose="020B0604020202020204" pitchFamily="34" charset="0"/>
                  <a:cs typeface="Arial" panose="020B0604020202020204" pitchFamily="34" charset="0"/>
                </a:endParaRPr>
              </a:p>
            </p:txBody>
          </p:sp>
          <p:sp>
            <p:nvSpPr>
              <p:cNvPr id="3" name="2 CuadroTexto"/>
              <p:cNvSpPr txBox="1"/>
              <p:nvPr/>
            </p:nvSpPr>
            <p:spPr>
              <a:xfrm>
                <a:off x="2469952" y="3496343"/>
                <a:ext cx="2736304" cy="83099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MX" sz="1600" b="1" kern="0" dirty="0">
                    <a:solidFill>
                      <a:srgbClr val="FFFFFF"/>
                    </a:solidFill>
                    <a:latin typeface="Arial" panose="020B0604020202020204" pitchFamily="34" charset="0"/>
                    <a:cs typeface="Arial" panose="020B0604020202020204" pitchFamily="34" charset="0"/>
                  </a:rPr>
                  <a:t>Este análisis se presenta en una matriz por cada clase.</a:t>
                </a:r>
              </a:p>
            </p:txBody>
          </p:sp>
        </p:grpSp>
        <p:sp>
          <p:nvSpPr>
            <p:cNvPr id="9" name="8 CuadroTexto"/>
            <p:cNvSpPr txBox="1"/>
            <p:nvPr/>
          </p:nvSpPr>
          <p:spPr>
            <a:xfrm>
              <a:off x="1101800" y="4879702"/>
              <a:ext cx="3528392" cy="1077218"/>
            </a:xfrm>
            <a:prstGeom prst="rect">
              <a:avLst/>
            </a:prstGeom>
            <a:noFill/>
          </p:spPr>
          <p:txBody>
            <a:bodyPr wrap="square" rtlCol="0">
              <a:spAutoFit/>
            </a:bodyPr>
            <a:lstStyle/>
            <a:p>
              <a:pPr lvl="0" algn="ctr"/>
              <a:r>
                <a:rPr lang="es-MX" sz="1600" b="1" kern="0" dirty="0">
                  <a:solidFill>
                    <a:srgbClr val="FFFFFF"/>
                  </a:solidFill>
                  <a:latin typeface="Arial" panose="020B0604020202020204" pitchFamily="34" charset="0"/>
                  <a:cs typeface="Arial" panose="020B0604020202020204" pitchFamily="34" charset="0"/>
                </a:rPr>
                <a:t>Dos programas se pueden llegar a consideran similares si presentan coincidencias en todas sus variables.</a:t>
              </a:r>
              <a:endParaRPr lang="es-MX" dirty="0"/>
            </a:p>
          </p:txBody>
        </p:sp>
      </p:grpSp>
    </p:spTree>
    <p:extLst>
      <p:ext uri="{BB962C8B-B14F-4D97-AF65-F5344CB8AC3E}">
        <p14:creationId xmlns:p14="http://schemas.microsoft.com/office/powerpoint/2010/main" val="103035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Elipse"/>
          <p:cNvSpPr/>
          <p:nvPr/>
        </p:nvSpPr>
        <p:spPr bwMode="auto">
          <a:xfrm>
            <a:off x="6801440" y="4671784"/>
            <a:ext cx="1861200" cy="1861200"/>
          </a:xfrm>
          <a:prstGeom prst="ellipse">
            <a:avLst/>
          </a:prstGeom>
          <a:solidFill>
            <a:schemeClr val="accent4">
              <a:lumMod val="60000"/>
              <a:lumOff val="40000"/>
            </a:schemeClr>
          </a:solidFill>
          <a:ln w="25400" cap="flat" cmpd="sng" algn="ctr">
            <a:solidFill>
              <a:srgbClr val="C0006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5" name="4 Rectángulo redondeado"/>
          <p:cNvSpPr/>
          <p:nvPr/>
        </p:nvSpPr>
        <p:spPr bwMode="auto">
          <a:xfrm>
            <a:off x="2613968" y="2629977"/>
            <a:ext cx="3737242" cy="1333596"/>
          </a:xfrm>
          <a:prstGeom prst="roundRect">
            <a:avLst/>
          </a:prstGeom>
          <a:solidFill>
            <a:srgbClr val="FF5050">
              <a:alpha val="60000"/>
            </a:srgbClr>
          </a:solidFill>
          <a:ln w="76200" cap="flat" cmpd="sng" algn="ctr">
            <a:solidFill>
              <a:srgbClr val="FF505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4" name="Rectangle 2">
            <a:extLst>
              <a:ext uri="{FF2B5EF4-FFF2-40B4-BE49-F238E27FC236}">
                <a16:creationId xmlns:a16="http://schemas.microsoft.com/office/drawing/2014/main" id="{5155CCDF-16F9-644A-9515-BA31F60D207A}"/>
              </a:ext>
            </a:extLst>
          </p:cNvPr>
          <p:cNvSpPr>
            <a:spLocks/>
          </p:cNvSpPr>
          <p:nvPr/>
        </p:nvSpPr>
        <p:spPr bwMode="auto">
          <a:xfrm>
            <a:off x="309712" y="1426728"/>
            <a:ext cx="3593934" cy="507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38100" tIns="38100" rIns="38100" bIns="38100" anchor="ctr">
            <a:spAutoFit/>
          </a:bodyPr>
          <a:lstStyle>
            <a:lvl1pPr>
              <a:defRPr sz="3600">
                <a:solidFill>
                  <a:srgbClr val="000000"/>
                </a:solidFill>
                <a:latin typeface="Helvetica Light" charset="0"/>
                <a:ea typeface="Helvetica Light" charset="0"/>
                <a:cs typeface="Helvetica Light" charset="0"/>
                <a:sym typeface="Helvetica Light" charset="0"/>
              </a:defRPr>
            </a:lvl1pPr>
            <a:lvl2pPr marL="742950" indent="-285750">
              <a:defRPr sz="3600">
                <a:solidFill>
                  <a:srgbClr val="000000"/>
                </a:solidFill>
                <a:latin typeface="Helvetica Light" charset="0"/>
                <a:ea typeface="Helvetica Light" charset="0"/>
                <a:cs typeface="Helvetica Light" charset="0"/>
                <a:sym typeface="Helvetica Light" charset="0"/>
              </a:defRPr>
            </a:lvl2pPr>
            <a:lvl3pPr marL="1143000" indent="-228600">
              <a:defRPr sz="3600">
                <a:solidFill>
                  <a:srgbClr val="000000"/>
                </a:solidFill>
                <a:latin typeface="Helvetica Light" charset="0"/>
                <a:ea typeface="Helvetica Light" charset="0"/>
                <a:cs typeface="Helvetica Light" charset="0"/>
                <a:sym typeface="Helvetica Light" charset="0"/>
              </a:defRPr>
            </a:lvl3pPr>
            <a:lvl4pPr marL="1600200" indent="-228600">
              <a:defRPr sz="3600">
                <a:solidFill>
                  <a:srgbClr val="000000"/>
                </a:solidFill>
                <a:latin typeface="Helvetica Light" charset="0"/>
                <a:ea typeface="Helvetica Light" charset="0"/>
                <a:cs typeface="Helvetica Light" charset="0"/>
                <a:sym typeface="Helvetica Light" charset="0"/>
              </a:defRPr>
            </a:lvl4pPr>
            <a:lvl5pPr marL="2057400" indent="-228600">
              <a:defRPr sz="3600">
                <a:solidFill>
                  <a:srgbClr val="000000"/>
                </a:solidFill>
                <a:latin typeface="Helvetica Light" charset="0"/>
                <a:ea typeface="Helvetica Light" charset="0"/>
                <a:cs typeface="Helvetica Light" charset="0"/>
                <a:sym typeface="Helvetica Light" charset="0"/>
              </a:defRPr>
            </a:lvl5pPr>
            <a:lvl6pPr marL="2514600" indent="-2286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6pPr>
            <a:lvl7pPr marL="2971800" indent="-2286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7pPr>
            <a:lvl8pPr marL="3429000" indent="-2286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8pPr>
            <a:lvl9pPr marL="3886200" indent="-228600" eaLnBrk="0" fontAlgn="base" hangingPunct="0">
              <a:spcBef>
                <a:spcPct val="0"/>
              </a:spcBef>
              <a:spcAft>
                <a:spcPct val="0"/>
              </a:spcAft>
              <a:defRPr sz="3600">
                <a:solidFill>
                  <a:srgbClr val="000000"/>
                </a:solidFill>
                <a:latin typeface="Helvetica Light" charset="0"/>
                <a:ea typeface="Helvetica Light" charset="0"/>
                <a:cs typeface="Helvetica Light" charset="0"/>
                <a:sym typeface="Helvetica Light" charset="0"/>
              </a:defRPr>
            </a:lvl9pPr>
          </a:lstStyle>
          <a:p>
            <a:pPr algn="ctr" fontAlgn="base" hangingPunct="0">
              <a:spcBef>
                <a:spcPct val="0"/>
              </a:spcBef>
              <a:spcAft>
                <a:spcPct val="0"/>
              </a:spcAft>
            </a:pPr>
            <a:r>
              <a:rPr lang="es-MX" altLang="es-MX" sz="2800" b="1" dirty="0">
                <a:solidFill>
                  <a:schemeClr val="accent1">
                    <a:lumMod val="75000"/>
                  </a:schemeClr>
                </a:solidFill>
                <a:latin typeface="Arial" panose="020B0604020202020204" pitchFamily="34" charset="0"/>
                <a:cs typeface="Arial" panose="020B0604020202020204" pitchFamily="34" charset="0"/>
                <a:sym typeface="Arial" panose="020B0604020202020204" pitchFamily="34" charset="0"/>
              </a:rPr>
              <a:t>Hallazgos Generales</a:t>
            </a:r>
          </a:p>
        </p:txBody>
      </p:sp>
      <p:pic>
        <p:nvPicPr>
          <p:cNvPr id="2050" name="Picture 2" descr="Puzzle - Free shapes icon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3728" y="4673549"/>
            <a:ext cx="1860896" cy="186089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Equilibrar - Iconos gratis de seo y we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5040" y="2366327"/>
            <a:ext cx="1860896" cy="1860896"/>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Localization Icons &amp; Symbol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2064" y="6768749"/>
            <a:ext cx="1870176" cy="1870178"/>
          </a:xfrm>
          <a:prstGeom prst="rect">
            <a:avLst/>
          </a:prstGeom>
          <a:noFill/>
          <a:extLst>
            <a:ext uri="{909E8E84-426E-40DD-AFC4-6F175D3DCCD1}">
              <a14:hiddenFill xmlns:a14="http://schemas.microsoft.com/office/drawing/2010/main">
                <a:solidFill>
                  <a:srgbClr val="FFFFFF"/>
                </a:solidFill>
              </a14:hiddenFill>
            </a:ext>
          </a:extLst>
        </p:spPr>
      </p:pic>
      <p:sp>
        <p:nvSpPr>
          <p:cNvPr id="3" name="2 CuadroTexto"/>
          <p:cNvSpPr txBox="1"/>
          <p:nvPr/>
        </p:nvSpPr>
        <p:spPr>
          <a:xfrm>
            <a:off x="2613968" y="2847509"/>
            <a:ext cx="3737242" cy="877163"/>
          </a:xfrm>
          <a:prstGeom prst="rect">
            <a:avLst/>
          </a:prstGeom>
          <a:noFill/>
        </p:spPr>
        <p:txBody>
          <a:bodyPr wrap="square" rtlCol="0">
            <a:spAutoFit/>
          </a:bodyPr>
          <a:lstStyle/>
          <a:p>
            <a:pPr algn="ctr"/>
            <a:r>
              <a:rPr lang="es-MX" sz="1700" b="1" dirty="0">
                <a:solidFill>
                  <a:schemeClr val="bg1"/>
                </a:solidFill>
                <a:latin typeface="Arial" panose="020B0604020202020204" pitchFamily="34" charset="0"/>
                <a:cs typeface="Arial" panose="020B0604020202020204" pitchFamily="34" charset="0"/>
              </a:rPr>
              <a:t>Se identificaron 12 programas que presentan similitud de 100% con uno o más programas.</a:t>
            </a:r>
            <a:endParaRPr lang="es-MX" sz="1700" b="1" dirty="0">
              <a:solidFill>
                <a:schemeClr val="bg1"/>
              </a:solidFill>
            </a:endParaRPr>
          </a:p>
        </p:txBody>
      </p:sp>
      <p:sp>
        <p:nvSpPr>
          <p:cNvPr id="12" name="11 Rectángulo redondeado"/>
          <p:cNvSpPr/>
          <p:nvPr/>
        </p:nvSpPr>
        <p:spPr bwMode="auto">
          <a:xfrm>
            <a:off x="2613968" y="4937199"/>
            <a:ext cx="3737242" cy="1333596"/>
          </a:xfrm>
          <a:prstGeom prst="roundRect">
            <a:avLst/>
          </a:prstGeom>
          <a:solidFill>
            <a:srgbClr val="92D050">
              <a:alpha val="60000"/>
            </a:srgbClr>
          </a:solidFill>
          <a:ln w="76200" cap="flat" cmpd="sng" algn="ctr">
            <a:solidFill>
              <a:srgbClr val="00B05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13" name="12 CuadroTexto"/>
          <p:cNvSpPr txBox="1"/>
          <p:nvPr/>
        </p:nvSpPr>
        <p:spPr>
          <a:xfrm>
            <a:off x="2613968" y="5164832"/>
            <a:ext cx="3737242" cy="877163"/>
          </a:xfrm>
          <a:prstGeom prst="rect">
            <a:avLst/>
          </a:prstGeom>
          <a:noFill/>
        </p:spPr>
        <p:txBody>
          <a:bodyPr wrap="square" rtlCol="0">
            <a:spAutoFit/>
          </a:bodyPr>
          <a:lstStyle/>
          <a:p>
            <a:pPr algn="ctr"/>
            <a:r>
              <a:rPr lang="es-MX" sz="1700" b="1" dirty="0">
                <a:solidFill>
                  <a:schemeClr val="tx1"/>
                </a:solidFill>
                <a:latin typeface="Arial" panose="020B0604020202020204" pitchFamily="34" charset="0"/>
                <a:cs typeface="Arial" panose="020B0604020202020204" pitchFamily="34" charset="0"/>
              </a:rPr>
              <a:t>Se identificaron 30 programas que presentan similitud de 98% con uno o más programas.</a:t>
            </a:r>
            <a:endParaRPr lang="es-MX" sz="1700" b="1" dirty="0">
              <a:solidFill>
                <a:schemeClr val="tx1"/>
              </a:solidFill>
            </a:endParaRPr>
          </a:p>
        </p:txBody>
      </p:sp>
      <p:sp>
        <p:nvSpPr>
          <p:cNvPr id="14" name="13 Rectángulo redondeado"/>
          <p:cNvSpPr/>
          <p:nvPr/>
        </p:nvSpPr>
        <p:spPr bwMode="auto">
          <a:xfrm>
            <a:off x="5350272" y="7037040"/>
            <a:ext cx="5256584" cy="1333596"/>
          </a:xfrm>
          <a:prstGeom prst="roundRect">
            <a:avLst/>
          </a:prstGeom>
          <a:solidFill>
            <a:srgbClr val="193074">
              <a:alpha val="60000"/>
            </a:srgbClr>
          </a:solidFill>
          <a:ln w="76200" cap="flat" cmpd="sng" algn="ctr">
            <a:solidFill>
              <a:schemeClr val="accent1">
                <a:lumMod val="50000"/>
              </a:schemeClr>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15" name="14 CuadroTexto"/>
          <p:cNvSpPr txBox="1"/>
          <p:nvPr/>
        </p:nvSpPr>
        <p:spPr>
          <a:xfrm>
            <a:off x="5436984" y="7134451"/>
            <a:ext cx="5112568" cy="1138773"/>
          </a:xfrm>
          <a:prstGeom prst="rect">
            <a:avLst/>
          </a:prstGeom>
          <a:noFill/>
        </p:spPr>
        <p:txBody>
          <a:bodyPr wrap="square" rtlCol="0">
            <a:spAutoFit/>
          </a:bodyPr>
          <a:lstStyle/>
          <a:p>
            <a:pPr algn="ctr"/>
            <a:r>
              <a:rPr lang="es-MX" sz="1700" b="1" dirty="0">
                <a:solidFill>
                  <a:schemeClr val="bg1"/>
                </a:solidFill>
                <a:latin typeface="Arial" panose="020B0604020202020204" pitchFamily="34" charset="0"/>
                <a:cs typeface="Arial" panose="020B0604020202020204" pitchFamily="34" charset="0"/>
              </a:rPr>
              <a:t>El análisis no incluye variables de cobertura geográfica, por lo cual no es posible determinar similitudes o complementariedades territoriales.</a:t>
            </a:r>
          </a:p>
        </p:txBody>
      </p:sp>
      <p:sp>
        <p:nvSpPr>
          <p:cNvPr id="17" name="16 Rectángulo redondeado"/>
          <p:cNvSpPr/>
          <p:nvPr/>
        </p:nvSpPr>
        <p:spPr bwMode="auto">
          <a:xfrm>
            <a:off x="8950672" y="2629977"/>
            <a:ext cx="3737242" cy="1333596"/>
          </a:xfrm>
          <a:prstGeom prst="roundRect">
            <a:avLst/>
          </a:prstGeom>
          <a:solidFill>
            <a:srgbClr val="F593A1">
              <a:alpha val="60000"/>
            </a:srgbClr>
          </a:solidFill>
          <a:ln w="76200" cap="flat" cmpd="sng" algn="ctr">
            <a:solidFill>
              <a:schemeClr val="accent6">
                <a:lumMod val="60000"/>
                <a:lumOff val="40000"/>
              </a:schemeClr>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18" name="17 CuadroTexto"/>
          <p:cNvSpPr txBox="1"/>
          <p:nvPr/>
        </p:nvSpPr>
        <p:spPr>
          <a:xfrm>
            <a:off x="8950672" y="2727388"/>
            <a:ext cx="3737242" cy="1138773"/>
          </a:xfrm>
          <a:prstGeom prst="rect">
            <a:avLst/>
          </a:prstGeom>
          <a:noFill/>
        </p:spPr>
        <p:txBody>
          <a:bodyPr wrap="square" rtlCol="0">
            <a:spAutoFit/>
          </a:bodyPr>
          <a:lstStyle/>
          <a:p>
            <a:pPr algn="ctr"/>
            <a:r>
              <a:rPr lang="es-MX" sz="1700" b="1" dirty="0">
                <a:solidFill>
                  <a:schemeClr val="bg1"/>
                </a:solidFill>
                <a:latin typeface="Arial" panose="020B0604020202020204" pitchFamily="34" charset="0"/>
                <a:cs typeface="Arial" panose="020B0604020202020204" pitchFamily="34" charset="0"/>
              </a:rPr>
              <a:t>Se realizó una revisión exhaustiva de  las características particulares de los programas y de su operación.</a:t>
            </a:r>
          </a:p>
        </p:txBody>
      </p:sp>
      <p:sp>
        <p:nvSpPr>
          <p:cNvPr id="20" name="19 Rectángulo redondeado"/>
          <p:cNvSpPr/>
          <p:nvPr/>
        </p:nvSpPr>
        <p:spPr bwMode="auto">
          <a:xfrm>
            <a:off x="8950672" y="4893113"/>
            <a:ext cx="3737242" cy="1333596"/>
          </a:xfrm>
          <a:prstGeom prst="roundRect">
            <a:avLst/>
          </a:prstGeom>
          <a:solidFill>
            <a:srgbClr val="98A7D0">
              <a:alpha val="60000"/>
            </a:srgbClr>
          </a:solidFill>
          <a:ln w="76200" cap="flat" cmpd="sng" algn="ctr">
            <a:solidFill>
              <a:srgbClr val="7030A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sp>
        <p:nvSpPr>
          <p:cNvPr id="21" name="20 CuadroTexto"/>
          <p:cNvSpPr txBox="1"/>
          <p:nvPr/>
        </p:nvSpPr>
        <p:spPr>
          <a:xfrm>
            <a:off x="8950672" y="4990524"/>
            <a:ext cx="3737242" cy="1138773"/>
          </a:xfrm>
          <a:prstGeom prst="rect">
            <a:avLst/>
          </a:prstGeom>
          <a:noFill/>
        </p:spPr>
        <p:txBody>
          <a:bodyPr wrap="square" rtlCol="0">
            <a:spAutoFit/>
          </a:bodyPr>
          <a:lstStyle/>
          <a:p>
            <a:pPr algn="ctr"/>
            <a:r>
              <a:rPr lang="es-MX" sz="1700" b="1" dirty="0">
                <a:solidFill>
                  <a:schemeClr val="bg1"/>
                </a:solidFill>
                <a:latin typeface="Arial" panose="020B0604020202020204" pitchFamily="34" charset="0"/>
                <a:cs typeface="Arial" panose="020B0604020202020204" pitchFamily="34" charset="0"/>
              </a:rPr>
              <a:t>Se presentan consideraciones sobre la existencia de áreas de oportunidad en la operación de los programas.</a:t>
            </a:r>
          </a:p>
        </p:txBody>
      </p:sp>
      <p:grpSp>
        <p:nvGrpSpPr>
          <p:cNvPr id="8" name="7 Grupo"/>
          <p:cNvGrpSpPr/>
          <p:nvPr/>
        </p:nvGrpSpPr>
        <p:grpSpPr>
          <a:xfrm>
            <a:off x="6788780" y="2355490"/>
            <a:ext cx="1861200" cy="1861200"/>
            <a:chOff x="464736" y="2356520"/>
            <a:chExt cx="1861200" cy="1861200"/>
          </a:xfrm>
        </p:grpSpPr>
        <p:sp>
          <p:nvSpPr>
            <p:cNvPr id="7" name="6 Elipse"/>
            <p:cNvSpPr/>
            <p:nvPr/>
          </p:nvSpPr>
          <p:spPr bwMode="auto">
            <a:xfrm>
              <a:off x="464736" y="2356520"/>
              <a:ext cx="1861200" cy="1861200"/>
            </a:xfrm>
            <a:prstGeom prst="ellipse">
              <a:avLst/>
            </a:prstGeom>
            <a:solidFill>
              <a:srgbClr val="00B050"/>
            </a:solidFill>
            <a:ln w="25400" cap="flat" cmpd="sng" algn="ctr">
              <a:solidFill>
                <a:srgbClr val="00B050"/>
              </a:solidFill>
              <a:prstDash val="solid"/>
              <a:miter lim="400000"/>
              <a:headEnd type="none" w="med" len="med"/>
              <a:tailEnd type="none" w="med" len="med"/>
            </a:ln>
            <a:effectLst>
              <a:outerShdw blurRad="38100" dist="25400" dir="5400000" algn="ctr" rotWithShape="0">
                <a:srgbClr val="000000">
                  <a:alpha val="50000"/>
                </a:srgbClr>
              </a:outerShdw>
            </a:effectLst>
          </p:spPr>
          <p:txBody>
            <a:bodyPr vert="horz" wrap="square" lIns="50800" tIns="50800" rIns="50800" bIns="50800" numCol="1" rtlCol="0" anchor="ctr" anchorCtr="0" compatLnSpc="1">
              <a:prstTxWarp prst="textNoShape">
                <a:avLst/>
              </a:prstTxWarp>
              <a:spAutoFit/>
            </a:bodyPr>
            <a:lstStyle/>
            <a:p>
              <a:pPr marL="0" marR="0" indent="0" algn="ctr" defTabSz="584200" rtl="0" eaLnBrk="1" fontAlgn="base" latinLnBrk="0" hangingPunct="0">
                <a:lnSpc>
                  <a:spcPct val="100000"/>
                </a:lnSpc>
                <a:spcBef>
                  <a:spcPct val="0"/>
                </a:spcBef>
                <a:spcAft>
                  <a:spcPct val="0"/>
                </a:spcAft>
                <a:buClrTx/>
                <a:buSzTx/>
                <a:buFontTx/>
                <a:buNone/>
                <a:tabLst/>
              </a:pPr>
              <a:endParaRPr kumimoji="0" lang="es-MX" sz="3600" b="0" i="0" u="none" strike="noStrike" cap="none" normalizeH="0" baseline="0">
                <a:ln>
                  <a:noFill/>
                </a:ln>
                <a:solidFill>
                  <a:srgbClr val="000000"/>
                </a:solidFill>
                <a:effectLst/>
                <a:latin typeface="Helvetica Light" charset="0"/>
                <a:ea typeface="Helvetica Light" charset="0"/>
                <a:cs typeface="Helvetica Light" charset="0"/>
                <a:sym typeface="Helvetica Light" charset="0"/>
              </a:endParaRPr>
            </a:p>
          </p:txBody>
        </p:sp>
        <p:pic>
          <p:nvPicPr>
            <p:cNvPr id="2057" name="Picture 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9250457">
              <a:off x="632875" y="2532601"/>
              <a:ext cx="1528348" cy="15283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9" name="Picture 11" descr="orador, concepto de discurso público en icono plano 6609936 Vector en  Vecteezy"/>
          <p:cNvPicPr>
            <a:picLocks noChangeAspect="1" noChangeArrowheads="1"/>
          </p:cNvPicPr>
          <p:nvPr/>
        </p:nvPicPr>
        <p:blipFill>
          <a:blip r:embed="rId6" cstate="print">
            <a:extLst>
              <a:ext uri="{BEBA8EAE-BF5A-486C-A8C5-ECC9F3942E4B}">
                <a14:imgProps xmlns:a14="http://schemas.microsoft.com/office/drawing/2010/main">
                  <a14:imgLayer r:embed="rId7">
                    <a14:imgEffect>
                      <a14:backgroundRemoval t="0" b="97865" l="1510" r="100000"/>
                    </a14:imgEffect>
                  </a14:imgLayer>
                </a14:imgProps>
              </a:ext>
              <a:ext uri="{28A0092B-C50C-407E-A947-70E740481C1C}">
                <a14:useLocalDpi xmlns:a14="http://schemas.microsoft.com/office/drawing/2010/main" val="0"/>
              </a:ext>
            </a:extLst>
          </a:blip>
          <a:srcRect/>
          <a:stretch>
            <a:fillRect/>
          </a:stretch>
        </p:blipFill>
        <p:spPr bwMode="auto">
          <a:xfrm>
            <a:off x="6890992" y="4673549"/>
            <a:ext cx="1780058" cy="17800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47606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4300736"/>
            <a:ext cx="12673408" cy="4608512"/>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Los programas se consideran complementarios, debido a que contribuyen al </a:t>
            </a:r>
            <a:r>
              <a:rPr lang="es-MX" sz="1700" dirty="0">
                <a:solidFill>
                  <a:schemeClr val="tx1"/>
                </a:solidFill>
                <a:latin typeface="Arial" panose="020B0604020202020204" pitchFamily="34" charset="0"/>
                <a:cs typeface="Arial" panose="020B0604020202020204" pitchFamily="34" charset="0"/>
              </a:rPr>
              <a:t>bienestar social mediante acciones para garantizar el acceso a la alimentación de hogares cuyo ingreso este por debajo de la línea de pobreza extrema </a:t>
            </a: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en y/o en localidades de media, </a:t>
            </a:r>
            <a:r>
              <a:rPr lang="es-MX" sz="1700" dirty="0">
                <a:solidFill>
                  <a:schemeClr val="tx1"/>
                </a:solidFill>
                <a:latin typeface="Arial" panose="020B0604020202020204" pitchFamily="34" charset="0"/>
                <a:cs typeface="Arial" panose="020B0604020202020204" pitchFamily="34" charset="0"/>
              </a:rPr>
              <a:t>alta o muy alta marginación.</a:t>
            </a:r>
          </a:p>
          <a:p>
            <a:pPr algn="just">
              <a:lnSpc>
                <a:spcPct val="150000"/>
              </a:lnSpc>
            </a:pPr>
            <a:endParaRPr lang="es-MX" sz="800" dirty="0">
              <a:solidFill>
                <a:schemeClr val="tx1"/>
              </a:solidFill>
              <a:latin typeface="Arial" panose="020B0604020202020204" pitchFamily="34" charset="0"/>
              <a:ea typeface="Calibri" panose="020F0502020204030204" pitchFamily="34" charset="0"/>
              <a:cs typeface="Arial" panose="020B0604020202020204" pitchFamily="34" charset="0"/>
            </a:endParaRPr>
          </a:p>
          <a:p>
            <a:pPr algn="just">
              <a:lnSpc>
                <a:spcPct val="150000"/>
              </a:lnSpc>
            </a:pP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Mientras el Programa </a:t>
            </a:r>
            <a:r>
              <a:rPr lang="es-MX" sz="1700" b="1" dirty="0">
                <a:solidFill>
                  <a:schemeClr val="tx1"/>
                </a:solidFill>
                <a:latin typeface="Arial" panose="020B0604020202020204" pitchFamily="34" charset="0"/>
                <a:ea typeface="Calibri" panose="020F0502020204030204" pitchFamily="34" charset="0"/>
                <a:cs typeface="Arial" panose="020B0604020202020204" pitchFamily="34" charset="0"/>
              </a:rPr>
              <a:t>S052</a:t>
            </a: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 promueve el acceso a la alimentación por medio de la distribución de leche fortificada de calidad, el Programa </a:t>
            </a:r>
            <a:r>
              <a:rPr lang="es-MX" sz="1700" b="1" dirty="0">
                <a:solidFill>
                  <a:schemeClr val="tx1"/>
                </a:solidFill>
                <a:latin typeface="Arial" panose="020B0604020202020204" pitchFamily="34" charset="0"/>
                <a:ea typeface="Calibri" panose="020F0502020204030204" pitchFamily="34" charset="0"/>
                <a:cs typeface="Arial" panose="020B0604020202020204" pitchFamily="34" charset="0"/>
              </a:rPr>
              <a:t>S053</a:t>
            </a: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 lo hace mediante </a:t>
            </a:r>
            <a:r>
              <a:rPr lang="es-MX" sz="1700" dirty="0">
                <a:solidFill>
                  <a:schemeClr val="tx1"/>
                </a:solidFill>
                <a:latin typeface="Arial" panose="020B0604020202020204" pitchFamily="34" charset="0"/>
                <a:cs typeface="Arial" panose="020B0604020202020204" pitchFamily="34" charset="0"/>
              </a:rPr>
              <a:t>el acceso físico y económico a la Canasta Básica (Productos Alimenticios y de Demanda Social) a través de puntos de venta de DICONSA </a:t>
            </a: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administrados por las mismas comunidades.</a:t>
            </a:r>
          </a:p>
          <a:p>
            <a:pPr algn="just">
              <a:lnSpc>
                <a:spcPct val="150000"/>
              </a:lnSpc>
            </a:pPr>
            <a:endParaRPr lang="es-MX" sz="800" dirty="0">
              <a:solidFill>
                <a:schemeClr val="tx1"/>
              </a:solidFill>
              <a:latin typeface="Arial" panose="020B0604020202020204" pitchFamily="34" charset="0"/>
              <a:cs typeface="Arial" panose="020B0604020202020204" pitchFamily="34" charset="0"/>
            </a:endParaRPr>
          </a:p>
          <a:p>
            <a:pPr algn="just">
              <a:lnSpc>
                <a:spcPct val="150000"/>
              </a:lnSpc>
            </a:pP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Se considera necesario fortalecer los mecanismos de acción de estos programas en términos de su cobertura y sus recursos presupuestales asignados, con la finalidad de seguir f</a:t>
            </a:r>
            <a:r>
              <a:rPr lang="es-MX" sz="1700" dirty="0">
                <a:solidFill>
                  <a:schemeClr val="tx1"/>
                </a:solidFill>
                <a:latin typeface="Arial" panose="020B0604020202020204" pitchFamily="34" charset="0"/>
                <a:cs typeface="Arial" panose="020B0604020202020204" pitchFamily="34" charset="0"/>
              </a:rPr>
              <a:t>acilitando el acceso a productos básicos económicos y de calidad </a:t>
            </a:r>
            <a:r>
              <a:rPr lang="es-MX" sz="1700" dirty="0">
                <a:solidFill>
                  <a:schemeClr val="tx1"/>
                </a:solidFill>
                <a:latin typeface="Arial" panose="020B0604020202020204" pitchFamily="34" charset="0"/>
                <a:ea typeface="Calibri" panose="020F0502020204030204" pitchFamily="34" charset="0"/>
                <a:cs typeface="Arial" panose="020B0604020202020204" pitchFamily="34" charset="0"/>
              </a:rPr>
              <a:t>en poblaciones vulnerables, para </a:t>
            </a:r>
            <a:r>
              <a:rPr lang="es-MX" sz="1700" dirty="0">
                <a:solidFill>
                  <a:schemeClr val="tx1"/>
                </a:solidFill>
                <a:latin typeface="Arial" panose="020B0604020202020204" pitchFamily="34" charset="0"/>
                <a:cs typeface="Arial" panose="020B0604020202020204" pitchFamily="34" charset="0"/>
              </a:rPr>
              <a:t>así mejorar y garantizar la seguridad alimentaria de todas las familias mexicanas.</a:t>
            </a:r>
            <a:endParaRPr lang="en-GB" sz="1700" dirty="0">
              <a:solidFill>
                <a:schemeClr val="tx1"/>
              </a:solidFill>
              <a:latin typeface="Arial" panose="020B0604020202020204" pitchFamily="34" charset="0"/>
              <a:cs typeface="Arial" panose="020B0604020202020204" pitchFamily="34" charset="0"/>
            </a:endParaRPr>
          </a:p>
        </p:txBody>
      </p:sp>
      <p:grpSp>
        <p:nvGrpSpPr>
          <p:cNvPr id="2" name="1 Grupo"/>
          <p:cNvGrpSpPr/>
          <p:nvPr/>
        </p:nvGrpSpPr>
        <p:grpSpPr>
          <a:xfrm>
            <a:off x="1173808" y="2572544"/>
            <a:ext cx="10758617" cy="1416355"/>
            <a:chOff x="992602" y="2860575"/>
            <a:chExt cx="10758617" cy="1416355"/>
          </a:xfrm>
        </p:grpSpPr>
        <p:grpSp>
          <p:nvGrpSpPr>
            <p:cNvPr id="6" name="Grupo 3">
              <a:extLst>
                <a:ext uri="{FF2B5EF4-FFF2-40B4-BE49-F238E27FC236}">
                  <a16:creationId xmlns:a16="http://schemas.microsoft.com/office/drawing/2014/main" id="{AEDC03D3-49D9-4F0B-B7BE-830EBDC855A6}"/>
                </a:ext>
              </a:extLst>
            </p:cNvPr>
            <p:cNvGrpSpPr/>
            <p:nvPr/>
          </p:nvGrpSpPr>
          <p:grpSpPr>
            <a:xfrm>
              <a:off x="992602" y="2911771"/>
              <a:ext cx="10758617" cy="1365159"/>
              <a:chOff x="-479444" y="1791169"/>
              <a:chExt cx="9445746" cy="1082704"/>
            </a:xfrm>
          </p:grpSpPr>
          <p:sp>
            <p:nvSpPr>
              <p:cNvPr id="7" name="17 Rectángulo redondeado"/>
              <p:cNvSpPr/>
              <p:nvPr/>
            </p:nvSpPr>
            <p:spPr bwMode="auto">
              <a:xfrm>
                <a:off x="-479444" y="1791169"/>
                <a:ext cx="4156674" cy="1082704"/>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Programa de Abasto Social de Leche </a:t>
                </a:r>
              </a:p>
              <a:p>
                <a:pPr lvl="0" algn="ctr" fontAlgn="b">
                  <a:defRPr/>
                </a:pPr>
                <a:r>
                  <a:rPr lang="es-MX" sz="1800" b="1" kern="0" dirty="0">
                    <a:solidFill>
                      <a:srgbClr val="FFFFFF"/>
                    </a:solidFill>
                    <a:latin typeface="Arial" pitchFamily="34" charset="0"/>
                    <a:cs typeface="Arial" pitchFamily="34" charset="0"/>
                  </a:rPr>
                  <a:t>a cargo de Liconsa, S.A. de C.V.</a:t>
                </a:r>
              </a:p>
              <a:p>
                <a:pPr lvl="0" algn="ctr" fontAlgn="b">
                  <a:defRPr/>
                </a:pPr>
                <a:r>
                  <a:rPr lang="es-MX" sz="1800" b="1" kern="0" dirty="0">
                    <a:solidFill>
                      <a:srgbClr val="FFFFFF"/>
                    </a:solidFill>
                    <a:latin typeface="Arial" pitchFamily="34" charset="0"/>
                    <a:cs typeface="Arial" pitchFamily="34" charset="0"/>
                  </a:rPr>
                  <a:t>(</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SADER, </a:t>
                </a:r>
                <a:r>
                  <a:rPr lang="es-MX" sz="1800" b="1" kern="0" dirty="0">
                    <a:solidFill>
                      <a:srgbClr val="FFFFFF"/>
                    </a:solidFill>
                    <a:latin typeface="Arial" pitchFamily="34" charset="0"/>
                    <a:cs typeface="Arial" pitchFamily="34" charset="0"/>
                  </a:rPr>
                  <a:t>S052</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4809628" y="1807674"/>
                <a:ext cx="4156674" cy="1066198"/>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pt-BR" sz="1800" b="1" kern="0" dirty="0">
                    <a:solidFill>
                      <a:srgbClr val="FFFFFF"/>
                    </a:solidFill>
                    <a:latin typeface="Arial" pitchFamily="34" charset="0"/>
                    <a:cs typeface="Arial" pitchFamily="34" charset="0"/>
                  </a:rPr>
                  <a:t>Programa de Abasto Rural </a:t>
                </a:r>
              </a:p>
              <a:p>
                <a:pPr lvl="0" algn="ctr" fontAlgn="b">
                  <a:defRPr/>
                </a:pPr>
                <a:r>
                  <a:rPr lang="pt-BR" sz="1800" b="1" kern="0" dirty="0">
                    <a:solidFill>
                      <a:srgbClr val="FFFFFF"/>
                    </a:solidFill>
                    <a:latin typeface="Arial" pitchFamily="34" charset="0"/>
                    <a:cs typeface="Arial" pitchFamily="34" charset="0"/>
                  </a:rPr>
                  <a:t>a cargo de </a:t>
                </a:r>
                <a:r>
                  <a:rPr lang="pt-BR" sz="1800" b="1" kern="0" dirty="0" err="1">
                    <a:solidFill>
                      <a:srgbClr val="FFFFFF"/>
                    </a:solidFill>
                    <a:latin typeface="Arial" pitchFamily="34" charset="0"/>
                    <a:cs typeface="Arial" pitchFamily="34" charset="0"/>
                  </a:rPr>
                  <a:t>Diconsa</a:t>
                </a:r>
                <a:r>
                  <a:rPr lang="pt-BR" sz="1800" b="1" kern="0" dirty="0">
                    <a:solidFill>
                      <a:srgbClr val="FFFFFF"/>
                    </a:solidFill>
                    <a:latin typeface="Arial" pitchFamily="34" charset="0"/>
                    <a:cs typeface="Arial" pitchFamily="34" charset="0"/>
                  </a:rPr>
                  <a:t>, S.A. de C.V.</a:t>
                </a:r>
              </a:p>
              <a:p>
                <a:pPr lvl="0" algn="ctr" fontAlgn="b">
                  <a:defRPr/>
                </a:pPr>
                <a:r>
                  <a:rPr lang="es-MX" sz="1800" b="1" kern="0" dirty="0">
                    <a:solidFill>
                      <a:srgbClr val="FFFFFF"/>
                    </a:solidFill>
                    <a:latin typeface="Arial" pitchFamily="34" charset="0"/>
                    <a:cs typeface="Arial" pitchFamily="34" charset="0"/>
                  </a:rPr>
                  <a:t>(SADER, S053</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10" name="Rectángulo 25">
                <a:extLst>
                  <a:ext uri="{FF2B5EF4-FFF2-40B4-BE49-F238E27FC236}">
                    <a16:creationId xmlns:a16="http://schemas.microsoft.com/office/drawing/2014/main" id="{65598913-D68E-4723-93CA-55239FFEC1A5}"/>
                  </a:ext>
                </a:extLst>
              </p:cNvPr>
              <p:cNvSpPr/>
              <p:nvPr/>
            </p:nvSpPr>
            <p:spPr>
              <a:xfrm>
                <a:off x="3915344" y="2378770"/>
                <a:ext cx="815159"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(100%)</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2" name="CuadroTexto 10">
              <a:extLst>
                <a:ext uri="{FF2B5EF4-FFF2-40B4-BE49-F238E27FC236}">
                  <a16:creationId xmlns:a16="http://schemas.microsoft.com/office/drawing/2014/main" id="{01244F05-9BEC-4042-86A0-B7A313D6F2C5}"/>
                </a:ext>
              </a:extLst>
            </p:cNvPr>
            <p:cNvSpPr txBox="1"/>
            <p:nvPr/>
          </p:nvSpPr>
          <p:spPr>
            <a:xfrm>
              <a:off x="6060990" y="2860575"/>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b="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grpSp>
    </p:spTree>
    <p:extLst>
      <p:ext uri="{BB962C8B-B14F-4D97-AF65-F5344CB8AC3E}">
        <p14:creationId xmlns:p14="http://schemas.microsoft.com/office/powerpoint/2010/main" val="18176653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4300736"/>
            <a:ext cx="12673408" cy="4437503"/>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latin typeface="Arial" panose="020B0604020202020204" pitchFamily="34" charset="0"/>
                <a:cs typeface="Arial" panose="020B0604020202020204" pitchFamily="34" charset="0"/>
              </a:rPr>
              <a:t>Los programas buscan garantizar el acceso de la población mexicana a las manifestaciones artísticas y al patrimonio cultural e histórico del país, mediante la promoción, difusión y asistencia de la población a eventos y actividades artístico-culturales; dichos eventos y actividades son organizados por instituciones educativas como el INBAL, INAH, el INEHRM y el CECUT en el caso de la Secretaría de Cultura y la UNAM y UAM por parte de la Secretaría de Educación Pública.</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Aunque los programas consideran acciones o actividades similares, estas se realizan a través de diversas instituciones, lo que permite ampliar la cobertura de las mismas a diversos espacios y públicos. </a:t>
            </a:r>
          </a:p>
          <a:p>
            <a:pPr algn="just">
              <a:lnSpc>
                <a:spcPct val="150000"/>
              </a:lnSpc>
            </a:pPr>
            <a:endParaRPr lang="es-MX" sz="800" dirty="0">
              <a:latin typeface="Arial" panose="020B0604020202020204" pitchFamily="34" charset="0"/>
              <a:cs typeface="Arial" panose="020B0604020202020204" pitchFamily="34" charset="0"/>
            </a:endParaRPr>
          </a:p>
          <a:p>
            <a:pPr algn="just">
              <a:lnSpc>
                <a:spcPct val="150000"/>
              </a:lnSpc>
            </a:pPr>
            <a:r>
              <a:rPr lang="es-MX" sz="1700" dirty="0">
                <a:latin typeface="Arial" panose="020B0604020202020204" pitchFamily="34" charset="0"/>
                <a:cs typeface="Arial" panose="020B0604020202020204" pitchFamily="34" charset="0"/>
              </a:rPr>
              <a:t>Se recomienda fortalecer presupuestalmente estas intervenciones con el fin de potenciar el impacto que estos programas pueden tener en la población y considerando que los eventos y actividades presenciales se están reanudando.</a:t>
            </a:r>
          </a:p>
        </p:txBody>
      </p:sp>
      <p:grpSp>
        <p:nvGrpSpPr>
          <p:cNvPr id="2" name="1 Grupo"/>
          <p:cNvGrpSpPr/>
          <p:nvPr/>
        </p:nvGrpSpPr>
        <p:grpSpPr>
          <a:xfrm>
            <a:off x="1918776" y="2740367"/>
            <a:ext cx="9336152" cy="1200329"/>
            <a:chOff x="2037905" y="2884490"/>
            <a:chExt cx="9336152" cy="1200329"/>
          </a:xfrm>
        </p:grpSpPr>
        <p:grpSp>
          <p:nvGrpSpPr>
            <p:cNvPr id="6" name="Grupo 3">
              <a:extLst>
                <a:ext uri="{FF2B5EF4-FFF2-40B4-BE49-F238E27FC236}">
                  <a16:creationId xmlns:a16="http://schemas.microsoft.com/office/drawing/2014/main" id="{AEDC03D3-49D9-4F0B-B7BE-830EBDC855A6}"/>
                </a:ext>
              </a:extLst>
            </p:cNvPr>
            <p:cNvGrpSpPr/>
            <p:nvPr/>
          </p:nvGrpSpPr>
          <p:grpSpPr>
            <a:xfrm>
              <a:off x="2037905" y="3008043"/>
              <a:ext cx="9336152" cy="1037996"/>
              <a:chOff x="2103766" y="1961632"/>
              <a:chExt cx="8196863" cy="823232"/>
            </a:xfrm>
          </p:grpSpPr>
          <p:sp>
            <p:nvSpPr>
              <p:cNvPr id="7" name="17 Rectángulo redondeado"/>
              <p:cNvSpPr/>
              <p:nvPr/>
            </p:nvSpPr>
            <p:spPr bwMode="auto">
              <a:xfrm>
                <a:off x="2103766" y="1961632"/>
                <a:ext cx="3300121" cy="756000"/>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Desarrollo Cultural</a:t>
                </a:r>
              </a:p>
              <a:p>
                <a:pPr lvl="0" algn="ctr" fontAlgn="b">
                  <a:defRPr/>
                </a:pPr>
                <a:r>
                  <a:rPr lang="es-MX" sz="1800" b="1" kern="0" dirty="0">
                    <a:solidFill>
                      <a:srgbClr val="FFFFFF"/>
                    </a:solidFill>
                    <a:latin typeface="Arial" pitchFamily="34" charset="0"/>
                    <a:cs typeface="Arial" pitchFamily="34" charset="0"/>
                  </a:rPr>
                  <a:t>(</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SEP, </a:t>
                </a:r>
                <a:r>
                  <a:rPr lang="es-MX" sz="1800" b="1" kern="0" dirty="0">
                    <a:solidFill>
                      <a:srgbClr val="FFFFFF"/>
                    </a:solidFill>
                    <a:latin typeface="Arial" pitchFamily="34" charset="0"/>
                    <a:cs typeface="Arial" pitchFamily="34" charset="0"/>
                  </a:rPr>
                  <a:t>E011</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7000026" y="1979499"/>
                <a:ext cx="3300603" cy="738133"/>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Desarrollo Cultural</a:t>
                </a:r>
              </a:p>
              <a:p>
                <a:pPr lvl="0" algn="ctr" fontAlgn="b">
                  <a:defRPr/>
                </a:pPr>
                <a:r>
                  <a:rPr lang="es-MX" sz="1800" b="1" kern="0" dirty="0">
                    <a:solidFill>
                      <a:srgbClr val="FFFFFF"/>
                    </a:solidFill>
                    <a:latin typeface="Arial" pitchFamily="34" charset="0"/>
                    <a:cs typeface="Arial" pitchFamily="34" charset="0"/>
                  </a:rPr>
                  <a:t>(CULTURA, E011)</a:t>
                </a:r>
              </a:p>
            </p:txBody>
          </p:sp>
          <p:sp>
            <p:nvSpPr>
              <p:cNvPr id="10" name="Rectángulo 25">
                <a:extLst>
                  <a:ext uri="{FF2B5EF4-FFF2-40B4-BE49-F238E27FC236}">
                    <a16:creationId xmlns:a16="http://schemas.microsoft.com/office/drawing/2014/main" id="{65598913-D68E-4723-93CA-55239FFEC1A5}"/>
                  </a:ext>
                </a:extLst>
              </p:cNvPr>
              <p:cNvSpPr/>
              <p:nvPr/>
            </p:nvSpPr>
            <p:spPr>
              <a:xfrm>
                <a:off x="5840509" y="2491846"/>
                <a:ext cx="815159"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(100%)</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2" name="CuadroTexto 10">
              <a:extLst>
                <a:ext uri="{FF2B5EF4-FFF2-40B4-BE49-F238E27FC236}">
                  <a16:creationId xmlns:a16="http://schemas.microsoft.com/office/drawing/2014/main" id="{01244F05-9BEC-4042-86A0-B7A313D6F2C5}"/>
                </a:ext>
              </a:extLst>
            </p:cNvPr>
            <p:cNvSpPr txBox="1"/>
            <p:nvPr/>
          </p:nvSpPr>
          <p:spPr>
            <a:xfrm>
              <a:off x="6364931" y="2884490"/>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b="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grpSp>
    </p:spTree>
    <p:extLst>
      <p:ext uri="{BB962C8B-B14F-4D97-AF65-F5344CB8AC3E}">
        <p14:creationId xmlns:p14="http://schemas.microsoft.com/office/powerpoint/2010/main" val="1188888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
        <p:nvSpPr>
          <p:cNvPr id="11" name="10 Rectángulo redondeado"/>
          <p:cNvSpPr/>
          <p:nvPr/>
        </p:nvSpPr>
        <p:spPr bwMode="auto">
          <a:xfrm>
            <a:off x="165696" y="4088787"/>
            <a:ext cx="12673408" cy="4437503"/>
          </a:xfrm>
          <a:prstGeom prst="roundRect">
            <a:avLst>
              <a:gd name="adj" fmla="val 10997"/>
            </a:avLst>
          </a:prstGeom>
          <a:noFill/>
          <a:ln w="12700" cap="flat" cmpd="sng" algn="ctr">
            <a:noFill/>
            <a:prstDash val="solid"/>
            <a:miter lim="800000"/>
          </a:ln>
          <a:effectLst/>
        </p:spPr>
        <p:txBody>
          <a:bodyPr rtlCol="0" anchor="ctr"/>
          <a:lstStyle/>
          <a:p>
            <a:pPr algn="just">
              <a:lnSpc>
                <a:spcPct val="150000"/>
              </a:lnSpc>
            </a:pPr>
            <a:r>
              <a:rPr lang="es-MX" sz="1700" dirty="0">
                <a:solidFill>
                  <a:schemeClr val="tx1"/>
                </a:solidFill>
                <a:latin typeface="Arial" panose="020B0604020202020204" pitchFamily="34" charset="0"/>
                <a:cs typeface="Arial" panose="020B0604020202020204" pitchFamily="34" charset="0"/>
              </a:rPr>
              <a:t>Los programas buscan garantizar el derecho a la salud física, mental y social de sus derechohabientes, mediante el otorgamiento gratuito de servicios de salud oportunos, accesibles, de calidad y con equidad a lo largo del ciclo de vida.</a:t>
            </a:r>
          </a:p>
          <a:p>
            <a:pPr algn="just">
              <a:lnSpc>
                <a:spcPct val="150000"/>
              </a:lnSpc>
            </a:pPr>
            <a:endParaRPr lang="es-MX" sz="800" dirty="0">
              <a:solidFill>
                <a:schemeClr val="tx1"/>
              </a:solidFill>
              <a:latin typeface="Arial" panose="020B0604020202020204" pitchFamily="34" charset="0"/>
              <a:cs typeface="Arial" panose="020B0604020202020204" pitchFamily="34" charset="0"/>
            </a:endParaRPr>
          </a:p>
          <a:p>
            <a:pPr algn="just">
              <a:lnSpc>
                <a:spcPct val="150000"/>
              </a:lnSpc>
            </a:pPr>
            <a:r>
              <a:rPr lang="es-MX" sz="1700" dirty="0">
                <a:solidFill>
                  <a:schemeClr val="tx1"/>
                </a:solidFill>
                <a:latin typeface="Arial" panose="020B0604020202020204" pitchFamily="34" charset="0"/>
                <a:cs typeface="Arial" panose="020B0604020202020204" pitchFamily="34" charset="0"/>
              </a:rPr>
              <a:t>El Programa </a:t>
            </a:r>
            <a:r>
              <a:rPr lang="es-MX" sz="1700" b="1" dirty="0">
                <a:solidFill>
                  <a:schemeClr val="tx1"/>
                </a:solidFill>
                <a:latin typeface="Arial" panose="020B0604020202020204" pitchFamily="34" charset="0"/>
                <a:cs typeface="Arial" panose="020B0604020202020204" pitchFamily="34" charset="0"/>
              </a:rPr>
              <a:t>E011</a:t>
            </a:r>
            <a:r>
              <a:rPr lang="es-MX" sz="1700" dirty="0">
                <a:solidFill>
                  <a:schemeClr val="tx1"/>
                </a:solidFill>
                <a:latin typeface="Arial" panose="020B0604020202020204" pitchFamily="34" charset="0"/>
                <a:cs typeface="Arial" panose="020B0604020202020204" pitchFamily="34" charset="0"/>
              </a:rPr>
              <a:t> garantiza este derecho otorgando atención médica y surtiendo medicamentos gratuitos a la población derechohabiente del IMSS en los tres niveles de atención de forma permanente, en todos los grupos de edad, mientras que el Programa </a:t>
            </a:r>
            <a:r>
              <a:rPr lang="es-MX" sz="1700" b="1" dirty="0">
                <a:solidFill>
                  <a:schemeClr val="tx1"/>
                </a:solidFill>
                <a:latin typeface="Arial" panose="020B0604020202020204" pitchFamily="34" charset="0"/>
                <a:cs typeface="Arial" panose="020B0604020202020204" pitchFamily="34" charset="0"/>
              </a:rPr>
              <a:t>E018</a:t>
            </a:r>
            <a:r>
              <a:rPr lang="es-MX" sz="1700" dirty="0">
                <a:solidFill>
                  <a:schemeClr val="tx1"/>
                </a:solidFill>
                <a:latin typeface="Arial" panose="020B0604020202020204" pitchFamily="34" charset="0"/>
                <a:cs typeface="Arial" panose="020B0604020202020204" pitchFamily="34" charset="0"/>
              </a:rPr>
              <a:t> lo hace mejorando las condiciones de salud de la población derechohabiente del ISSSTE, a través del surtimiento oportuno y completo de los medicamentos en las farmacias adscritas a las unidades de primer, segundo y tercer nivel de atención del Instituto.</a:t>
            </a:r>
          </a:p>
          <a:p>
            <a:pPr algn="just">
              <a:lnSpc>
                <a:spcPct val="150000"/>
              </a:lnSpc>
            </a:pPr>
            <a:endParaRPr lang="es-MX" sz="800" dirty="0">
              <a:solidFill>
                <a:schemeClr val="tx1"/>
              </a:solidFill>
              <a:latin typeface="Arial" panose="020B0604020202020204" pitchFamily="34" charset="0"/>
              <a:cs typeface="Arial" panose="020B0604020202020204" pitchFamily="34" charset="0"/>
            </a:endParaRPr>
          </a:p>
          <a:p>
            <a:pPr algn="just">
              <a:lnSpc>
                <a:spcPct val="150000"/>
              </a:lnSpc>
            </a:pPr>
            <a:r>
              <a:rPr lang="es-MX" sz="1700" dirty="0">
                <a:solidFill>
                  <a:schemeClr val="tx1"/>
                </a:solidFill>
                <a:latin typeface="Arial" panose="020B0604020202020204" pitchFamily="34" charset="0"/>
                <a:cs typeface="Arial" panose="020B0604020202020204" pitchFamily="34" charset="0"/>
              </a:rPr>
              <a:t>Los programas se consideran similares en tanto que están dirigidos a otorgar servicios de salud oportunos, accesibles y de calidad a la población, sin embargo, cubren poblaciones diferenciadas por el estatus laboral, por lo cual s</a:t>
            </a:r>
            <a:r>
              <a:rPr lang="es-MX" sz="1700" dirty="0">
                <a:latin typeface="Arial" panose="020B0604020202020204" pitchFamily="34" charset="0"/>
                <a:cs typeface="Arial" panose="020B0604020202020204" pitchFamily="34" charset="0"/>
              </a:rPr>
              <a:t>e recomienda que las intervenciones formen parte de una estrategia nacional de atención a la salud que permita homogeneizar tanto los criterios de inclusión como la calidad del servicio que otorgan.						</a:t>
            </a:r>
          </a:p>
        </p:txBody>
      </p:sp>
      <p:grpSp>
        <p:nvGrpSpPr>
          <p:cNvPr id="2" name="1 Grupo"/>
          <p:cNvGrpSpPr/>
          <p:nvPr/>
        </p:nvGrpSpPr>
        <p:grpSpPr>
          <a:xfrm>
            <a:off x="1965896" y="2284512"/>
            <a:ext cx="9336152" cy="1200330"/>
            <a:chOff x="2037905" y="2884490"/>
            <a:chExt cx="9336152" cy="1200330"/>
          </a:xfrm>
        </p:grpSpPr>
        <p:grpSp>
          <p:nvGrpSpPr>
            <p:cNvPr id="6" name="Grupo 3">
              <a:extLst>
                <a:ext uri="{FF2B5EF4-FFF2-40B4-BE49-F238E27FC236}">
                  <a16:creationId xmlns:a16="http://schemas.microsoft.com/office/drawing/2014/main" id="{AEDC03D3-49D9-4F0B-B7BE-830EBDC855A6}"/>
                </a:ext>
              </a:extLst>
            </p:cNvPr>
            <p:cNvGrpSpPr/>
            <p:nvPr/>
          </p:nvGrpSpPr>
          <p:grpSpPr>
            <a:xfrm>
              <a:off x="2037905" y="3008044"/>
              <a:ext cx="9336152" cy="1076776"/>
              <a:chOff x="2103766" y="1961632"/>
              <a:chExt cx="8196863" cy="853988"/>
            </a:xfrm>
          </p:grpSpPr>
          <p:sp>
            <p:nvSpPr>
              <p:cNvPr id="7" name="17 Rectángulo redondeado"/>
              <p:cNvSpPr/>
              <p:nvPr/>
            </p:nvSpPr>
            <p:spPr bwMode="auto">
              <a:xfrm>
                <a:off x="2103766" y="1961632"/>
                <a:ext cx="3300121" cy="853987"/>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Atención a la Salud</a:t>
                </a:r>
              </a:p>
              <a:p>
                <a:pPr lvl="0" algn="ctr" fontAlgn="b">
                  <a:defRPr/>
                </a:pPr>
                <a:r>
                  <a:rPr lang="es-MX" sz="1800" b="1" kern="0" dirty="0">
                    <a:solidFill>
                      <a:srgbClr val="FFFFFF"/>
                    </a:solidFill>
                    <a:latin typeface="Arial" pitchFamily="34" charset="0"/>
                    <a:cs typeface="Arial" pitchFamily="34" charset="0"/>
                  </a:rPr>
                  <a:t>(</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IMSS, </a:t>
                </a:r>
                <a:r>
                  <a:rPr lang="es-MX" sz="1800" b="1" kern="0" dirty="0">
                    <a:solidFill>
                      <a:srgbClr val="FFFFFF"/>
                    </a:solidFill>
                    <a:latin typeface="Arial" pitchFamily="34" charset="0"/>
                    <a:cs typeface="Arial" pitchFamily="34" charset="0"/>
                  </a:rPr>
                  <a:t>E011</a:t>
                </a:r>
                <a:r>
                  <a:rPr kumimoji="0" lang="es-MX" sz="1800" b="1" i="0" u="none" strike="noStrike" kern="0" cap="none" spc="0" normalizeH="0" baseline="0" noProof="0" dirty="0">
                    <a:ln>
                      <a:noFill/>
                    </a:ln>
                    <a:solidFill>
                      <a:srgbClr val="FFFFFF"/>
                    </a:solidFill>
                    <a:effectLst/>
                    <a:uLnTx/>
                    <a:uFillTx/>
                    <a:latin typeface="Arial" pitchFamily="34" charset="0"/>
                    <a:cs typeface="Arial" pitchFamily="34" charset="0"/>
                    <a:sym typeface="Helvetica Light" charset="0"/>
                  </a:rPr>
                  <a:t>)</a:t>
                </a:r>
              </a:p>
            </p:txBody>
          </p:sp>
          <p:sp>
            <p:nvSpPr>
              <p:cNvPr id="8" name="17 Rectángulo redondeado">
                <a:extLst>
                  <a:ext uri="{FF2B5EF4-FFF2-40B4-BE49-F238E27FC236}">
                    <a16:creationId xmlns:a16="http://schemas.microsoft.com/office/drawing/2014/main" id="{C1059FDA-A6BC-4283-93E4-DA6A7AE0B65E}"/>
                  </a:ext>
                </a:extLst>
              </p:cNvPr>
              <p:cNvSpPr/>
              <p:nvPr/>
            </p:nvSpPr>
            <p:spPr bwMode="auto">
              <a:xfrm>
                <a:off x="7000026" y="1979499"/>
                <a:ext cx="3300603" cy="836121"/>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Suministro de Claves de Medicamentos</a:t>
                </a:r>
              </a:p>
              <a:p>
                <a:pPr lvl="0" algn="ctr" fontAlgn="b">
                  <a:defRPr/>
                </a:pPr>
                <a:r>
                  <a:rPr lang="es-MX" sz="1800" b="1" kern="0" dirty="0">
                    <a:solidFill>
                      <a:srgbClr val="FFFFFF"/>
                    </a:solidFill>
                    <a:latin typeface="Arial" pitchFamily="34" charset="0"/>
                    <a:cs typeface="Arial" pitchFamily="34" charset="0"/>
                  </a:rPr>
                  <a:t>(ISSSTE, E018)</a:t>
                </a:r>
              </a:p>
            </p:txBody>
          </p:sp>
          <p:sp>
            <p:nvSpPr>
              <p:cNvPr id="10" name="Rectángulo 25">
                <a:extLst>
                  <a:ext uri="{FF2B5EF4-FFF2-40B4-BE49-F238E27FC236}">
                    <a16:creationId xmlns:a16="http://schemas.microsoft.com/office/drawing/2014/main" id="{65598913-D68E-4723-93CA-55239FFEC1A5}"/>
                  </a:ext>
                </a:extLst>
              </p:cNvPr>
              <p:cNvSpPr/>
              <p:nvPr/>
            </p:nvSpPr>
            <p:spPr>
              <a:xfrm>
                <a:off x="5840509" y="2491846"/>
                <a:ext cx="815159" cy="293018"/>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(100%)</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2" name="CuadroTexto 10">
              <a:extLst>
                <a:ext uri="{FF2B5EF4-FFF2-40B4-BE49-F238E27FC236}">
                  <a16:creationId xmlns:a16="http://schemas.microsoft.com/office/drawing/2014/main" id="{01244F05-9BEC-4042-86A0-B7A313D6F2C5}"/>
                </a:ext>
              </a:extLst>
            </p:cNvPr>
            <p:cNvSpPr txBox="1"/>
            <p:nvPr/>
          </p:nvSpPr>
          <p:spPr>
            <a:xfrm>
              <a:off x="6364931" y="2884490"/>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b="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grpSp>
    </p:spTree>
    <p:extLst>
      <p:ext uri="{BB962C8B-B14F-4D97-AF65-F5344CB8AC3E}">
        <p14:creationId xmlns:p14="http://schemas.microsoft.com/office/powerpoint/2010/main" val="2717879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o 1">
            <a:extLst>
              <a:ext uri="{FF2B5EF4-FFF2-40B4-BE49-F238E27FC236}">
                <a16:creationId xmlns:a16="http://schemas.microsoft.com/office/drawing/2014/main" id="{9D412E54-2316-4E66-5007-5D57091004D5}"/>
              </a:ext>
            </a:extLst>
          </p:cNvPr>
          <p:cNvGrpSpPr/>
          <p:nvPr/>
        </p:nvGrpSpPr>
        <p:grpSpPr>
          <a:xfrm>
            <a:off x="1522820" y="2122239"/>
            <a:ext cx="9776176" cy="1235536"/>
            <a:chOff x="1522820" y="2122239"/>
            <a:chExt cx="9776176" cy="1235536"/>
          </a:xfrm>
        </p:grpSpPr>
        <p:grpSp>
          <p:nvGrpSpPr>
            <p:cNvPr id="13" name="Grupo 2">
              <a:extLst>
                <a:ext uri="{FF2B5EF4-FFF2-40B4-BE49-F238E27FC236}">
                  <a16:creationId xmlns:a16="http://schemas.microsoft.com/office/drawing/2014/main" id="{FEBCF494-5793-4260-841C-83142D23CF66}"/>
                </a:ext>
              </a:extLst>
            </p:cNvPr>
            <p:cNvGrpSpPr/>
            <p:nvPr/>
          </p:nvGrpSpPr>
          <p:grpSpPr>
            <a:xfrm>
              <a:off x="1522820" y="2266975"/>
              <a:ext cx="9776176" cy="1090800"/>
              <a:chOff x="1722978" y="1306971"/>
              <a:chExt cx="9451555" cy="1090800"/>
            </a:xfrm>
          </p:grpSpPr>
          <p:grpSp>
            <p:nvGrpSpPr>
              <p:cNvPr id="14" name="Grupo 19">
                <a:extLst>
                  <a:ext uri="{FF2B5EF4-FFF2-40B4-BE49-F238E27FC236}">
                    <a16:creationId xmlns:a16="http://schemas.microsoft.com/office/drawing/2014/main" id="{2BBB4005-BED7-465B-8E57-3A07943DFEEE}"/>
                  </a:ext>
                </a:extLst>
              </p:cNvPr>
              <p:cNvGrpSpPr/>
              <p:nvPr/>
            </p:nvGrpSpPr>
            <p:grpSpPr>
              <a:xfrm>
                <a:off x="1722978" y="1306971"/>
                <a:ext cx="9451555" cy="1090800"/>
                <a:chOff x="1757205" y="1369887"/>
                <a:chExt cx="9451555" cy="1090800"/>
              </a:xfrm>
            </p:grpSpPr>
            <p:sp>
              <p:nvSpPr>
                <p:cNvPr id="16" name="17 Rectángulo redondeado">
                  <a:extLst>
                    <a:ext uri="{FF2B5EF4-FFF2-40B4-BE49-F238E27FC236}">
                      <a16:creationId xmlns:a16="http://schemas.microsoft.com/office/drawing/2014/main" id="{6846D75B-5289-43DE-8761-7F72662267A6}"/>
                    </a:ext>
                  </a:extLst>
                </p:cNvPr>
                <p:cNvSpPr/>
                <p:nvPr/>
              </p:nvSpPr>
              <p:spPr bwMode="auto">
                <a:xfrm>
                  <a:off x="1757205" y="1369887"/>
                  <a:ext cx="4150006" cy="1090800"/>
                </a:xfrm>
                <a:prstGeom prst="roundRect">
                  <a:avLst/>
                </a:prstGeom>
                <a:solidFill>
                  <a:srgbClr val="00C1B9"/>
                </a:solidFill>
                <a:ln>
                  <a:solidFill>
                    <a:srgbClr val="00C1B9"/>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lvl="0" algn="ctr" fontAlgn="b">
                    <a:defRPr/>
                  </a:pPr>
                  <a:r>
                    <a:rPr lang="es-MX" sz="1800" b="1" kern="0" dirty="0">
                      <a:solidFill>
                        <a:srgbClr val="FFFFFF"/>
                      </a:solidFill>
                      <a:latin typeface="Arial" pitchFamily="34" charset="0"/>
                      <a:cs typeface="Arial" pitchFamily="34" charset="0"/>
                    </a:rPr>
                    <a:t>Servicios de Educación Superior y Posgrado</a:t>
                  </a:r>
                </a:p>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(SEP, E010)</a:t>
                  </a:r>
                </a:p>
              </p:txBody>
            </p:sp>
            <p:sp>
              <p:nvSpPr>
                <p:cNvPr id="17" name="15 Rectángulo redondeado">
                  <a:extLst>
                    <a:ext uri="{FF2B5EF4-FFF2-40B4-BE49-F238E27FC236}">
                      <a16:creationId xmlns:a16="http://schemas.microsoft.com/office/drawing/2014/main" id="{5D567C64-4BB0-4A4B-90D8-4ED92F109C2E}"/>
                    </a:ext>
                  </a:extLst>
                </p:cNvPr>
                <p:cNvSpPr/>
                <p:nvPr/>
              </p:nvSpPr>
              <p:spPr bwMode="auto">
                <a:xfrm>
                  <a:off x="7058755" y="1369887"/>
                  <a:ext cx="4150005" cy="1090800"/>
                </a:xfrm>
                <a:prstGeom prst="roundRect">
                  <a:avLst/>
                </a:prstGeom>
                <a:solidFill>
                  <a:srgbClr val="F593A1"/>
                </a:solidFill>
                <a:ln>
                  <a:solidFill>
                    <a:srgbClr val="F593A1"/>
                  </a:solidFill>
                  <a:headEnd type="none" w="med" len="med"/>
                  <a:tailEnd type="none" w="med" len="med"/>
                </a:ln>
                <a:effectLst>
                  <a:outerShdw blurRad="50800" dist="38100" dir="2700000" algn="t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horz" wrap="square" lIns="68580" tIns="34290" rIns="68580" bIns="34290" numCol="1" rtlCol="0" anchor="ctr" anchorCtr="0" compatLnSpc="1">
                  <a:prstTxWarp prst="textNoShape">
                    <a:avLst/>
                  </a:prstTxWarp>
                </a:bodyPr>
                <a:lstStyle/>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Servicios de Educación Superior y Posgrado</a:t>
                  </a:r>
                </a:p>
                <a:p>
                  <a:pPr marL="0" marR="0" lvl="0" indent="0" algn="ctr" defTabSz="584200" rtl="0" eaLnBrk="0" fontAlgn="b" latinLnBrk="0" hangingPunct="0">
                    <a:lnSpc>
                      <a:spcPct val="100000"/>
                    </a:lnSpc>
                    <a:spcBef>
                      <a:spcPct val="0"/>
                    </a:spcBef>
                    <a:spcAft>
                      <a:spcPct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sym typeface="Helvetica Light" charset="0"/>
                    </a:rPr>
                    <a:t>(CULTURA, E010)</a:t>
                  </a:r>
                </a:p>
              </p:txBody>
            </p:sp>
          </p:grpSp>
          <p:sp>
            <p:nvSpPr>
              <p:cNvPr id="15" name="Rectángulo 28">
                <a:extLst>
                  <a:ext uri="{FF2B5EF4-FFF2-40B4-BE49-F238E27FC236}">
                    <a16:creationId xmlns:a16="http://schemas.microsoft.com/office/drawing/2014/main" id="{060C24AE-F4B1-4C5F-85B1-F6EB8BF27E56}"/>
                  </a:ext>
                </a:extLst>
              </p:cNvPr>
              <p:cNvSpPr/>
              <p:nvPr/>
            </p:nvSpPr>
            <p:spPr>
              <a:xfrm>
                <a:off x="6049891" y="1963160"/>
                <a:ext cx="928459" cy="369460"/>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(100%)</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sp>
          <p:nvSpPr>
            <p:cNvPr id="18" name="CuadroTexto 13">
              <a:extLst>
                <a:ext uri="{FF2B5EF4-FFF2-40B4-BE49-F238E27FC236}">
                  <a16:creationId xmlns:a16="http://schemas.microsoft.com/office/drawing/2014/main" id="{4DDE19C7-5047-6B44-8163-2506E31CF607}"/>
                </a:ext>
              </a:extLst>
            </p:cNvPr>
            <p:cNvSpPr txBox="1"/>
            <p:nvPr/>
          </p:nvSpPr>
          <p:spPr>
            <a:xfrm>
              <a:off x="6070353" y="2122239"/>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grpSp>
      <p:sp>
        <p:nvSpPr>
          <p:cNvPr id="19" name="Rectángulo 2">
            <a:extLst>
              <a:ext uri="{FF2B5EF4-FFF2-40B4-BE49-F238E27FC236}">
                <a16:creationId xmlns:a16="http://schemas.microsoft.com/office/drawing/2014/main" id="{B7A70C82-5B44-8E4A-AC78-9C32AD9876E5}"/>
              </a:ext>
            </a:extLst>
          </p:cNvPr>
          <p:cNvSpPr/>
          <p:nvPr/>
        </p:nvSpPr>
        <p:spPr>
          <a:xfrm>
            <a:off x="167294" y="3705705"/>
            <a:ext cx="12529392" cy="5122171"/>
          </a:xfrm>
          <a:prstGeom prst="rect">
            <a:avLst/>
          </a:prstGeom>
        </p:spPr>
        <p:txBody>
          <a:bodyPr wrap="square">
            <a:spAutoFit/>
          </a:bodyPr>
          <a:lstStyle/>
          <a:p>
            <a:pPr algn="just" defTabSz="914400" eaLnBrk="1" fontAlgn="auto" hangingPunct="1">
              <a:lnSpc>
                <a:spcPct val="150000"/>
              </a:lnSpc>
              <a:spcBef>
                <a:spcPts val="0"/>
              </a:spcBef>
              <a:spcAft>
                <a:spcPts val="0"/>
              </a:spcAft>
              <a:defRPr/>
            </a:pPr>
            <a:r>
              <a:rPr lang="es-MX" sz="1700" dirty="0">
                <a:latin typeface="Arial" panose="020B0604020202020204" pitchFamily="34" charset="0"/>
                <a:cs typeface="Arial" panose="020B0604020202020204" pitchFamily="34" charset="0"/>
              </a:rPr>
              <a:t>Los programas tienen como principal objetivo garantizar el derecho de las y los jóvenes a una educación superior de excelencia, pertinente y relevante en los diferentes tipos y modalidades para brindarles mejores opciones de formación, actualización y profesionalización, bajo criterios de inclusión y reconocimiento de la diversidad. </a:t>
            </a:r>
          </a:p>
          <a:p>
            <a:pPr algn="just" defTabSz="914400" eaLnBrk="1" fontAlgn="auto" hangingPunct="1">
              <a:lnSpc>
                <a:spcPct val="150000"/>
              </a:lnSpc>
              <a:spcBef>
                <a:spcPts val="0"/>
              </a:spcBef>
              <a:spcAft>
                <a:spcPts val="0"/>
              </a:spcAft>
              <a:defRPr/>
            </a:pPr>
            <a:endParaRPr lang="es-MX" sz="800" dirty="0">
              <a:latin typeface="Arial" panose="020B0604020202020204" pitchFamily="34" charset="0"/>
              <a:cs typeface="Arial" panose="020B0604020202020204" pitchFamily="34" charset="0"/>
            </a:endParaRPr>
          </a:p>
          <a:p>
            <a:pPr algn="just" defTabSz="914400" eaLnBrk="1" fontAlgn="auto" hangingPunct="1">
              <a:lnSpc>
                <a:spcPct val="150000"/>
              </a:lnSpc>
              <a:spcBef>
                <a:spcPts val="0"/>
              </a:spcBef>
              <a:spcAft>
                <a:spcPts val="0"/>
              </a:spcAft>
              <a:defRPr/>
            </a:pPr>
            <a:r>
              <a:rPr lang="es-MX" sz="1700" dirty="0">
                <a:latin typeface="Arial" panose="020B0604020202020204" pitchFamily="34" charset="0"/>
                <a:cs typeface="Arial" panose="020B0604020202020204" pitchFamily="34" charset="0"/>
              </a:rPr>
              <a:t>Ambos programas buscan contribuir a este objetivo apoyando a las Instituciones de Educación Superior Públicas (IESP) con recursos financieros para que brinden servicios educativos de calidad a las y los jóvenes de México. El programa </a:t>
            </a:r>
            <a:r>
              <a:rPr lang="es-MX" sz="1700" b="1" dirty="0">
                <a:latin typeface="Arial" panose="020B0604020202020204" pitchFamily="34" charset="0"/>
                <a:cs typeface="Arial" panose="020B0604020202020204" pitchFamily="34" charset="0"/>
              </a:rPr>
              <a:t>E010</a:t>
            </a:r>
            <a:r>
              <a:rPr lang="es-MX" sz="1700" dirty="0">
                <a:latin typeface="Arial" panose="020B0604020202020204" pitchFamily="34" charset="0"/>
                <a:cs typeface="Arial" panose="020B0604020202020204" pitchFamily="34" charset="0"/>
              </a:rPr>
              <a:t> de la Secretaría de Cultura lo hace apoyando a las IESP del sector cultural, mientras que el Programa </a:t>
            </a:r>
            <a:r>
              <a:rPr lang="es-MX" sz="1700" b="1" dirty="0">
                <a:latin typeface="Arial" panose="020B0604020202020204" pitchFamily="34" charset="0"/>
                <a:cs typeface="Arial" panose="020B0604020202020204" pitchFamily="34" charset="0"/>
              </a:rPr>
              <a:t>E010</a:t>
            </a:r>
            <a:r>
              <a:rPr lang="es-MX" sz="1700" dirty="0">
                <a:latin typeface="Arial" panose="020B0604020202020204" pitchFamily="34" charset="0"/>
                <a:cs typeface="Arial" panose="020B0604020202020204" pitchFamily="34" charset="0"/>
              </a:rPr>
              <a:t> de la Secretaría de Educación Pública lo hace apoyando a las IESP del sector científico, tecnológico y social.</a:t>
            </a:r>
          </a:p>
          <a:p>
            <a:pPr algn="just" defTabSz="914400" eaLnBrk="1" fontAlgn="auto" hangingPunct="1">
              <a:lnSpc>
                <a:spcPct val="150000"/>
              </a:lnSpc>
              <a:spcBef>
                <a:spcPts val="0"/>
              </a:spcBef>
              <a:spcAft>
                <a:spcPts val="0"/>
              </a:spcAft>
              <a:defRPr/>
            </a:pPr>
            <a:endParaRPr lang="es-MX" sz="800" dirty="0">
              <a:solidFill>
                <a:schemeClr val="tx1"/>
              </a:solidFill>
              <a:highlight>
                <a:srgbClr val="FFFF00"/>
              </a:highlight>
              <a:latin typeface="Arial" panose="020B0604020202020204" pitchFamily="34" charset="0"/>
              <a:cs typeface="Arial" panose="020B0604020202020204" pitchFamily="34" charset="0"/>
            </a:endParaRPr>
          </a:p>
          <a:p>
            <a:pPr algn="just" defTabSz="914400" eaLnBrk="1" fontAlgn="auto" hangingPunct="1">
              <a:lnSpc>
                <a:spcPct val="150000"/>
              </a:lnSpc>
              <a:spcBef>
                <a:spcPts val="0"/>
              </a:spcBef>
              <a:spcAft>
                <a:spcPts val="0"/>
              </a:spcAft>
              <a:defRPr/>
            </a:pPr>
            <a:r>
              <a:rPr lang="es-MX" sz="1700" dirty="0">
                <a:latin typeface="Arial" panose="020B0604020202020204" pitchFamily="34" charset="0"/>
                <a:cs typeface="Arial" panose="020B0604020202020204" pitchFamily="34" charset="0"/>
              </a:rPr>
              <a:t>Estos programas se consideran similares debido a que ambos proporcionan recursos financieros a Instituciones de Educación Superior Públicas para otorgar servicios de educación superior y posgrado; diferenciándose únicamente por la rama de conocimiento de la oferta educativa de las instituciones apoyadas, por lo cual se recomienda que establezcan mecanismos de coordinación que permitan la homologación de los criterios para la asignación, uso y seguimiento de los recursos que permitan una educación superior de calidad en todos los ámbitos.</a:t>
            </a:r>
          </a:p>
        </p:txBody>
      </p:sp>
      <p:sp>
        <p:nvSpPr>
          <p:cNvPr id="20" name="3 Título">
            <a:extLst>
              <a:ext uri="{FF2B5EF4-FFF2-40B4-BE49-F238E27FC236}">
                <a16:creationId xmlns:a16="http://schemas.microsoft.com/office/drawing/2014/main" id="{0453791C-D397-49B9-B80F-ADCF4C04E53C}"/>
              </a:ext>
            </a:extLst>
          </p:cNvPr>
          <p:cNvSpPr txBox="1">
            <a:spLocks/>
          </p:cNvSpPr>
          <p:nvPr/>
        </p:nvSpPr>
        <p:spPr bwMode="auto">
          <a:xfrm>
            <a:off x="310400" y="1276399"/>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algn="l" defTabSz="914400" rtl="0" eaLnBrk="1" fontAlgn="base" latinLnBrk="0" hangingPunct="0">
              <a:lnSpc>
                <a:spcPct val="100000"/>
              </a:lnSpc>
              <a:spcBef>
                <a:spcPct val="0"/>
              </a:spcBef>
              <a:spcAft>
                <a:spcPct val="0"/>
              </a:spcAft>
              <a:buClrTx/>
              <a:buSzTx/>
              <a:buFontTx/>
              <a:buNone/>
              <a:tabLst/>
              <a:defRPr/>
            </a:pPr>
            <a:r>
              <a:rPr lang="es-MX" altLang="es-MX" dirty="0">
                <a:solidFill>
                  <a:srgbClr val="041562"/>
                </a:solidFill>
                <a:sym typeface="Arial" panose="020B0604020202020204" pitchFamily="34" charset="0"/>
              </a:rPr>
              <a:t>Consideraciones sobre las similitudes de los programas</a:t>
            </a:r>
            <a:endParaRPr kumimoji="0" lang="es-MX" altLang="es-MX" sz="2800" i="0" u="none" strike="noStrike" kern="1200" cap="none" spc="0" normalizeH="0" baseline="0" noProof="0" dirty="0">
              <a:ln>
                <a:noFill/>
              </a:ln>
              <a:solidFill>
                <a:srgbClr val="041562"/>
              </a:solidFill>
              <a:effectLst/>
              <a:uLnTx/>
              <a:uFillTx/>
              <a:sym typeface="Arial" panose="020B0604020202020204" pitchFamily="34" charset="0"/>
            </a:endParaRPr>
          </a:p>
          <a:p>
            <a:pPr marL="0" marR="0" lvl="0" indent="0" algn="l" defTabSz="914400" rtl="0" eaLnBrk="1" fontAlgn="base" latinLnBrk="0" hangingPunct="0">
              <a:lnSpc>
                <a:spcPct val="100000"/>
              </a:lnSpc>
              <a:spcBef>
                <a:spcPct val="0"/>
              </a:spcBef>
              <a:spcAft>
                <a:spcPct val="0"/>
              </a:spcAft>
              <a:buClrTx/>
              <a:buSzTx/>
              <a:buFontTx/>
              <a:buNone/>
              <a:tabLst/>
              <a:defRPr/>
            </a:pPr>
            <a:endParaRPr kumimoji="0" lang="es-ES" sz="2800" b="0" i="0" u="none" strike="noStrike" kern="120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Helvetica Light" charset="0"/>
            </a:endParaRPr>
          </a:p>
        </p:txBody>
      </p:sp>
    </p:spTree>
    <p:extLst>
      <p:ext uri="{BB962C8B-B14F-4D97-AF65-F5344CB8AC3E}">
        <p14:creationId xmlns:p14="http://schemas.microsoft.com/office/powerpoint/2010/main" val="1382871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10 Rectángulo redondeado"/>
          <p:cNvSpPr/>
          <p:nvPr/>
        </p:nvSpPr>
        <p:spPr bwMode="auto">
          <a:xfrm>
            <a:off x="311041" y="4828598"/>
            <a:ext cx="12385377" cy="4032449"/>
          </a:xfrm>
          <a:prstGeom prst="rect">
            <a:avLst/>
          </a:prstGeom>
          <a:noFill/>
          <a:ln w="25400" cap="flat" cmpd="sng" algn="ctr">
            <a:noFill/>
            <a:prstDash val="solid"/>
          </a:ln>
          <a:effectLst/>
        </p:spPr>
        <p:txBody>
          <a:bodyPr rtlCol="0" anchor="ctr"/>
          <a:lstStyle/>
          <a:p>
            <a:pPr algn="just" defTabSz="914400" eaLnBrk="1" fontAlgn="auto" hangingPunct="1">
              <a:lnSpc>
                <a:spcPct val="150000"/>
              </a:lnSpc>
              <a:spcBef>
                <a:spcPts val="0"/>
              </a:spcBef>
              <a:spcAft>
                <a:spcPts val="0"/>
              </a:spcAft>
              <a:defRPr/>
            </a:pPr>
            <a:r>
              <a:rPr lang="es-MX" sz="1700" dirty="0">
                <a:latin typeface="Arial" panose="020B0604020202020204" pitchFamily="34" charset="0"/>
                <a:cs typeface="Arial" panose="020B0604020202020204" pitchFamily="34" charset="0"/>
              </a:rPr>
              <a:t>Los tres programas tienen como principal objetivo generar conocimiento científico y tecnológico de calidad en diversas áreas de la ciencia médica mediante el financiamiento y desarrollo de proyectos de investigación realizados por profesionales de la salud de las unidades médicas con la finalidad de brindar soluciones a los problemas prioritarios de salud y así favorecer la actualización de los procesos de atención médica que contribuyan a mejorar la calidad de los servicios de prestaciones médicas que las instituciones de salud ofrecen a la población mexicana.</a:t>
            </a:r>
          </a:p>
          <a:p>
            <a:pPr marL="0" marR="0" lvl="0" indent="0" algn="just" defTabSz="914400" eaLnBrk="1" fontAlgn="auto" latinLnBrk="0" hangingPunct="1">
              <a:lnSpc>
                <a:spcPct val="150000"/>
              </a:lnSpc>
              <a:spcBef>
                <a:spcPts val="0"/>
              </a:spcBef>
              <a:spcAft>
                <a:spcPts val="0"/>
              </a:spcAft>
              <a:buClrTx/>
              <a:buSzTx/>
              <a:buFontTx/>
              <a:buNone/>
              <a:tabLst/>
              <a:defRPr/>
            </a:pPr>
            <a:endParaRPr kumimoji="0" lang="es-MX" sz="8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just" defTabSz="914400" eaLnBrk="1" fontAlgn="auto" latinLnBrk="0" hangingPunct="1">
              <a:lnSpc>
                <a:spcPct val="150000"/>
              </a:lnSpc>
              <a:spcBef>
                <a:spcPts val="0"/>
              </a:spcBef>
              <a:spcAft>
                <a:spcPts val="0"/>
              </a:spcAft>
              <a:buClrTx/>
              <a:buSzTx/>
              <a:buFontTx/>
              <a:buNone/>
              <a:tabLst/>
              <a:defRPr/>
            </a:pPr>
            <a:r>
              <a:rPr lang="es-MX" sz="1700" kern="0" dirty="0">
                <a:latin typeface="Arial" panose="020B0604020202020204" pitchFamily="34" charset="0"/>
                <a:ea typeface="+mn-ea"/>
                <a:cs typeface="Arial" panose="020B0604020202020204" pitchFamily="34" charset="0"/>
              </a:rPr>
              <a:t>Aunque los programas buscan desarrollar investigaciones sobre temas de salud prioritarios para sus respectivas poblaciones, se </a:t>
            </a:r>
            <a:r>
              <a:rPr kumimoji="0" lang="es-MX" sz="1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considera que</a:t>
            </a:r>
            <a:r>
              <a:rPr kumimoji="0" lang="es-MX" sz="1700" b="0" i="0" u="none" strike="noStrike" kern="0" cap="none" spc="0" normalizeH="0" noProof="0" dirty="0">
                <a:ln>
                  <a:noFill/>
                </a:ln>
                <a:solidFill>
                  <a:srgbClr val="000000"/>
                </a:solidFill>
                <a:effectLst/>
                <a:uLnTx/>
                <a:uFillTx/>
                <a:latin typeface="Arial" panose="020B0604020202020204" pitchFamily="34" charset="0"/>
                <a:ea typeface="+mn-ea"/>
                <a:cs typeface="Arial" panose="020B0604020202020204" pitchFamily="34" charset="0"/>
              </a:rPr>
              <a:t> son intervenciones similares dirigidas a </a:t>
            </a:r>
            <a:r>
              <a:rPr kumimoji="0" lang="es-MX" sz="1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investigadores en ciencias de la salud,</a:t>
            </a:r>
            <a:r>
              <a:rPr kumimoji="0" lang="es-MX" sz="1700" b="0" i="0" u="none" strike="noStrike" kern="0" cap="none" spc="0" normalizeH="0" noProof="0" dirty="0">
                <a:ln>
                  <a:noFill/>
                </a:ln>
                <a:solidFill>
                  <a:srgbClr val="000000"/>
                </a:solidFill>
                <a:effectLst/>
                <a:uLnTx/>
                <a:uFillTx/>
                <a:latin typeface="Arial" panose="020B0604020202020204" pitchFamily="34" charset="0"/>
                <a:ea typeface="+mn-ea"/>
                <a:cs typeface="Arial" panose="020B0604020202020204" pitchFamily="34" charset="0"/>
              </a:rPr>
              <a:t> por lo que</a:t>
            </a:r>
            <a:r>
              <a:rPr kumimoji="0" lang="es-MX" sz="1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se considera pertinente el análisis de estrategias de</a:t>
            </a:r>
            <a:r>
              <a:rPr kumimoji="0" lang="es-MX" sz="1700" b="0" i="0" u="none" strike="noStrike" kern="0" cap="none" spc="0" normalizeH="0" noProof="0" dirty="0">
                <a:ln>
                  <a:noFill/>
                </a:ln>
                <a:solidFill>
                  <a:srgbClr val="000000"/>
                </a:solidFill>
                <a:effectLst/>
                <a:uLnTx/>
                <a:uFillTx/>
                <a:latin typeface="Arial" panose="020B0604020202020204" pitchFamily="34" charset="0"/>
                <a:ea typeface="+mn-ea"/>
                <a:cs typeface="Arial" panose="020B0604020202020204" pitchFamily="34" charset="0"/>
              </a:rPr>
              <a:t> colaboración interinstitucional</a:t>
            </a:r>
            <a:r>
              <a:rPr kumimoji="0" lang="es-MX" sz="1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con el objetivo de establecer sinergias y </a:t>
            </a:r>
            <a:r>
              <a:rPr lang="es-MX" sz="1700" kern="0" dirty="0">
                <a:latin typeface="Arial" panose="020B0604020202020204" pitchFamily="34" charset="0"/>
                <a:cs typeface="Arial" panose="020B0604020202020204" pitchFamily="34" charset="0"/>
              </a:rPr>
              <a:t>potenciar resultados</a:t>
            </a:r>
            <a:r>
              <a:rPr kumimoji="0" lang="es-MX" sz="1700" b="0" i="0" u="none" strike="noStrike" kern="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que coadyuven a una mayor efectividad de las intervenciones de la investigación en la ciencia médica.</a:t>
            </a:r>
          </a:p>
        </p:txBody>
      </p:sp>
      <p:sp>
        <p:nvSpPr>
          <p:cNvPr id="35" name="3 Título">
            <a:extLst>
              <a:ext uri="{FF2B5EF4-FFF2-40B4-BE49-F238E27FC236}">
                <a16:creationId xmlns:a16="http://schemas.microsoft.com/office/drawing/2014/main" id="{0453791C-D397-49B9-B80F-ADCF4C04E53C}"/>
              </a:ext>
            </a:extLst>
          </p:cNvPr>
          <p:cNvSpPr txBox="1">
            <a:spLocks/>
          </p:cNvSpPr>
          <p:nvPr/>
        </p:nvSpPr>
        <p:spPr bwMode="auto">
          <a:xfrm>
            <a:off x="310400" y="1348408"/>
            <a:ext cx="12109062" cy="648073"/>
          </a:xfrm>
          <a:prstGeom prst="rect">
            <a:avLst/>
          </a:prstGeom>
          <a:noFill/>
          <a:ln w="9525">
            <a:noFill/>
            <a:miter lim="800000"/>
            <a:headEnd/>
            <a:tailEnd/>
          </a:ln>
        </p:spPr>
        <p:txBody>
          <a:bodyPr/>
          <a:lstStyle>
            <a:defPPr>
              <a:defRPr lang="es-MX"/>
            </a:defPPr>
            <a:lvl1pPr defTabSz="914400" eaLnBrk="1">
              <a:defRPr sz="2800" b="1">
                <a:solidFill>
                  <a:schemeClr val="tx2"/>
                </a:solidFill>
                <a:latin typeface="Arial" panose="020B0604020202020204" pitchFamily="34" charset="0"/>
                <a:cs typeface="Arial" panose="020B0604020202020204" pitchFamily="34" charset="0"/>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s-MX" altLang="es-MX" sz="2800" b="1"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sym typeface="Arial" panose="020B0604020202020204" pitchFamily="34" charset="0"/>
              </a:rPr>
              <a:t>Consideraciones sobre las similitudes de los programas</a:t>
            </a:r>
          </a:p>
          <a:p>
            <a:pPr marL="0" marR="0" lvl="0" indent="0" defTabSz="914400" eaLnBrk="1" fontAlgn="auto" latinLnBrk="0" hangingPunct="1">
              <a:lnSpc>
                <a:spcPct val="100000"/>
              </a:lnSpc>
              <a:spcBef>
                <a:spcPts val="0"/>
              </a:spcBef>
              <a:spcAft>
                <a:spcPts val="0"/>
              </a:spcAft>
              <a:buClrTx/>
              <a:buSzTx/>
              <a:buFontTx/>
              <a:buNone/>
              <a:tabLst/>
              <a:defRPr/>
            </a:pPr>
            <a:endParaRPr kumimoji="0" lang="es-ES" sz="2800" b="0" i="0" u="none" strike="noStrike" kern="0" cap="none" spc="0" normalizeH="0" baseline="0" noProof="0" dirty="0">
              <a:ln>
                <a:noFill/>
              </a:ln>
              <a:solidFill>
                <a:srgbClr val="041562"/>
              </a:solidFill>
              <a:effectLst/>
              <a:uLnTx/>
              <a:uFillTx/>
              <a:latin typeface="Arial" panose="020B0604020202020204" pitchFamily="34" charset="0"/>
              <a:cs typeface="Arial" panose="020B0604020202020204" pitchFamily="34" charset="0"/>
            </a:endParaRPr>
          </a:p>
        </p:txBody>
      </p:sp>
      <p:grpSp>
        <p:nvGrpSpPr>
          <p:cNvPr id="3" name="2 Grupo"/>
          <p:cNvGrpSpPr/>
          <p:nvPr/>
        </p:nvGrpSpPr>
        <p:grpSpPr>
          <a:xfrm>
            <a:off x="885776" y="2218614"/>
            <a:ext cx="11082181" cy="2442162"/>
            <a:chOff x="676299" y="2506646"/>
            <a:chExt cx="11082181" cy="2442162"/>
          </a:xfrm>
        </p:grpSpPr>
        <p:sp>
          <p:nvSpPr>
            <p:cNvPr id="39" name="CuadroTexto 7">
              <a:extLst>
                <a:ext uri="{FF2B5EF4-FFF2-40B4-BE49-F238E27FC236}">
                  <a16:creationId xmlns:a16="http://schemas.microsoft.com/office/drawing/2014/main" id="{F860C28F-F44B-465B-A4DF-121446A08FB7}"/>
                </a:ext>
              </a:extLst>
            </p:cNvPr>
            <p:cNvSpPr txBox="1"/>
            <p:nvPr/>
          </p:nvSpPr>
          <p:spPr>
            <a:xfrm>
              <a:off x="6439962" y="3100407"/>
              <a:ext cx="691215" cy="1200329"/>
            </a:xfrm>
            <a:prstGeom prst="rect">
              <a:avLst/>
            </a:prstGeom>
            <a:noFill/>
          </p:spPr>
          <p:txBody>
            <a:bodyPr wrap="none" rtlCol="0">
              <a:spAutoFit/>
            </a:bodyPr>
            <a:lstStyle/>
            <a:p>
              <a:pPr defTabSz="410751"/>
              <a:r>
                <a:rPr lang="es-MX" sz="7200" dirty="0">
                  <a:solidFill>
                    <a:srgbClr val="00B050"/>
                  </a:solidFill>
                  <a:latin typeface="Arial" panose="020B0604020202020204" pitchFamily="34" charset="0"/>
                  <a:cs typeface="Arial" panose="020B0604020202020204" pitchFamily="34" charset="0"/>
                </a:rPr>
                <a:t>≈</a:t>
              </a:r>
            </a:p>
          </p:txBody>
        </p:sp>
        <p:sp>
          <p:nvSpPr>
            <p:cNvPr id="40" name="Rectángulo 29">
              <a:extLst>
                <a:ext uri="{FF2B5EF4-FFF2-40B4-BE49-F238E27FC236}">
                  <a16:creationId xmlns:a16="http://schemas.microsoft.com/office/drawing/2014/main" id="{F43938C8-EBFE-4EAB-9FD2-258C48041E15}"/>
                </a:ext>
              </a:extLst>
            </p:cNvPr>
            <p:cNvSpPr/>
            <p:nvPr/>
          </p:nvSpPr>
          <p:spPr>
            <a:xfrm>
              <a:off x="6425284" y="3868688"/>
              <a:ext cx="800219" cy="369332"/>
            </a:xfrm>
            <a:prstGeom prst="rect">
              <a:avLst/>
            </a:prstGeom>
          </p:spPr>
          <p:txBody>
            <a:bodyPr wrap="none">
              <a:spAutoFit/>
            </a:bodyPr>
            <a:lstStyle/>
            <a:p>
              <a:r>
                <a:rPr lang="es-MX" sz="1800" b="1" dirty="0">
                  <a:solidFill>
                    <a:srgbClr val="00B050"/>
                  </a:solidFill>
                  <a:latin typeface="Arial" panose="020B0604020202020204" pitchFamily="34" charset="0"/>
                  <a:cs typeface="Arial" panose="020B0604020202020204" pitchFamily="34" charset="0"/>
                </a:rPr>
                <a:t>(98%)</a:t>
              </a:r>
              <a:endParaRPr lang="es-MX" sz="1600" b="1" dirty="0">
                <a:solidFill>
                  <a:srgbClr val="00B050"/>
                </a:solidFill>
                <a:latin typeface="Arial" panose="020B0604020202020204" pitchFamily="34" charset="0"/>
                <a:cs typeface="Arial" panose="020B0604020202020204" pitchFamily="34" charset="0"/>
              </a:endParaRPr>
            </a:p>
          </p:txBody>
        </p:sp>
        <p:grpSp>
          <p:nvGrpSpPr>
            <p:cNvPr id="2" name="1 Grupo"/>
            <p:cNvGrpSpPr/>
            <p:nvPr/>
          </p:nvGrpSpPr>
          <p:grpSpPr>
            <a:xfrm>
              <a:off x="676299" y="2506646"/>
              <a:ext cx="11082181" cy="2442162"/>
              <a:chOff x="453728" y="2468158"/>
              <a:chExt cx="11082181" cy="2442162"/>
            </a:xfrm>
          </p:grpSpPr>
          <p:grpSp>
            <p:nvGrpSpPr>
              <p:cNvPr id="20" name="Grupo 3">
                <a:extLst>
                  <a:ext uri="{FF2B5EF4-FFF2-40B4-BE49-F238E27FC236}">
                    <a16:creationId xmlns:a16="http://schemas.microsoft.com/office/drawing/2014/main" id="{AEDC03D3-49D9-4F0B-B7BE-830EBDC855A6}"/>
                  </a:ext>
                </a:extLst>
              </p:cNvPr>
              <p:cNvGrpSpPr/>
              <p:nvPr/>
            </p:nvGrpSpPr>
            <p:grpSpPr>
              <a:xfrm>
                <a:off x="1496844" y="2468158"/>
                <a:ext cx="10039065" cy="2442162"/>
                <a:chOff x="-290210" y="1407071"/>
                <a:chExt cx="10039065" cy="2442162"/>
              </a:xfrm>
            </p:grpSpPr>
            <p:sp>
              <p:nvSpPr>
                <p:cNvPr id="21" name="17 Rectángulo redondeado"/>
                <p:cNvSpPr/>
                <p:nvPr/>
              </p:nvSpPr>
              <p:spPr bwMode="auto">
                <a:xfrm>
                  <a:off x="5212855" y="2100032"/>
                  <a:ext cx="4536000" cy="1101129"/>
                </a:xfrm>
                <a:prstGeom prst="roundRect">
                  <a:avLst/>
                </a:prstGeom>
                <a:solidFill>
                  <a:srgbClr val="00C1B9"/>
                </a:solidFill>
                <a:ln w="25400" cap="flat" cmpd="sng" algn="ctr">
                  <a:solidFill>
                    <a:srgbClr val="00C1B9"/>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Investigación y Desarrollo Tecnológico en Salud</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(SALUD, E022)</a:t>
                  </a:r>
                </a:p>
              </p:txBody>
            </p:sp>
            <p:sp>
              <p:nvSpPr>
                <p:cNvPr id="22" name="17 Rectángulo redondeado">
                  <a:extLst>
                    <a:ext uri="{FF2B5EF4-FFF2-40B4-BE49-F238E27FC236}">
                      <a16:creationId xmlns:a16="http://schemas.microsoft.com/office/drawing/2014/main" id="{C1059FDA-A6BC-4283-93E4-DA6A7AE0B65E}"/>
                    </a:ext>
                  </a:extLst>
                </p:cNvPr>
                <p:cNvSpPr/>
                <p:nvPr/>
              </p:nvSpPr>
              <p:spPr bwMode="auto">
                <a:xfrm>
                  <a:off x="-280834" y="1407071"/>
                  <a:ext cx="4536000" cy="1146018"/>
                </a:xfrm>
                <a:prstGeom prst="roundRect">
                  <a:avLst/>
                </a:prstGeom>
                <a:solidFill>
                  <a:srgbClr val="98A7D0"/>
                </a:solidFill>
                <a:ln w="25400" cap="flat" cmpd="sng" algn="ctr">
                  <a:solidFill>
                    <a:srgbClr val="98A7D0"/>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Investigación y Desarrollo Tecnológico en Salud</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(IMSS, E004)</a:t>
                  </a:r>
                </a:p>
              </p:txBody>
            </p:sp>
            <p:sp>
              <p:nvSpPr>
                <p:cNvPr id="23" name="17 Rectángulo redondeado">
                  <a:extLst>
                    <a:ext uri="{FF2B5EF4-FFF2-40B4-BE49-F238E27FC236}">
                      <a16:creationId xmlns:a16="http://schemas.microsoft.com/office/drawing/2014/main" id="{74E3549B-7D34-477E-A6F2-82C5BBAED40E}"/>
                    </a:ext>
                  </a:extLst>
                </p:cNvPr>
                <p:cNvSpPr/>
                <p:nvPr/>
              </p:nvSpPr>
              <p:spPr bwMode="auto">
                <a:xfrm>
                  <a:off x="-290210" y="2768082"/>
                  <a:ext cx="4536000" cy="1081151"/>
                </a:xfrm>
                <a:prstGeom prst="roundRect">
                  <a:avLst/>
                </a:prstGeom>
                <a:solidFill>
                  <a:srgbClr val="FF93A1"/>
                </a:solidFill>
                <a:ln w="25400" cap="flat" cmpd="sng" algn="ctr">
                  <a:solidFill>
                    <a:srgbClr val="FF93A1"/>
                  </a:solidFill>
                  <a:prstDash val="solid"/>
                  <a:headEnd type="none" w="med" len="med"/>
                  <a:tailEnd type="none" w="med" len="med"/>
                </a:ln>
                <a:effectLst>
                  <a:outerShdw blurRad="50800" dist="38100" dir="2700000" algn="tl" rotWithShape="0">
                    <a:prstClr val="black">
                      <a:alpha val="40000"/>
                    </a:prstClr>
                  </a:outerShdw>
                </a:effectLst>
              </p:spPr>
              <p:txBody>
                <a:bodyPr vert="horz" wrap="square" lIns="68580" tIns="34290" rIns="68580" bIns="34290" numCol="1" rtlCol="0" anchor="ctr" anchorCtr="0" compatLnSpc="1">
                  <a:prstTxWarp prst="textNoShape">
                    <a:avLst/>
                  </a:prstTxWarp>
                </a:bodyPr>
                <a:lstStyle/>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Investigación y Desarrollo Tecnológico en Salud</a:t>
                  </a:r>
                </a:p>
                <a:p>
                  <a:pPr marL="0" marR="0" lvl="0" indent="0" algn="ctr" defTabSz="914400" eaLnBrk="1" fontAlgn="b" latinLnBrk="0" hangingPunct="1">
                    <a:lnSpc>
                      <a:spcPct val="100000"/>
                    </a:lnSpc>
                    <a:spcBef>
                      <a:spcPts val="0"/>
                    </a:spcBef>
                    <a:spcAft>
                      <a:spcPts val="0"/>
                    </a:spcAft>
                    <a:buClrTx/>
                    <a:buSzTx/>
                    <a:buFontTx/>
                    <a:buNone/>
                    <a:tabLst/>
                    <a:defRPr/>
                  </a:pPr>
                  <a:r>
                    <a:rPr kumimoji="0" lang="es-MX" sz="1800" b="1" i="0" u="none" strike="noStrike" kern="0" cap="none" spc="0" normalizeH="0" baseline="0" noProof="0" dirty="0">
                      <a:ln>
                        <a:noFill/>
                      </a:ln>
                      <a:solidFill>
                        <a:srgbClr val="FFFFFF"/>
                      </a:solidFill>
                      <a:effectLst/>
                      <a:uLnTx/>
                      <a:uFillTx/>
                      <a:latin typeface="Arial" pitchFamily="34" charset="0"/>
                      <a:ea typeface="+mn-ea"/>
                      <a:cs typeface="Arial" pitchFamily="34" charset="0"/>
                    </a:rPr>
                    <a:t>(ISSSTE, E015)</a:t>
                  </a:r>
                </a:p>
              </p:txBody>
            </p:sp>
          </p:grpSp>
          <p:sp>
            <p:nvSpPr>
              <p:cNvPr id="10" name="CuadroTexto 13">
                <a:extLst>
                  <a:ext uri="{FF2B5EF4-FFF2-40B4-BE49-F238E27FC236}">
                    <a16:creationId xmlns:a16="http://schemas.microsoft.com/office/drawing/2014/main" id="{4DDE19C7-5047-6B44-8163-2506E31CF607}"/>
                  </a:ext>
                </a:extLst>
              </p:cNvPr>
              <p:cNvSpPr txBox="1"/>
              <p:nvPr/>
            </p:nvSpPr>
            <p:spPr>
              <a:xfrm>
                <a:off x="525736" y="3061919"/>
                <a:ext cx="723275" cy="1200329"/>
              </a:xfrm>
              <a:prstGeom prst="rect">
                <a:avLst/>
              </a:prstGeom>
              <a:noFill/>
            </p:spPr>
            <p:txBody>
              <a:bodyPr wrap="none" rtlCol="0">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7200" b="0" i="0" u="none" strike="noStrike" kern="1200" cap="none" spc="0" normalizeH="0" baseline="0" noProof="0" dirty="0">
                    <a:ln>
                      <a:noFill/>
                    </a:ln>
                    <a:solidFill>
                      <a:srgbClr val="00B050"/>
                    </a:solidFill>
                    <a:effectLst/>
                    <a:uLnTx/>
                    <a:uFillTx/>
                    <a:latin typeface="Arial" panose="020B0604020202020204"/>
                    <a:cs typeface="Arial" panose="020B0604020202020204" pitchFamily="34" charset="0"/>
                    <a:sym typeface="Helvetica Light" charset="0"/>
                  </a:rPr>
                  <a:t>=</a:t>
                </a:r>
              </a:p>
            </p:txBody>
          </p:sp>
          <p:sp>
            <p:nvSpPr>
              <p:cNvPr id="11" name="Rectángulo 25">
                <a:extLst>
                  <a:ext uri="{FF2B5EF4-FFF2-40B4-BE49-F238E27FC236}">
                    <a16:creationId xmlns:a16="http://schemas.microsoft.com/office/drawing/2014/main" id="{65598913-D68E-4723-93CA-55239FFEC1A5}"/>
                  </a:ext>
                </a:extLst>
              </p:cNvPr>
              <p:cNvSpPr/>
              <p:nvPr/>
            </p:nvSpPr>
            <p:spPr>
              <a:xfrm>
                <a:off x="453728" y="3854008"/>
                <a:ext cx="928458" cy="369460"/>
              </a:xfrm>
              <a:prstGeom prst="rect">
                <a:avLst/>
              </a:prstGeom>
            </p:spPr>
            <p:txBody>
              <a:bodyPr wrap="none">
                <a:spAutoFit/>
              </a:bodyPr>
              <a:lstStyle/>
              <a:p>
                <a:pPr marL="0" marR="0" lvl="0" indent="0" algn="l" defTabSz="584200" rtl="0" eaLnBrk="0" fontAlgn="base" latinLnBrk="0" hangingPunct="0">
                  <a:lnSpc>
                    <a:spcPct val="100000"/>
                  </a:lnSpc>
                  <a:spcBef>
                    <a:spcPct val="0"/>
                  </a:spcBef>
                  <a:spcAft>
                    <a:spcPct val="0"/>
                  </a:spcAft>
                  <a:buClrTx/>
                  <a:buSzTx/>
                  <a:buFontTx/>
                  <a:buNone/>
                  <a:tabLst/>
                  <a:defRPr/>
                </a:pPr>
                <a:r>
                  <a:rPr kumimoji="0" lang="es-MX" sz="1801"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rPr>
                  <a:t>(100%)</a:t>
                </a:r>
                <a:endParaRPr kumimoji="0" lang="es-MX" sz="1600" b="1" i="0" u="none" strike="noStrike" kern="1200" cap="none" spc="0" normalizeH="0" baseline="0" noProof="0" dirty="0">
                  <a:ln>
                    <a:noFill/>
                  </a:ln>
                  <a:solidFill>
                    <a:srgbClr val="00B050"/>
                  </a:solidFill>
                  <a:effectLst/>
                  <a:uLnTx/>
                  <a:uFillTx/>
                  <a:latin typeface="Arial" panose="020B0604020202020204" pitchFamily="34" charset="0"/>
                  <a:cs typeface="Arial" panose="020B0604020202020204" pitchFamily="34" charset="0"/>
                  <a:sym typeface="Helvetica Light" charset="0"/>
                </a:endParaRPr>
              </a:p>
            </p:txBody>
          </p:sp>
        </p:grpSp>
      </p:grpSp>
    </p:spTree>
    <p:extLst>
      <p:ext uri="{BB962C8B-B14F-4D97-AF65-F5344CB8AC3E}">
        <p14:creationId xmlns:p14="http://schemas.microsoft.com/office/powerpoint/2010/main" val="189131502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CONEVAL 19">
  <a:themeElements>
    <a:clrScheme name="Personalizado 2">
      <a:dk1>
        <a:srgbClr val="000000"/>
      </a:dk1>
      <a:lt1>
        <a:srgbClr val="FFFFFF"/>
      </a:lt1>
      <a:dk2>
        <a:srgbClr val="000000"/>
      </a:dk2>
      <a:lt2>
        <a:srgbClr val="FFFFFF"/>
      </a:lt2>
      <a:accent1>
        <a:srgbClr val="21409A"/>
      </a:accent1>
      <a:accent2>
        <a:srgbClr val="00A94F"/>
      </a:accent2>
      <a:accent3>
        <a:srgbClr val="E0B364"/>
      </a:accent3>
      <a:accent4>
        <a:srgbClr val="7D1930"/>
      </a:accent4>
      <a:accent5>
        <a:srgbClr val="608B7C"/>
      </a:accent5>
      <a:accent6>
        <a:srgbClr val="65114F"/>
      </a:accent6>
      <a:hlink>
        <a:srgbClr val="21409A"/>
      </a:hlink>
      <a:folHlink>
        <a:srgbClr val="7D1930"/>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40000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spAutoFit/>
      </a:bodyPr>
      <a:lstStyle>
        <a:defPPr marL="0" marR="0" indent="0" algn="ctr" defTabSz="584200" rtl="0" eaLnBrk="1" fontAlgn="base" latinLnBrk="0" hangingPunct="0">
          <a:lnSpc>
            <a:spcPct val="100000"/>
          </a:lnSpc>
          <a:spcBef>
            <a:spcPct val="0"/>
          </a:spcBef>
          <a:spcAft>
            <a:spcPct val="0"/>
          </a:spcAft>
          <a:buClrTx/>
          <a:buSzTx/>
          <a:buFontTx/>
          <a:buNone/>
          <a:tabLst/>
          <a:defRPr kumimoji="0" lang="es-MX" altLang="es-MX"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spDef>
    <a:lnDef>
      <a:spPr bwMode="auto">
        <a:xfrm>
          <a:off x="0" y="0"/>
          <a:ext cx="1" cy="1"/>
        </a:xfrm>
        <a:custGeom>
          <a:avLst/>
          <a:gdLst/>
          <a:ahLst/>
          <a:cxnLst/>
          <a:rect l="0" t="0" r="0" b="0"/>
          <a:pathLst/>
        </a:custGeom>
        <a:blipFill dpi="0" rotWithShape="0">
          <a:blip xmlns:r="http://schemas.openxmlformats.org/officeDocument/2006/relationships" r:embed="rId1"/>
          <a:srcRect/>
          <a:tile tx="0" ty="0" sx="100000" sy="100000" flip="none" algn="tl"/>
        </a:blipFill>
        <a:ln w="25400" cap="flat" cmpd="sng" algn="ctr">
          <a:solidFill>
            <a:srgbClr val="000000"/>
          </a:solidFill>
          <a:prstDash val="solid"/>
          <a:miter lim="400000"/>
          <a:headEnd type="none" w="med" len="med"/>
          <a:tailEnd type="none" w="med" len="med"/>
        </a:ln>
        <a:effectLst>
          <a:outerShdw blurRad="38100" dist="25400" dir="5400000" algn="ctr" rotWithShape="0">
            <a:srgbClr val="000000">
              <a:alpha val="50000"/>
            </a:srgbClr>
          </a:outerShdw>
        </a:effectLst>
      </a:spPr>
      <a:bodyPr vert="horz" wrap="square" lIns="50800" tIns="50800" rIns="50800" bIns="50800" numCol="1" anchor="ctr" anchorCtr="0" compatLnSpc="1">
        <a:prstTxWarp prst="textNoShape">
          <a:avLst/>
        </a:prstTxWarp>
        <a:spAutoFit/>
      </a:bodyPr>
      <a:lstStyle>
        <a:defPPr marL="0" marR="0" indent="0" algn="ctr" defTabSz="584200" rtl="0" eaLnBrk="1" fontAlgn="base" latinLnBrk="0" hangingPunct="0">
          <a:lnSpc>
            <a:spcPct val="100000"/>
          </a:lnSpc>
          <a:spcBef>
            <a:spcPct val="0"/>
          </a:spcBef>
          <a:spcAft>
            <a:spcPct val="0"/>
          </a:spcAft>
          <a:buClrTx/>
          <a:buSzTx/>
          <a:buFontTx/>
          <a:buNone/>
          <a:tabLst/>
          <a:defRPr kumimoji="0" lang="es-MX" altLang="es-MX" sz="3600" b="0" i="0" u="none" strike="noStrike" cap="none" normalizeH="0" baseline="0" smtClean="0">
            <a:ln>
              <a:noFill/>
            </a:ln>
            <a:solidFill>
              <a:srgbClr val="000000"/>
            </a:solidFill>
            <a:effectLst/>
            <a:latin typeface="Helvetica Light" charset="0"/>
            <a:ea typeface="Helvetica Light" charset="0"/>
            <a:cs typeface="Helvetica Light" charset="0"/>
            <a:sym typeface="Helvetica Light" charset="0"/>
          </a:defRPr>
        </a:defPPr>
      </a:lstStyle>
    </a:lnDef>
  </a:objectDefaults>
  <a:extraClrSchemeLst/>
  <a:extLst>
    <a:ext uri="{05A4C25C-085E-4340-85A3-A5531E510DB2}">
      <thm15:themeFamily xmlns:thm15="http://schemas.microsoft.com/office/thememl/2012/main" name="Presentación Pobreza 2018 (plantilla)" id="{7EC80C80-AB4E-4754-8A5F-44975DA72CB1}" vid="{94B28BB7-0C07-43E2-BAB3-05567289242C}"/>
    </a:ext>
  </a:extLst>
</a:theme>
</file>

<file path=ppt/theme/theme2.xml><?xml version="1.0" encoding="utf-8"?>
<a:theme xmlns:a="http://schemas.openxmlformats.org/drawingml/2006/main" name="Tema de Office">
  <a:themeElements>
    <a:clrScheme name="Personalizados 1">
      <a:dk1>
        <a:srgbClr val="000000"/>
      </a:dk1>
      <a:lt1>
        <a:srgbClr val="FFFFFF"/>
      </a:lt1>
      <a:dk2>
        <a:srgbClr val="041562"/>
      </a:dk2>
      <a:lt2>
        <a:srgbClr val="00AE4B"/>
      </a:lt2>
      <a:accent1>
        <a:srgbClr val="356CA1"/>
      </a:accent1>
      <a:accent2>
        <a:srgbClr val="00C1B9"/>
      </a:accent2>
      <a:accent3>
        <a:srgbClr val="FF93A1"/>
      </a:accent3>
      <a:accent4>
        <a:srgbClr val="98A7D0"/>
      </a:accent4>
      <a:accent5>
        <a:srgbClr val="DEAA00"/>
      </a:accent5>
      <a:accent6>
        <a:srgbClr val="B180C2"/>
      </a:accent6>
      <a:hlink>
        <a:srgbClr val="0000FF"/>
      </a:hlink>
      <a:folHlink>
        <a:srgbClr val="FF00FF"/>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53585F"/>
      </a:dk2>
      <a:lt2>
        <a:srgbClr val="DCDEE0"/>
      </a:lt2>
      <a:accent1>
        <a:srgbClr val="0365C0"/>
      </a:accent1>
      <a:accent2>
        <a:srgbClr val="00882B"/>
      </a:accent2>
      <a:accent3>
        <a:srgbClr val="FFFFFF"/>
      </a:accent3>
      <a:accent4>
        <a:srgbClr val="000000"/>
      </a:accent4>
      <a:accent5>
        <a:srgbClr val="AAB8DC"/>
      </a:accent5>
      <a:accent6>
        <a:srgbClr val="007B26"/>
      </a:accent6>
      <a:hlink>
        <a:srgbClr val="0000FF"/>
      </a:hlink>
      <a:folHlink>
        <a:srgbClr val="FF00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22299</TotalTime>
  <Words>5323</Words>
  <Application>Microsoft Office PowerPoint</Application>
  <PresentationFormat>Personalizado</PresentationFormat>
  <Paragraphs>308</Paragraphs>
  <Slides>25</Slides>
  <Notes>0</Notes>
  <HiddenSlides>0</HiddenSlides>
  <MMClips>0</MMClips>
  <ScaleCrop>false</ScaleCrop>
  <HeadingPairs>
    <vt:vector size="6" baseType="variant">
      <vt:variant>
        <vt:lpstr>Fuentes usadas</vt:lpstr>
      </vt:variant>
      <vt:variant>
        <vt:i4>3</vt:i4>
      </vt:variant>
      <vt:variant>
        <vt:lpstr>Tema</vt:lpstr>
      </vt:variant>
      <vt:variant>
        <vt:i4>2</vt:i4>
      </vt:variant>
      <vt:variant>
        <vt:lpstr>Títulos de diapositiva</vt:lpstr>
      </vt:variant>
      <vt:variant>
        <vt:i4>25</vt:i4>
      </vt:variant>
    </vt:vector>
  </HeadingPairs>
  <TitlesOfParts>
    <vt:vector size="30" baseType="lpstr">
      <vt:lpstr>Arial</vt:lpstr>
      <vt:lpstr>Helvetica Light</vt:lpstr>
      <vt:lpstr>Helvetica Neue</vt:lpstr>
      <vt:lpstr>CONEVAL 19</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Titulo de la presentación</dc:title>
  <dc:creator>Julieta  Castro Toral</dc:creator>
  <cp:lastModifiedBy>Héctor Álvarez Olmos</cp:lastModifiedBy>
  <cp:revision>1750</cp:revision>
  <cp:lastPrinted>2019-02-26T23:17:12Z</cp:lastPrinted>
  <dcterms:created xsi:type="dcterms:W3CDTF">2021-01-06T21:06:16Z</dcterms:created>
  <dcterms:modified xsi:type="dcterms:W3CDTF">2022-08-06T00:48:19Z</dcterms:modified>
</cp:coreProperties>
</file>