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3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charts/style1.xml" ContentType="application/vnd.ms-office.chartstyle+xml"/>
  <Override PartName="/ppt/charts/colors1.xml" ContentType="application/vnd.ms-office.chartcolorstyle+xml"/>
  <Override PartName="/ppt/diagrams/drawing3.xml" ContentType="application/vnd.ms-office.drawingml.diagramDrawing+xml"/>
  <Override PartName="/ppt/theme/theme6.xml" ContentType="application/vnd.openxmlformats-officedocument.them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quickStyle3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2" r:id="rId6"/>
    <p:sldMasterId id="2147483724" r:id="rId7"/>
    <p:sldMasterId id="2147483748" r:id="rId8"/>
    <p:sldMasterId id="2147483760" r:id="rId9"/>
    <p:sldMasterId id="2147483772" r:id="rId10"/>
  </p:sldMasterIdLst>
  <p:notesMasterIdLst>
    <p:notesMasterId r:id="rId49"/>
  </p:notesMasterIdLst>
  <p:handoutMasterIdLst>
    <p:handoutMasterId r:id="rId50"/>
  </p:handoutMasterIdLst>
  <p:sldIdLst>
    <p:sldId id="299" r:id="rId11"/>
    <p:sldId id="306" r:id="rId12"/>
    <p:sldId id="307" r:id="rId13"/>
    <p:sldId id="308" r:id="rId14"/>
    <p:sldId id="309" r:id="rId15"/>
    <p:sldId id="310" r:id="rId16"/>
    <p:sldId id="313" r:id="rId17"/>
    <p:sldId id="329" r:id="rId18"/>
    <p:sldId id="324" r:id="rId19"/>
    <p:sldId id="325" r:id="rId20"/>
    <p:sldId id="326" r:id="rId21"/>
    <p:sldId id="327" r:id="rId22"/>
    <p:sldId id="328" r:id="rId23"/>
    <p:sldId id="330" r:id="rId24"/>
    <p:sldId id="331" r:id="rId25"/>
    <p:sldId id="332" r:id="rId26"/>
    <p:sldId id="333" r:id="rId27"/>
    <p:sldId id="346" r:id="rId28"/>
    <p:sldId id="335" r:id="rId29"/>
    <p:sldId id="336" r:id="rId30"/>
    <p:sldId id="337" r:id="rId31"/>
    <p:sldId id="323" r:id="rId32"/>
    <p:sldId id="338" r:id="rId33"/>
    <p:sldId id="312" r:id="rId34"/>
    <p:sldId id="340" r:id="rId35"/>
    <p:sldId id="347" r:id="rId36"/>
    <p:sldId id="348" r:id="rId37"/>
    <p:sldId id="349" r:id="rId38"/>
    <p:sldId id="343" r:id="rId39"/>
    <p:sldId id="314" r:id="rId40"/>
    <p:sldId id="298" r:id="rId41"/>
    <p:sldId id="344" r:id="rId42"/>
    <p:sldId id="345" r:id="rId43"/>
    <p:sldId id="294" r:id="rId44"/>
    <p:sldId id="317" r:id="rId45"/>
    <p:sldId id="320" r:id="rId46"/>
    <p:sldId id="319" r:id="rId47"/>
    <p:sldId id="322" r:id="rId48"/>
  </p:sldIdLst>
  <p:sldSz cx="13004800" cy="9753600"/>
  <p:notesSz cx="7010400" cy="9296400"/>
  <p:defaultTextStyle>
    <a:defPPr>
      <a:defRPr lang="es-MX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865"/>
    <a:srgbClr val="0070C0"/>
    <a:srgbClr val="660066"/>
    <a:srgbClr val="261FAB"/>
    <a:srgbClr val="0DA31F"/>
    <a:srgbClr val="EBA821"/>
    <a:srgbClr val="FF7C80"/>
    <a:srgbClr val="634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3" autoAdjust="0"/>
    <p:restoredTop sz="53301" autoAdjust="0"/>
  </p:normalViewPr>
  <p:slideViewPr>
    <p:cSldViewPr>
      <p:cViewPr varScale="1">
        <p:scale>
          <a:sx n="63" d="100"/>
          <a:sy n="63" d="100"/>
        </p:scale>
        <p:origin x="672" y="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000" b="0" i="0" u="none" strike="noStrike" baseline="0" dirty="0" smtClean="0">
                <a:solidFill>
                  <a:srgbClr val="002060"/>
                </a:solidFill>
                <a:effectLst/>
              </a:rPr>
              <a:t>За период с января </a:t>
            </a:r>
            <a:r>
              <a:rPr lang="en-US" sz="2000" b="0" i="0" u="none" strike="noStrike" baseline="0" dirty="0" smtClean="0">
                <a:solidFill>
                  <a:srgbClr val="002060"/>
                </a:solidFill>
                <a:effectLst/>
              </a:rPr>
              <a:t>2007 </a:t>
            </a:r>
            <a:r>
              <a:rPr lang="ru-RU" sz="2000" b="0" i="0" u="none" strike="noStrike" baseline="0" dirty="0" smtClean="0">
                <a:solidFill>
                  <a:srgbClr val="002060"/>
                </a:solidFill>
                <a:effectLst/>
              </a:rPr>
              <a:t>по декабрь </a:t>
            </a:r>
            <a:r>
              <a:rPr lang="en-US" sz="2000" b="0" i="0" u="none" strike="noStrike" baseline="0" dirty="0" smtClean="0">
                <a:solidFill>
                  <a:srgbClr val="002060"/>
                </a:solidFill>
                <a:effectLst/>
              </a:rPr>
              <a:t>2016</a:t>
            </a:r>
            <a:r>
              <a:rPr lang="en-US" sz="2000" b="0" i="0" u="none" strike="noStrike" baseline="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0" i="0" u="none" strike="noStrike" baseline="0" dirty="0" smtClean="0">
                <a:solidFill>
                  <a:srgbClr val="002060"/>
                </a:solidFill>
                <a:effectLst/>
              </a:rPr>
              <a:t>информация использовалась </a:t>
            </a:r>
            <a:r>
              <a:rPr lang="en-US" sz="2000" b="1" i="0" u="none" strike="noStrike" baseline="0" dirty="0" smtClean="0">
                <a:solidFill>
                  <a:srgbClr val="002060"/>
                </a:solidFill>
                <a:effectLst/>
              </a:rPr>
              <a:t>4</a:t>
            </a:r>
            <a:r>
              <a:rPr lang="ru-RU" sz="2000" b="1" i="0" u="none" strike="noStrike" baseline="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i="0" u="none" strike="noStrike" baseline="0" dirty="0" smtClean="0">
                <a:solidFill>
                  <a:srgbClr val="002060"/>
                </a:solidFill>
                <a:effectLst/>
              </a:rPr>
              <a:t>214 </a:t>
            </a:r>
            <a:r>
              <a:rPr lang="ru-RU" sz="2000" b="1" i="0" u="none" strike="noStrike" baseline="0" dirty="0" smtClean="0">
                <a:solidFill>
                  <a:srgbClr val="002060"/>
                </a:solidFill>
                <a:effectLst/>
              </a:rPr>
              <a:t>раза</a:t>
            </a:r>
            <a:endParaRPr lang="en-US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4311745369630594"/>
          <c:y val="2.33429945692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17</c:v>
                </c:pt>
                <c:pt idx="1">
                  <c:v>106</c:v>
                </c:pt>
                <c:pt idx="2">
                  <c:v>181</c:v>
                </c:pt>
                <c:pt idx="3">
                  <c:v>426</c:v>
                </c:pt>
                <c:pt idx="4">
                  <c:v>924</c:v>
                </c:pt>
                <c:pt idx="5">
                  <c:v>1792</c:v>
                </c:pt>
                <c:pt idx="6">
                  <c:v>2583</c:v>
                </c:pt>
                <c:pt idx="7">
                  <c:v>3270</c:v>
                </c:pt>
                <c:pt idx="8">
                  <c:v>3758</c:v>
                </c:pt>
                <c:pt idx="9">
                  <c:v>4214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5D-4694-928E-4D0D9F198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04096"/>
        <c:axId val="289545456"/>
      </c:lineChart>
      <c:catAx>
        <c:axId val="2913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545456"/>
        <c:crosses val="autoZero"/>
        <c:auto val="1"/>
        <c:lblAlgn val="ctr"/>
        <c:lblOffset val="100"/>
        <c:noMultiLvlLbl val="0"/>
      </c:catAx>
      <c:valAx>
        <c:axId val="289545456"/>
        <c:scaling>
          <c:orientation val="minMax"/>
          <c:max val="4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CB4EA-FBBF-457C-B4A9-56FCA56F5085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</dgm:pt>
    <dgm:pt modelId="{851B4FD4-616B-40D7-82FD-132CAC582A20}">
      <dgm:prSet phldrT="[Texto]" custT="1"/>
      <dgm:spPr/>
      <dgm:t>
        <a:bodyPr/>
        <a:lstStyle/>
        <a:p>
          <a:r>
            <a:rPr lang="ru-RU" sz="2400" b="1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Институциональные</a:t>
          </a:r>
          <a:endParaRPr lang="en-US" sz="2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D30CC1-CFFB-453B-BA8D-78364CC8DAAC}" type="parTrans" cxnId="{74DF5412-F932-45DA-A7CE-9DFE2D2F60E5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EE90D9-A4B5-440D-9007-7E89FDAA2B74}" type="sibTrans" cxnId="{74DF5412-F932-45DA-A7CE-9DFE2D2F60E5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27E965-16AF-464D-81DB-A9CB5185C264}">
      <dgm:prSet phldrT="[Texto]" custT="1"/>
      <dgm:spPr/>
      <dgm:t>
        <a:bodyPr/>
        <a:lstStyle/>
        <a:p>
          <a:r>
            <a:rPr lang="ru-RU" sz="2800" b="1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Технические</a:t>
          </a:r>
        </a:p>
        <a:p>
          <a:endParaRPr lang="en-US" sz="28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33CB0B-0460-4EDD-8BC7-CA4219742A4C}" type="parTrans" cxnId="{7E968056-77CC-4E21-B98C-DDCBFF6C405E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F32072-F617-4B48-BE96-32F2553DB4F5}" type="sibTrans" cxnId="{7E968056-77CC-4E21-B98C-DDCBFF6C405E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489630-28FD-4ECB-A8FD-15C5D9C6748E}">
      <dgm:prSet custT="1"/>
      <dgm:spPr/>
      <dgm:t>
        <a:bodyPr/>
        <a:lstStyle/>
        <a:p>
          <a:pPr algn="ctr"/>
          <a:r>
            <a:rPr lang="ru-RU" sz="24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изменить правила, по которым работают все участники</a:t>
          </a:r>
          <a:endParaRPr lang="en-US" sz="24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AC1D12-E5D3-411F-B2B4-FD4DE18D8338}" type="parTrans" cxnId="{D5D6754F-595D-4640-BFEF-40976D321523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E0C272-7149-4EF2-B489-790275832B45}" type="sibTrans" cxnId="{D5D6754F-595D-4640-BFEF-40976D321523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E74747-AB18-46A9-BF44-CAF221CD41AD}">
      <dgm:prSet custT="1"/>
      <dgm:spPr/>
      <dgm:t>
        <a:bodyPr/>
        <a:lstStyle/>
        <a:p>
          <a:pPr algn="ctr"/>
          <a:r>
            <a:rPr lang="ru-RU" sz="24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разработать методологию оценки, обучить оценщиков</a:t>
          </a:r>
          <a:endParaRPr lang="en-US" sz="24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97371D-33AA-409F-8B1F-463CF4014906}" type="parTrans" cxnId="{3EBB2AFA-3DC4-4B50-AFC4-D7A42F84BBE9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7DE581-3FFE-45FE-8F10-C520991C4815}" type="sibTrans" cxnId="{3EBB2AFA-3DC4-4B50-AFC4-D7A42F84BBE9}">
      <dgm:prSet/>
      <dgm:spPr/>
      <dgm:t>
        <a:bodyPr/>
        <a:lstStyle/>
        <a:p>
          <a:endParaRPr lang="en-US" sz="16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3CF6C7-51F2-4012-BBFB-82AEDBC86E2A}">
      <dgm:prSet phldrT="[Texto]" custT="1"/>
      <dgm:spPr/>
      <dgm:t>
        <a:bodyPr/>
        <a:lstStyle/>
        <a:p>
          <a:r>
            <a:rPr lang="ru-RU" sz="2800" b="1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Связанные с планированием</a:t>
          </a:r>
        </a:p>
        <a:p>
          <a:endParaRPr lang="en-US" sz="28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2A0A8B-6682-4B5D-B9AC-2EA50D6B4BCA}" type="parTrans" cxnId="{F639D03C-95CE-4E97-BC79-95EB5B6CB409}">
      <dgm:prSet/>
      <dgm:spPr/>
      <dgm:t>
        <a:bodyPr/>
        <a:lstStyle/>
        <a:p>
          <a:endParaRPr lang="en-US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A35862-8279-4993-BE28-9DFC66C39D99}" type="sibTrans" cxnId="{F639D03C-95CE-4E97-BC79-95EB5B6CB409}">
      <dgm:prSet/>
      <dgm:spPr/>
      <dgm:t>
        <a:bodyPr/>
        <a:lstStyle/>
        <a:p>
          <a:endParaRPr lang="en-US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47683A-5B7C-483B-A54F-C0B386FEC4D4}">
      <dgm:prSet/>
      <dgm:spPr/>
      <dgm:t>
        <a:bodyPr/>
        <a:lstStyle/>
        <a:p>
          <a:r>
            <a:rPr lang="ru-RU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создать хорошую систему мониторинга и адекватную систему </a:t>
          </a:r>
          <a:r>
            <a:rPr lang="ru-RU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показателей </a:t>
          </a:r>
          <a:r>
            <a:rPr lang="en-US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(MIR)</a:t>
          </a:r>
          <a:endParaRPr lang="en-US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F5DFBA-20CE-45ED-91E2-0190838A1D65}" type="parTrans" cxnId="{CB71452B-DE6B-445F-8367-E25BCE6B85E5}">
      <dgm:prSet/>
      <dgm:spPr/>
      <dgm:t>
        <a:bodyPr/>
        <a:lstStyle/>
        <a:p>
          <a:endParaRPr lang="en-US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A7CCAE-3F00-47B6-85F7-D002174D9715}" type="sibTrans" cxnId="{CB71452B-DE6B-445F-8367-E25BCE6B85E5}">
      <dgm:prSet/>
      <dgm:spPr/>
      <dgm:t>
        <a:bodyPr/>
        <a:lstStyle/>
        <a:p>
          <a:endParaRPr lang="en-US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C55293-E0D9-451C-BE28-C945C6A5AADD}" type="pres">
      <dgm:prSet presAssocID="{AE9CB4EA-FBBF-457C-B4A9-56FCA56F5085}" presName="theList" presStyleCnt="0">
        <dgm:presLayoutVars>
          <dgm:dir/>
          <dgm:animLvl val="lvl"/>
          <dgm:resizeHandles val="exact"/>
        </dgm:presLayoutVars>
      </dgm:prSet>
      <dgm:spPr/>
    </dgm:pt>
    <dgm:pt modelId="{9C6DF46A-7FB5-4AD5-AD03-241682BDC779}" type="pres">
      <dgm:prSet presAssocID="{851B4FD4-616B-40D7-82FD-132CAC582A20}" presName="compNode" presStyleCnt="0"/>
      <dgm:spPr/>
    </dgm:pt>
    <dgm:pt modelId="{16120CE9-F3D5-43F4-B6CC-3436E6483EC7}" type="pres">
      <dgm:prSet presAssocID="{851B4FD4-616B-40D7-82FD-132CAC582A20}" presName="aNode" presStyleLbl="bgShp" presStyleIdx="0" presStyleCnt="3"/>
      <dgm:spPr/>
      <dgm:t>
        <a:bodyPr/>
        <a:lstStyle/>
        <a:p>
          <a:endParaRPr lang="es-MX"/>
        </a:p>
      </dgm:t>
    </dgm:pt>
    <dgm:pt modelId="{F9468664-63C6-411A-A838-C7F75B6AA4E8}" type="pres">
      <dgm:prSet presAssocID="{851B4FD4-616B-40D7-82FD-132CAC582A20}" presName="textNode" presStyleLbl="bgShp" presStyleIdx="0" presStyleCnt="3"/>
      <dgm:spPr/>
      <dgm:t>
        <a:bodyPr/>
        <a:lstStyle/>
        <a:p>
          <a:endParaRPr lang="es-MX"/>
        </a:p>
      </dgm:t>
    </dgm:pt>
    <dgm:pt modelId="{EA4A17FF-52C0-41D0-888D-ABACFA89D698}" type="pres">
      <dgm:prSet presAssocID="{851B4FD4-616B-40D7-82FD-132CAC582A20}" presName="compChildNode" presStyleCnt="0"/>
      <dgm:spPr/>
    </dgm:pt>
    <dgm:pt modelId="{DF25D200-63B5-49CA-B2F4-CC5FA2249A6C}" type="pres">
      <dgm:prSet presAssocID="{851B4FD4-616B-40D7-82FD-132CAC582A20}" presName="theInnerList" presStyleCnt="0"/>
      <dgm:spPr/>
    </dgm:pt>
    <dgm:pt modelId="{34529DE9-AD4C-47F1-9C1D-573B9F895B14}" type="pres">
      <dgm:prSet presAssocID="{41489630-28FD-4ECB-A8FD-15C5D9C6748E}" presName="childNode" presStyleLbl="node1" presStyleIdx="0" presStyleCnt="3" custScaleY="56644" custLinFactNeighborX="1033" custLinFactNeighborY="-356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EEC901-096C-4A64-BE9F-F66258797D20}" type="pres">
      <dgm:prSet presAssocID="{851B4FD4-616B-40D7-82FD-132CAC582A20}" presName="aSpace" presStyleCnt="0"/>
      <dgm:spPr/>
    </dgm:pt>
    <dgm:pt modelId="{249E1ECC-7F66-4480-B5E2-1AE2745E778F}" type="pres">
      <dgm:prSet presAssocID="{A23CF6C7-51F2-4012-BBFB-82AEDBC86E2A}" presName="compNode" presStyleCnt="0"/>
      <dgm:spPr/>
    </dgm:pt>
    <dgm:pt modelId="{83DE144F-9901-4A24-953C-774EA3B0DB0D}" type="pres">
      <dgm:prSet presAssocID="{A23CF6C7-51F2-4012-BBFB-82AEDBC86E2A}" presName="aNode" presStyleLbl="bgShp" presStyleIdx="1" presStyleCnt="3"/>
      <dgm:spPr/>
      <dgm:t>
        <a:bodyPr/>
        <a:lstStyle/>
        <a:p>
          <a:endParaRPr lang="es-MX"/>
        </a:p>
      </dgm:t>
    </dgm:pt>
    <dgm:pt modelId="{159A02E0-5CD4-43F5-A7E7-B9C6FBB87263}" type="pres">
      <dgm:prSet presAssocID="{A23CF6C7-51F2-4012-BBFB-82AEDBC86E2A}" presName="textNode" presStyleLbl="bgShp" presStyleIdx="1" presStyleCnt="3"/>
      <dgm:spPr/>
      <dgm:t>
        <a:bodyPr/>
        <a:lstStyle/>
        <a:p>
          <a:endParaRPr lang="es-MX"/>
        </a:p>
      </dgm:t>
    </dgm:pt>
    <dgm:pt modelId="{131B1AAF-FB7C-406B-9C4C-F02A33FE2883}" type="pres">
      <dgm:prSet presAssocID="{A23CF6C7-51F2-4012-BBFB-82AEDBC86E2A}" presName="compChildNode" presStyleCnt="0"/>
      <dgm:spPr/>
    </dgm:pt>
    <dgm:pt modelId="{E58E6195-AE07-4F0E-A344-F2D6A48DB094}" type="pres">
      <dgm:prSet presAssocID="{A23CF6C7-51F2-4012-BBFB-82AEDBC86E2A}" presName="theInnerList" presStyleCnt="0"/>
      <dgm:spPr/>
    </dgm:pt>
    <dgm:pt modelId="{B8A149E8-9C8A-4BCF-850C-2CD002DF535E}" type="pres">
      <dgm:prSet presAssocID="{9847683A-5B7C-483B-A54F-C0B386FEC4D4}" presName="childNode" presStyleLbl="node1" presStyleIdx="1" presStyleCnt="3" custScaleY="56644" custLinFactNeighborX="799" custLinFactNeighborY="-351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A12E29-91E4-4991-806A-0ED2B85BC355}" type="pres">
      <dgm:prSet presAssocID="{A23CF6C7-51F2-4012-BBFB-82AEDBC86E2A}" presName="aSpace" presStyleCnt="0"/>
      <dgm:spPr/>
    </dgm:pt>
    <dgm:pt modelId="{CDC9B8B9-DC79-41A1-A87F-37C40F36382B}" type="pres">
      <dgm:prSet presAssocID="{5A27E965-16AF-464D-81DB-A9CB5185C264}" presName="compNode" presStyleCnt="0"/>
      <dgm:spPr/>
    </dgm:pt>
    <dgm:pt modelId="{F524F4DE-D5DA-42F0-A926-CB03BEFF88DF}" type="pres">
      <dgm:prSet presAssocID="{5A27E965-16AF-464D-81DB-A9CB5185C264}" presName="aNode" presStyleLbl="bgShp" presStyleIdx="2" presStyleCnt="3"/>
      <dgm:spPr/>
      <dgm:t>
        <a:bodyPr/>
        <a:lstStyle/>
        <a:p>
          <a:endParaRPr lang="es-MX"/>
        </a:p>
      </dgm:t>
    </dgm:pt>
    <dgm:pt modelId="{07845CDE-FD1B-4DD7-9D2B-DFD202C792B5}" type="pres">
      <dgm:prSet presAssocID="{5A27E965-16AF-464D-81DB-A9CB5185C264}" presName="textNode" presStyleLbl="bgShp" presStyleIdx="2" presStyleCnt="3"/>
      <dgm:spPr/>
      <dgm:t>
        <a:bodyPr/>
        <a:lstStyle/>
        <a:p>
          <a:endParaRPr lang="es-MX"/>
        </a:p>
      </dgm:t>
    </dgm:pt>
    <dgm:pt modelId="{570D1361-2A65-4A56-875B-2875DF93C46A}" type="pres">
      <dgm:prSet presAssocID="{5A27E965-16AF-464D-81DB-A9CB5185C264}" presName="compChildNode" presStyleCnt="0"/>
      <dgm:spPr/>
    </dgm:pt>
    <dgm:pt modelId="{781954C3-BDC1-42C1-96A1-731FAF654133}" type="pres">
      <dgm:prSet presAssocID="{5A27E965-16AF-464D-81DB-A9CB5185C264}" presName="theInnerList" presStyleCnt="0"/>
      <dgm:spPr/>
    </dgm:pt>
    <dgm:pt modelId="{0D7BB98E-6525-45F9-B7D9-73DD8BA81228}" type="pres">
      <dgm:prSet presAssocID="{65E74747-AB18-46A9-BF44-CAF221CD41AD}" presName="childNode" presStyleLbl="node1" presStyleIdx="2" presStyleCnt="3" custScaleY="56644" custLinFactNeighborX="-326" custLinFactNeighborY="-351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968056-77CC-4E21-B98C-DDCBFF6C405E}" srcId="{AE9CB4EA-FBBF-457C-B4A9-56FCA56F5085}" destId="{5A27E965-16AF-464D-81DB-A9CB5185C264}" srcOrd="2" destOrd="0" parTransId="{A333CB0B-0460-4EDD-8BC7-CA4219742A4C}" sibTransId="{A6F32072-F617-4B48-BE96-32F2553DB4F5}"/>
    <dgm:cxn modelId="{B895C592-FC8E-4E64-8C3E-EE68D1BC7C12}" type="presOf" srcId="{9847683A-5B7C-483B-A54F-C0B386FEC4D4}" destId="{B8A149E8-9C8A-4BCF-850C-2CD002DF535E}" srcOrd="0" destOrd="0" presId="urn:microsoft.com/office/officeart/2005/8/layout/lProcess2"/>
    <dgm:cxn modelId="{F639D03C-95CE-4E97-BC79-95EB5B6CB409}" srcId="{AE9CB4EA-FBBF-457C-B4A9-56FCA56F5085}" destId="{A23CF6C7-51F2-4012-BBFB-82AEDBC86E2A}" srcOrd="1" destOrd="0" parTransId="{082A0A8B-6682-4B5D-B9AC-2EA50D6B4BCA}" sibTransId="{44A35862-8279-4993-BE28-9DFC66C39D99}"/>
    <dgm:cxn modelId="{74DF5412-F932-45DA-A7CE-9DFE2D2F60E5}" srcId="{AE9CB4EA-FBBF-457C-B4A9-56FCA56F5085}" destId="{851B4FD4-616B-40D7-82FD-132CAC582A20}" srcOrd="0" destOrd="0" parTransId="{81D30CC1-CFFB-453B-BA8D-78364CC8DAAC}" sibTransId="{03EE90D9-A4B5-440D-9007-7E89FDAA2B74}"/>
    <dgm:cxn modelId="{398DC6BC-34D1-4B38-A63B-CD92AF48633C}" type="presOf" srcId="{A23CF6C7-51F2-4012-BBFB-82AEDBC86E2A}" destId="{83DE144F-9901-4A24-953C-774EA3B0DB0D}" srcOrd="0" destOrd="0" presId="urn:microsoft.com/office/officeart/2005/8/layout/lProcess2"/>
    <dgm:cxn modelId="{25A19979-6486-4ACD-AAE5-911AA393AD0C}" type="presOf" srcId="{5A27E965-16AF-464D-81DB-A9CB5185C264}" destId="{F524F4DE-D5DA-42F0-A926-CB03BEFF88DF}" srcOrd="0" destOrd="0" presId="urn:microsoft.com/office/officeart/2005/8/layout/lProcess2"/>
    <dgm:cxn modelId="{FD686DD8-87C2-41B0-8726-AC35D7A63125}" type="presOf" srcId="{A23CF6C7-51F2-4012-BBFB-82AEDBC86E2A}" destId="{159A02E0-5CD4-43F5-A7E7-B9C6FBB87263}" srcOrd="1" destOrd="0" presId="urn:microsoft.com/office/officeart/2005/8/layout/lProcess2"/>
    <dgm:cxn modelId="{CB71452B-DE6B-445F-8367-E25BCE6B85E5}" srcId="{A23CF6C7-51F2-4012-BBFB-82AEDBC86E2A}" destId="{9847683A-5B7C-483B-A54F-C0B386FEC4D4}" srcOrd="0" destOrd="0" parTransId="{24F5DFBA-20CE-45ED-91E2-0190838A1D65}" sibTransId="{BBA7CCAE-3F00-47B6-85F7-D002174D9715}"/>
    <dgm:cxn modelId="{3EBB2AFA-3DC4-4B50-AFC4-D7A42F84BBE9}" srcId="{5A27E965-16AF-464D-81DB-A9CB5185C264}" destId="{65E74747-AB18-46A9-BF44-CAF221CD41AD}" srcOrd="0" destOrd="0" parTransId="{5297371D-33AA-409F-8B1F-463CF4014906}" sibTransId="{757DE581-3FFE-45FE-8F10-C520991C4815}"/>
    <dgm:cxn modelId="{F2259115-4773-423F-BD80-531D6CB7B3B2}" type="presOf" srcId="{41489630-28FD-4ECB-A8FD-15C5D9C6748E}" destId="{34529DE9-AD4C-47F1-9C1D-573B9F895B14}" srcOrd="0" destOrd="0" presId="urn:microsoft.com/office/officeart/2005/8/layout/lProcess2"/>
    <dgm:cxn modelId="{9D8DD4C4-B2C8-476F-80A1-2B26784C28F8}" type="presOf" srcId="{5A27E965-16AF-464D-81DB-A9CB5185C264}" destId="{07845CDE-FD1B-4DD7-9D2B-DFD202C792B5}" srcOrd="1" destOrd="0" presId="urn:microsoft.com/office/officeart/2005/8/layout/lProcess2"/>
    <dgm:cxn modelId="{DC34905F-C56D-47B8-B13C-AFFC6418F416}" type="presOf" srcId="{851B4FD4-616B-40D7-82FD-132CAC582A20}" destId="{F9468664-63C6-411A-A838-C7F75B6AA4E8}" srcOrd="1" destOrd="0" presId="urn:microsoft.com/office/officeart/2005/8/layout/lProcess2"/>
    <dgm:cxn modelId="{9C43544E-4427-42B1-9133-CD24B68131C3}" type="presOf" srcId="{65E74747-AB18-46A9-BF44-CAF221CD41AD}" destId="{0D7BB98E-6525-45F9-B7D9-73DD8BA81228}" srcOrd="0" destOrd="0" presId="urn:microsoft.com/office/officeart/2005/8/layout/lProcess2"/>
    <dgm:cxn modelId="{CA0120E1-5D36-4B17-9209-FEDB5608828E}" type="presOf" srcId="{AE9CB4EA-FBBF-457C-B4A9-56FCA56F5085}" destId="{C1C55293-E0D9-451C-BE28-C945C6A5AADD}" srcOrd="0" destOrd="0" presId="urn:microsoft.com/office/officeart/2005/8/layout/lProcess2"/>
    <dgm:cxn modelId="{B4574D98-C1F8-4994-9F73-B35B7E867DD7}" type="presOf" srcId="{851B4FD4-616B-40D7-82FD-132CAC582A20}" destId="{16120CE9-F3D5-43F4-B6CC-3436E6483EC7}" srcOrd="0" destOrd="0" presId="urn:microsoft.com/office/officeart/2005/8/layout/lProcess2"/>
    <dgm:cxn modelId="{D5D6754F-595D-4640-BFEF-40976D321523}" srcId="{851B4FD4-616B-40D7-82FD-132CAC582A20}" destId="{41489630-28FD-4ECB-A8FD-15C5D9C6748E}" srcOrd="0" destOrd="0" parTransId="{98AC1D12-E5D3-411F-B2B4-FD4DE18D8338}" sibTransId="{FDE0C272-7149-4EF2-B489-790275832B45}"/>
    <dgm:cxn modelId="{8D3AC4C5-E96C-48B7-9D0F-E6BCAD74D2CC}" type="presParOf" srcId="{C1C55293-E0D9-451C-BE28-C945C6A5AADD}" destId="{9C6DF46A-7FB5-4AD5-AD03-241682BDC779}" srcOrd="0" destOrd="0" presId="urn:microsoft.com/office/officeart/2005/8/layout/lProcess2"/>
    <dgm:cxn modelId="{E1A73AD3-ACE1-47CF-9E65-3EAA313D1873}" type="presParOf" srcId="{9C6DF46A-7FB5-4AD5-AD03-241682BDC779}" destId="{16120CE9-F3D5-43F4-B6CC-3436E6483EC7}" srcOrd="0" destOrd="0" presId="urn:microsoft.com/office/officeart/2005/8/layout/lProcess2"/>
    <dgm:cxn modelId="{00EF8A69-3EC0-4D3B-BF1D-E1DF9ADDAA94}" type="presParOf" srcId="{9C6DF46A-7FB5-4AD5-AD03-241682BDC779}" destId="{F9468664-63C6-411A-A838-C7F75B6AA4E8}" srcOrd="1" destOrd="0" presId="urn:microsoft.com/office/officeart/2005/8/layout/lProcess2"/>
    <dgm:cxn modelId="{13442290-51AC-45C7-BBB2-6076F6E2327F}" type="presParOf" srcId="{9C6DF46A-7FB5-4AD5-AD03-241682BDC779}" destId="{EA4A17FF-52C0-41D0-888D-ABACFA89D698}" srcOrd="2" destOrd="0" presId="urn:microsoft.com/office/officeart/2005/8/layout/lProcess2"/>
    <dgm:cxn modelId="{82E1397D-E94D-4633-B9B7-21D2D3E65901}" type="presParOf" srcId="{EA4A17FF-52C0-41D0-888D-ABACFA89D698}" destId="{DF25D200-63B5-49CA-B2F4-CC5FA2249A6C}" srcOrd="0" destOrd="0" presId="urn:microsoft.com/office/officeart/2005/8/layout/lProcess2"/>
    <dgm:cxn modelId="{89518519-F737-4C99-9D73-B28055D39DF0}" type="presParOf" srcId="{DF25D200-63B5-49CA-B2F4-CC5FA2249A6C}" destId="{34529DE9-AD4C-47F1-9C1D-573B9F895B14}" srcOrd="0" destOrd="0" presId="urn:microsoft.com/office/officeart/2005/8/layout/lProcess2"/>
    <dgm:cxn modelId="{64071119-A5FE-4867-A2BA-35EB60A0D29D}" type="presParOf" srcId="{C1C55293-E0D9-451C-BE28-C945C6A5AADD}" destId="{38EEC901-096C-4A64-BE9F-F66258797D20}" srcOrd="1" destOrd="0" presId="urn:microsoft.com/office/officeart/2005/8/layout/lProcess2"/>
    <dgm:cxn modelId="{F267B031-582A-4E41-A47F-655DFF3DE243}" type="presParOf" srcId="{C1C55293-E0D9-451C-BE28-C945C6A5AADD}" destId="{249E1ECC-7F66-4480-B5E2-1AE2745E778F}" srcOrd="2" destOrd="0" presId="urn:microsoft.com/office/officeart/2005/8/layout/lProcess2"/>
    <dgm:cxn modelId="{F65861E1-5A61-4E0D-9FFA-9D9ABBDC37AC}" type="presParOf" srcId="{249E1ECC-7F66-4480-B5E2-1AE2745E778F}" destId="{83DE144F-9901-4A24-953C-774EA3B0DB0D}" srcOrd="0" destOrd="0" presId="urn:microsoft.com/office/officeart/2005/8/layout/lProcess2"/>
    <dgm:cxn modelId="{F7915BDE-13DF-404C-95F5-1A4B8797C684}" type="presParOf" srcId="{249E1ECC-7F66-4480-B5E2-1AE2745E778F}" destId="{159A02E0-5CD4-43F5-A7E7-B9C6FBB87263}" srcOrd="1" destOrd="0" presId="urn:microsoft.com/office/officeart/2005/8/layout/lProcess2"/>
    <dgm:cxn modelId="{9A1FB4A3-2270-40F7-A627-30B405C2C065}" type="presParOf" srcId="{249E1ECC-7F66-4480-B5E2-1AE2745E778F}" destId="{131B1AAF-FB7C-406B-9C4C-F02A33FE2883}" srcOrd="2" destOrd="0" presId="urn:microsoft.com/office/officeart/2005/8/layout/lProcess2"/>
    <dgm:cxn modelId="{7C5E4859-D968-43B6-B08D-47B2BE28E26C}" type="presParOf" srcId="{131B1AAF-FB7C-406B-9C4C-F02A33FE2883}" destId="{E58E6195-AE07-4F0E-A344-F2D6A48DB094}" srcOrd="0" destOrd="0" presId="urn:microsoft.com/office/officeart/2005/8/layout/lProcess2"/>
    <dgm:cxn modelId="{57C5F8DB-035B-4754-AA6A-EE79487D43AD}" type="presParOf" srcId="{E58E6195-AE07-4F0E-A344-F2D6A48DB094}" destId="{B8A149E8-9C8A-4BCF-850C-2CD002DF535E}" srcOrd="0" destOrd="0" presId="urn:microsoft.com/office/officeart/2005/8/layout/lProcess2"/>
    <dgm:cxn modelId="{067C388B-AB81-48B2-BAE6-21742973D307}" type="presParOf" srcId="{C1C55293-E0D9-451C-BE28-C945C6A5AADD}" destId="{51A12E29-91E4-4991-806A-0ED2B85BC355}" srcOrd="3" destOrd="0" presId="urn:microsoft.com/office/officeart/2005/8/layout/lProcess2"/>
    <dgm:cxn modelId="{0BEE51D1-010F-4F4E-8C98-C5F7BE686288}" type="presParOf" srcId="{C1C55293-E0D9-451C-BE28-C945C6A5AADD}" destId="{CDC9B8B9-DC79-41A1-A87F-37C40F36382B}" srcOrd="4" destOrd="0" presId="urn:microsoft.com/office/officeart/2005/8/layout/lProcess2"/>
    <dgm:cxn modelId="{27ED859F-F79C-48FB-8A62-64DCE6519495}" type="presParOf" srcId="{CDC9B8B9-DC79-41A1-A87F-37C40F36382B}" destId="{F524F4DE-D5DA-42F0-A926-CB03BEFF88DF}" srcOrd="0" destOrd="0" presId="urn:microsoft.com/office/officeart/2005/8/layout/lProcess2"/>
    <dgm:cxn modelId="{0B713F44-B1D0-4A00-A938-5E0AF88FD5F1}" type="presParOf" srcId="{CDC9B8B9-DC79-41A1-A87F-37C40F36382B}" destId="{07845CDE-FD1B-4DD7-9D2B-DFD202C792B5}" srcOrd="1" destOrd="0" presId="urn:microsoft.com/office/officeart/2005/8/layout/lProcess2"/>
    <dgm:cxn modelId="{7DE1B011-198F-4B68-99A2-854749A543BF}" type="presParOf" srcId="{CDC9B8B9-DC79-41A1-A87F-37C40F36382B}" destId="{570D1361-2A65-4A56-875B-2875DF93C46A}" srcOrd="2" destOrd="0" presId="urn:microsoft.com/office/officeart/2005/8/layout/lProcess2"/>
    <dgm:cxn modelId="{65CA1B91-3734-4B0D-A462-EE6A4EC20A5F}" type="presParOf" srcId="{570D1361-2A65-4A56-875B-2875DF93C46A}" destId="{781954C3-BDC1-42C1-96A1-731FAF654133}" srcOrd="0" destOrd="0" presId="urn:microsoft.com/office/officeart/2005/8/layout/lProcess2"/>
    <dgm:cxn modelId="{DC8638BC-0D60-4371-9179-34FAC395A12C}" type="presParOf" srcId="{781954C3-BDC1-42C1-96A1-731FAF654133}" destId="{0D7BB98E-6525-45F9-B7D9-73DD8BA812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FBBB3-AAF6-4137-A65E-28CD777E1E35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4E47477-B42E-48B0-BD3E-5863D587A4EC}">
      <dgm:prSet phldrT="[Texto]"/>
      <dgm:spPr/>
      <dgm:t>
        <a:bodyPr/>
        <a:lstStyle/>
        <a:p>
          <a:r>
            <a:rPr lang="ru-RU" noProof="0" dirty="0" smtClean="0"/>
            <a:t>Регулирование оценки федеральных программ</a:t>
          </a:r>
          <a:endParaRPr lang="en-US" noProof="0" dirty="0"/>
        </a:p>
      </dgm:t>
    </dgm:pt>
    <dgm:pt modelId="{D459C1F2-CBFF-4163-84D4-FA1483A84034}" type="parTrans" cxnId="{266319C5-EF2F-46C7-A6A3-4ACA7733AB32}">
      <dgm:prSet/>
      <dgm:spPr/>
      <dgm:t>
        <a:bodyPr/>
        <a:lstStyle/>
        <a:p>
          <a:endParaRPr lang="en-US" noProof="0" dirty="0"/>
        </a:p>
      </dgm:t>
    </dgm:pt>
    <dgm:pt modelId="{1B997BA6-18F2-44BE-AD0E-8632C6854E7A}" type="sibTrans" cxnId="{266319C5-EF2F-46C7-A6A3-4ACA7733AB32}">
      <dgm:prSet/>
      <dgm:spPr/>
      <dgm:t>
        <a:bodyPr/>
        <a:lstStyle/>
        <a:p>
          <a:endParaRPr lang="en-US" noProof="0" dirty="0"/>
        </a:p>
      </dgm:t>
    </dgm:pt>
    <dgm:pt modelId="{242CB278-3C69-4FCB-8593-C2CEBC4A65E8}">
      <dgm:prSet phldrT="[Texto]"/>
      <dgm:spPr/>
      <dgm:t>
        <a:bodyPr/>
        <a:lstStyle/>
        <a:p>
          <a:r>
            <a:rPr lang="ru-RU" noProof="0" dirty="0" smtClean="0"/>
            <a:t>Разработка стратегических целей ведомств</a:t>
          </a:r>
          <a:endParaRPr lang="en-US" noProof="0" dirty="0"/>
        </a:p>
      </dgm:t>
    </dgm:pt>
    <dgm:pt modelId="{13D5688D-3B97-401A-9DDB-C7F946300618}" type="parTrans" cxnId="{3C463F07-3CF3-479D-B522-25DE281F2993}">
      <dgm:prSet/>
      <dgm:spPr/>
      <dgm:t>
        <a:bodyPr/>
        <a:lstStyle/>
        <a:p>
          <a:endParaRPr lang="en-US" noProof="0" dirty="0"/>
        </a:p>
      </dgm:t>
    </dgm:pt>
    <dgm:pt modelId="{AAF4838E-17D7-4253-9B5D-34E8295ACD71}" type="sibTrans" cxnId="{3C463F07-3CF3-479D-B522-25DE281F2993}">
      <dgm:prSet/>
      <dgm:spPr/>
      <dgm:t>
        <a:bodyPr/>
        <a:lstStyle/>
        <a:p>
          <a:endParaRPr lang="en-US" noProof="0" dirty="0"/>
        </a:p>
      </dgm:t>
    </dgm:pt>
    <dgm:pt modelId="{999BD6B0-7788-4846-BC04-83FEBA10C13F}">
      <dgm:prSet phldrT="[Texto]"/>
      <dgm:spPr/>
      <dgm:t>
        <a:bodyPr/>
        <a:lstStyle/>
        <a:p>
          <a:endParaRPr lang="es-MX"/>
        </a:p>
      </dgm:t>
    </dgm:pt>
    <dgm:pt modelId="{A59472FD-5963-4A7E-B6BB-42349C5098AD}" type="parTrans" cxnId="{62FB499B-66A1-4572-B4C0-3C151AF8CE19}">
      <dgm:prSet/>
      <dgm:spPr/>
      <dgm:t>
        <a:bodyPr/>
        <a:lstStyle/>
        <a:p>
          <a:endParaRPr lang="en-US" noProof="0" dirty="0"/>
        </a:p>
      </dgm:t>
    </dgm:pt>
    <dgm:pt modelId="{99C78A5D-9A85-4DA8-A153-69D7C1894604}" type="sibTrans" cxnId="{62FB499B-66A1-4572-B4C0-3C151AF8CE19}">
      <dgm:prSet/>
      <dgm:spPr/>
      <dgm:t>
        <a:bodyPr/>
        <a:lstStyle/>
        <a:p>
          <a:endParaRPr lang="en-US" noProof="0" dirty="0"/>
        </a:p>
      </dgm:t>
    </dgm:pt>
    <dgm:pt modelId="{BB41290E-E59D-40A4-9701-A34CC08E2CEC}">
      <dgm:prSet phldrT="[Texto]" phldr="1"/>
      <dgm:spPr/>
      <dgm:t>
        <a:bodyPr/>
        <a:lstStyle/>
        <a:p>
          <a:endParaRPr lang="en-US" noProof="0" dirty="0"/>
        </a:p>
      </dgm:t>
    </dgm:pt>
    <dgm:pt modelId="{2D98B9EE-92B9-45E9-AFD6-A8B75F9E02C6}" type="parTrans" cxnId="{2FD2BEC9-4B86-4C97-9259-2879C0C32F9A}">
      <dgm:prSet/>
      <dgm:spPr/>
      <dgm:t>
        <a:bodyPr/>
        <a:lstStyle/>
        <a:p>
          <a:endParaRPr lang="en-US" noProof="0" dirty="0"/>
        </a:p>
      </dgm:t>
    </dgm:pt>
    <dgm:pt modelId="{648D628C-2608-44E1-BC0E-0989995B2E1C}" type="sibTrans" cxnId="{2FD2BEC9-4B86-4C97-9259-2879C0C32F9A}">
      <dgm:prSet/>
      <dgm:spPr/>
      <dgm:t>
        <a:bodyPr/>
        <a:lstStyle/>
        <a:p>
          <a:endParaRPr lang="en-US" noProof="0" dirty="0"/>
        </a:p>
      </dgm:t>
    </dgm:pt>
    <dgm:pt modelId="{B8754117-760E-4569-BBE5-8CCF00C00ACC}">
      <dgm:prSet phldrT="[Texto]" phldr="1"/>
      <dgm:spPr/>
      <dgm:t>
        <a:bodyPr/>
        <a:lstStyle/>
        <a:p>
          <a:endParaRPr lang="en-US" noProof="0" dirty="0"/>
        </a:p>
      </dgm:t>
    </dgm:pt>
    <dgm:pt modelId="{0408DE58-4BB4-4CBB-A4A8-50FFEBFD21BC}" type="parTrans" cxnId="{E237DCB1-8CC2-438D-B957-4067C702B89C}">
      <dgm:prSet/>
      <dgm:spPr/>
      <dgm:t>
        <a:bodyPr/>
        <a:lstStyle/>
        <a:p>
          <a:endParaRPr lang="en-US" noProof="0" dirty="0"/>
        </a:p>
      </dgm:t>
    </dgm:pt>
    <dgm:pt modelId="{1AFBEAAE-08FE-4207-B3A7-587E9A35E63F}" type="sibTrans" cxnId="{E237DCB1-8CC2-438D-B957-4067C702B89C}">
      <dgm:prSet/>
      <dgm:spPr/>
      <dgm:t>
        <a:bodyPr/>
        <a:lstStyle/>
        <a:p>
          <a:endParaRPr lang="en-US" noProof="0" dirty="0"/>
        </a:p>
      </dgm:t>
    </dgm:pt>
    <dgm:pt modelId="{D2B39E8F-E358-4A43-A684-1A86CD910DF4}">
      <dgm:prSet phldrT="[Texto]" phldr="1"/>
      <dgm:spPr/>
      <dgm:t>
        <a:bodyPr/>
        <a:lstStyle/>
        <a:p>
          <a:endParaRPr lang="en-US" noProof="0" dirty="0"/>
        </a:p>
      </dgm:t>
    </dgm:pt>
    <dgm:pt modelId="{39BEC1EC-E18C-47FD-BF4D-4513921742CC}" type="parTrans" cxnId="{B65FBD0B-5339-4E3C-9613-8C54655CE19A}">
      <dgm:prSet/>
      <dgm:spPr/>
      <dgm:t>
        <a:bodyPr/>
        <a:lstStyle/>
        <a:p>
          <a:endParaRPr lang="en-US" noProof="0" dirty="0"/>
        </a:p>
      </dgm:t>
    </dgm:pt>
    <dgm:pt modelId="{CD214044-A254-482F-B216-3E14BF299051}" type="sibTrans" cxnId="{B65FBD0B-5339-4E3C-9613-8C54655CE19A}">
      <dgm:prSet/>
      <dgm:spPr/>
      <dgm:t>
        <a:bodyPr/>
        <a:lstStyle/>
        <a:p>
          <a:endParaRPr lang="en-US" noProof="0" dirty="0"/>
        </a:p>
      </dgm:t>
    </dgm:pt>
    <dgm:pt modelId="{9B54CFEF-A502-4505-B6B1-87CFBD055B2F}">
      <dgm:prSet phldrT="[Texto]"/>
      <dgm:spPr/>
      <dgm:t>
        <a:bodyPr/>
        <a:lstStyle/>
        <a:p>
          <a:r>
            <a:rPr lang="ru-RU" noProof="0" dirty="0" smtClean="0"/>
            <a:t>Разработка матрицы показателей результатов</a:t>
          </a:r>
          <a:endParaRPr lang="en-US" noProof="0" dirty="0"/>
        </a:p>
      </dgm:t>
    </dgm:pt>
    <dgm:pt modelId="{4F67B74C-0722-4141-9ECB-6FCFA4CD76A3}" type="parTrans" cxnId="{52A64C71-8B7C-495E-99B6-6755554ADCE1}">
      <dgm:prSet/>
      <dgm:spPr/>
      <dgm:t>
        <a:bodyPr/>
        <a:lstStyle/>
        <a:p>
          <a:endParaRPr lang="en-US" noProof="0" dirty="0"/>
        </a:p>
      </dgm:t>
    </dgm:pt>
    <dgm:pt modelId="{46684B3A-883D-440A-BE77-0F905F77BA0E}" type="sibTrans" cxnId="{52A64C71-8B7C-495E-99B6-6755554ADCE1}">
      <dgm:prSet/>
      <dgm:spPr/>
      <dgm:t>
        <a:bodyPr/>
        <a:lstStyle/>
        <a:p>
          <a:endParaRPr lang="en-US" noProof="0" dirty="0"/>
        </a:p>
      </dgm:t>
    </dgm:pt>
    <dgm:pt modelId="{5169EE9B-35FC-4213-9154-15C65D749182}">
      <dgm:prSet phldrT="[Texto]"/>
      <dgm:spPr/>
      <dgm:t>
        <a:bodyPr/>
        <a:lstStyle/>
        <a:p>
          <a:r>
            <a:rPr lang="ru-RU" noProof="0" dirty="0" smtClean="0"/>
            <a:t>Определение разных типов оценок</a:t>
          </a:r>
          <a:endParaRPr lang="en-US" noProof="0" dirty="0"/>
        </a:p>
      </dgm:t>
    </dgm:pt>
    <dgm:pt modelId="{76CC42BD-83A5-413D-9D00-5BB0B96C2590}" type="parTrans" cxnId="{1B3A5B1B-2E76-4C1E-BB4F-B7545F71C1C6}">
      <dgm:prSet/>
      <dgm:spPr/>
      <dgm:t>
        <a:bodyPr/>
        <a:lstStyle/>
        <a:p>
          <a:endParaRPr lang="en-US" noProof="0" dirty="0"/>
        </a:p>
      </dgm:t>
    </dgm:pt>
    <dgm:pt modelId="{644CBEBF-2015-47DD-BF2C-8E4936E129E7}" type="sibTrans" cxnId="{1B3A5B1B-2E76-4C1E-BB4F-B7545F71C1C6}">
      <dgm:prSet/>
      <dgm:spPr/>
      <dgm:t>
        <a:bodyPr/>
        <a:lstStyle/>
        <a:p>
          <a:endParaRPr lang="en-US" noProof="0" dirty="0"/>
        </a:p>
      </dgm:t>
    </dgm:pt>
    <dgm:pt modelId="{436A131C-9491-470B-8994-F081F7A17336}">
      <dgm:prSet phldrT="[Texto]"/>
      <dgm:spPr/>
      <dgm:t>
        <a:bodyPr/>
        <a:lstStyle/>
        <a:p>
          <a:r>
            <a:rPr lang="ru-RU" noProof="0" dirty="0" smtClean="0"/>
            <a:t>Требования к оценщикам</a:t>
          </a:r>
          <a:endParaRPr lang="en-US" noProof="0" dirty="0"/>
        </a:p>
      </dgm:t>
    </dgm:pt>
    <dgm:pt modelId="{510595F1-FBD2-4DF4-AF12-BD0DD81908F5}" type="parTrans" cxnId="{6F2B1854-93F5-427D-8214-8EE9889F0E03}">
      <dgm:prSet/>
      <dgm:spPr/>
      <dgm:t>
        <a:bodyPr/>
        <a:lstStyle/>
        <a:p>
          <a:endParaRPr lang="en-US" noProof="0" dirty="0"/>
        </a:p>
      </dgm:t>
    </dgm:pt>
    <dgm:pt modelId="{1AFE856B-7507-4812-A651-5B10CB079B16}" type="sibTrans" cxnId="{6F2B1854-93F5-427D-8214-8EE9889F0E03}">
      <dgm:prSet/>
      <dgm:spPr/>
      <dgm:t>
        <a:bodyPr/>
        <a:lstStyle/>
        <a:p>
          <a:endParaRPr lang="en-US" noProof="0" dirty="0"/>
        </a:p>
      </dgm:t>
    </dgm:pt>
    <dgm:pt modelId="{F94F55D4-F4C4-459D-8224-F1ED088C8662}">
      <dgm:prSet phldrT="[Texto]"/>
      <dgm:spPr/>
      <dgm:t>
        <a:bodyPr/>
        <a:lstStyle/>
        <a:p>
          <a:r>
            <a:rPr lang="ru-RU" noProof="0" dirty="0" smtClean="0"/>
            <a:t>Отслеживание результатов</a:t>
          </a:r>
          <a:endParaRPr lang="en-US" noProof="0" dirty="0"/>
        </a:p>
      </dgm:t>
    </dgm:pt>
    <dgm:pt modelId="{C7E145DD-EBE6-423E-8778-CD3E1AE92E8C}" type="parTrans" cxnId="{775FD9D4-1584-463B-A03D-F49F6F091087}">
      <dgm:prSet/>
      <dgm:spPr/>
      <dgm:t>
        <a:bodyPr/>
        <a:lstStyle/>
        <a:p>
          <a:endParaRPr lang="en-US" noProof="0" dirty="0"/>
        </a:p>
      </dgm:t>
    </dgm:pt>
    <dgm:pt modelId="{DECEEBF6-0926-4A8D-AFDF-B3F3E43774D8}" type="sibTrans" cxnId="{775FD9D4-1584-463B-A03D-F49F6F091087}">
      <dgm:prSet/>
      <dgm:spPr/>
      <dgm:t>
        <a:bodyPr/>
        <a:lstStyle/>
        <a:p>
          <a:endParaRPr lang="en-US" noProof="0" dirty="0"/>
        </a:p>
      </dgm:t>
    </dgm:pt>
    <dgm:pt modelId="{F16E05D2-088F-4F93-82D0-3DCB5B6B7D45}">
      <dgm:prSet phldrT="[Texto]"/>
      <dgm:spPr/>
      <dgm:t>
        <a:bodyPr/>
        <a:lstStyle/>
        <a:p>
          <a:r>
            <a:rPr lang="ru-RU" noProof="0" dirty="0" smtClean="0"/>
            <a:t>Распространение полученных оценок</a:t>
          </a:r>
          <a:endParaRPr lang="en-US" noProof="0" dirty="0"/>
        </a:p>
      </dgm:t>
    </dgm:pt>
    <dgm:pt modelId="{19566B6A-88C1-46DD-9ABC-C2C02FF6E1DD}" type="parTrans" cxnId="{3C1DD2E9-8CFB-4810-AF28-9CAAA560E320}">
      <dgm:prSet/>
      <dgm:spPr/>
      <dgm:t>
        <a:bodyPr/>
        <a:lstStyle/>
        <a:p>
          <a:endParaRPr lang="en-US" noProof="0" dirty="0"/>
        </a:p>
      </dgm:t>
    </dgm:pt>
    <dgm:pt modelId="{7392571C-EBC2-44CB-BF5C-A0C78885046A}" type="sibTrans" cxnId="{3C1DD2E9-8CFB-4810-AF28-9CAAA560E320}">
      <dgm:prSet/>
      <dgm:spPr/>
      <dgm:t>
        <a:bodyPr/>
        <a:lstStyle/>
        <a:p>
          <a:endParaRPr lang="en-US" noProof="0" dirty="0"/>
        </a:p>
      </dgm:t>
    </dgm:pt>
    <dgm:pt modelId="{A5221222-1BD9-47AD-9CA5-EFC9BF290D80}" type="pres">
      <dgm:prSet presAssocID="{ECEFBBB3-AAF6-4137-A65E-28CD777E1E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772BD2-2DDF-4D0A-80BC-B2F0FC2E5188}" type="pres">
      <dgm:prSet presAssocID="{64E47477-B42E-48B0-BD3E-5863D587A4EC}" presName="centerShape" presStyleLbl="node0" presStyleIdx="0" presStyleCnt="1"/>
      <dgm:spPr/>
      <dgm:t>
        <a:bodyPr/>
        <a:lstStyle/>
        <a:p>
          <a:endParaRPr lang="es-MX"/>
        </a:p>
      </dgm:t>
    </dgm:pt>
    <dgm:pt modelId="{E56F110A-52D9-4110-9C4F-A8F2014B82E4}" type="pres">
      <dgm:prSet presAssocID="{242CB278-3C69-4FCB-8593-C2CEBC4A65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178022-2BE3-4AF3-9AD8-8E2555C039D1}" type="pres">
      <dgm:prSet presAssocID="{242CB278-3C69-4FCB-8593-C2CEBC4A65E8}" presName="dummy" presStyleCnt="0"/>
      <dgm:spPr/>
    </dgm:pt>
    <dgm:pt modelId="{2C571AEB-D240-4071-A69D-55586FF8C0C3}" type="pres">
      <dgm:prSet presAssocID="{AAF4838E-17D7-4253-9B5D-34E8295ACD71}" presName="sibTrans" presStyleLbl="sibTrans2D1" presStyleIdx="0" presStyleCnt="6"/>
      <dgm:spPr/>
      <dgm:t>
        <a:bodyPr/>
        <a:lstStyle/>
        <a:p>
          <a:endParaRPr lang="es-MX"/>
        </a:p>
      </dgm:t>
    </dgm:pt>
    <dgm:pt modelId="{6B38840B-32C8-4B08-9871-184E1C850360}" type="pres">
      <dgm:prSet presAssocID="{9B54CFEF-A502-4505-B6B1-87CFBD055B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A41D24-7535-4AB8-A2A1-395C663AE545}" type="pres">
      <dgm:prSet presAssocID="{9B54CFEF-A502-4505-B6B1-87CFBD055B2F}" presName="dummy" presStyleCnt="0"/>
      <dgm:spPr/>
    </dgm:pt>
    <dgm:pt modelId="{BE84BDEA-59E0-4C16-8018-B74528B814AF}" type="pres">
      <dgm:prSet presAssocID="{46684B3A-883D-440A-BE77-0F905F77BA0E}" presName="sibTrans" presStyleLbl="sibTrans2D1" presStyleIdx="1" presStyleCnt="6"/>
      <dgm:spPr/>
      <dgm:t>
        <a:bodyPr/>
        <a:lstStyle/>
        <a:p>
          <a:endParaRPr lang="es-MX"/>
        </a:p>
      </dgm:t>
    </dgm:pt>
    <dgm:pt modelId="{9FE80466-9E93-4DF7-8E47-A19F90B52F24}" type="pres">
      <dgm:prSet presAssocID="{5169EE9B-35FC-4213-9154-15C65D7491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8DE2B9-99C3-4875-A293-02D83974DC74}" type="pres">
      <dgm:prSet presAssocID="{5169EE9B-35FC-4213-9154-15C65D749182}" presName="dummy" presStyleCnt="0"/>
      <dgm:spPr/>
    </dgm:pt>
    <dgm:pt modelId="{0A2B302B-E341-41CB-AE84-7DBD9647F987}" type="pres">
      <dgm:prSet presAssocID="{644CBEBF-2015-47DD-BF2C-8E4936E129E7}" presName="sibTrans" presStyleLbl="sibTrans2D1" presStyleIdx="2" presStyleCnt="6"/>
      <dgm:spPr/>
      <dgm:t>
        <a:bodyPr/>
        <a:lstStyle/>
        <a:p>
          <a:endParaRPr lang="es-MX"/>
        </a:p>
      </dgm:t>
    </dgm:pt>
    <dgm:pt modelId="{D07F44CC-4A89-41FA-8017-5A6191F06892}" type="pres">
      <dgm:prSet presAssocID="{436A131C-9491-470B-8994-F081F7A173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F687BF-2EAF-48B7-92A9-0653A4A70CD4}" type="pres">
      <dgm:prSet presAssocID="{436A131C-9491-470B-8994-F081F7A17336}" presName="dummy" presStyleCnt="0"/>
      <dgm:spPr/>
    </dgm:pt>
    <dgm:pt modelId="{963A2A48-579C-473A-B014-35083CA4EA76}" type="pres">
      <dgm:prSet presAssocID="{1AFE856B-7507-4812-A651-5B10CB079B16}" presName="sibTrans" presStyleLbl="sibTrans2D1" presStyleIdx="3" presStyleCnt="6"/>
      <dgm:spPr/>
      <dgm:t>
        <a:bodyPr/>
        <a:lstStyle/>
        <a:p>
          <a:endParaRPr lang="es-MX"/>
        </a:p>
      </dgm:t>
    </dgm:pt>
    <dgm:pt modelId="{AA05C7CC-83AF-4637-8505-33E7891F3334}" type="pres">
      <dgm:prSet presAssocID="{F94F55D4-F4C4-459D-8224-F1ED088C866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1F9152-5589-45B1-8CC2-B3CACB854F68}" type="pres">
      <dgm:prSet presAssocID="{F94F55D4-F4C4-459D-8224-F1ED088C8662}" presName="dummy" presStyleCnt="0"/>
      <dgm:spPr/>
    </dgm:pt>
    <dgm:pt modelId="{99B420AF-46A7-45AF-B0A6-5AEB86D7CF70}" type="pres">
      <dgm:prSet presAssocID="{DECEEBF6-0926-4A8D-AFDF-B3F3E43774D8}" presName="sibTrans" presStyleLbl="sibTrans2D1" presStyleIdx="4" presStyleCnt="6"/>
      <dgm:spPr/>
      <dgm:t>
        <a:bodyPr/>
        <a:lstStyle/>
        <a:p>
          <a:endParaRPr lang="es-MX"/>
        </a:p>
      </dgm:t>
    </dgm:pt>
    <dgm:pt modelId="{5CC08667-365F-41FA-A901-BCC378B36FDE}" type="pres">
      <dgm:prSet presAssocID="{F16E05D2-088F-4F93-82D0-3DCB5B6B7D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6ABD27-4FBE-4E83-91FE-3D07C4D151B5}" type="pres">
      <dgm:prSet presAssocID="{F16E05D2-088F-4F93-82D0-3DCB5B6B7D45}" presName="dummy" presStyleCnt="0"/>
      <dgm:spPr/>
    </dgm:pt>
    <dgm:pt modelId="{AB45C4B1-6DBA-4A96-8C21-C48A5DFDF047}" type="pres">
      <dgm:prSet presAssocID="{7392571C-EBC2-44CB-BF5C-A0C78885046A}" presName="sibTrans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1B3A5B1B-2E76-4C1E-BB4F-B7545F71C1C6}" srcId="{64E47477-B42E-48B0-BD3E-5863D587A4EC}" destId="{5169EE9B-35FC-4213-9154-15C65D749182}" srcOrd="2" destOrd="0" parTransId="{76CC42BD-83A5-413D-9D00-5BB0B96C2590}" sibTransId="{644CBEBF-2015-47DD-BF2C-8E4936E129E7}"/>
    <dgm:cxn modelId="{04F851E5-D2AF-4515-A7F5-7EC25B80470D}" type="presOf" srcId="{1AFE856B-7507-4812-A651-5B10CB079B16}" destId="{963A2A48-579C-473A-B014-35083CA4EA76}" srcOrd="0" destOrd="0" presId="urn:microsoft.com/office/officeart/2005/8/layout/radial6"/>
    <dgm:cxn modelId="{7C92184A-D0AE-4B0F-BB30-19EB087CCFE4}" type="presOf" srcId="{5169EE9B-35FC-4213-9154-15C65D749182}" destId="{9FE80466-9E93-4DF7-8E47-A19F90B52F24}" srcOrd="0" destOrd="0" presId="urn:microsoft.com/office/officeart/2005/8/layout/radial6"/>
    <dgm:cxn modelId="{080F8517-010E-441D-A252-8793F191E4D6}" type="presOf" srcId="{DECEEBF6-0926-4A8D-AFDF-B3F3E43774D8}" destId="{99B420AF-46A7-45AF-B0A6-5AEB86D7CF70}" srcOrd="0" destOrd="0" presId="urn:microsoft.com/office/officeart/2005/8/layout/radial6"/>
    <dgm:cxn modelId="{62FB499B-66A1-4572-B4C0-3C151AF8CE19}" srcId="{ECEFBBB3-AAF6-4137-A65E-28CD777E1E35}" destId="{999BD6B0-7788-4846-BC04-83FEBA10C13F}" srcOrd="1" destOrd="0" parTransId="{A59472FD-5963-4A7E-B6BB-42349C5098AD}" sibTransId="{99C78A5D-9A85-4DA8-A153-69D7C1894604}"/>
    <dgm:cxn modelId="{266319C5-EF2F-46C7-A6A3-4ACA7733AB32}" srcId="{ECEFBBB3-AAF6-4137-A65E-28CD777E1E35}" destId="{64E47477-B42E-48B0-BD3E-5863D587A4EC}" srcOrd="0" destOrd="0" parTransId="{D459C1F2-CBFF-4163-84D4-FA1483A84034}" sibTransId="{1B997BA6-18F2-44BE-AD0E-8632C6854E7A}"/>
    <dgm:cxn modelId="{682EECED-B6B6-45C6-98E9-E161F0501468}" type="presOf" srcId="{F94F55D4-F4C4-459D-8224-F1ED088C8662}" destId="{AA05C7CC-83AF-4637-8505-33E7891F3334}" srcOrd="0" destOrd="0" presId="urn:microsoft.com/office/officeart/2005/8/layout/radial6"/>
    <dgm:cxn modelId="{2FD2BEC9-4B86-4C97-9259-2879C0C32F9A}" srcId="{999BD6B0-7788-4846-BC04-83FEBA10C13F}" destId="{BB41290E-E59D-40A4-9701-A34CC08E2CEC}" srcOrd="0" destOrd="0" parTransId="{2D98B9EE-92B9-45E9-AFD6-A8B75F9E02C6}" sibTransId="{648D628C-2608-44E1-BC0E-0989995B2E1C}"/>
    <dgm:cxn modelId="{C90941E7-578F-43DE-B7A7-0D699D1F2987}" type="presOf" srcId="{46684B3A-883D-440A-BE77-0F905F77BA0E}" destId="{BE84BDEA-59E0-4C16-8018-B74528B814AF}" srcOrd="0" destOrd="0" presId="urn:microsoft.com/office/officeart/2005/8/layout/radial6"/>
    <dgm:cxn modelId="{6F2B1854-93F5-427D-8214-8EE9889F0E03}" srcId="{64E47477-B42E-48B0-BD3E-5863D587A4EC}" destId="{436A131C-9491-470B-8994-F081F7A17336}" srcOrd="3" destOrd="0" parTransId="{510595F1-FBD2-4DF4-AF12-BD0DD81908F5}" sibTransId="{1AFE856B-7507-4812-A651-5B10CB079B16}"/>
    <dgm:cxn modelId="{3C463F07-3CF3-479D-B522-25DE281F2993}" srcId="{64E47477-B42E-48B0-BD3E-5863D587A4EC}" destId="{242CB278-3C69-4FCB-8593-C2CEBC4A65E8}" srcOrd="0" destOrd="0" parTransId="{13D5688D-3B97-401A-9DDB-C7F946300618}" sibTransId="{AAF4838E-17D7-4253-9B5D-34E8295ACD71}"/>
    <dgm:cxn modelId="{3CF6DE1C-0DD7-4624-93F2-48F97046E5A3}" type="presOf" srcId="{436A131C-9491-470B-8994-F081F7A17336}" destId="{D07F44CC-4A89-41FA-8017-5A6191F06892}" srcOrd="0" destOrd="0" presId="urn:microsoft.com/office/officeart/2005/8/layout/radial6"/>
    <dgm:cxn modelId="{B65FBD0B-5339-4E3C-9613-8C54655CE19A}" srcId="{B8754117-760E-4569-BBE5-8CCF00C00ACC}" destId="{D2B39E8F-E358-4A43-A684-1A86CD910DF4}" srcOrd="0" destOrd="0" parTransId="{39BEC1EC-E18C-47FD-BF4D-4513921742CC}" sibTransId="{CD214044-A254-482F-B216-3E14BF299051}"/>
    <dgm:cxn modelId="{ACC3C67A-46D5-414D-ABF0-A103310E5871}" type="presOf" srcId="{9B54CFEF-A502-4505-B6B1-87CFBD055B2F}" destId="{6B38840B-32C8-4B08-9871-184E1C850360}" srcOrd="0" destOrd="0" presId="urn:microsoft.com/office/officeart/2005/8/layout/radial6"/>
    <dgm:cxn modelId="{2F423B2D-B7C2-4846-93FC-B6E1C7C0E154}" type="presOf" srcId="{AAF4838E-17D7-4253-9B5D-34E8295ACD71}" destId="{2C571AEB-D240-4071-A69D-55586FF8C0C3}" srcOrd="0" destOrd="0" presId="urn:microsoft.com/office/officeart/2005/8/layout/radial6"/>
    <dgm:cxn modelId="{52A64C71-8B7C-495E-99B6-6755554ADCE1}" srcId="{64E47477-B42E-48B0-BD3E-5863D587A4EC}" destId="{9B54CFEF-A502-4505-B6B1-87CFBD055B2F}" srcOrd="1" destOrd="0" parTransId="{4F67B74C-0722-4141-9ECB-6FCFA4CD76A3}" sibTransId="{46684B3A-883D-440A-BE77-0F905F77BA0E}"/>
    <dgm:cxn modelId="{D225C1BA-42B9-4018-AF5A-03293F696EFE}" type="presOf" srcId="{F16E05D2-088F-4F93-82D0-3DCB5B6B7D45}" destId="{5CC08667-365F-41FA-A901-BCC378B36FDE}" srcOrd="0" destOrd="0" presId="urn:microsoft.com/office/officeart/2005/8/layout/radial6"/>
    <dgm:cxn modelId="{02F76828-5D98-48A8-A0CB-AC5FEAB76A9B}" type="presOf" srcId="{64E47477-B42E-48B0-BD3E-5863D587A4EC}" destId="{D4772BD2-2DDF-4D0A-80BC-B2F0FC2E5188}" srcOrd="0" destOrd="0" presId="urn:microsoft.com/office/officeart/2005/8/layout/radial6"/>
    <dgm:cxn modelId="{D8168BD9-801D-4804-87B1-201DDB152CBF}" type="presOf" srcId="{644CBEBF-2015-47DD-BF2C-8E4936E129E7}" destId="{0A2B302B-E341-41CB-AE84-7DBD9647F987}" srcOrd="0" destOrd="0" presId="urn:microsoft.com/office/officeart/2005/8/layout/radial6"/>
    <dgm:cxn modelId="{775FD9D4-1584-463B-A03D-F49F6F091087}" srcId="{64E47477-B42E-48B0-BD3E-5863D587A4EC}" destId="{F94F55D4-F4C4-459D-8224-F1ED088C8662}" srcOrd="4" destOrd="0" parTransId="{C7E145DD-EBE6-423E-8778-CD3E1AE92E8C}" sibTransId="{DECEEBF6-0926-4A8D-AFDF-B3F3E43774D8}"/>
    <dgm:cxn modelId="{E237DCB1-8CC2-438D-B957-4067C702B89C}" srcId="{ECEFBBB3-AAF6-4137-A65E-28CD777E1E35}" destId="{B8754117-760E-4569-BBE5-8CCF00C00ACC}" srcOrd="2" destOrd="0" parTransId="{0408DE58-4BB4-4CBB-A4A8-50FFEBFD21BC}" sibTransId="{1AFBEAAE-08FE-4207-B3A7-587E9A35E63F}"/>
    <dgm:cxn modelId="{3C1DD2E9-8CFB-4810-AF28-9CAAA560E320}" srcId="{64E47477-B42E-48B0-BD3E-5863D587A4EC}" destId="{F16E05D2-088F-4F93-82D0-3DCB5B6B7D45}" srcOrd="5" destOrd="0" parTransId="{19566B6A-88C1-46DD-9ABC-C2C02FF6E1DD}" sibTransId="{7392571C-EBC2-44CB-BF5C-A0C78885046A}"/>
    <dgm:cxn modelId="{19B7B77A-645D-445C-93B8-AB77ED9DF221}" type="presOf" srcId="{7392571C-EBC2-44CB-BF5C-A0C78885046A}" destId="{AB45C4B1-6DBA-4A96-8C21-C48A5DFDF047}" srcOrd="0" destOrd="0" presId="urn:microsoft.com/office/officeart/2005/8/layout/radial6"/>
    <dgm:cxn modelId="{FE2944B4-7C8E-4246-968D-FC19E646F9AA}" type="presOf" srcId="{242CB278-3C69-4FCB-8593-C2CEBC4A65E8}" destId="{E56F110A-52D9-4110-9C4F-A8F2014B82E4}" srcOrd="0" destOrd="0" presId="urn:microsoft.com/office/officeart/2005/8/layout/radial6"/>
    <dgm:cxn modelId="{C7F6DA8C-54A5-458C-8E21-3F48B864C9BB}" type="presOf" srcId="{ECEFBBB3-AAF6-4137-A65E-28CD777E1E35}" destId="{A5221222-1BD9-47AD-9CA5-EFC9BF290D80}" srcOrd="0" destOrd="0" presId="urn:microsoft.com/office/officeart/2005/8/layout/radial6"/>
    <dgm:cxn modelId="{AF554D59-3489-47C0-8540-AD467FDDEEFB}" type="presParOf" srcId="{A5221222-1BD9-47AD-9CA5-EFC9BF290D80}" destId="{D4772BD2-2DDF-4D0A-80BC-B2F0FC2E5188}" srcOrd="0" destOrd="0" presId="urn:microsoft.com/office/officeart/2005/8/layout/radial6"/>
    <dgm:cxn modelId="{43088768-49B2-42BD-8E25-17E256226BC5}" type="presParOf" srcId="{A5221222-1BD9-47AD-9CA5-EFC9BF290D80}" destId="{E56F110A-52D9-4110-9C4F-A8F2014B82E4}" srcOrd="1" destOrd="0" presId="urn:microsoft.com/office/officeart/2005/8/layout/radial6"/>
    <dgm:cxn modelId="{7A8F6D1A-5966-4C3C-9E92-57E20D1B4E29}" type="presParOf" srcId="{A5221222-1BD9-47AD-9CA5-EFC9BF290D80}" destId="{41178022-2BE3-4AF3-9AD8-8E2555C039D1}" srcOrd="2" destOrd="0" presId="urn:microsoft.com/office/officeart/2005/8/layout/radial6"/>
    <dgm:cxn modelId="{78A0E21E-9B79-4448-8192-2246E7897453}" type="presParOf" srcId="{A5221222-1BD9-47AD-9CA5-EFC9BF290D80}" destId="{2C571AEB-D240-4071-A69D-55586FF8C0C3}" srcOrd="3" destOrd="0" presId="urn:microsoft.com/office/officeart/2005/8/layout/radial6"/>
    <dgm:cxn modelId="{4BE10346-0940-4705-8942-1B9819086B85}" type="presParOf" srcId="{A5221222-1BD9-47AD-9CA5-EFC9BF290D80}" destId="{6B38840B-32C8-4B08-9871-184E1C850360}" srcOrd="4" destOrd="0" presId="urn:microsoft.com/office/officeart/2005/8/layout/radial6"/>
    <dgm:cxn modelId="{29CD2D54-5F5E-4F84-B808-8444907C31E3}" type="presParOf" srcId="{A5221222-1BD9-47AD-9CA5-EFC9BF290D80}" destId="{73A41D24-7535-4AB8-A2A1-395C663AE545}" srcOrd="5" destOrd="0" presId="urn:microsoft.com/office/officeart/2005/8/layout/radial6"/>
    <dgm:cxn modelId="{9E385057-9C08-45AA-BE25-2F3A5AFE40F6}" type="presParOf" srcId="{A5221222-1BD9-47AD-9CA5-EFC9BF290D80}" destId="{BE84BDEA-59E0-4C16-8018-B74528B814AF}" srcOrd="6" destOrd="0" presId="urn:microsoft.com/office/officeart/2005/8/layout/radial6"/>
    <dgm:cxn modelId="{E0AC5B8F-1123-4237-BAF9-22EFAB7A89B8}" type="presParOf" srcId="{A5221222-1BD9-47AD-9CA5-EFC9BF290D80}" destId="{9FE80466-9E93-4DF7-8E47-A19F90B52F24}" srcOrd="7" destOrd="0" presId="urn:microsoft.com/office/officeart/2005/8/layout/radial6"/>
    <dgm:cxn modelId="{51CCC6D1-34DE-4B47-820A-25EF5DCFC9D5}" type="presParOf" srcId="{A5221222-1BD9-47AD-9CA5-EFC9BF290D80}" destId="{1C8DE2B9-99C3-4875-A293-02D83974DC74}" srcOrd="8" destOrd="0" presId="urn:microsoft.com/office/officeart/2005/8/layout/radial6"/>
    <dgm:cxn modelId="{0D3E72B7-EDCE-4343-AB8F-1784E15F5479}" type="presParOf" srcId="{A5221222-1BD9-47AD-9CA5-EFC9BF290D80}" destId="{0A2B302B-E341-41CB-AE84-7DBD9647F987}" srcOrd="9" destOrd="0" presId="urn:microsoft.com/office/officeart/2005/8/layout/radial6"/>
    <dgm:cxn modelId="{23057749-AB8D-4FBA-AFFC-F4473A848BDC}" type="presParOf" srcId="{A5221222-1BD9-47AD-9CA5-EFC9BF290D80}" destId="{D07F44CC-4A89-41FA-8017-5A6191F06892}" srcOrd="10" destOrd="0" presId="urn:microsoft.com/office/officeart/2005/8/layout/radial6"/>
    <dgm:cxn modelId="{D36C11E6-1DCC-450E-994B-9BD6542FFCB2}" type="presParOf" srcId="{A5221222-1BD9-47AD-9CA5-EFC9BF290D80}" destId="{35F687BF-2EAF-48B7-92A9-0653A4A70CD4}" srcOrd="11" destOrd="0" presId="urn:microsoft.com/office/officeart/2005/8/layout/radial6"/>
    <dgm:cxn modelId="{75158D4C-D492-4057-A97D-DBDDEE9366E7}" type="presParOf" srcId="{A5221222-1BD9-47AD-9CA5-EFC9BF290D80}" destId="{963A2A48-579C-473A-B014-35083CA4EA76}" srcOrd="12" destOrd="0" presId="urn:microsoft.com/office/officeart/2005/8/layout/radial6"/>
    <dgm:cxn modelId="{6AB6BEA5-D0E2-43BC-8751-02A7F9307C16}" type="presParOf" srcId="{A5221222-1BD9-47AD-9CA5-EFC9BF290D80}" destId="{AA05C7CC-83AF-4637-8505-33E7891F3334}" srcOrd="13" destOrd="0" presId="urn:microsoft.com/office/officeart/2005/8/layout/radial6"/>
    <dgm:cxn modelId="{4F2B25F8-BA7E-4DE5-85C3-FCEB0C85364E}" type="presParOf" srcId="{A5221222-1BD9-47AD-9CA5-EFC9BF290D80}" destId="{551F9152-5589-45B1-8CC2-B3CACB854F68}" srcOrd="14" destOrd="0" presId="urn:microsoft.com/office/officeart/2005/8/layout/radial6"/>
    <dgm:cxn modelId="{1FEE6F09-5668-4AC6-94CD-CC574A8BC7D5}" type="presParOf" srcId="{A5221222-1BD9-47AD-9CA5-EFC9BF290D80}" destId="{99B420AF-46A7-45AF-B0A6-5AEB86D7CF70}" srcOrd="15" destOrd="0" presId="urn:microsoft.com/office/officeart/2005/8/layout/radial6"/>
    <dgm:cxn modelId="{AA891CAA-2D6E-4235-BB90-D9A3BAA69C84}" type="presParOf" srcId="{A5221222-1BD9-47AD-9CA5-EFC9BF290D80}" destId="{5CC08667-365F-41FA-A901-BCC378B36FDE}" srcOrd="16" destOrd="0" presId="urn:microsoft.com/office/officeart/2005/8/layout/radial6"/>
    <dgm:cxn modelId="{CBD29D72-8369-40DC-BB05-53D27B0FA0A6}" type="presParOf" srcId="{A5221222-1BD9-47AD-9CA5-EFC9BF290D80}" destId="{EF6ABD27-4FBE-4E83-91FE-3D07C4D151B5}" srcOrd="17" destOrd="0" presId="urn:microsoft.com/office/officeart/2005/8/layout/radial6"/>
    <dgm:cxn modelId="{ACE57AEA-1AF1-492F-8EB2-31A30634D3A1}" type="presParOf" srcId="{A5221222-1BD9-47AD-9CA5-EFC9BF290D80}" destId="{AB45C4B1-6DBA-4A96-8C21-C48A5DFDF04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01433-84ED-40E5-A02F-F33F898D45F8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3453D08-2643-44B2-90B1-90FB0BDDE7D6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noProof="0" dirty="0" smtClean="0">
              <a:latin typeface="Century Gothic" pitchFamily="34" charset="0"/>
            </a:rPr>
            <a:t>Международные организации и другие страны </a:t>
          </a:r>
          <a:r>
            <a:rPr lang="en-US" sz="1200" noProof="0" dirty="0" smtClean="0">
              <a:latin typeface="Century Gothic" pitchFamily="34" charset="0"/>
            </a:rPr>
            <a:t>(</a:t>
          </a:r>
          <a:r>
            <a:rPr lang="ru-RU" sz="1200" noProof="0" dirty="0" smtClean="0">
              <a:latin typeface="Century Gothic" pitchFamily="34" charset="0"/>
            </a:rPr>
            <a:t>Чили, Колумбия, Канада , Перу</a:t>
          </a:r>
          <a:r>
            <a:rPr lang="en-US" sz="1200" noProof="0" dirty="0" smtClean="0">
              <a:latin typeface="Century Gothic" pitchFamily="34" charset="0"/>
            </a:rPr>
            <a:t>,…)</a:t>
          </a:r>
          <a:endParaRPr lang="en-US" sz="1200" noProof="0" dirty="0">
            <a:latin typeface="Century Gothic" pitchFamily="34" charset="0"/>
          </a:endParaRPr>
        </a:p>
      </dgm:t>
    </dgm:pt>
    <dgm:pt modelId="{16E9C1D5-98EB-401C-8668-8687E2522900}" type="parTrans" cxnId="{4EC36421-FAC4-44A6-B7CA-D6284225354D}">
      <dgm:prSet/>
      <dgm:spPr/>
      <dgm:t>
        <a:bodyPr/>
        <a:lstStyle/>
        <a:p>
          <a:endParaRPr lang="en-US" noProof="0" dirty="0"/>
        </a:p>
      </dgm:t>
    </dgm:pt>
    <dgm:pt modelId="{84081A03-A58C-49B6-9D84-826A93F98E3B}" type="sibTrans" cxnId="{4EC36421-FAC4-44A6-B7CA-D6284225354D}">
      <dgm:prSet/>
      <dgm:spPr/>
      <dgm:t>
        <a:bodyPr/>
        <a:lstStyle/>
        <a:p>
          <a:endParaRPr lang="en-US" noProof="0" dirty="0"/>
        </a:p>
      </dgm:t>
    </dgm:pt>
    <dgm:pt modelId="{515D5D86-ECEB-4492-AFBD-5F58178B7F8D}">
      <dgm:prSet phldrT="[Texto]" custT="1"/>
      <dgm:spPr/>
      <dgm:t>
        <a:bodyPr/>
        <a:lstStyle/>
        <a:p>
          <a:r>
            <a:rPr lang="en-US" sz="1200" noProof="0" dirty="0" smtClean="0">
              <a:latin typeface="Century Gothic" pitchFamily="34" charset="0"/>
            </a:rPr>
            <a:t>SEDESOL, </a:t>
          </a:r>
          <a:r>
            <a:rPr lang="ru-RU" sz="1200" noProof="0" dirty="0" smtClean="0">
              <a:latin typeface="Century Gothic" pitchFamily="34" charset="0"/>
            </a:rPr>
            <a:t>заместитель министра по планированию и оценке</a:t>
          </a:r>
          <a:endParaRPr lang="en-US" sz="1200" noProof="0" dirty="0">
            <a:latin typeface="Century Gothic" pitchFamily="34" charset="0"/>
          </a:endParaRPr>
        </a:p>
      </dgm:t>
    </dgm:pt>
    <dgm:pt modelId="{286EF770-7CFF-4C88-9436-B36D6373082A}" type="parTrans" cxnId="{92F060E8-34A0-4215-B380-885470BB811B}">
      <dgm:prSet/>
      <dgm:spPr/>
      <dgm:t>
        <a:bodyPr/>
        <a:lstStyle/>
        <a:p>
          <a:endParaRPr lang="en-US" noProof="0" dirty="0"/>
        </a:p>
      </dgm:t>
    </dgm:pt>
    <dgm:pt modelId="{D0C50718-E19D-4418-9DA8-D1251EC7F832}" type="sibTrans" cxnId="{92F060E8-34A0-4215-B380-885470BB811B}">
      <dgm:prSet/>
      <dgm:spPr/>
      <dgm:t>
        <a:bodyPr/>
        <a:lstStyle/>
        <a:p>
          <a:endParaRPr lang="en-US" noProof="0" dirty="0"/>
        </a:p>
      </dgm:t>
    </dgm:pt>
    <dgm:pt modelId="{427E8773-42D6-4E8D-A071-D74ADE867E00}" type="pres">
      <dgm:prSet presAssocID="{4DF01433-84ED-40E5-A02F-F33F898D45F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5591686C-8176-41E2-A206-988252118B10}" type="pres">
      <dgm:prSet presAssocID="{C3453D08-2643-44B2-90B1-90FB0BDDE7D6}" presName="Parent" presStyleLbl="node0" presStyleIdx="0" presStyleCnt="1" custScaleX="62742" custScaleY="57270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7A4BD775-8E46-4C28-9878-9287053459FB}" type="pres">
      <dgm:prSet presAssocID="{C3453D08-2643-44B2-90B1-90FB0BDDE7D6}" presName="Accent1" presStyleLbl="node1" presStyleIdx="0" presStyleCnt="9"/>
      <dgm:spPr/>
      <dgm:t>
        <a:bodyPr/>
        <a:lstStyle/>
        <a:p>
          <a:endParaRPr lang="es-MX"/>
        </a:p>
      </dgm:t>
    </dgm:pt>
    <dgm:pt modelId="{1DB1905C-A1B9-47C6-BFC5-A80387647270}" type="pres">
      <dgm:prSet presAssocID="{C3453D08-2643-44B2-90B1-90FB0BDDE7D6}" presName="Accent2" presStyleLbl="node1" presStyleIdx="1" presStyleCnt="9"/>
      <dgm:spPr/>
      <dgm:t>
        <a:bodyPr/>
        <a:lstStyle/>
        <a:p>
          <a:endParaRPr lang="es-MX"/>
        </a:p>
      </dgm:t>
    </dgm:pt>
    <dgm:pt modelId="{6B69AE1E-C0F2-4686-A522-99CFABC3E327}" type="pres">
      <dgm:prSet presAssocID="{C3453D08-2643-44B2-90B1-90FB0BDDE7D6}" presName="Accent3" presStyleLbl="node1" presStyleIdx="2" presStyleCnt="9"/>
      <dgm:spPr/>
      <dgm:t>
        <a:bodyPr/>
        <a:lstStyle/>
        <a:p>
          <a:endParaRPr lang="es-MX"/>
        </a:p>
      </dgm:t>
    </dgm:pt>
    <dgm:pt modelId="{C16AB8BD-97CE-4257-8793-9733BC2C62E9}" type="pres">
      <dgm:prSet presAssocID="{C3453D08-2643-44B2-90B1-90FB0BDDE7D6}" presName="Accent4" presStyleLbl="node1" presStyleIdx="3" presStyleCnt="9"/>
      <dgm:spPr/>
      <dgm:t>
        <a:bodyPr/>
        <a:lstStyle/>
        <a:p>
          <a:endParaRPr lang="es-MX"/>
        </a:p>
      </dgm:t>
    </dgm:pt>
    <dgm:pt modelId="{7818C68A-8EF7-4EC3-AD2A-0030882AB0B0}" type="pres">
      <dgm:prSet presAssocID="{C3453D08-2643-44B2-90B1-90FB0BDDE7D6}" presName="Accent5" presStyleLbl="node1" presStyleIdx="4" presStyleCnt="9"/>
      <dgm:spPr/>
      <dgm:t>
        <a:bodyPr/>
        <a:lstStyle/>
        <a:p>
          <a:endParaRPr lang="es-MX"/>
        </a:p>
      </dgm:t>
    </dgm:pt>
    <dgm:pt modelId="{C845F15F-534B-476D-B61E-6CE57C85FCDF}" type="pres">
      <dgm:prSet presAssocID="{C3453D08-2643-44B2-90B1-90FB0BDDE7D6}" presName="Accent6" presStyleLbl="node1" presStyleIdx="5" presStyleCnt="9"/>
      <dgm:spPr/>
      <dgm:t>
        <a:bodyPr/>
        <a:lstStyle/>
        <a:p>
          <a:endParaRPr lang="es-MX"/>
        </a:p>
      </dgm:t>
    </dgm:pt>
    <dgm:pt modelId="{FE6759F7-36C8-4D81-B62B-DA15848DECA1}" type="pres">
      <dgm:prSet presAssocID="{515D5D86-ECEB-4492-AFBD-5F58178B7F8D}" presName="Child1" presStyleLbl="node1" presStyleIdx="6" presStyleCnt="9" custScaleX="152911" custScaleY="151356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125D9854-EE5A-440F-8686-E4BDD2AD4B63}" type="pres">
      <dgm:prSet presAssocID="{515D5D86-ECEB-4492-AFBD-5F58178B7F8D}" presName="Accent7" presStyleCnt="0"/>
      <dgm:spPr/>
      <dgm:t>
        <a:bodyPr/>
        <a:lstStyle/>
        <a:p>
          <a:endParaRPr lang="es-MX"/>
        </a:p>
      </dgm:t>
    </dgm:pt>
    <dgm:pt modelId="{692DD4CA-C5AE-4390-9DFA-B3E3AB6A40CD}" type="pres">
      <dgm:prSet presAssocID="{515D5D86-ECEB-4492-AFBD-5F58178B7F8D}" presName="AccentHold1" presStyleLbl="node1" presStyleIdx="7" presStyleCnt="9"/>
      <dgm:spPr/>
      <dgm:t>
        <a:bodyPr/>
        <a:lstStyle/>
        <a:p>
          <a:endParaRPr lang="es-MX"/>
        </a:p>
      </dgm:t>
    </dgm:pt>
    <dgm:pt modelId="{D288532B-32D8-49E0-8B10-FEBEC637B8CA}" type="pres">
      <dgm:prSet presAssocID="{515D5D86-ECEB-4492-AFBD-5F58178B7F8D}" presName="Accent8" presStyleCnt="0"/>
      <dgm:spPr/>
      <dgm:t>
        <a:bodyPr/>
        <a:lstStyle/>
        <a:p>
          <a:endParaRPr lang="es-MX"/>
        </a:p>
      </dgm:t>
    </dgm:pt>
    <dgm:pt modelId="{5AFA4587-E49E-4A5C-9A48-9D0E926BB991}" type="pres">
      <dgm:prSet presAssocID="{515D5D86-ECEB-4492-AFBD-5F58178B7F8D}" presName="AccentHold2" presStyleLbl="node1" presStyleIdx="8" presStyleCnt="9"/>
      <dgm:spPr/>
      <dgm:t>
        <a:bodyPr/>
        <a:lstStyle/>
        <a:p>
          <a:endParaRPr lang="es-MX"/>
        </a:p>
      </dgm:t>
    </dgm:pt>
  </dgm:ptLst>
  <dgm:cxnLst>
    <dgm:cxn modelId="{92F060E8-34A0-4215-B380-885470BB811B}" srcId="{C3453D08-2643-44B2-90B1-90FB0BDDE7D6}" destId="{515D5D86-ECEB-4492-AFBD-5F58178B7F8D}" srcOrd="0" destOrd="0" parTransId="{286EF770-7CFF-4C88-9436-B36D6373082A}" sibTransId="{D0C50718-E19D-4418-9DA8-D1251EC7F832}"/>
    <dgm:cxn modelId="{6E62EEF1-80B8-45CE-9503-BF6AFEE5BA0B}" type="presOf" srcId="{C3453D08-2643-44B2-90B1-90FB0BDDE7D6}" destId="{5591686C-8176-41E2-A206-988252118B10}" srcOrd="0" destOrd="0" presId="urn:microsoft.com/office/officeart/2009/3/layout/CircleRelationship"/>
    <dgm:cxn modelId="{DC7464EE-09D2-44F2-B8C3-A40C7C64C6F1}" type="presOf" srcId="{515D5D86-ECEB-4492-AFBD-5F58178B7F8D}" destId="{FE6759F7-36C8-4D81-B62B-DA15848DECA1}" srcOrd="0" destOrd="0" presId="urn:microsoft.com/office/officeart/2009/3/layout/CircleRelationship"/>
    <dgm:cxn modelId="{4EC36421-FAC4-44A6-B7CA-D6284225354D}" srcId="{4DF01433-84ED-40E5-A02F-F33F898D45F8}" destId="{C3453D08-2643-44B2-90B1-90FB0BDDE7D6}" srcOrd="0" destOrd="0" parTransId="{16E9C1D5-98EB-401C-8668-8687E2522900}" sibTransId="{84081A03-A58C-49B6-9D84-826A93F98E3B}"/>
    <dgm:cxn modelId="{1BA24907-D724-4077-9D04-C7314DECA2F9}" type="presOf" srcId="{4DF01433-84ED-40E5-A02F-F33F898D45F8}" destId="{427E8773-42D6-4E8D-A071-D74ADE867E00}" srcOrd="0" destOrd="0" presId="urn:microsoft.com/office/officeart/2009/3/layout/CircleRelationship"/>
    <dgm:cxn modelId="{CB540E49-05C8-4885-8215-74E874D954A7}" type="presParOf" srcId="{427E8773-42D6-4E8D-A071-D74ADE867E00}" destId="{5591686C-8176-41E2-A206-988252118B10}" srcOrd="0" destOrd="0" presId="urn:microsoft.com/office/officeart/2009/3/layout/CircleRelationship"/>
    <dgm:cxn modelId="{30E495CF-103F-42DE-8255-F5F77B2CF1D6}" type="presParOf" srcId="{427E8773-42D6-4E8D-A071-D74ADE867E00}" destId="{7A4BD775-8E46-4C28-9878-9287053459FB}" srcOrd="1" destOrd="0" presId="urn:microsoft.com/office/officeart/2009/3/layout/CircleRelationship"/>
    <dgm:cxn modelId="{64AF6BB1-D19F-4554-9D1D-703EBE322AF5}" type="presParOf" srcId="{427E8773-42D6-4E8D-A071-D74ADE867E00}" destId="{1DB1905C-A1B9-47C6-BFC5-A80387647270}" srcOrd="2" destOrd="0" presId="urn:microsoft.com/office/officeart/2009/3/layout/CircleRelationship"/>
    <dgm:cxn modelId="{8F459E4D-75A8-43B3-80B7-0AA25250E09F}" type="presParOf" srcId="{427E8773-42D6-4E8D-A071-D74ADE867E00}" destId="{6B69AE1E-C0F2-4686-A522-99CFABC3E327}" srcOrd="3" destOrd="0" presId="urn:microsoft.com/office/officeart/2009/3/layout/CircleRelationship"/>
    <dgm:cxn modelId="{E4BE4164-ED05-4722-9772-268740121258}" type="presParOf" srcId="{427E8773-42D6-4E8D-A071-D74ADE867E00}" destId="{C16AB8BD-97CE-4257-8793-9733BC2C62E9}" srcOrd="4" destOrd="0" presId="urn:microsoft.com/office/officeart/2009/3/layout/CircleRelationship"/>
    <dgm:cxn modelId="{B1E7F481-09BC-4413-9045-1165EEB41401}" type="presParOf" srcId="{427E8773-42D6-4E8D-A071-D74ADE867E00}" destId="{7818C68A-8EF7-4EC3-AD2A-0030882AB0B0}" srcOrd="5" destOrd="0" presId="urn:microsoft.com/office/officeart/2009/3/layout/CircleRelationship"/>
    <dgm:cxn modelId="{82FDD917-4244-400B-BF00-EE1B15308250}" type="presParOf" srcId="{427E8773-42D6-4E8D-A071-D74ADE867E00}" destId="{C845F15F-534B-476D-B61E-6CE57C85FCDF}" srcOrd="6" destOrd="0" presId="urn:microsoft.com/office/officeart/2009/3/layout/CircleRelationship"/>
    <dgm:cxn modelId="{2D3852DF-1732-424F-BC8F-45EE368611A3}" type="presParOf" srcId="{427E8773-42D6-4E8D-A071-D74ADE867E00}" destId="{FE6759F7-36C8-4D81-B62B-DA15848DECA1}" srcOrd="7" destOrd="0" presId="urn:microsoft.com/office/officeart/2009/3/layout/CircleRelationship"/>
    <dgm:cxn modelId="{8C6EDCA9-FFA8-4294-B2B5-28AF2BDCEE3D}" type="presParOf" srcId="{427E8773-42D6-4E8D-A071-D74ADE867E00}" destId="{125D9854-EE5A-440F-8686-E4BDD2AD4B63}" srcOrd="8" destOrd="0" presId="urn:microsoft.com/office/officeart/2009/3/layout/CircleRelationship"/>
    <dgm:cxn modelId="{BC278CC9-FB7D-4F1C-AF6C-07FF860862B2}" type="presParOf" srcId="{125D9854-EE5A-440F-8686-E4BDD2AD4B63}" destId="{692DD4CA-C5AE-4390-9DFA-B3E3AB6A40CD}" srcOrd="0" destOrd="0" presId="urn:microsoft.com/office/officeart/2009/3/layout/CircleRelationship"/>
    <dgm:cxn modelId="{A4C3BA3E-8996-4B60-8C12-E195EEC10200}" type="presParOf" srcId="{427E8773-42D6-4E8D-A071-D74ADE867E00}" destId="{D288532B-32D8-49E0-8B10-FEBEC637B8CA}" srcOrd="9" destOrd="0" presId="urn:microsoft.com/office/officeart/2009/3/layout/CircleRelationship"/>
    <dgm:cxn modelId="{96CE9799-318E-47EF-949C-EAFBFDC2AFA8}" type="presParOf" srcId="{D288532B-32D8-49E0-8B10-FEBEC637B8CA}" destId="{5AFA4587-E49E-4A5C-9A48-9D0E926BB99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27847-3A33-450B-8EED-20583D98946A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177D41B7-A9BD-410F-B2EA-0741FDC0FC32}">
      <dgm:prSet phldrT="[Texto]" custT="1"/>
      <dgm:spPr/>
      <dgm:t>
        <a:bodyPr/>
        <a:lstStyle/>
        <a:p>
          <a:r>
            <a:rPr lang="ru-RU" sz="2400" b="1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Федеральные программы и меры по социальному развитию</a:t>
          </a:r>
          <a:endParaRPr lang="en-US" sz="2400" b="1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064C5D-D3E9-4BED-A449-3A055F634B93}" type="parTrans" cxnId="{709AD8D6-BDA6-4E28-B2DB-6868C0588FFD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F20D68-8AD9-4784-8E23-9EB9FF819745}" type="sibTrans" cxnId="{709AD8D6-BDA6-4E28-B2DB-6868C0588FFD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C06497-8473-4852-A61C-2D41EFBCFA50}">
      <dgm:prSet custT="1"/>
      <dgm:spPr/>
      <dgm:t>
        <a:bodyPr/>
        <a:lstStyle/>
        <a:p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Каждая программа соответствует одному из социальных прав  или  социальному срезу стратегии экономического развития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6F022F-B45B-4C94-AF77-28DCBF4ADB9A}" type="parTrans" cxnId="{09EEABA7-7C0C-4003-8B8B-3BED1AA65235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9EEFDC-D0D8-4AC2-BEC4-C22A719C1C0F}" type="sibTrans" cxnId="{09EEABA7-7C0C-4003-8B8B-3BED1AA65235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4BE619-9394-46B5-AEC4-1FEECB3038B3}">
      <dgm:prSet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 программы </a:t>
          </a:r>
          <a:r>
            <a:rPr lang="ru-RU" sz="16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администрируются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тем или иным управлением или департаментом федерального правительства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D5BEA4-9A11-42B5-AC6A-7388E3384A55}" type="parTrans" cxnId="{77D270C3-89A5-475E-8EDE-8D55C283C7B5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8BA64F-320B-430E-84FD-B056D493EE58}" type="sibTrans" cxnId="{77D270C3-89A5-475E-8EDE-8D55C283C7B5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DA7F2E-DC4F-47DD-AC3D-E40988D64D6F}">
      <dgm:prSet custT="1"/>
      <dgm:spPr/>
      <dgm:t>
        <a:bodyPr/>
        <a:lstStyle/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Программы  из  бюджетной модальности 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S” 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“U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”.</a:t>
          </a:r>
          <a:endParaRPr lang="en-US" sz="16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Меры по социальному развитию из бюджетной модальности 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E” 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“B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”. </a:t>
          </a:r>
          <a:endParaRPr lang="es-MX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06E1EC-5E50-4B28-BE1A-C20DF5B99F0F}" type="parTrans" cxnId="{A0FA371C-4DA0-41A7-B457-06CD255924AD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078E45-C34A-4E38-BEEE-1DCC42CE2753}" type="sibTrans" cxnId="{A0FA371C-4DA0-41A7-B457-06CD255924AD}">
      <dgm:prSet/>
      <dgm:spPr/>
      <dgm:t>
        <a:bodyPr/>
        <a:lstStyle/>
        <a:p>
          <a:endParaRPr lang="es-MX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795405-6D62-41DE-B559-8005003AB303}" type="pres">
      <dgm:prSet presAssocID="{79E27847-3A33-450B-8EED-20583D9894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8A0240-255D-4492-9538-658FA66990BE}" type="pres">
      <dgm:prSet presAssocID="{177D41B7-A9BD-410F-B2EA-0741FDC0FC32}" presName="compNode" presStyleCnt="0"/>
      <dgm:spPr/>
      <dgm:t>
        <a:bodyPr/>
        <a:lstStyle/>
        <a:p>
          <a:endParaRPr lang="es-MX"/>
        </a:p>
      </dgm:t>
    </dgm:pt>
    <dgm:pt modelId="{285A6658-944D-497A-9CEE-1A60DF63C90C}" type="pres">
      <dgm:prSet presAssocID="{177D41B7-A9BD-410F-B2EA-0741FDC0FC32}" presName="aNode" presStyleLbl="bgShp" presStyleIdx="0" presStyleCnt="1" custLinFactNeighborX="-5263" custLinFactNeighborY="-1282"/>
      <dgm:spPr/>
      <dgm:t>
        <a:bodyPr/>
        <a:lstStyle/>
        <a:p>
          <a:endParaRPr lang="es-MX"/>
        </a:p>
      </dgm:t>
    </dgm:pt>
    <dgm:pt modelId="{CE1EBA4B-B9A4-4AFC-B07B-D56E496FCBF4}" type="pres">
      <dgm:prSet presAssocID="{177D41B7-A9BD-410F-B2EA-0741FDC0FC32}" presName="textNode" presStyleLbl="bgShp" presStyleIdx="0" presStyleCnt="1"/>
      <dgm:spPr/>
      <dgm:t>
        <a:bodyPr/>
        <a:lstStyle/>
        <a:p>
          <a:endParaRPr lang="es-MX"/>
        </a:p>
      </dgm:t>
    </dgm:pt>
    <dgm:pt modelId="{AB9D31FC-0397-4EF0-B61A-23E8FACC92C0}" type="pres">
      <dgm:prSet presAssocID="{177D41B7-A9BD-410F-B2EA-0741FDC0FC32}" presName="compChildNode" presStyleCnt="0"/>
      <dgm:spPr/>
      <dgm:t>
        <a:bodyPr/>
        <a:lstStyle/>
        <a:p>
          <a:endParaRPr lang="es-MX"/>
        </a:p>
      </dgm:t>
    </dgm:pt>
    <dgm:pt modelId="{504303B5-91E5-4F4F-A22E-7F372D2D590F}" type="pres">
      <dgm:prSet presAssocID="{177D41B7-A9BD-410F-B2EA-0741FDC0FC32}" presName="theInnerList" presStyleCnt="0"/>
      <dgm:spPr/>
      <dgm:t>
        <a:bodyPr/>
        <a:lstStyle/>
        <a:p>
          <a:endParaRPr lang="es-MX"/>
        </a:p>
      </dgm:t>
    </dgm:pt>
    <dgm:pt modelId="{061E8FD3-B363-4E80-A571-874BF608F139}" type="pres">
      <dgm:prSet presAssocID="{53C06497-8473-4852-A61C-2D41EFBCFA50}" presName="childNode" presStyleLbl="node1" presStyleIdx="0" presStyleCnt="3" custScaleX="111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29FDA-0A38-49CF-B219-263BA25C2A95}" type="pres">
      <dgm:prSet presAssocID="{53C06497-8473-4852-A61C-2D41EFBCFA50}" presName="aSpace2" presStyleCnt="0"/>
      <dgm:spPr/>
      <dgm:t>
        <a:bodyPr/>
        <a:lstStyle/>
        <a:p>
          <a:endParaRPr lang="es-MX"/>
        </a:p>
      </dgm:t>
    </dgm:pt>
    <dgm:pt modelId="{E674680E-FE44-4631-8BAB-77BA91923619}" type="pres">
      <dgm:prSet presAssocID="{6E4BE619-9394-46B5-AEC4-1FEECB3038B3}" presName="childNode" presStyleLbl="node1" presStyleIdx="1" presStyleCnt="3" custScaleX="111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3A42BA-C216-480B-8610-CF1B65AC198D}" type="pres">
      <dgm:prSet presAssocID="{6E4BE619-9394-46B5-AEC4-1FEECB3038B3}" presName="aSpace2" presStyleCnt="0"/>
      <dgm:spPr/>
      <dgm:t>
        <a:bodyPr/>
        <a:lstStyle/>
        <a:p>
          <a:endParaRPr lang="es-MX"/>
        </a:p>
      </dgm:t>
    </dgm:pt>
    <dgm:pt modelId="{82236E42-F110-447B-9517-212BF5BB3D9F}" type="pres">
      <dgm:prSet presAssocID="{9EDA7F2E-DC4F-47DD-AC3D-E40988D64D6F}" presName="childNode" presStyleLbl="node1" presStyleIdx="2" presStyleCnt="3" custScaleX="1118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09AD8D6-BDA6-4E28-B2DB-6868C0588FFD}" srcId="{79E27847-3A33-450B-8EED-20583D98946A}" destId="{177D41B7-A9BD-410F-B2EA-0741FDC0FC32}" srcOrd="0" destOrd="0" parTransId="{F5064C5D-D3E9-4BED-A449-3A055F634B93}" sibTransId="{A1F20D68-8AD9-4784-8E23-9EB9FF819745}"/>
    <dgm:cxn modelId="{78EA20B3-5C22-40E4-9205-7C813E9D5EAB}" type="presOf" srcId="{53C06497-8473-4852-A61C-2D41EFBCFA50}" destId="{061E8FD3-B363-4E80-A571-874BF608F139}" srcOrd="0" destOrd="0" presId="urn:microsoft.com/office/officeart/2005/8/layout/lProcess2"/>
    <dgm:cxn modelId="{50A6BC26-B2E6-4607-9A21-70A745DBF3C9}" type="presOf" srcId="{79E27847-3A33-450B-8EED-20583D98946A}" destId="{34795405-6D62-41DE-B559-8005003AB303}" srcOrd="0" destOrd="0" presId="urn:microsoft.com/office/officeart/2005/8/layout/lProcess2"/>
    <dgm:cxn modelId="{E766D5FD-864D-4B1C-AE92-16EE306D1DAA}" type="presOf" srcId="{9EDA7F2E-DC4F-47DD-AC3D-E40988D64D6F}" destId="{82236E42-F110-447B-9517-212BF5BB3D9F}" srcOrd="0" destOrd="0" presId="urn:microsoft.com/office/officeart/2005/8/layout/lProcess2"/>
    <dgm:cxn modelId="{A0FA371C-4DA0-41A7-B457-06CD255924AD}" srcId="{177D41B7-A9BD-410F-B2EA-0741FDC0FC32}" destId="{9EDA7F2E-DC4F-47DD-AC3D-E40988D64D6F}" srcOrd="2" destOrd="0" parTransId="{EF06E1EC-5E50-4B28-BE1A-C20DF5B99F0F}" sibTransId="{D9078E45-C34A-4E38-BEEE-1DCC42CE2753}"/>
    <dgm:cxn modelId="{77D270C3-89A5-475E-8EDE-8D55C283C7B5}" srcId="{177D41B7-A9BD-410F-B2EA-0741FDC0FC32}" destId="{6E4BE619-9394-46B5-AEC4-1FEECB3038B3}" srcOrd="1" destOrd="0" parTransId="{09D5BEA4-9A11-42B5-AC6A-7388E3384A55}" sibTransId="{6B8BA64F-320B-430E-84FD-B056D493EE58}"/>
    <dgm:cxn modelId="{F45098DB-2850-4A75-AC31-62D8F9137472}" type="presOf" srcId="{6E4BE619-9394-46B5-AEC4-1FEECB3038B3}" destId="{E674680E-FE44-4631-8BAB-77BA91923619}" srcOrd="0" destOrd="0" presId="urn:microsoft.com/office/officeart/2005/8/layout/lProcess2"/>
    <dgm:cxn modelId="{9CB96B57-1F8E-4D6A-BC72-4C796F470010}" type="presOf" srcId="{177D41B7-A9BD-410F-B2EA-0741FDC0FC32}" destId="{CE1EBA4B-B9A4-4AFC-B07B-D56E496FCBF4}" srcOrd="1" destOrd="0" presId="urn:microsoft.com/office/officeart/2005/8/layout/lProcess2"/>
    <dgm:cxn modelId="{09EEABA7-7C0C-4003-8B8B-3BED1AA65235}" srcId="{177D41B7-A9BD-410F-B2EA-0741FDC0FC32}" destId="{53C06497-8473-4852-A61C-2D41EFBCFA50}" srcOrd="0" destOrd="0" parTransId="{016F022F-B45B-4C94-AF77-28DCBF4ADB9A}" sibTransId="{FC9EEFDC-D0D8-4AC2-BEC4-C22A719C1C0F}"/>
    <dgm:cxn modelId="{2EA619D7-8C5F-4EC1-859A-7FF57AD0F3A9}" type="presOf" srcId="{177D41B7-A9BD-410F-B2EA-0741FDC0FC32}" destId="{285A6658-944D-497A-9CEE-1A60DF63C90C}" srcOrd="0" destOrd="0" presId="urn:microsoft.com/office/officeart/2005/8/layout/lProcess2"/>
    <dgm:cxn modelId="{A46DE73F-37A4-4D3F-AB6C-A69E8F00F16D}" type="presParOf" srcId="{34795405-6D62-41DE-B559-8005003AB303}" destId="{778A0240-255D-4492-9538-658FA66990BE}" srcOrd="0" destOrd="0" presId="urn:microsoft.com/office/officeart/2005/8/layout/lProcess2"/>
    <dgm:cxn modelId="{FF1877AF-66E2-4386-9FF8-C02A75EC8222}" type="presParOf" srcId="{778A0240-255D-4492-9538-658FA66990BE}" destId="{285A6658-944D-497A-9CEE-1A60DF63C90C}" srcOrd="0" destOrd="0" presId="urn:microsoft.com/office/officeart/2005/8/layout/lProcess2"/>
    <dgm:cxn modelId="{929EDE9E-942C-4840-8DC6-F5849FA497EA}" type="presParOf" srcId="{778A0240-255D-4492-9538-658FA66990BE}" destId="{CE1EBA4B-B9A4-4AFC-B07B-D56E496FCBF4}" srcOrd="1" destOrd="0" presId="urn:microsoft.com/office/officeart/2005/8/layout/lProcess2"/>
    <dgm:cxn modelId="{2F23D5C5-9C7A-4DB8-BE6B-875BC99BCA37}" type="presParOf" srcId="{778A0240-255D-4492-9538-658FA66990BE}" destId="{AB9D31FC-0397-4EF0-B61A-23E8FACC92C0}" srcOrd="2" destOrd="0" presId="urn:microsoft.com/office/officeart/2005/8/layout/lProcess2"/>
    <dgm:cxn modelId="{0D178C82-8EF6-4D43-8D0E-5BC6E0257D1F}" type="presParOf" srcId="{AB9D31FC-0397-4EF0-B61A-23E8FACC92C0}" destId="{504303B5-91E5-4F4F-A22E-7F372D2D590F}" srcOrd="0" destOrd="0" presId="urn:microsoft.com/office/officeart/2005/8/layout/lProcess2"/>
    <dgm:cxn modelId="{FD935070-7308-41D8-A8D2-9D4CFA38D732}" type="presParOf" srcId="{504303B5-91E5-4F4F-A22E-7F372D2D590F}" destId="{061E8FD3-B363-4E80-A571-874BF608F139}" srcOrd="0" destOrd="0" presId="urn:microsoft.com/office/officeart/2005/8/layout/lProcess2"/>
    <dgm:cxn modelId="{A1EE9FD6-8996-4A5C-B9F8-3E814ED157E3}" type="presParOf" srcId="{504303B5-91E5-4F4F-A22E-7F372D2D590F}" destId="{ACA29FDA-0A38-49CF-B219-263BA25C2A95}" srcOrd="1" destOrd="0" presId="urn:microsoft.com/office/officeart/2005/8/layout/lProcess2"/>
    <dgm:cxn modelId="{C272E13C-7E82-4CDC-8E45-B1D036B64333}" type="presParOf" srcId="{504303B5-91E5-4F4F-A22E-7F372D2D590F}" destId="{E674680E-FE44-4631-8BAB-77BA91923619}" srcOrd="2" destOrd="0" presId="urn:microsoft.com/office/officeart/2005/8/layout/lProcess2"/>
    <dgm:cxn modelId="{2B4448C0-DCB9-44EE-AEA7-8B5FCB466774}" type="presParOf" srcId="{504303B5-91E5-4F4F-A22E-7F372D2D590F}" destId="{9B3A42BA-C216-480B-8610-CF1B65AC198D}" srcOrd="3" destOrd="0" presId="urn:microsoft.com/office/officeart/2005/8/layout/lProcess2"/>
    <dgm:cxn modelId="{264AB68D-044C-42AC-BB1B-320DC09E00BF}" type="presParOf" srcId="{504303B5-91E5-4F4F-A22E-7F372D2D590F}" destId="{82236E42-F110-447B-9517-212BF5BB3D9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9654C-96C0-4611-9FEF-119588BEB9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9E1A1B-4AAE-4525-98EB-1EB799E66942}">
      <dgm:prSet phldrT="[Texto]"/>
      <dgm:spPr/>
      <dgm:t>
        <a:bodyPr/>
        <a:lstStyle/>
        <a:p>
          <a:r>
            <a:rPr lang="ru-RU" noProof="0" dirty="0" smtClean="0"/>
            <a:t>Выявление моментов, нуждающихся в совершенствовании</a:t>
          </a:r>
          <a:endParaRPr lang="en-US" noProof="0" dirty="0"/>
        </a:p>
      </dgm:t>
    </dgm:pt>
    <dgm:pt modelId="{10520A7E-325E-4B9F-B0C2-5091715E2D54}" type="parTrans" cxnId="{0A771F90-7507-4890-8E70-4C3DB81C0741}">
      <dgm:prSet/>
      <dgm:spPr/>
      <dgm:t>
        <a:bodyPr/>
        <a:lstStyle/>
        <a:p>
          <a:endParaRPr lang="en-US" noProof="0" dirty="0"/>
        </a:p>
      </dgm:t>
    </dgm:pt>
    <dgm:pt modelId="{D45F98DF-80FC-4E58-B302-E7BC19853CAD}" type="sibTrans" cxnId="{0A771F90-7507-4890-8E70-4C3DB81C0741}">
      <dgm:prSet/>
      <dgm:spPr/>
      <dgm:t>
        <a:bodyPr/>
        <a:lstStyle/>
        <a:p>
          <a:endParaRPr lang="en-US" noProof="0" dirty="0"/>
        </a:p>
      </dgm:t>
    </dgm:pt>
    <dgm:pt modelId="{6E0C4ECD-98A3-4E1E-B9A2-2356A775DA5B}">
      <dgm:prSet phldrT="[Texto]"/>
      <dgm:spPr/>
      <dgm:t>
        <a:bodyPr/>
        <a:lstStyle/>
        <a:p>
          <a:r>
            <a:rPr lang="ru-RU" noProof="0" dirty="0" smtClean="0"/>
            <a:t>Анализ и классификация таких моментов </a:t>
          </a:r>
          <a:endParaRPr lang="en-US" noProof="0" dirty="0"/>
        </a:p>
      </dgm:t>
    </dgm:pt>
    <dgm:pt modelId="{2F4DB24C-FED7-47F7-91D0-D3DA400500C5}" type="parTrans" cxnId="{CE1BDE23-8FFE-4669-BCE2-D313F747FC98}">
      <dgm:prSet/>
      <dgm:spPr/>
      <dgm:t>
        <a:bodyPr/>
        <a:lstStyle/>
        <a:p>
          <a:endParaRPr lang="en-US" noProof="0" dirty="0"/>
        </a:p>
      </dgm:t>
    </dgm:pt>
    <dgm:pt modelId="{06AFE91E-C080-4DCF-9E06-2FAB8AA8D9EA}" type="sibTrans" cxnId="{CE1BDE23-8FFE-4669-BCE2-D313F747FC98}">
      <dgm:prSet/>
      <dgm:spPr/>
      <dgm:t>
        <a:bodyPr/>
        <a:lstStyle/>
        <a:p>
          <a:endParaRPr lang="en-US" noProof="0" dirty="0"/>
        </a:p>
      </dgm:t>
    </dgm:pt>
    <dgm:pt modelId="{44DF9F56-115F-4EAC-911A-3AC96A4AC56F}">
      <dgm:prSet phldrT="[Texto]"/>
      <dgm:spPr/>
      <dgm:t>
        <a:bodyPr/>
        <a:lstStyle/>
        <a:p>
          <a:r>
            <a:rPr lang="ru-RU" noProof="0" dirty="0" smtClean="0"/>
            <a:t>Создание рабочих инструментов</a:t>
          </a:r>
          <a:endParaRPr lang="en-US" noProof="0" dirty="0"/>
        </a:p>
      </dgm:t>
    </dgm:pt>
    <dgm:pt modelId="{E7EB8E58-B829-43B0-8B27-318F827F9704}" type="parTrans" cxnId="{66EF8540-A3BB-441B-9CCA-1971E08B968A}">
      <dgm:prSet/>
      <dgm:spPr/>
      <dgm:t>
        <a:bodyPr/>
        <a:lstStyle/>
        <a:p>
          <a:endParaRPr lang="en-US" noProof="0" dirty="0"/>
        </a:p>
      </dgm:t>
    </dgm:pt>
    <dgm:pt modelId="{227090B6-306D-4375-A7A8-1BAB6E7EEB7C}" type="sibTrans" cxnId="{66EF8540-A3BB-441B-9CCA-1971E08B968A}">
      <dgm:prSet/>
      <dgm:spPr/>
      <dgm:t>
        <a:bodyPr/>
        <a:lstStyle/>
        <a:p>
          <a:endParaRPr lang="en-US" noProof="0" dirty="0"/>
        </a:p>
      </dgm:t>
    </dgm:pt>
    <dgm:pt modelId="{92F482A3-9452-4793-8BA2-0490DDB56703}">
      <dgm:prSet phldrT="[Texto]"/>
      <dgm:spPr/>
      <dgm:t>
        <a:bodyPr/>
        <a:lstStyle/>
        <a:p>
          <a:r>
            <a:rPr lang="ru-RU" noProof="0" dirty="0" smtClean="0"/>
            <a:t>Распространение</a:t>
          </a:r>
          <a:endParaRPr lang="en-US" noProof="0" dirty="0"/>
        </a:p>
      </dgm:t>
    </dgm:pt>
    <dgm:pt modelId="{D05F02D7-9EE5-454B-AC78-741F8113BB2A}" type="parTrans" cxnId="{18A99A46-5611-4A57-ABBA-CD5AF6AEFFC8}">
      <dgm:prSet/>
      <dgm:spPr/>
      <dgm:t>
        <a:bodyPr/>
        <a:lstStyle/>
        <a:p>
          <a:endParaRPr lang="en-US" noProof="0" dirty="0"/>
        </a:p>
      </dgm:t>
    </dgm:pt>
    <dgm:pt modelId="{C65F7959-3A2D-4A1B-8715-8A3B04C3B61A}" type="sibTrans" cxnId="{18A99A46-5611-4A57-ABBA-CD5AF6AEFFC8}">
      <dgm:prSet/>
      <dgm:spPr/>
      <dgm:t>
        <a:bodyPr/>
        <a:lstStyle/>
        <a:p>
          <a:endParaRPr lang="en-US" noProof="0" dirty="0"/>
        </a:p>
      </dgm:t>
    </dgm:pt>
    <dgm:pt modelId="{AF39489C-A50B-4561-B9DE-757FC81E26A7}" type="pres">
      <dgm:prSet presAssocID="{DFD9654C-96C0-4611-9FEF-119588BEB9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7EF39F-8136-4ED2-A8B9-853FF6C8051C}" type="pres">
      <dgm:prSet presAssocID="{199E1A1B-4AAE-4525-98EB-1EB799E669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04AEDD-0B1D-4A7F-ADE4-9C88517C8D7E}" type="pres">
      <dgm:prSet presAssocID="{D45F98DF-80FC-4E58-B302-E7BC19853CAD}" presName="sibTrans" presStyleCnt="0"/>
      <dgm:spPr/>
    </dgm:pt>
    <dgm:pt modelId="{C6AD64D9-9906-4942-8BEC-33E64B23DF31}" type="pres">
      <dgm:prSet presAssocID="{6E0C4ECD-98A3-4E1E-B9A2-2356A775DA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F7F03-816F-42B8-A8E9-216BA5DAFCC0}" type="pres">
      <dgm:prSet presAssocID="{06AFE91E-C080-4DCF-9E06-2FAB8AA8D9EA}" presName="sibTrans" presStyleCnt="0"/>
      <dgm:spPr/>
    </dgm:pt>
    <dgm:pt modelId="{F5D60F00-05C6-4503-9EC3-C8A00AD76F01}" type="pres">
      <dgm:prSet presAssocID="{44DF9F56-115F-4EAC-911A-3AC96A4AC5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C05349-8797-4BAA-B171-557865FC7649}" type="pres">
      <dgm:prSet presAssocID="{227090B6-306D-4375-A7A8-1BAB6E7EEB7C}" presName="sibTrans" presStyleCnt="0"/>
      <dgm:spPr/>
    </dgm:pt>
    <dgm:pt modelId="{3A49CF74-0242-4F85-8A54-26EB0376474D}" type="pres">
      <dgm:prSet presAssocID="{92F482A3-9452-4793-8BA2-0490DDB567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771F90-7507-4890-8E70-4C3DB81C0741}" srcId="{DFD9654C-96C0-4611-9FEF-119588BEB9AC}" destId="{199E1A1B-4AAE-4525-98EB-1EB799E66942}" srcOrd="0" destOrd="0" parTransId="{10520A7E-325E-4B9F-B0C2-5091715E2D54}" sibTransId="{D45F98DF-80FC-4E58-B302-E7BC19853CAD}"/>
    <dgm:cxn modelId="{18A99A46-5611-4A57-ABBA-CD5AF6AEFFC8}" srcId="{DFD9654C-96C0-4611-9FEF-119588BEB9AC}" destId="{92F482A3-9452-4793-8BA2-0490DDB56703}" srcOrd="3" destOrd="0" parTransId="{D05F02D7-9EE5-454B-AC78-741F8113BB2A}" sibTransId="{C65F7959-3A2D-4A1B-8715-8A3B04C3B61A}"/>
    <dgm:cxn modelId="{B1BC67FE-AA96-444D-A85F-6E24A0FA2B37}" type="presOf" srcId="{199E1A1B-4AAE-4525-98EB-1EB799E66942}" destId="{397EF39F-8136-4ED2-A8B9-853FF6C8051C}" srcOrd="0" destOrd="0" presId="urn:microsoft.com/office/officeart/2005/8/layout/default"/>
    <dgm:cxn modelId="{F189F4E6-D752-4A1C-B0FA-B9D931FE6C8C}" type="presOf" srcId="{DFD9654C-96C0-4611-9FEF-119588BEB9AC}" destId="{AF39489C-A50B-4561-B9DE-757FC81E26A7}" srcOrd="0" destOrd="0" presId="urn:microsoft.com/office/officeart/2005/8/layout/default"/>
    <dgm:cxn modelId="{CE1BDE23-8FFE-4669-BCE2-D313F747FC98}" srcId="{DFD9654C-96C0-4611-9FEF-119588BEB9AC}" destId="{6E0C4ECD-98A3-4E1E-B9A2-2356A775DA5B}" srcOrd="1" destOrd="0" parTransId="{2F4DB24C-FED7-47F7-91D0-D3DA400500C5}" sibTransId="{06AFE91E-C080-4DCF-9E06-2FAB8AA8D9EA}"/>
    <dgm:cxn modelId="{A1DB44B6-996D-4732-8E69-9D231F76DD04}" type="presOf" srcId="{6E0C4ECD-98A3-4E1E-B9A2-2356A775DA5B}" destId="{C6AD64D9-9906-4942-8BEC-33E64B23DF31}" srcOrd="0" destOrd="0" presId="urn:microsoft.com/office/officeart/2005/8/layout/default"/>
    <dgm:cxn modelId="{884CACFF-3ED7-42CC-81AE-20E6F4D2CFE8}" type="presOf" srcId="{92F482A3-9452-4793-8BA2-0490DDB56703}" destId="{3A49CF74-0242-4F85-8A54-26EB0376474D}" srcOrd="0" destOrd="0" presId="urn:microsoft.com/office/officeart/2005/8/layout/default"/>
    <dgm:cxn modelId="{76C2CAC3-F6A2-40DD-8AF9-06520485DB63}" type="presOf" srcId="{44DF9F56-115F-4EAC-911A-3AC96A4AC56F}" destId="{F5D60F00-05C6-4503-9EC3-C8A00AD76F01}" srcOrd="0" destOrd="0" presId="urn:microsoft.com/office/officeart/2005/8/layout/default"/>
    <dgm:cxn modelId="{66EF8540-A3BB-441B-9CCA-1971E08B968A}" srcId="{DFD9654C-96C0-4611-9FEF-119588BEB9AC}" destId="{44DF9F56-115F-4EAC-911A-3AC96A4AC56F}" srcOrd="2" destOrd="0" parTransId="{E7EB8E58-B829-43B0-8B27-318F827F9704}" sibTransId="{227090B6-306D-4375-A7A8-1BAB6E7EEB7C}"/>
    <dgm:cxn modelId="{3122E7DE-0B4B-4A11-8F39-D2542C5CA537}" type="presParOf" srcId="{AF39489C-A50B-4561-B9DE-757FC81E26A7}" destId="{397EF39F-8136-4ED2-A8B9-853FF6C8051C}" srcOrd="0" destOrd="0" presId="urn:microsoft.com/office/officeart/2005/8/layout/default"/>
    <dgm:cxn modelId="{7BF6EC88-1151-40DC-8043-86C34B3B1EF7}" type="presParOf" srcId="{AF39489C-A50B-4561-B9DE-757FC81E26A7}" destId="{F504AEDD-0B1D-4A7F-ADE4-9C88517C8D7E}" srcOrd="1" destOrd="0" presId="urn:microsoft.com/office/officeart/2005/8/layout/default"/>
    <dgm:cxn modelId="{78A9E1D5-B79F-47EF-B08D-2680FCD4BC6C}" type="presParOf" srcId="{AF39489C-A50B-4561-B9DE-757FC81E26A7}" destId="{C6AD64D9-9906-4942-8BEC-33E64B23DF31}" srcOrd="2" destOrd="0" presId="urn:microsoft.com/office/officeart/2005/8/layout/default"/>
    <dgm:cxn modelId="{1CB3FF26-415C-4CE2-83FA-BA72D2DD9F88}" type="presParOf" srcId="{AF39489C-A50B-4561-B9DE-757FC81E26A7}" destId="{671F7F03-816F-42B8-A8E9-216BA5DAFCC0}" srcOrd="3" destOrd="0" presId="urn:microsoft.com/office/officeart/2005/8/layout/default"/>
    <dgm:cxn modelId="{6A3DA4A1-862E-46CF-95D6-639199B1684B}" type="presParOf" srcId="{AF39489C-A50B-4561-B9DE-757FC81E26A7}" destId="{F5D60F00-05C6-4503-9EC3-C8A00AD76F01}" srcOrd="4" destOrd="0" presId="urn:microsoft.com/office/officeart/2005/8/layout/default"/>
    <dgm:cxn modelId="{3A4EF6C7-B789-4A09-B6B7-B2AA2C2129CF}" type="presParOf" srcId="{AF39489C-A50B-4561-B9DE-757FC81E26A7}" destId="{5BC05349-8797-4BAA-B171-557865FC7649}" srcOrd="5" destOrd="0" presId="urn:microsoft.com/office/officeart/2005/8/layout/default"/>
    <dgm:cxn modelId="{0479DE08-EB16-4D75-89BF-3C45B5C26243}" type="presParOf" srcId="{AF39489C-A50B-4561-B9DE-757FC81E26A7}" destId="{3A49CF74-0242-4F85-8A54-26EB037647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0CE9-F3D5-43F4-B6CC-3436E6483EC7}">
      <dsp:nvSpPr>
        <dsp:cNvPr id="0" name=""/>
        <dsp:cNvSpPr/>
      </dsp:nvSpPr>
      <dsp:spPr>
        <a:xfrm>
          <a:off x="1450" y="0"/>
          <a:ext cx="3770418" cy="56326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Институциональные</a:t>
          </a:r>
          <a:endParaRPr lang="en-US" sz="2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50" y="0"/>
        <a:ext cx="3770418" cy="1689787"/>
      </dsp:txXfrm>
    </dsp:sp>
    <dsp:sp modelId="{34529DE9-AD4C-47F1-9C1D-573B9F895B14}">
      <dsp:nvSpPr>
        <dsp:cNvPr id="0" name=""/>
        <dsp:cNvSpPr/>
      </dsp:nvSpPr>
      <dsp:spPr>
        <a:xfrm>
          <a:off x="409650" y="1177731"/>
          <a:ext cx="3016335" cy="20738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изменить правила, по которым работают все участники</a:t>
          </a:r>
          <a:endParaRPr lang="en-US" sz="24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0391" y="1238472"/>
        <a:ext cx="2894853" cy="1952372"/>
      </dsp:txXfrm>
    </dsp:sp>
    <dsp:sp modelId="{83DE144F-9901-4A24-953C-774EA3B0DB0D}">
      <dsp:nvSpPr>
        <dsp:cNvPr id="0" name=""/>
        <dsp:cNvSpPr/>
      </dsp:nvSpPr>
      <dsp:spPr>
        <a:xfrm>
          <a:off x="4054650" y="0"/>
          <a:ext cx="3770418" cy="56326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Связанные с планированием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54650" y="0"/>
        <a:ext cx="3770418" cy="1689787"/>
      </dsp:txXfrm>
    </dsp:sp>
    <dsp:sp modelId="{B8A149E8-9C8A-4BCF-850C-2CD002DF535E}">
      <dsp:nvSpPr>
        <dsp:cNvPr id="0" name=""/>
        <dsp:cNvSpPr/>
      </dsp:nvSpPr>
      <dsp:spPr>
        <a:xfrm>
          <a:off x="4455792" y="1196842"/>
          <a:ext cx="3016335" cy="207385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создать хорошую систему мониторинга и адекватную систему </a:t>
          </a:r>
          <a:r>
            <a:rPr lang="ru-RU" sz="23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показателей </a:t>
          </a:r>
          <a:r>
            <a:rPr lang="en-US" sz="23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(MIR)</a:t>
          </a:r>
          <a:endParaRPr lang="en-US" sz="23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16533" y="1257583"/>
        <a:ext cx="2894853" cy="1952372"/>
      </dsp:txXfrm>
    </dsp:sp>
    <dsp:sp modelId="{F524F4DE-D5DA-42F0-A926-CB03BEFF88DF}">
      <dsp:nvSpPr>
        <dsp:cNvPr id="0" name=""/>
        <dsp:cNvSpPr/>
      </dsp:nvSpPr>
      <dsp:spPr>
        <a:xfrm>
          <a:off x="8107850" y="0"/>
          <a:ext cx="3770418" cy="56326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07850" y="0"/>
        <a:ext cx="3770418" cy="1689787"/>
      </dsp:txXfrm>
    </dsp:sp>
    <dsp:sp modelId="{0D7BB98E-6525-45F9-B7D9-73DD8BA81228}">
      <dsp:nvSpPr>
        <dsp:cNvPr id="0" name=""/>
        <dsp:cNvSpPr/>
      </dsp:nvSpPr>
      <dsp:spPr>
        <a:xfrm>
          <a:off x="8475059" y="1194829"/>
          <a:ext cx="3016335" cy="207385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Необходимо разработать методологию оценки, обучить оценщиков</a:t>
          </a:r>
          <a:endParaRPr lang="en-US" sz="24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535800" y="1255570"/>
        <a:ext cx="2894853" cy="1952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5C4B1-6DBA-4A96-8C21-C48A5DFDF047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420AF-46A7-45AF-B0A6-5AEB86D7CF70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A2A48-579C-473A-B014-35083CA4EA76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B302B-E341-41CB-AE84-7DBD9647F987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4BDEA-59E0-4C16-8018-B74528B814AF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71AEB-D240-4071-A69D-55586FF8C0C3}">
      <dsp:nvSpPr>
        <dsp:cNvPr id="0" name=""/>
        <dsp:cNvSpPr/>
      </dsp:nvSpPr>
      <dsp:spPr>
        <a:xfrm>
          <a:off x="2040431" y="762994"/>
          <a:ext cx="5221372" cy="5221372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72BD2-2DDF-4D0A-80BC-B2F0FC2E5188}">
      <dsp:nvSpPr>
        <dsp:cNvPr id="0" name=""/>
        <dsp:cNvSpPr/>
      </dsp:nvSpPr>
      <dsp:spPr>
        <a:xfrm>
          <a:off x="3479253" y="2201817"/>
          <a:ext cx="2343727" cy="23437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Регулирование оценки федеральных программ</a:t>
          </a:r>
          <a:endParaRPr lang="en-US" sz="1900" kern="1200" noProof="0" dirty="0"/>
        </a:p>
      </dsp:txBody>
      <dsp:txXfrm>
        <a:off x="3822484" y="2545048"/>
        <a:ext cx="1657265" cy="1657265"/>
      </dsp:txXfrm>
    </dsp:sp>
    <dsp:sp modelId="{E56F110A-52D9-4110-9C4F-A8F2014B82E4}">
      <dsp:nvSpPr>
        <dsp:cNvPr id="0" name=""/>
        <dsp:cNvSpPr/>
      </dsp:nvSpPr>
      <dsp:spPr>
        <a:xfrm>
          <a:off x="3830812" y="1752"/>
          <a:ext cx="1640609" cy="16406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Разработка стратегических целей ведомств</a:t>
          </a:r>
          <a:endParaRPr lang="en-US" sz="1200" kern="1200" noProof="0" dirty="0"/>
        </a:p>
      </dsp:txBody>
      <dsp:txXfrm>
        <a:off x="4071074" y="242014"/>
        <a:ext cx="1160085" cy="1160085"/>
      </dsp:txXfrm>
    </dsp:sp>
    <dsp:sp modelId="{6B38840B-32C8-4B08-9871-184E1C850360}">
      <dsp:nvSpPr>
        <dsp:cNvPr id="0" name=""/>
        <dsp:cNvSpPr/>
      </dsp:nvSpPr>
      <dsp:spPr>
        <a:xfrm>
          <a:off x="6040584" y="1277564"/>
          <a:ext cx="1640609" cy="1640609"/>
        </a:xfrm>
        <a:prstGeom prst="ellips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Разработка матрицы показателей результатов</a:t>
          </a:r>
          <a:endParaRPr lang="en-US" sz="1200" kern="1200" noProof="0" dirty="0"/>
        </a:p>
      </dsp:txBody>
      <dsp:txXfrm>
        <a:off x="6280846" y="1517826"/>
        <a:ext cx="1160085" cy="1160085"/>
      </dsp:txXfrm>
    </dsp:sp>
    <dsp:sp modelId="{9FE80466-9E93-4DF7-8E47-A19F90B52F24}">
      <dsp:nvSpPr>
        <dsp:cNvPr id="0" name=""/>
        <dsp:cNvSpPr/>
      </dsp:nvSpPr>
      <dsp:spPr>
        <a:xfrm>
          <a:off x="6040584" y="3829188"/>
          <a:ext cx="1640609" cy="1640609"/>
        </a:xfrm>
        <a:prstGeom prst="ellips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Определение разных типов оценок</a:t>
          </a:r>
          <a:endParaRPr lang="en-US" sz="1200" kern="1200" noProof="0" dirty="0"/>
        </a:p>
      </dsp:txBody>
      <dsp:txXfrm>
        <a:off x="6280846" y="4069450"/>
        <a:ext cx="1160085" cy="1160085"/>
      </dsp:txXfrm>
    </dsp:sp>
    <dsp:sp modelId="{D07F44CC-4A89-41FA-8017-5A6191F06892}">
      <dsp:nvSpPr>
        <dsp:cNvPr id="0" name=""/>
        <dsp:cNvSpPr/>
      </dsp:nvSpPr>
      <dsp:spPr>
        <a:xfrm>
          <a:off x="3830812" y="5105000"/>
          <a:ext cx="1640609" cy="1640609"/>
        </a:xfrm>
        <a:prstGeom prst="ellips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Требования к оценщикам</a:t>
          </a:r>
          <a:endParaRPr lang="en-US" sz="1200" kern="1200" noProof="0" dirty="0"/>
        </a:p>
      </dsp:txBody>
      <dsp:txXfrm>
        <a:off x="4071074" y="5345262"/>
        <a:ext cx="1160085" cy="1160085"/>
      </dsp:txXfrm>
    </dsp:sp>
    <dsp:sp modelId="{AA05C7CC-83AF-4637-8505-33E7891F3334}">
      <dsp:nvSpPr>
        <dsp:cNvPr id="0" name=""/>
        <dsp:cNvSpPr/>
      </dsp:nvSpPr>
      <dsp:spPr>
        <a:xfrm>
          <a:off x="1621041" y="3829188"/>
          <a:ext cx="1640609" cy="1640609"/>
        </a:xfrm>
        <a:prstGeom prst="ellips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Отслеживание результатов</a:t>
          </a:r>
          <a:endParaRPr lang="en-US" sz="1200" kern="1200" noProof="0" dirty="0"/>
        </a:p>
      </dsp:txBody>
      <dsp:txXfrm>
        <a:off x="1861303" y="4069450"/>
        <a:ext cx="1160085" cy="1160085"/>
      </dsp:txXfrm>
    </dsp:sp>
    <dsp:sp modelId="{5CC08667-365F-41FA-A901-BCC378B36FDE}">
      <dsp:nvSpPr>
        <dsp:cNvPr id="0" name=""/>
        <dsp:cNvSpPr/>
      </dsp:nvSpPr>
      <dsp:spPr>
        <a:xfrm>
          <a:off x="1621041" y="1277564"/>
          <a:ext cx="1640609" cy="1640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Распространение полученных оценок</a:t>
          </a:r>
          <a:endParaRPr lang="en-US" sz="1200" kern="1200" noProof="0" dirty="0"/>
        </a:p>
      </dsp:txBody>
      <dsp:txXfrm>
        <a:off x="1861303" y="1517826"/>
        <a:ext cx="1160085" cy="116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686C-8176-41E2-A206-988252118B10}">
      <dsp:nvSpPr>
        <dsp:cNvPr id="0" name=""/>
        <dsp:cNvSpPr/>
      </dsp:nvSpPr>
      <dsp:spPr>
        <a:xfrm>
          <a:off x="3355637" y="1090727"/>
          <a:ext cx="2640040" cy="240985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latin typeface="Century Gothic" pitchFamily="34" charset="0"/>
            </a:rPr>
            <a:t>Международные организации и другие страны </a:t>
          </a:r>
          <a:r>
            <a:rPr lang="en-US" sz="1200" kern="1200" noProof="0" dirty="0" smtClean="0">
              <a:latin typeface="Century Gothic" pitchFamily="34" charset="0"/>
            </a:rPr>
            <a:t>(</a:t>
          </a:r>
          <a:r>
            <a:rPr lang="ru-RU" sz="1200" kern="1200" noProof="0" dirty="0" smtClean="0">
              <a:latin typeface="Century Gothic" pitchFamily="34" charset="0"/>
            </a:rPr>
            <a:t>Чили, Колумбия, Канада , Перу</a:t>
          </a:r>
          <a:r>
            <a:rPr lang="en-US" sz="1200" kern="1200" noProof="0" dirty="0" smtClean="0">
              <a:latin typeface="Century Gothic" pitchFamily="34" charset="0"/>
            </a:rPr>
            <a:t>,…)</a:t>
          </a:r>
          <a:endParaRPr lang="en-US" sz="1200" kern="1200" noProof="0" dirty="0">
            <a:latin typeface="Century Gothic" pitchFamily="34" charset="0"/>
          </a:endParaRPr>
        </a:p>
      </dsp:txBody>
      <dsp:txXfrm>
        <a:off x="3742262" y="1443642"/>
        <a:ext cx="1866790" cy="1704022"/>
      </dsp:txXfrm>
    </dsp:sp>
    <dsp:sp modelId="{7A4BD775-8E46-4C28-9878-9287053459FB}">
      <dsp:nvSpPr>
        <dsp:cNvPr id="0" name=""/>
        <dsp:cNvSpPr/>
      </dsp:nvSpPr>
      <dsp:spPr>
        <a:xfrm>
          <a:off x="4972183" y="0"/>
          <a:ext cx="467939" cy="4679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1905C-A1B9-47C6-BFC5-A80387647270}">
      <dsp:nvSpPr>
        <dsp:cNvPr id="0" name=""/>
        <dsp:cNvSpPr/>
      </dsp:nvSpPr>
      <dsp:spPr>
        <a:xfrm>
          <a:off x="3864584" y="4086951"/>
          <a:ext cx="339148" cy="339186"/>
        </a:xfrm>
        <a:prstGeom prst="ellipse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9AE1E-C0F2-4686-A522-99CFABC3E327}">
      <dsp:nvSpPr>
        <dsp:cNvPr id="0" name=""/>
        <dsp:cNvSpPr/>
      </dsp:nvSpPr>
      <dsp:spPr>
        <a:xfrm>
          <a:off x="7050004" y="1899444"/>
          <a:ext cx="339148" cy="339186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AB8BD-97CE-4257-8793-9733BC2C62E9}">
      <dsp:nvSpPr>
        <dsp:cNvPr id="0" name=""/>
        <dsp:cNvSpPr/>
      </dsp:nvSpPr>
      <dsp:spPr>
        <a:xfrm>
          <a:off x="5428469" y="4447766"/>
          <a:ext cx="467939" cy="467979"/>
        </a:xfrm>
        <a:prstGeom prst="ellipse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8C68A-8EF7-4EC3-AD2A-0030882AB0B0}">
      <dsp:nvSpPr>
        <dsp:cNvPr id="0" name=""/>
        <dsp:cNvSpPr/>
      </dsp:nvSpPr>
      <dsp:spPr>
        <a:xfrm>
          <a:off x="3960257" y="665100"/>
          <a:ext cx="339148" cy="339186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5F15F-534B-476D-B61E-6CE57C85FCDF}">
      <dsp:nvSpPr>
        <dsp:cNvPr id="0" name=""/>
        <dsp:cNvSpPr/>
      </dsp:nvSpPr>
      <dsp:spPr>
        <a:xfrm>
          <a:off x="2892521" y="2605345"/>
          <a:ext cx="339148" cy="339186"/>
        </a:xfrm>
        <a:prstGeom prst="ellipse">
          <a:avLst/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759F7-36C8-4D81-B62B-DA15848DECA1}">
      <dsp:nvSpPr>
        <dsp:cNvPr id="0" name=""/>
        <dsp:cNvSpPr/>
      </dsp:nvSpPr>
      <dsp:spPr>
        <a:xfrm>
          <a:off x="803757" y="512054"/>
          <a:ext cx="2615483" cy="2588472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latin typeface="Century Gothic" pitchFamily="34" charset="0"/>
            </a:rPr>
            <a:t>SEDESOL, </a:t>
          </a:r>
          <a:r>
            <a:rPr lang="ru-RU" sz="1200" kern="1200" noProof="0" dirty="0" smtClean="0">
              <a:latin typeface="Century Gothic" pitchFamily="34" charset="0"/>
            </a:rPr>
            <a:t>заместитель министра по планированию и оценке</a:t>
          </a:r>
          <a:endParaRPr lang="en-US" sz="1200" kern="1200" noProof="0" dirty="0">
            <a:latin typeface="Century Gothic" pitchFamily="34" charset="0"/>
          </a:endParaRPr>
        </a:p>
      </dsp:txBody>
      <dsp:txXfrm>
        <a:off x="1186786" y="891127"/>
        <a:ext cx="1849425" cy="1830326"/>
      </dsp:txXfrm>
    </dsp:sp>
    <dsp:sp modelId="{692DD4CA-C5AE-4390-9DFA-B3E3AB6A40CD}">
      <dsp:nvSpPr>
        <dsp:cNvPr id="0" name=""/>
        <dsp:cNvSpPr/>
      </dsp:nvSpPr>
      <dsp:spPr>
        <a:xfrm>
          <a:off x="4498724" y="679847"/>
          <a:ext cx="467939" cy="467979"/>
        </a:xfrm>
        <a:prstGeom prst="ellipse">
          <a:avLst/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A4587-E49E-4A5C-9A48-9D0E926BB991}">
      <dsp:nvSpPr>
        <dsp:cNvPr id="0" name=""/>
        <dsp:cNvSpPr/>
      </dsp:nvSpPr>
      <dsp:spPr>
        <a:xfrm>
          <a:off x="1416949" y="3162790"/>
          <a:ext cx="846338" cy="84599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6658-944D-497A-9CEE-1A60DF63C90C}">
      <dsp:nvSpPr>
        <dsp:cNvPr id="0" name=""/>
        <dsp:cNvSpPr/>
      </dsp:nvSpPr>
      <dsp:spPr>
        <a:xfrm>
          <a:off x="0" y="0"/>
          <a:ext cx="7467166" cy="416459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Федеральные программы и меры по социальному развитию</a:t>
          </a:r>
          <a:endParaRPr lang="en-US" sz="2400" b="1" kern="1200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0"/>
        <a:ext cx="7467166" cy="1249377"/>
      </dsp:txXfrm>
    </dsp:sp>
    <dsp:sp modelId="{061E8FD3-B363-4E80-A571-874BF608F139}">
      <dsp:nvSpPr>
        <dsp:cNvPr id="0" name=""/>
        <dsp:cNvSpPr/>
      </dsp:nvSpPr>
      <dsp:spPr>
        <a:xfrm>
          <a:off x="393405" y="1249733"/>
          <a:ext cx="6687654" cy="818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Каждая программа соответствует одному из социальных прав  или  социальному срезу стратегии экономического развития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7369" y="1273697"/>
        <a:ext cx="6639726" cy="770247"/>
      </dsp:txXfrm>
    </dsp:sp>
    <dsp:sp modelId="{E674680E-FE44-4631-8BAB-77BA91923619}">
      <dsp:nvSpPr>
        <dsp:cNvPr id="0" name=""/>
        <dsp:cNvSpPr/>
      </dsp:nvSpPr>
      <dsp:spPr>
        <a:xfrm>
          <a:off x="393405" y="2193781"/>
          <a:ext cx="6687654" cy="818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 программы </a:t>
          </a:r>
          <a:r>
            <a:rPr lang="ru-RU" sz="16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администрируются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тем или иным управлением или департаментом федерального правительства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7369" y="2217745"/>
        <a:ext cx="6639726" cy="770247"/>
      </dsp:txXfrm>
    </dsp:sp>
    <dsp:sp modelId="{82236E42-F110-447B-9517-212BF5BB3D9F}">
      <dsp:nvSpPr>
        <dsp:cNvPr id="0" name=""/>
        <dsp:cNvSpPr/>
      </dsp:nvSpPr>
      <dsp:spPr>
        <a:xfrm>
          <a:off x="396661" y="3137830"/>
          <a:ext cx="6681142" cy="818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Программы  из  бюджетной модальности 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S” 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“U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”.</a:t>
          </a:r>
          <a:endParaRPr lang="en-US" sz="16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Меры по социальному развитию из бюджетной модальности 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E” 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“B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”. </a:t>
          </a:r>
          <a:endParaRPr lang="es-MX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0625" y="3161794"/>
        <a:ext cx="6633214" cy="7702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EF39F-8136-4ED2-A8B9-853FF6C8051C}">
      <dsp:nvSpPr>
        <dsp:cNvPr id="0" name=""/>
        <dsp:cNvSpPr/>
      </dsp:nvSpPr>
      <dsp:spPr>
        <a:xfrm>
          <a:off x="717842" y="357"/>
          <a:ext cx="3754166" cy="225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noProof="0" dirty="0" smtClean="0"/>
            <a:t>Выявление моментов, нуждающихся в совершенствовании</a:t>
          </a:r>
          <a:endParaRPr lang="en-US" sz="3200" kern="1200" noProof="0" dirty="0"/>
        </a:p>
      </dsp:txBody>
      <dsp:txXfrm>
        <a:off x="717842" y="357"/>
        <a:ext cx="3754166" cy="2252500"/>
      </dsp:txXfrm>
    </dsp:sp>
    <dsp:sp modelId="{C6AD64D9-9906-4942-8BEC-33E64B23DF31}">
      <dsp:nvSpPr>
        <dsp:cNvPr id="0" name=""/>
        <dsp:cNvSpPr/>
      </dsp:nvSpPr>
      <dsp:spPr>
        <a:xfrm>
          <a:off x="4847425" y="357"/>
          <a:ext cx="3754166" cy="225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noProof="0" dirty="0" smtClean="0"/>
            <a:t>Анализ и классификация таких моментов </a:t>
          </a:r>
          <a:endParaRPr lang="en-US" sz="3200" kern="1200" noProof="0" dirty="0"/>
        </a:p>
      </dsp:txBody>
      <dsp:txXfrm>
        <a:off x="4847425" y="357"/>
        <a:ext cx="3754166" cy="2252500"/>
      </dsp:txXfrm>
    </dsp:sp>
    <dsp:sp modelId="{F5D60F00-05C6-4503-9EC3-C8A00AD76F01}">
      <dsp:nvSpPr>
        <dsp:cNvPr id="0" name=""/>
        <dsp:cNvSpPr/>
      </dsp:nvSpPr>
      <dsp:spPr>
        <a:xfrm>
          <a:off x="717842" y="2628274"/>
          <a:ext cx="3754166" cy="225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noProof="0" dirty="0" smtClean="0"/>
            <a:t>Создание рабочих инструментов</a:t>
          </a:r>
          <a:endParaRPr lang="en-US" sz="3200" kern="1200" noProof="0" dirty="0"/>
        </a:p>
      </dsp:txBody>
      <dsp:txXfrm>
        <a:off x="717842" y="2628274"/>
        <a:ext cx="3754166" cy="2252500"/>
      </dsp:txXfrm>
    </dsp:sp>
    <dsp:sp modelId="{3A49CF74-0242-4F85-8A54-26EB0376474D}">
      <dsp:nvSpPr>
        <dsp:cNvPr id="0" name=""/>
        <dsp:cNvSpPr/>
      </dsp:nvSpPr>
      <dsp:spPr>
        <a:xfrm>
          <a:off x="4847425" y="2628274"/>
          <a:ext cx="3754166" cy="225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noProof="0" dirty="0" smtClean="0"/>
            <a:t>Распространение</a:t>
          </a:r>
          <a:endParaRPr lang="en-US" sz="3200" kern="1200" noProof="0" dirty="0"/>
        </a:p>
      </dsp:txBody>
      <dsp:txXfrm>
        <a:off x="4847425" y="2628274"/>
        <a:ext cx="3754166" cy="225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834CB0-3089-49F6-B19F-3F8D9834B4AE}" type="datetimeFigureOut">
              <a:rPr lang="es-MX" smtClean="0"/>
              <a:t>20/11/2017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DDE9C4-CA33-439A-82E5-422270CAD79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82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s-MX" altLang="es-MX" noProof="0">
                <a:sym typeface="Helvetica Neue" charset="0"/>
              </a:rPr>
              <a:t>Second level</a:t>
            </a:r>
          </a:p>
          <a:p>
            <a:pPr lvl="2"/>
            <a:r>
              <a:rPr lang="es-MX" altLang="es-MX" noProof="0">
                <a:sym typeface="Helvetica Neue" charset="0"/>
              </a:rPr>
              <a:t>Third level</a:t>
            </a:r>
          </a:p>
          <a:p>
            <a:pPr lvl="3"/>
            <a:r>
              <a:rPr lang="es-MX" altLang="es-MX" noProof="0">
                <a:sym typeface="Helvetica Neue" charset="0"/>
              </a:rPr>
              <a:t>Fourth level</a:t>
            </a:r>
          </a:p>
          <a:p>
            <a:pPr lvl="4"/>
            <a:r>
              <a:rPr lang="es-MX" altLang="es-MX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4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A81F16-8D25-4256-9482-FF6ABF56744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4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27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A81F16-8D25-4256-9482-FF6ABF56744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18770-1F36-4BA3-BCAC-7E2B7ABC0AD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5FD1-5E60-4856-88CD-35D9534C206D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6248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A1C3-5C49-4530-9D87-E371F219AB7E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83306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88594F5-00E4-4A04-97BD-464442713FF8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67274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7BF499B-5F20-41BC-B909-3117581D8D94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97740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F8A613D-A336-4847-88F1-953AD8F5D90E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174175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91041" y="329636"/>
            <a:ext cx="3120249" cy="89001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0294" y="329636"/>
            <a:ext cx="9144000" cy="89001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CF9B7EB-50EC-41CA-88FF-58837A13D96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9640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66987" y="1733973"/>
            <a:ext cx="11270827" cy="13004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17708" y="5635413"/>
            <a:ext cx="92614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1" y="2167467"/>
            <a:ext cx="10841849" cy="2492587"/>
          </a:xfrm>
        </p:spPr>
        <p:txBody>
          <a:bodyPr/>
          <a:lstStyle>
            <a:lvl1pPr>
              <a:defRPr sz="512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706" y="5635413"/>
            <a:ext cx="9320107" cy="24925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98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7" b="0" u="none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79841"/>
            <a:ext cx="4118187" cy="65024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79841"/>
            <a:ext cx="3034453" cy="6502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A2D1E8F-0014-4189-A83B-0DBB5FF4C7E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03592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0F443C-ECBF-4AEC-AF55-80DD137A3549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87991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7C10F92-FA73-4A5E-86A7-9D0DD9522FD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95389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0294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47556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ABF42A0-B187-4276-99EF-209AA107BA1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01843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B1C61FD-C98E-4B62-90D7-32E7FD740A92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74747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4D88A75-DB1E-40E4-972B-06FD4B125CB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1584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99FA-ED89-4A96-9DA9-E6342FE73C77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150355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7847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88594F5-00E4-4A04-97BD-464442713FF8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005896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7BF499B-5F20-41BC-B909-3117581D8D94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0470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F8A613D-A336-4847-88F1-953AD8F5D90E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40652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91041" y="329636"/>
            <a:ext cx="3120249" cy="89001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0294" y="329636"/>
            <a:ext cx="9144000" cy="89001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CF9B7EB-50EC-41CA-88FF-58837A13D96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6638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66987" y="1733973"/>
            <a:ext cx="11270827" cy="13004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17708" y="5635413"/>
            <a:ext cx="92614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1" y="2167467"/>
            <a:ext cx="10841849" cy="2492587"/>
          </a:xfrm>
        </p:spPr>
        <p:txBody>
          <a:bodyPr/>
          <a:lstStyle>
            <a:lvl1pPr>
              <a:defRPr sz="512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706" y="5635413"/>
            <a:ext cx="9320107" cy="24925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98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7" b="0" u="none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79841"/>
            <a:ext cx="4118187" cy="65024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79841"/>
            <a:ext cx="3034453" cy="6502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A2D1E8F-0014-4189-A83B-0DBB5FF4C7E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94250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0F443C-ECBF-4AEC-AF55-80DD137A3549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5539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7C10F92-FA73-4A5E-86A7-9D0DD9522FD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5870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0294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47556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ABF42A0-B187-4276-99EF-209AA107BA1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7122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B1C61FD-C98E-4B62-90D7-32E7FD740A92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2663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4D88A75-DB1E-40E4-972B-06FD4B125CB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3561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26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88594F5-00E4-4A04-97BD-464442713FF8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8035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9446-5979-4A03-A46F-B904AC3CF70F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259554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7BF499B-5F20-41BC-B909-3117581D8D94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0345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F8A613D-A336-4847-88F1-953AD8F5D90E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5879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91041" y="329636"/>
            <a:ext cx="3120249" cy="89001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0294" y="329636"/>
            <a:ext cx="9144000" cy="89001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CF9B7EB-50EC-41CA-88FF-58837A13D96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40557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6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4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8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4" y="2432052"/>
            <a:ext cx="11217274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4" y="6527799"/>
            <a:ext cx="11217274" cy="2133601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2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4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1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7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519113"/>
            <a:ext cx="11217274" cy="18859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1" y="2390776"/>
            <a:ext cx="5502275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1" y="3562350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6"/>
            <a:ext cx="5529262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95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AD0B-D706-4E9F-8270-492BCD6F4D5E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58879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72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9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4" indent="0">
              <a:buNone/>
              <a:defRPr sz="2399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18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6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7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6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6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53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9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4" y="2432052"/>
            <a:ext cx="11217274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4" y="6527799"/>
            <a:ext cx="11217274" cy="2133601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929E-3B97-41B8-99BD-13E0907BCD65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56369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4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1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31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519113"/>
            <a:ext cx="11217274" cy="18859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1" y="2390776"/>
            <a:ext cx="5502275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1" y="3562350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6"/>
            <a:ext cx="5529262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2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07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9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93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4" indent="0">
              <a:buNone/>
              <a:defRPr sz="2399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0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1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6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57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5FD1-5E60-4856-88CD-35D9534C206D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D7C2-CDEA-414F-BE42-C317AA4DE01E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57085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9446-5979-4A03-A46F-B904AC3CF70F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3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AD0B-D706-4E9F-8270-492BCD6F4D5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6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A929E-3B97-41B8-99BD-13E0907BCD65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01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CD7C2-CDEA-414F-BE42-C317AA4DE01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22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C25B3-3C18-4B40-9E97-3ABD44E982DA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0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36F07-090A-4E39-B8FA-35161300A2B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53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7520E-5767-445B-A71F-7DE241F41A9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24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61B86-2BCA-4FE3-8079-5B2E24B4004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809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3A1C3-5C49-4530-9D87-E371F219AB7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76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B99FA-ED89-4A96-9DA9-E6342FE73C7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25B3-3C18-4B40-9E97-3ABD44E982DA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40076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5FD1-5E60-4856-88CD-35D9534C206D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95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9446-5979-4A03-A46F-B904AC3CF70F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1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AD0B-D706-4E9F-8270-492BCD6F4D5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A929E-3B97-41B8-99BD-13E0907BCD65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7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CD7C2-CDEA-414F-BE42-C317AA4DE01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89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C25B3-3C18-4B40-9E97-3ABD44E982DA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1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36F07-090A-4E39-B8FA-35161300A2B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7520E-5767-445B-A71F-7DE241F41A9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3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61B86-2BCA-4FE3-8079-5B2E24B4004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09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3A1C3-5C49-4530-9D87-E371F219AB7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6F07-090A-4E39-B8FA-35161300A2BE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2637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B99FA-ED89-4A96-9DA9-E6342FE73C7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154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C5FD1-5E60-4856-88CD-35D9534C206D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27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9446-5979-4A03-A46F-B904AC3CF70F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78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AD0B-D706-4E9F-8270-492BCD6F4D5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4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A929E-3B97-41B8-99BD-13E0907BCD65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87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CD7C2-CDEA-414F-BE42-C317AA4DE01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0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C25B3-3C18-4B40-9E97-3ABD44E982DA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2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36F07-090A-4E39-B8FA-35161300A2B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77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7520E-5767-445B-A71F-7DE241F41A9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86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61B86-2BCA-4FE3-8079-5B2E24B4004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7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520E-5767-445B-A71F-7DE241F41A97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60562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3A1C3-5C49-4530-9D87-E371F219AB7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08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B99FA-ED89-4A96-9DA9-E6342FE73C77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7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66987" y="1733973"/>
            <a:ext cx="11270827" cy="13004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17708" y="5635413"/>
            <a:ext cx="92614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1" y="2167467"/>
            <a:ext cx="10841849" cy="2492587"/>
          </a:xfrm>
        </p:spPr>
        <p:txBody>
          <a:bodyPr/>
          <a:lstStyle>
            <a:lvl1pPr>
              <a:defRPr sz="512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706" y="5635413"/>
            <a:ext cx="9320107" cy="24925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98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7" b="0" u="none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79841"/>
            <a:ext cx="4118187" cy="65024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79841"/>
            <a:ext cx="3034453" cy="6502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A2D1E8F-0014-4189-A83B-0DBB5FF4C7E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0619287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0F443C-ECBF-4AEC-AF55-80DD137A3549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15436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7C10F92-FA73-4A5E-86A7-9D0DD9522FD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85803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0294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47556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ABF42A0-B187-4276-99EF-209AA107BA1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56714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B1C61FD-C98E-4B62-90D7-32E7FD740A92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37316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4D88A75-DB1E-40E4-972B-06FD4B125CB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34345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339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388594F5-00E4-4A04-97BD-464442713FF8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680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>
              <a:sym typeface="Helvetica Light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1B86-2BCA-4FE3-8079-5B2E24B4004E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244841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7BF499B-5F20-41BC-B909-3117581D8D94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76259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F8A613D-A336-4847-88F1-953AD8F5D90E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12236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91041" y="329636"/>
            <a:ext cx="3120249" cy="89001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30294" y="329636"/>
            <a:ext cx="9144000" cy="89001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4CF9B7EB-50EC-41CA-88FF-58837A13D96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0681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66987" y="1733973"/>
            <a:ext cx="11270827" cy="13004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17708" y="5635413"/>
            <a:ext cx="92614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1" y="2167467"/>
            <a:ext cx="10841849" cy="2492587"/>
          </a:xfrm>
        </p:spPr>
        <p:txBody>
          <a:bodyPr/>
          <a:lstStyle>
            <a:lvl1pPr>
              <a:defRPr sz="512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7706" y="5635413"/>
            <a:ext cx="9320107" cy="24925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98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240" y="8879841"/>
            <a:ext cx="3034453" cy="6502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7" b="0" u="none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79841"/>
            <a:ext cx="4118187" cy="65024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79841"/>
            <a:ext cx="3034453" cy="65024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07" b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A2D1E8F-0014-4189-A83B-0DBB5FF4C7E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725690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0F443C-ECBF-4AEC-AF55-80DD137A3549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18405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7C10F92-FA73-4A5E-86A7-9D0DD9522FD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77563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30294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47556" y="1291449"/>
            <a:ext cx="6100516" cy="793834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ABF42A0-B187-4276-99EF-209AA107BA17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975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B1C61FD-C98E-4B62-90D7-32E7FD740A92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86400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24D88A75-DB1E-40E4-972B-06FD4B125CB1}" type="slidenum">
              <a:rPr lang="es-ES" altLang="en-US"/>
              <a:pPr>
                <a:defRPr/>
              </a:pPr>
              <a:t>‹#›</a:t>
            </a:fld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91403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7058" cy="97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66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Helvetica Light" charset="0"/>
              </a:rPr>
              <a:t>Click to edit Master text styles</a:t>
            </a:r>
          </a:p>
          <a:p>
            <a:pPr lvl="1"/>
            <a:r>
              <a:rPr lang="es-MX" altLang="es-MX">
                <a:sym typeface="Helvetica Light" charset="0"/>
              </a:rPr>
              <a:t>Second level</a:t>
            </a:r>
          </a:p>
          <a:p>
            <a:pPr lvl="2"/>
            <a:r>
              <a:rPr lang="es-MX" altLang="es-MX">
                <a:sym typeface="Helvetica Light" charset="0"/>
              </a:rPr>
              <a:t>Third level</a:t>
            </a:r>
          </a:p>
          <a:p>
            <a:pPr lvl="3"/>
            <a:r>
              <a:rPr lang="es-MX" altLang="es-MX">
                <a:sym typeface="Helvetica Light" charset="0"/>
              </a:rPr>
              <a:t>Fourth level</a:t>
            </a:r>
          </a:p>
          <a:p>
            <a:pPr lvl="4"/>
            <a:r>
              <a:rPr lang="es-MX" altLang="es-MX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10313" y="9251950"/>
            <a:ext cx="369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800"/>
            </a:lvl1pPr>
          </a:lstStyle>
          <a:p>
            <a:pPr>
              <a:defRPr/>
            </a:pPr>
            <a:fld id="{396B7132-0655-4BC0-8AB2-BD1055880C3B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  <p:pic>
        <p:nvPicPr>
          <p:cNvPr id="6" name="Picture 1" descr="pasted-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3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/>
          </p:cNvSpPr>
          <p:nvPr userDrawn="1"/>
        </p:nvSpPr>
        <p:spPr bwMode="auto">
          <a:xfrm>
            <a:off x="5350272" y="9171557"/>
            <a:ext cx="26304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914400" eaLnBrk="1"/>
            <a:r>
              <a:rPr lang="es-MX" alt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www.coneval.org.mx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293" y="329636"/>
            <a:ext cx="12480996" cy="7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293" y="1291449"/>
            <a:ext cx="12417778" cy="79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84" y="9281725"/>
            <a:ext cx="7102969" cy="4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05530" y="9293013"/>
            <a:ext cx="3034453" cy="4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fld id="{BA9CA4BD-EA30-4F82-8D83-770DC9A2CC1B}" type="slidenum">
              <a:rPr lang="es-ES" altLang="en-US" smtClean="0">
                <a:ea typeface="+mn-ea"/>
              </a:rPr>
              <a:pPr defTabSz="1300460" eaLnBrk="1" hangingPunct="1">
                <a:defRPr/>
              </a:pPr>
              <a:t>‹#›</a:t>
            </a:fld>
            <a:r>
              <a:rPr lang="es-ES" altLang="en-US" smtClean="0">
                <a:ea typeface="+mn-ea"/>
              </a:rPr>
              <a:t> </a:t>
            </a:r>
            <a:endParaRPr lang="es-ES" altLang="en-US">
              <a:ea typeface="+mn-ea"/>
            </a:endParaRPr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164819" y="214490"/>
            <a:ext cx="12609688" cy="821831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AB5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64819" y="9401387"/>
            <a:ext cx="12675164" cy="20321"/>
          </a:xfrm>
          <a:prstGeom prst="line">
            <a:avLst/>
          </a:prstGeom>
          <a:noFill/>
          <a:ln w="19050">
            <a:solidFill>
              <a:srgbClr val="00AB59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7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982">
          <a:solidFill>
            <a:schemeClr val="tx1"/>
          </a:solidFill>
          <a:latin typeface="+mn-lt"/>
          <a:ea typeface="+mn-ea"/>
          <a:cs typeface="+mn-cs"/>
        </a:defRPr>
      </a:lvl1pPr>
      <a:lvl2pPr marL="952767" indent="-462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3698">
          <a:solidFill>
            <a:schemeClr val="tx1"/>
          </a:solidFill>
          <a:latin typeface="+mn-lt"/>
        </a:defRPr>
      </a:lvl2pPr>
      <a:lvl3pPr marL="1453986" indent="-49896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413">
          <a:solidFill>
            <a:schemeClr val="tx1"/>
          </a:solidFill>
          <a:latin typeface="+mn-lt"/>
        </a:defRPr>
      </a:lvl3pPr>
      <a:lvl4pPr marL="1905535" indent="-449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3129">
          <a:solidFill>
            <a:schemeClr val="tx1"/>
          </a:solidFill>
          <a:latin typeface="+mn-lt"/>
        </a:defRPr>
      </a:lvl4pPr>
      <a:lvl5pPr marL="2390950" indent="-4831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5pPr>
      <a:lvl6pPr marL="304118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6pPr>
      <a:lvl7pPr marL="369141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7pPr>
      <a:lvl8pPr marL="434164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8pPr>
      <a:lvl9pPr marL="4991869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293" y="329636"/>
            <a:ext cx="12480996" cy="7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293" y="1291449"/>
            <a:ext cx="12417778" cy="79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84" y="9281725"/>
            <a:ext cx="7102969" cy="4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05530" y="9293013"/>
            <a:ext cx="3034453" cy="4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fld id="{BA9CA4BD-EA30-4F82-8D83-770DC9A2CC1B}" type="slidenum">
              <a:rPr lang="es-ES" altLang="en-US" smtClean="0">
                <a:ea typeface="+mn-ea"/>
              </a:rPr>
              <a:pPr defTabSz="1300460" eaLnBrk="1" hangingPunct="1">
                <a:defRPr/>
              </a:pPr>
              <a:t>‹#›</a:t>
            </a:fld>
            <a:r>
              <a:rPr lang="es-ES" altLang="en-US" smtClean="0">
                <a:ea typeface="+mn-ea"/>
              </a:rPr>
              <a:t> </a:t>
            </a:r>
            <a:endParaRPr lang="es-ES" altLang="en-US">
              <a:ea typeface="+mn-ea"/>
            </a:endParaRPr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164819" y="214490"/>
            <a:ext cx="12609688" cy="821831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AB5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64819" y="9401387"/>
            <a:ext cx="12675164" cy="20321"/>
          </a:xfrm>
          <a:prstGeom prst="line">
            <a:avLst/>
          </a:prstGeom>
          <a:noFill/>
          <a:ln w="19050">
            <a:solidFill>
              <a:srgbClr val="00AB59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982">
          <a:solidFill>
            <a:schemeClr val="tx1"/>
          </a:solidFill>
          <a:latin typeface="+mn-lt"/>
          <a:ea typeface="+mn-ea"/>
          <a:cs typeface="+mn-cs"/>
        </a:defRPr>
      </a:lvl1pPr>
      <a:lvl2pPr marL="952767" indent="-462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3698">
          <a:solidFill>
            <a:schemeClr val="tx1"/>
          </a:solidFill>
          <a:latin typeface="+mn-lt"/>
        </a:defRPr>
      </a:lvl2pPr>
      <a:lvl3pPr marL="1453986" indent="-49896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413">
          <a:solidFill>
            <a:schemeClr val="tx1"/>
          </a:solidFill>
          <a:latin typeface="+mn-lt"/>
        </a:defRPr>
      </a:lvl3pPr>
      <a:lvl4pPr marL="1905535" indent="-449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3129">
          <a:solidFill>
            <a:schemeClr val="tx1"/>
          </a:solidFill>
          <a:latin typeface="+mn-lt"/>
        </a:defRPr>
      </a:lvl4pPr>
      <a:lvl5pPr marL="2390950" indent="-4831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5pPr>
      <a:lvl6pPr marL="304118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6pPr>
      <a:lvl7pPr marL="369141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7pPr>
      <a:lvl8pPr marL="434164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8pPr>
      <a:lvl9pPr marL="4991869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4" y="519113"/>
            <a:ext cx="11217274" cy="18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4" y="2597151"/>
            <a:ext cx="11217274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1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584170"/>
              <a:t>20/11/2017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6" y="9040813"/>
            <a:ext cx="4387850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6" y="9040813"/>
            <a:ext cx="292576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584170"/>
              <a:t>‹#›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4" y="519113"/>
            <a:ext cx="11217274" cy="18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4" y="2597151"/>
            <a:ext cx="11217274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1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584170"/>
              <a:t>20/11/2017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6" y="9040813"/>
            <a:ext cx="4387850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6" y="9040813"/>
            <a:ext cx="292576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584170"/>
              <a:t>‹#›</a:t>
            </a:fld>
            <a:endParaRPr lang="es-MX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6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>
              <a:defRPr/>
            </a:pPr>
            <a:fld id="{CEF8735D-53E3-4B54-88A2-A675CDB8EAA9}" type="slidenum">
              <a:rPr lang="es-E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300460"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Picture 1" descr="pasted-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6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>
              <a:defRPr/>
            </a:pPr>
            <a:fld id="{CEF8735D-53E3-4B54-88A2-A675CDB8EAA9}" type="slidenum">
              <a:rPr lang="es-E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300460"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Picture 1" descr="pasted-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>
              <a:defRPr/>
            </a:pPr>
            <a:fld id="{CEF8735D-53E3-4B54-88A2-A675CDB8EAA9}" type="slidenum">
              <a:rPr lang="es-E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300460"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Picture 1" descr="pasted-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293" y="329636"/>
            <a:ext cx="12480996" cy="7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293" y="1291449"/>
            <a:ext cx="12417778" cy="79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84" y="9281725"/>
            <a:ext cx="7102969" cy="4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05530" y="9293013"/>
            <a:ext cx="3034453" cy="4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fld id="{BA9CA4BD-EA30-4F82-8D83-770DC9A2CC1B}" type="slidenum">
              <a:rPr lang="es-ES" altLang="en-US" smtClean="0">
                <a:ea typeface="+mn-ea"/>
              </a:rPr>
              <a:pPr defTabSz="1300460" eaLnBrk="1" hangingPunct="1">
                <a:defRPr/>
              </a:pPr>
              <a:t>‹#›</a:t>
            </a:fld>
            <a:r>
              <a:rPr lang="es-ES" altLang="en-US" smtClean="0">
                <a:ea typeface="+mn-ea"/>
              </a:rPr>
              <a:t> </a:t>
            </a:r>
            <a:endParaRPr lang="es-ES" altLang="en-US">
              <a:ea typeface="+mn-ea"/>
            </a:endParaRPr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164819" y="214490"/>
            <a:ext cx="12609688" cy="821831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AB5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64819" y="9401387"/>
            <a:ext cx="12675164" cy="20321"/>
          </a:xfrm>
          <a:prstGeom prst="line">
            <a:avLst/>
          </a:prstGeom>
          <a:noFill/>
          <a:ln w="19050">
            <a:solidFill>
              <a:srgbClr val="00AB59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982">
          <a:solidFill>
            <a:schemeClr val="tx1"/>
          </a:solidFill>
          <a:latin typeface="+mn-lt"/>
          <a:ea typeface="+mn-ea"/>
          <a:cs typeface="+mn-cs"/>
        </a:defRPr>
      </a:lvl1pPr>
      <a:lvl2pPr marL="952767" indent="-462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3698">
          <a:solidFill>
            <a:schemeClr val="tx1"/>
          </a:solidFill>
          <a:latin typeface="+mn-lt"/>
        </a:defRPr>
      </a:lvl2pPr>
      <a:lvl3pPr marL="1453986" indent="-49896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413">
          <a:solidFill>
            <a:schemeClr val="tx1"/>
          </a:solidFill>
          <a:latin typeface="+mn-lt"/>
        </a:defRPr>
      </a:lvl3pPr>
      <a:lvl4pPr marL="1905535" indent="-449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3129">
          <a:solidFill>
            <a:schemeClr val="tx1"/>
          </a:solidFill>
          <a:latin typeface="+mn-lt"/>
        </a:defRPr>
      </a:lvl4pPr>
      <a:lvl5pPr marL="2390950" indent="-4831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5pPr>
      <a:lvl6pPr marL="304118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6pPr>
      <a:lvl7pPr marL="369141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7pPr>
      <a:lvl8pPr marL="434164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8pPr>
      <a:lvl9pPr marL="4991869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293" y="329636"/>
            <a:ext cx="12480996" cy="7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293" y="1291449"/>
            <a:ext cx="12417778" cy="79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84" y="9281725"/>
            <a:ext cx="7102969" cy="4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s-ES" altLang="en-US">
              <a:ea typeface="+mn-ea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05530" y="9293013"/>
            <a:ext cx="3034453" cy="4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38" b="1" u="none">
                <a:solidFill>
                  <a:srgbClr val="002B82"/>
                </a:solidFill>
                <a:latin typeface="+mj-lt"/>
                <a:cs typeface="+mn-cs"/>
              </a:defRPr>
            </a:lvl1pPr>
          </a:lstStyle>
          <a:p>
            <a:pPr defTabSz="1300460" eaLnBrk="1" hangingPunct="1">
              <a:defRPr/>
            </a:pPr>
            <a:fld id="{BA9CA4BD-EA30-4F82-8D83-770DC9A2CC1B}" type="slidenum">
              <a:rPr lang="es-ES" altLang="en-US" smtClean="0">
                <a:ea typeface="+mn-ea"/>
              </a:rPr>
              <a:pPr defTabSz="1300460" eaLnBrk="1" hangingPunct="1">
                <a:defRPr/>
              </a:pPr>
              <a:t>‹#›</a:t>
            </a:fld>
            <a:r>
              <a:rPr lang="es-ES" altLang="en-US" smtClean="0">
                <a:ea typeface="+mn-ea"/>
              </a:rPr>
              <a:t> </a:t>
            </a:r>
            <a:endParaRPr lang="es-ES" altLang="en-US">
              <a:ea typeface="+mn-ea"/>
            </a:endParaRPr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164819" y="214490"/>
            <a:ext cx="12609688" cy="821831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AB5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64819" y="9401387"/>
            <a:ext cx="12675164" cy="20321"/>
          </a:xfrm>
          <a:prstGeom prst="line">
            <a:avLst/>
          </a:prstGeom>
          <a:noFill/>
          <a:ln w="19050">
            <a:solidFill>
              <a:srgbClr val="00AB59"/>
            </a:solidFill>
            <a:round/>
            <a:headEnd/>
            <a:tailEnd/>
          </a:ln>
          <a:effectLst/>
        </p:spPr>
        <p:txBody>
          <a:bodyPr/>
          <a:lstStyle/>
          <a:p>
            <a:pPr defTabSz="1300460" eaLnBrk="1" hangingPunct="1">
              <a:defRPr/>
            </a:pPr>
            <a:endParaRPr lang="es-ES" sz="2844" b="1" u="sng"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3982">
          <a:solidFill>
            <a:schemeClr val="tx2"/>
          </a:solidFill>
          <a:latin typeface="Verdana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982">
          <a:solidFill>
            <a:schemeClr val="tx1"/>
          </a:solidFill>
          <a:latin typeface="+mn-lt"/>
          <a:ea typeface="+mn-ea"/>
          <a:cs typeface="+mn-cs"/>
        </a:defRPr>
      </a:lvl1pPr>
      <a:lvl2pPr marL="952767" indent="-462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3698">
          <a:solidFill>
            <a:schemeClr val="tx1"/>
          </a:solidFill>
          <a:latin typeface="+mn-lt"/>
        </a:defRPr>
      </a:lvl2pPr>
      <a:lvl3pPr marL="1453986" indent="-49896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413">
          <a:solidFill>
            <a:schemeClr val="tx1"/>
          </a:solidFill>
          <a:latin typeface="+mn-lt"/>
        </a:defRPr>
      </a:lvl3pPr>
      <a:lvl4pPr marL="1905535" indent="-449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3129">
          <a:solidFill>
            <a:schemeClr val="tx1"/>
          </a:solidFill>
          <a:latin typeface="+mn-lt"/>
        </a:defRPr>
      </a:lvl4pPr>
      <a:lvl5pPr marL="2390950" indent="-4831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5pPr>
      <a:lvl6pPr marL="304118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6pPr>
      <a:lvl7pPr marL="369141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7pPr>
      <a:lvl8pPr marL="4341640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8pPr>
      <a:lvl9pPr marL="4991869" indent="-4831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jpe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val.org.mx/quienessomos/Paginas/Uso-de-la-informaci%C3%B3n-del-CONEVAL-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0" y="0"/>
            <a:ext cx="13004800" cy="97536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60140" y="2284512"/>
            <a:ext cx="10441160" cy="3312368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eaLnBrk="0" hangingPunct="0"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endParaRPr lang="es-MX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Независимая оценка социальных программ в Мексике</a:t>
            </a:r>
            <a:r>
              <a:rPr lang="en-US" sz="4800" kern="0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800" kern="0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EDBEE8FE-3828-4776-8069-B98ECFF9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613" y="6071319"/>
            <a:ext cx="3776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Gonzalo Hernández </a:t>
            </a:r>
            <a:r>
              <a:rPr lang="es-ES_tradnl" dirty="0" err="1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Licona</a:t>
            </a:r>
            <a:endParaRPr lang="es-ES_tradnl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4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83378" y="1113669"/>
            <a:ext cx="9094689" cy="5087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300460">
              <a:defRPr/>
            </a:pP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бедности</a:t>
            </a:r>
            <a:endParaRPr lang="en-US" sz="3413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46 Rectángulo"/>
          <p:cNvSpPr>
            <a:spLocks noChangeArrowheads="1"/>
          </p:cNvSpPr>
          <p:nvPr/>
        </p:nvSpPr>
        <p:spPr bwMode="auto">
          <a:xfrm>
            <a:off x="3539034" y="2457748"/>
            <a:ext cx="4549776" cy="3100388"/>
          </a:xfrm>
          <a:prstGeom prst="rect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300460"/>
            <a:endParaRPr lang="es-ES" sz="2399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15 Rectángulo"/>
          <p:cNvSpPr>
            <a:spLocks noChangeArrowheads="1"/>
          </p:cNvSpPr>
          <p:nvPr/>
        </p:nvSpPr>
        <p:spPr bwMode="auto">
          <a:xfrm>
            <a:off x="3515223" y="4151610"/>
            <a:ext cx="4595812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300460"/>
            <a:endParaRPr lang="es-ES" sz="2399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0" name="134 Conector recto de flecha"/>
          <p:cNvCxnSpPr>
            <a:cxnSpLocks noChangeShapeType="1"/>
          </p:cNvCxnSpPr>
          <p:nvPr/>
        </p:nvCxnSpPr>
        <p:spPr bwMode="auto">
          <a:xfrm rot="10800000">
            <a:off x="2757985" y="5591473"/>
            <a:ext cx="6156325" cy="1589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1" name="9 Rectángulo"/>
          <p:cNvSpPr>
            <a:spLocks noChangeArrowheads="1"/>
          </p:cNvSpPr>
          <p:nvPr/>
        </p:nvSpPr>
        <p:spPr bwMode="auto">
          <a:xfrm>
            <a:off x="3527922" y="2446635"/>
            <a:ext cx="5353050" cy="3155950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300460"/>
            <a:endParaRPr lang="es-ES" sz="2399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910114" y="7450734"/>
            <a:ext cx="4029074" cy="30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defTabSz="1300460" eaLnBrk="1" hangingPunct="1"/>
            <a:r>
              <a:rPr lang="ru-RU" sz="2399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399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оциальные права</a:t>
            </a:r>
            <a:endParaRPr lang="en-US" sz="28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25"/>
          <p:cNvSpPr>
            <a:spLocks noChangeArrowheads="1"/>
          </p:cNvSpPr>
          <p:nvPr/>
        </p:nvSpPr>
        <p:spPr bwMode="auto">
          <a:xfrm rot="-5400000">
            <a:off x="5477352" y="5339878"/>
            <a:ext cx="677108" cy="3734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 defTabSz="1300460" eaLnBrk="1" hangingPunct="1"/>
            <a:r>
              <a:rPr lang="ru-RU" sz="44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Депривации</a:t>
            </a:r>
            <a:endParaRPr lang="en-US" sz="44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4" name="30 Conector recto"/>
          <p:cNvCxnSpPr>
            <a:cxnSpLocks noChangeShapeType="1"/>
          </p:cNvCxnSpPr>
          <p:nvPr/>
        </p:nvCxnSpPr>
        <p:spPr bwMode="auto">
          <a:xfrm rot="5400000">
            <a:off x="6535439" y="4026991"/>
            <a:ext cx="314483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5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1297484" y="4075411"/>
            <a:ext cx="4471989" cy="11112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6" name="43 CuadroTexto"/>
          <p:cNvSpPr txBox="1">
            <a:spLocks noChangeArrowheads="1"/>
          </p:cNvSpPr>
          <p:nvPr/>
        </p:nvSpPr>
        <p:spPr bwMode="auto">
          <a:xfrm>
            <a:off x="2369537" y="3859977"/>
            <a:ext cx="132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1600" b="1" dirty="0">
                <a:solidFill>
                  <a:srgbClr val="333399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600" b="1" dirty="0" smtClean="0">
                <a:solidFill>
                  <a:srgbClr val="333399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иния отсечения</a:t>
            </a:r>
            <a:endParaRPr lang="es-ES" sz="1600" b="1" dirty="0">
              <a:solidFill>
                <a:srgbClr val="333399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7" name="40 Conector recto"/>
          <p:cNvCxnSpPr>
            <a:cxnSpLocks noChangeShapeType="1"/>
          </p:cNvCxnSpPr>
          <p:nvPr/>
        </p:nvCxnSpPr>
        <p:spPr bwMode="auto">
          <a:xfrm rot="10800000" flipH="1">
            <a:off x="3539034" y="4135735"/>
            <a:ext cx="535305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8" name="50 Grupo"/>
          <p:cNvGrpSpPr>
            <a:grpSpLocks/>
          </p:cNvGrpSpPr>
          <p:nvPr/>
        </p:nvGrpSpPr>
        <p:grpSpPr bwMode="auto">
          <a:xfrm>
            <a:off x="8033254" y="2413296"/>
            <a:ext cx="781630" cy="3214695"/>
            <a:chOff x="6322879" y="1526982"/>
            <a:chExt cx="781914" cy="837091"/>
          </a:xfrm>
        </p:grpSpPr>
        <p:sp>
          <p:nvSpPr>
            <p:cNvPr id="149" name="132 CuadroTexto"/>
            <p:cNvSpPr txBox="1">
              <a:spLocks noChangeArrowheads="1"/>
            </p:cNvSpPr>
            <p:nvPr/>
          </p:nvSpPr>
          <p:spPr bwMode="auto">
            <a:xfrm>
              <a:off x="6322879" y="1526982"/>
              <a:ext cx="690055" cy="83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wordArtVert">
              <a:spAutoFit/>
            </a:bodyPr>
            <a:lstStyle/>
            <a:p>
              <a:pPr defTabSz="1300460" eaLnBrk="1" hangingPunct="1"/>
              <a:r>
                <a:rPr lang="ru-RU" sz="1399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Депривации отсутствуют</a:t>
              </a:r>
              <a:endParaRPr lang="en-US" sz="13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132 CuadroTexto"/>
            <p:cNvSpPr txBox="1">
              <a:spLocks noChangeArrowheads="1"/>
            </p:cNvSpPr>
            <p:nvPr/>
          </p:nvSpPr>
          <p:spPr bwMode="auto">
            <a:xfrm>
              <a:off x="6631030" y="1693380"/>
              <a:ext cx="473763" cy="29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wordArtVert">
              <a:spAutoFit/>
            </a:bodyPr>
            <a:lstStyle/>
            <a:p>
              <a:pPr defTabSz="1300460" eaLnBrk="1" hangingPunct="1"/>
              <a:endPara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102 Grupo"/>
          <p:cNvGrpSpPr>
            <a:grpSpLocks/>
          </p:cNvGrpSpPr>
          <p:nvPr/>
        </p:nvGrpSpPr>
        <p:grpSpPr bwMode="auto">
          <a:xfrm>
            <a:off x="6069508" y="5627992"/>
            <a:ext cx="3009900" cy="491702"/>
            <a:chOff x="5126924" y="5032372"/>
            <a:chExt cx="2203250" cy="491703"/>
          </a:xfrm>
        </p:grpSpPr>
        <p:sp>
          <p:nvSpPr>
            <p:cNvPr id="152" name="22 CuadroTexto"/>
            <p:cNvSpPr txBox="1">
              <a:spLocks noChangeArrowheads="1"/>
            </p:cNvSpPr>
            <p:nvPr/>
          </p:nvSpPr>
          <p:spPr bwMode="auto">
            <a:xfrm>
              <a:off x="6526899" y="5062537"/>
              <a:ext cx="803275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300460" eaLnBrk="1" hangingPunct="1"/>
              <a:r>
                <a:rPr lang="es-MX" sz="2399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s-ES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126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300460" eaLnBrk="1" hangingPunct="1"/>
              <a:r>
                <a:rPr lang="es-MX" sz="2399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s-ES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4" name="22 CuadroTexto"/>
          <p:cNvSpPr txBox="1">
            <a:spLocks noChangeArrowheads="1"/>
          </p:cNvSpPr>
          <p:nvPr/>
        </p:nvSpPr>
        <p:spPr bwMode="auto">
          <a:xfrm>
            <a:off x="4316910" y="5647037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22 CuadroTexto"/>
          <p:cNvSpPr txBox="1">
            <a:spLocks noChangeArrowheads="1"/>
          </p:cNvSpPr>
          <p:nvPr/>
        </p:nvSpPr>
        <p:spPr bwMode="auto">
          <a:xfrm>
            <a:off x="6939460" y="5662911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22 CuadroTexto"/>
          <p:cNvSpPr txBox="1">
            <a:spLocks noChangeArrowheads="1"/>
          </p:cNvSpPr>
          <p:nvPr/>
        </p:nvSpPr>
        <p:spPr bwMode="auto">
          <a:xfrm>
            <a:off x="5151935" y="5648622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22 CuadroTexto"/>
          <p:cNvSpPr txBox="1">
            <a:spLocks noChangeArrowheads="1"/>
          </p:cNvSpPr>
          <p:nvPr/>
        </p:nvSpPr>
        <p:spPr bwMode="auto">
          <a:xfrm>
            <a:off x="7728448" y="5659736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22 CuadroTexto"/>
          <p:cNvSpPr txBox="1">
            <a:spLocks noChangeArrowheads="1"/>
          </p:cNvSpPr>
          <p:nvPr/>
        </p:nvSpPr>
        <p:spPr bwMode="auto">
          <a:xfrm>
            <a:off x="3596184" y="5648622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26 CuadroTexto"/>
          <p:cNvSpPr txBox="1">
            <a:spLocks noChangeArrowheads="1"/>
          </p:cNvSpPr>
          <p:nvPr/>
        </p:nvSpPr>
        <p:spPr bwMode="auto">
          <a:xfrm>
            <a:off x="3605709" y="4419898"/>
            <a:ext cx="4437063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00460" eaLnBrk="1" hangingPunct="1"/>
            <a:r>
              <a:rPr lang="ru-RU" sz="2399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Бедность</a:t>
            </a:r>
            <a:endParaRPr lang="es-ES" sz="2399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34 CuadroTexto"/>
          <p:cNvSpPr txBox="1">
            <a:spLocks noChangeArrowheads="1"/>
          </p:cNvSpPr>
          <p:nvPr/>
        </p:nvSpPr>
        <p:spPr bwMode="auto">
          <a:xfrm rot="16200000">
            <a:off x="751455" y="3175553"/>
            <a:ext cx="26239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4400" b="1" dirty="0" smtClean="0">
                <a:solidFill>
                  <a:srgbClr val="333399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</a:t>
            </a:r>
            <a:endParaRPr lang="es-ES" sz="4400" b="1" dirty="0">
              <a:solidFill>
                <a:srgbClr val="333399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27 Rectángulo redondeado"/>
          <p:cNvSpPr/>
          <p:nvPr/>
        </p:nvSpPr>
        <p:spPr bwMode="auto">
          <a:xfrm>
            <a:off x="9522336" y="5308849"/>
            <a:ext cx="2729571" cy="2452069"/>
          </a:xfrm>
          <a:prstGeom prst="round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23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7"/>
          <p:cNvSpPr>
            <a:spLocks noChangeArrowheads="1"/>
          </p:cNvSpPr>
          <p:nvPr/>
        </p:nvSpPr>
        <p:spPr bwMode="auto">
          <a:xfrm>
            <a:off x="9654985" y="5593857"/>
            <a:ext cx="27629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defTabSz="1300460" eaLnBrk="1" hangingPunct="1">
              <a:defRPr/>
            </a:pPr>
            <a:endParaRPr lang="en-US" sz="1801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защита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жилья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ЖКУ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endParaRPr lang="en-US" sz="2399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3" name="4 Conector recto de flecha"/>
          <p:cNvCxnSpPr/>
          <p:nvPr/>
        </p:nvCxnSpPr>
        <p:spPr bwMode="auto">
          <a:xfrm flipH="1" flipV="1">
            <a:off x="7726537" y="6248750"/>
            <a:ext cx="1408567" cy="7350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1 Rectángulo"/>
          <p:cNvSpPr>
            <a:spLocks noChangeArrowheads="1"/>
          </p:cNvSpPr>
          <p:nvPr/>
        </p:nvSpPr>
        <p:spPr bwMode="auto">
          <a:xfrm>
            <a:off x="2971187" y="9168759"/>
            <a:ext cx="706684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41199" lvl="1" indent="-388332" algn="ctr" defTabSz="1300460" eaLnBrk="1" hangingPunct="1">
              <a:spcBef>
                <a:spcPts val="142"/>
              </a:spcBef>
              <a:spcAft>
                <a:spcPts val="142"/>
              </a:spcAft>
              <a:buClr>
                <a:srgbClr val="00B050"/>
              </a:buClr>
              <a:buSzPct val="100000"/>
            </a:pPr>
            <a:r>
              <a:rPr lang="es-MX" sz="256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www.coneval.org.mx</a:t>
            </a:r>
            <a:endParaRPr lang="es-MX" sz="256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7 -0.00162 L 2.22222E-6 -2.5925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79135" y="1060376"/>
            <a:ext cx="9094689" cy="5087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300460">
              <a:defRPr/>
            </a:pP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бедности</a:t>
            </a:r>
            <a:endParaRPr lang="en-US" sz="3413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46256" y="1852464"/>
            <a:ext cx="11716706" cy="2664296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rIns="0" anchor="ctr"/>
          <a:lstStyle/>
          <a:p>
            <a:pPr algn="ctr" defTabSz="1300460" eaLnBrk="1" hangingPunct="1"/>
            <a:r>
              <a:rPr lang="ru-RU" sz="3982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Многофакторная </a:t>
            </a:r>
            <a:r>
              <a:rPr lang="ru-RU" sz="3982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бедность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defTabSz="1300460" eaLnBrk="1" hangingPunct="1"/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минимум одной </a:t>
            </a:r>
            <a:endParaRPr lang="ru-RU" sz="3982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300460" eaLnBrk="1" hangingPunct="1"/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депривации, доход </a:t>
            </a:r>
            <a:r>
              <a:rPr lang="en-US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прожиточного минимума </a:t>
            </a:r>
          </a:p>
          <a:p>
            <a:pPr algn="ctr" defTabSz="1300460" eaLnBrk="1" hangingPunct="1"/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(продуктовая корзина + услуги)</a:t>
            </a:r>
            <a:endParaRPr lang="es-MX" sz="3982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2971187" y="9168759"/>
            <a:ext cx="706684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41199" lvl="1" indent="-388332" algn="ctr" defTabSz="1300460" eaLnBrk="1" hangingPunct="1">
              <a:spcBef>
                <a:spcPts val="142"/>
              </a:spcBef>
              <a:spcAft>
                <a:spcPts val="142"/>
              </a:spcAft>
              <a:buClr>
                <a:srgbClr val="00B050"/>
              </a:buClr>
              <a:buSzPct val="100000"/>
            </a:pPr>
            <a:r>
              <a:rPr lang="es-MX" sz="256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www.coneval.org.mx</a:t>
            </a:r>
            <a:endParaRPr lang="es-MX" sz="256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13768" y="5668888"/>
            <a:ext cx="11924326" cy="288253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rIns="0" anchor="ctr"/>
          <a:lstStyle/>
          <a:p>
            <a:pPr algn="ctr" defTabSz="1300460" eaLnBrk="1" hangingPunct="1"/>
            <a:r>
              <a:rPr lang="ru-RU" sz="3982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Крайняя многофакторная бедность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3982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300460" eaLnBrk="1" hangingPunct="1"/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минимум трех 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деприваций,</a:t>
            </a:r>
          </a:p>
          <a:p>
            <a:pPr algn="ctr" defTabSz="1300460" eaLnBrk="1" hangingPunct="1"/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 </a:t>
            </a:r>
            <a:r>
              <a:rPr lang="en-US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 </a:t>
            </a:r>
            <a:r>
              <a:rPr lang="ru-RU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продуктовой корзины</a:t>
            </a:r>
            <a:r>
              <a:rPr lang="en-US" sz="3982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MX" sz="3982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024335" y="4998829"/>
            <a:ext cx="9094689" cy="5087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300460">
              <a:defRPr/>
            </a:pP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крайней бедности</a:t>
            </a:r>
            <a:endParaRPr lang="en-US" sz="3413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18551" y="919981"/>
            <a:ext cx="9094689" cy="5087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300460">
              <a:defRPr/>
            </a:pP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бедности</a:t>
            </a:r>
            <a:endParaRPr lang="en-US" sz="3413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300460">
              <a:defRPr/>
            </a:pPr>
            <a:endParaRPr lang="en-US" sz="3200" b="1" dirty="0">
              <a:solidFill>
                <a:srgbClr val="403F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300460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снизить бедность и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крайнюю бедность, необходимо повысить доходы и устранить депривации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15 Rectángulo"/>
          <p:cNvSpPr>
            <a:spLocks noChangeArrowheads="1"/>
          </p:cNvSpPr>
          <p:nvPr/>
        </p:nvSpPr>
        <p:spPr bwMode="auto">
          <a:xfrm>
            <a:off x="2527182" y="5147519"/>
            <a:ext cx="4554539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99" ker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15 Rectángulo"/>
          <p:cNvSpPr>
            <a:spLocks noChangeArrowheads="1"/>
          </p:cNvSpPr>
          <p:nvPr/>
        </p:nvSpPr>
        <p:spPr bwMode="auto">
          <a:xfrm>
            <a:off x="2485907" y="5161806"/>
            <a:ext cx="4629150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99" ker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0" name="32 Grupo"/>
          <p:cNvGrpSpPr>
            <a:grpSpLocks/>
          </p:cNvGrpSpPr>
          <p:nvPr/>
        </p:nvGrpSpPr>
        <p:grpSpPr bwMode="auto">
          <a:xfrm>
            <a:off x="2509720" y="5149106"/>
            <a:ext cx="4560887" cy="1419226"/>
            <a:chOff x="2554288" y="4602163"/>
            <a:chExt cx="4560887" cy="1418877"/>
          </a:xfrm>
        </p:grpSpPr>
        <p:sp>
          <p:nvSpPr>
            <p:cNvPr id="71" name="15 Rectángulo"/>
            <p:cNvSpPr>
              <a:spLocks noChangeArrowheads="1"/>
            </p:cNvSpPr>
            <p:nvPr/>
          </p:nvSpPr>
          <p:spPr bwMode="auto">
            <a:xfrm>
              <a:off x="5375196" y="4602163"/>
              <a:ext cx="1739282" cy="1418877"/>
            </a:xfrm>
            <a:prstGeom prst="rect">
              <a:avLst/>
            </a:prstGeom>
            <a:solidFill>
              <a:srgbClr val="A86B14"/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354" eaLnBrk="1" hangingPunct="1"/>
              <a:endParaRPr lang="es-ES" sz="2399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15 Rectángulo"/>
            <p:cNvSpPr>
              <a:spLocks noChangeArrowheads="1"/>
            </p:cNvSpPr>
            <p:nvPr/>
          </p:nvSpPr>
          <p:spPr bwMode="auto">
            <a:xfrm>
              <a:off x="2554288" y="4615986"/>
              <a:ext cx="4560887" cy="557561"/>
            </a:xfrm>
            <a:prstGeom prst="rect">
              <a:avLst/>
            </a:prstGeom>
            <a:solidFill>
              <a:srgbClr val="A86B14"/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354" eaLnBrk="1" hangingPunct="1"/>
              <a:endParaRPr lang="es-ES" sz="2399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38 CuadroTexto"/>
          <p:cNvSpPr txBox="1">
            <a:spLocks noChangeArrowheads="1"/>
          </p:cNvSpPr>
          <p:nvPr/>
        </p:nvSpPr>
        <p:spPr bwMode="auto">
          <a:xfrm>
            <a:off x="2568458" y="5201494"/>
            <a:ext cx="4291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Бедность</a:t>
            </a:r>
            <a:endParaRPr lang="es-ES" sz="2399" b="1" dirty="0">
              <a:solidFill>
                <a:srgbClr val="FFFF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29 Rectángulo"/>
          <p:cNvSpPr>
            <a:spLocks noChangeArrowheads="1"/>
          </p:cNvSpPr>
          <p:nvPr/>
        </p:nvSpPr>
        <p:spPr bwMode="auto">
          <a:xfrm>
            <a:off x="7091246" y="3483819"/>
            <a:ext cx="781050" cy="1641475"/>
          </a:xfrm>
          <a:prstGeom prst="rect">
            <a:avLst/>
          </a:prstGeom>
          <a:solidFill>
            <a:srgbClr val="00B05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99" ker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58 Rectángulo"/>
          <p:cNvSpPr>
            <a:spLocks noChangeArrowheads="1"/>
          </p:cNvSpPr>
          <p:nvPr/>
        </p:nvSpPr>
        <p:spPr bwMode="auto">
          <a:xfrm>
            <a:off x="2530357" y="5709494"/>
            <a:ext cx="2800350" cy="863600"/>
          </a:xfrm>
          <a:prstGeom prst="rect">
            <a:avLst/>
          </a:prstGeom>
          <a:solidFill>
            <a:srgbClr val="8B1F17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99" ker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8" name="134 Conector recto de flecha"/>
          <p:cNvCxnSpPr>
            <a:cxnSpLocks noChangeShapeType="1"/>
          </p:cNvCxnSpPr>
          <p:nvPr/>
        </p:nvCxnSpPr>
        <p:spPr bwMode="auto">
          <a:xfrm rot="10800000">
            <a:off x="1739783" y="6601669"/>
            <a:ext cx="6156325" cy="1589"/>
          </a:xfrm>
          <a:prstGeom prst="straightConnector1">
            <a:avLst/>
          </a:prstGeom>
          <a:noFill/>
          <a:ln w="7937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79" name="9 Rectángulo"/>
          <p:cNvSpPr>
            <a:spLocks noChangeArrowheads="1"/>
          </p:cNvSpPr>
          <p:nvPr/>
        </p:nvSpPr>
        <p:spPr bwMode="auto">
          <a:xfrm>
            <a:off x="2509721" y="3456831"/>
            <a:ext cx="5353050" cy="3155950"/>
          </a:xfrm>
          <a:prstGeom prst="rect">
            <a:avLst/>
          </a:prstGeom>
          <a:noFill/>
          <a:ln w="825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399" ker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3390784" y="7882782"/>
            <a:ext cx="4029074" cy="30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defTabSz="914354" eaLnBrk="1" hangingPunct="1"/>
            <a:r>
              <a:rPr lang="ru-RU" sz="28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(нарушения социальных прав)</a:t>
            </a:r>
            <a:endParaRPr lang="en-US" sz="22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25"/>
          <p:cNvSpPr>
            <a:spLocks noChangeArrowheads="1"/>
          </p:cNvSpPr>
          <p:nvPr/>
        </p:nvSpPr>
        <p:spPr bwMode="auto">
          <a:xfrm rot="-5400000">
            <a:off x="5111975" y="6599873"/>
            <a:ext cx="369204" cy="2078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 defTabSz="914354" eaLnBrk="1" hangingPunct="1"/>
            <a:r>
              <a:rPr lang="ru-RU" sz="2399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Депривации</a:t>
            </a:r>
            <a:endParaRPr lang="en-US" sz="2399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30 Conector recto"/>
          <p:cNvCxnSpPr>
            <a:cxnSpLocks noChangeShapeType="1"/>
          </p:cNvCxnSpPr>
          <p:nvPr/>
        </p:nvCxnSpPr>
        <p:spPr bwMode="auto">
          <a:xfrm rot="5400000">
            <a:off x="5517238" y="5037187"/>
            <a:ext cx="3144838" cy="0"/>
          </a:xfrm>
          <a:prstGeom prst="line">
            <a:avLst/>
          </a:prstGeom>
          <a:noFill/>
          <a:ln w="317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3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279282" y="5085607"/>
            <a:ext cx="4471989" cy="11112"/>
          </a:xfrm>
          <a:prstGeom prst="straightConnector1">
            <a:avLst/>
          </a:prstGeom>
          <a:noFill/>
          <a:ln w="6794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4" name="43 CuadroTexto"/>
          <p:cNvSpPr txBox="1">
            <a:spLocks noChangeArrowheads="1"/>
          </p:cNvSpPr>
          <p:nvPr/>
        </p:nvSpPr>
        <p:spPr bwMode="auto">
          <a:xfrm>
            <a:off x="1348435" y="4890799"/>
            <a:ext cx="1201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54" eaLnBrk="1" hangingPunct="1"/>
            <a:r>
              <a:rPr lang="ru-RU" sz="1200" b="1" i="1" dirty="0" smtClean="0">
                <a:solidFill>
                  <a:srgbClr val="333399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Отсечение по доходу 1</a:t>
            </a:r>
            <a:endParaRPr lang="es-ES" sz="1200" b="1" i="1" dirty="0">
              <a:solidFill>
                <a:srgbClr val="333399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5" name="40 Conector recto"/>
          <p:cNvCxnSpPr>
            <a:cxnSpLocks noChangeShapeType="1"/>
          </p:cNvCxnSpPr>
          <p:nvPr/>
        </p:nvCxnSpPr>
        <p:spPr bwMode="auto">
          <a:xfrm rot="10800000" flipH="1">
            <a:off x="2520833" y="5145931"/>
            <a:ext cx="5353050" cy="0"/>
          </a:xfrm>
          <a:prstGeom prst="line">
            <a:avLst/>
          </a:prstGeom>
          <a:noFill/>
          <a:ln w="317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86" name="54 CuadroTexto"/>
          <p:cNvSpPr txBox="1">
            <a:spLocks noChangeArrowheads="1"/>
          </p:cNvSpPr>
          <p:nvPr/>
        </p:nvSpPr>
        <p:spPr bwMode="auto">
          <a:xfrm>
            <a:off x="2441457" y="5956331"/>
            <a:ext cx="301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ru-RU" sz="2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Крайняя бедность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7" name="56 Conector recto"/>
          <p:cNvCxnSpPr>
            <a:cxnSpLocks noChangeShapeType="1"/>
          </p:cNvCxnSpPr>
          <p:nvPr/>
        </p:nvCxnSpPr>
        <p:spPr bwMode="auto">
          <a:xfrm>
            <a:off x="2506546" y="5715843"/>
            <a:ext cx="2832100" cy="0"/>
          </a:xfrm>
          <a:prstGeom prst="line">
            <a:avLst/>
          </a:prstGeom>
          <a:noFill/>
          <a:ln w="3175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8" name="18 Conector recto"/>
          <p:cNvCxnSpPr>
            <a:cxnSpLocks noChangeShapeType="1"/>
          </p:cNvCxnSpPr>
          <p:nvPr/>
        </p:nvCxnSpPr>
        <p:spPr bwMode="auto">
          <a:xfrm rot="16200000" flipH="1">
            <a:off x="4887796" y="6174630"/>
            <a:ext cx="863600" cy="0"/>
          </a:xfrm>
          <a:prstGeom prst="line">
            <a:avLst/>
          </a:prstGeom>
          <a:noFill/>
          <a:ln w="3175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grpSp>
        <p:nvGrpSpPr>
          <p:cNvPr id="89" name="102 Grupo"/>
          <p:cNvGrpSpPr>
            <a:grpSpLocks/>
          </p:cNvGrpSpPr>
          <p:nvPr/>
        </p:nvGrpSpPr>
        <p:grpSpPr bwMode="auto">
          <a:xfrm>
            <a:off x="5051307" y="6638188"/>
            <a:ext cx="3009900" cy="491702"/>
            <a:chOff x="5126924" y="5032372"/>
            <a:chExt cx="2203250" cy="491703"/>
          </a:xfrm>
        </p:grpSpPr>
        <p:sp>
          <p:nvSpPr>
            <p:cNvPr id="90" name="22 CuadroTexto"/>
            <p:cNvSpPr txBox="1">
              <a:spLocks noChangeArrowheads="1"/>
            </p:cNvSpPr>
            <p:nvPr/>
          </p:nvSpPr>
          <p:spPr bwMode="auto">
            <a:xfrm>
              <a:off x="6526899" y="5062537"/>
              <a:ext cx="803275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54" eaLnBrk="1" hangingPunct="1"/>
              <a:r>
                <a:rPr lang="es-MX" sz="2399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s-ES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126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54" eaLnBrk="1" hangingPunct="1"/>
              <a:r>
                <a:rPr lang="es-MX" sz="2399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s-ES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5" name="22 CuadroTexto"/>
          <p:cNvSpPr txBox="1">
            <a:spLocks noChangeArrowheads="1"/>
          </p:cNvSpPr>
          <p:nvPr/>
        </p:nvSpPr>
        <p:spPr bwMode="auto">
          <a:xfrm>
            <a:off x="3298708" y="6657232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22 CuadroTexto"/>
          <p:cNvSpPr txBox="1">
            <a:spLocks noChangeArrowheads="1"/>
          </p:cNvSpPr>
          <p:nvPr/>
        </p:nvSpPr>
        <p:spPr bwMode="auto">
          <a:xfrm>
            <a:off x="5921257" y="6673107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22 CuadroTexto"/>
          <p:cNvSpPr txBox="1">
            <a:spLocks noChangeArrowheads="1"/>
          </p:cNvSpPr>
          <p:nvPr/>
        </p:nvSpPr>
        <p:spPr bwMode="auto">
          <a:xfrm>
            <a:off x="4133733" y="6658818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22 CuadroTexto"/>
          <p:cNvSpPr txBox="1">
            <a:spLocks noChangeArrowheads="1"/>
          </p:cNvSpPr>
          <p:nvPr/>
        </p:nvSpPr>
        <p:spPr bwMode="auto">
          <a:xfrm>
            <a:off x="6710247" y="6669931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22 CuadroTexto"/>
          <p:cNvSpPr txBox="1">
            <a:spLocks noChangeArrowheads="1"/>
          </p:cNvSpPr>
          <p:nvPr/>
        </p:nvSpPr>
        <p:spPr bwMode="auto">
          <a:xfrm>
            <a:off x="2577983" y="6658818"/>
            <a:ext cx="409574" cy="4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354" eaLnBrk="1" hangingPunct="1"/>
            <a:r>
              <a:rPr lang="es-MX" sz="2399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s-ES" sz="2399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60 CuadroTexto"/>
          <p:cNvSpPr txBox="1">
            <a:spLocks noChangeArrowheads="1"/>
          </p:cNvSpPr>
          <p:nvPr/>
        </p:nvSpPr>
        <p:spPr bwMode="auto">
          <a:xfrm>
            <a:off x="1350023" y="5539631"/>
            <a:ext cx="1228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54" eaLnBrk="1" hangingPunct="1"/>
            <a:r>
              <a:rPr lang="ru-RU" sz="1200" b="1" i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Отсечение по доходу 2</a:t>
            </a:r>
            <a:endParaRPr lang="es-ES" sz="1200" b="1" i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3" name="38 Grupo"/>
          <p:cNvGrpSpPr>
            <a:grpSpLocks/>
          </p:cNvGrpSpPr>
          <p:nvPr/>
        </p:nvGrpSpPr>
        <p:grpSpPr bwMode="auto">
          <a:xfrm>
            <a:off x="4297246" y="4971307"/>
            <a:ext cx="3533776" cy="803276"/>
            <a:chOff x="4008363" y="3141617"/>
            <a:chExt cx="3270650" cy="802888"/>
          </a:xfrm>
        </p:grpSpPr>
        <p:sp>
          <p:nvSpPr>
            <p:cNvPr id="104" name="64 Flecha derecha"/>
            <p:cNvSpPr/>
            <p:nvPr/>
          </p:nvSpPr>
          <p:spPr bwMode="auto">
            <a:xfrm rot="20297308">
              <a:off x="4008363" y="3141617"/>
              <a:ext cx="2640057" cy="802888"/>
            </a:xfrm>
            <a:prstGeom prst="rightArrow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defTabSz="914354" eaLnBrk="1" hangingPunct="1">
                <a:defRPr/>
              </a:pPr>
              <a:endParaRPr lang="en-US" sz="239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37 CuadroTexto"/>
            <p:cNvSpPr txBox="1">
              <a:spLocks noChangeArrowheads="1"/>
            </p:cNvSpPr>
            <p:nvPr/>
          </p:nvSpPr>
          <p:spPr bwMode="auto">
            <a:xfrm rot="20297910">
              <a:off x="4009537" y="3192079"/>
              <a:ext cx="3269476" cy="39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54" eaLnBrk="1" hangingPunct="1"/>
              <a:r>
                <a:rPr lang="en-US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2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Меры соцзащиты</a:t>
              </a:r>
              <a:endParaRPr lang="en-US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6" name="41 CuadroTexto"/>
          <p:cNvSpPr txBox="1">
            <a:spLocks noChangeArrowheads="1"/>
          </p:cNvSpPr>
          <p:nvPr/>
        </p:nvSpPr>
        <p:spPr bwMode="auto">
          <a:xfrm rot="16200000">
            <a:off x="-61796" y="4486614"/>
            <a:ext cx="2623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54" eaLnBrk="1" hangingPunct="1"/>
            <a:r>
              <a:rPr lang="ru-RU" sz="3200" b="1" dirty="0" smtClean="0">
                <a:solidFill>
                  <a:srgbClr val="333399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</a:t>
            </a:r>
            <a:endParaRPr lang="es-ES" sz="3200" b="1" dirty="0">
              <a:solidFill>
                <a:srgbClr val="333399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27 Rectángulo redondeado"/>
          <p:cNvSpPr/>
          <p:nvPr/>
        </p:nvSpPr>
        <p:spPr bwMode="auto">
          <a:xfrm>
            <a:off x="8246139" y="3280232"/>
            <a:ext cx="3338344" cy="2760246"/>
          </a:xfrm>
          <a:prstGeom prst="round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defTabSz="1300460">
              <a:defRPr/>
            </a:pPr>
            <a:endParaRPr lang="es-E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8530203" y="3089850"/>
            <a:ext cx="2765753" cy="31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defTabSz="1300460" eaLnBrk="1" hangingPunct="1">
              <a:defRPr/>
            </a:pPr>
            <a:endParaRPr lang="en-US" sz="2399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Соцзащита</a:t>
            </a:r>
            <a:r>
              <a:rPr lang="en-US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Жилье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услуги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66" indent="-180966" defTabSz="1300460" eaLnBrk="1" hangingPunct="1">
              <a:buFont typeface="Arial" pitchFamily="34" charset="0"/>
              <a:buChar char="•"/>
              <a:defRPr/>
            </a:pPr>
            <a:endParaRPr lang="en-US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9" name="4 Conector recto de flecha"/>
          <p:cNvCxnSpPr/>
          <p:nvPr/>
        </p:nvCxnSpPr>
        <p:spPr bwMode="auto">
          <a:xfrm flipH="1">
            <a:off x="7245055" y="5860660"/>
            <a:ext cx="1020841" cy="10231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36 Conector recto de flecha"/>
          <p:cNvCxnSpPr>
            <a:cxnSpLocks noChangeShapeType="1"/>
            <a:stCxn id="114" idx="1"/>
          </p:cNvCxnSpPr>
          <p:nvPr/>
        </p:nvCxnSpPr>
        <p:spPr bwMode="auto">
          <a:xfrm flipH="1" flipV="1">
            <a:off x="6358385" y="6731630"/>
            <a:ext cx="1101562" cy="104197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4" name="7 CuadroTexto"/>
          <p:cNvSpPr txBox="1"/>
          <p:nvPr/>
        </p:nvSpPr>
        <p:spPr>
          <a:xfrm>
            <a:off x="7459947" y="7542837"/>
            <a:ext cx="323886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eaLnBrk="1" hangingPunct="1"/>
            <a:r>
              <a:rPr lang="ru-RU" sz="2399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Бедность</a:t>
            </a:r>
            <a:endParaRPr lang="es-MX" sz="23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4 Elipse"/>
          <p:cNvSpPr/>
          <p:nvPr/>
        </p:nvSpPr>
        <p:spPr bwMode="auto">
          <a:xfrm>
            <a:off x="2506084" y="4913139"/>
            <a:ext cx="4860413" cy="1907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es-MX" sz="2399">
              <a:ln w="28575">
                <a:solidFill>
                  <a:srgbClr val="FF0000"/>
                </a:solidFill>
              </a:ln>
              <a:noFill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1 Rectángulo"/>
          <p:cNvSpPr>
            <a:spLocks noChangeArrowheads="1"/>
          </p:cNvSpPr>
          <p:nvPr/>
        </p:nvSpPr>
        <p:spPr bwMode="auto">
          <a:xfrm>
            <a:off x="2971187" y="9168759"/>
            <a:ext cx="706684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41199" lvl="1" indent="-388332" algn="ctr" defTabSz="1300460" eaLnBrk="1" hangingPunct="1">
              <a:spcBef>
                <a:spcPts val="142"/>
              </a:spcBef>
              <a:spcAft>
                <a:spcPts val="142"/>
              </a:spcAft>
              <a:buClr>
                <a:srgbClr val="00B050"/>
              </a:buClr>
              <a:buSzPct val="100000"/>
            </a:pPr>
            <a:r>
              <a:rPr lang="es-MX" sz="256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www.coneval.org.mx</a:t>
            </a:r>
            <a:endParaRPr lang="es-MX" sz="256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598488" y="700337"/>
            <a:ext cx="1195228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бедности</a:t>
            </a:r>
            <a:r>
              <a:rPr lang="en-US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Мексика</a:t>
            </a:r>
            <a:r>
              <a:rPr lang="en-US" sz="3413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13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01224" y="8984974"/>
            <a:ext cx="95033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eaLnBrk="1" hangingPunct="1"/>
            <a:r>
              <a:rPr lang="en-US" sz="1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estimates by CONEVAL based on the MEC 2016 of the MCS-ENIGH.</a:t>
            </a:r>
          </a:p>
        </p:txBody>
      </p:sp>
      <p:sp>
        <p:nvSpPr>
          <p:cNvPr id="17" name="15 Rectángulo"/>
          <p:cNvSpPr>
            <a:spLocks noChangeArrowheads="1"/>
          </p:cNvSpPr>
          <p:nvPr/>
        </p:nvSpPr>
        <p:spPr bwMode="auto">
          <a:xfrm>
            <a:off x="2341343" y="5013463"/>
            <a:ext cx="6067066" cy="2326106"/>
          </a:xfrm>
          <a:prstGeom prst="rect">
            <a:avLst/>
          </a:prstGeom>
          <a:solidFill>
            <a:srgbClr val="DE6B14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42883" eaLnBrk="1" hangingPunct="1">
              <a:defRPr/>
            </a:pPr>
            <a:endParaRPr lang="en-US" sz="20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15 Rectángulo"/>
          <p:cNvSpPr>
            <a:spLocks noChangeArrowheads="1"/>
          </p:cNvSpPr>
          <p:nvPr/>
        </p:nvSpPr>
        <p:spPr bwMode="auto">
          <a:xfrm>
            <a:off x="2288696" y="5009818"/>
            <a:ext cx="6115238" cy="2336313"/>
          </a:xfrm>
          <a:prstGeom prst="rect">
            <a:avLst/>
          </a:prstGeom>
          <a:solidFill>
            <a:srgbClr val="DE6B14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42883" eaLnBrk="1" hangingPunct="1">
              <a:defRPr/>
            </a:pPr>
            <a:endParaRPr lang="en-US" sz="20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32 Grupo"/>
          <p:cNvGrpSpPr>
            <a:grpSpLocks/>
          </p:cNvGrpSpPr>
          <p:nvPr/>
        </p:nvGrpSpPr>
        <p:grpSpPr bwMode="auto">
          <a:xfrm>
            <a:off x="2356848" y="4997325"/>
            <a:ext cx="6049294" cy="2331446"/>
            <a:chOff x="2554288" y="4602163"/>
            <a:chExt cx="4560887" cy="1418877"/>
          </a:xfrm>
          <a:solidFill>
            <a:srgbClr val="DE9832"/>
          </a:solidFill>
        </p:grpSpPr>
        <p:sp>
          <p:nvSpPr>
            <p:cNvPr id="20" name="15 Rectángulo"/>
            <p:cNvSpPr>
              <a:spLocks noChangeArrowheads="1"/>
            </p:cNvSpPr>
            <p:nvPr/>
          </p:nvSpPr>
          <p:spPr bwMode="auto">
            <a:xfrm>
              <a:off x="5375196" y="4602163"/>
              <a:ext cx="1739282" cy="14188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42883" eaLnBrk="1" hangingPunct="1"/>
              <a:endPara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15 Rectángulo"/>
            <p:cNvSpPr>
              <a:spLocks noChangeArrowheads="1"/>
            </p:cNvSpPr>
            <p:nvPr/>
          </p:nvSpPr>
          <p:spPr bwMode="auto">
            <a:xfrm>
              <a:off x="2554288" y="4615986"/>
              <a:ext cx="4560887" cy="5575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42883" eaLnBrk="1" hangingPunct="1"/>
              <a:endPara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38 CuadroTexto"/>
          <p:cNvSpPr txBox="1">
            <a:spLocks noChangeArrowheads="1"/>
          </p:cNvSpPr>
          <p:nvPr/>
        </p:nvSpPr>
        <p:spPr bwMode="auto">
          <a:xfrm>
            <a:off x="3795035" y="5147825"/>
            <a:ext cx="4258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Умеренно бедные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29 Rectángulo"/>
          <p:cNvSpPr>
            <a:spLocks noChangeArrowheads="1"/>
          </p:cNvSpPr>
          <p:nvPr/>
        </p:nvSpPr>
        <p:spPr bwMode="auto">
          <a:xfrm>
            <a:off x="8408412" y="3009070"/>
            <a:ext cx="1303243" cy="2007680"/>
          </a:xfrm>
          <a:prstGeom prst="rect">
            <a:avLst/>
          </a:prstGeom>
          <a:solidFill>
            <a:srgbClr val="00B05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42883" eaLnBrk="1" hangingPunct="1">
              <a:defRPr/>
            </a:pPr>
            <a:endParaRPr lang="en-US" sz="20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58 Rectángulo"/>
          <p:cNvSpPr>
            <a:spLocks noChangeArrowheads="1"/>
          </p:cNvSpPr>
          <p:nvPr/>
        </p:nvSpPr>
        <p:spPr bwMode="auto">
          <a:xfrm>
            <a:off x="2356737" y="5921356"/>
            <a:ext cx="3744047" cy="1462630"/>
          </a:xfrm>
          <a:prstGeom prst="rect">
            <a:avLst/>
          </a:prstGeom>
          <a:solidFill>
            <a:srgbClr val="8B1F17"/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42883" eaLnBrk="1" hangingPunct="1">
              <a:defRPr/>
            </a:pPr>
            <a:endParaRPr lang="en-US" sz="20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134 Conector recto de flecha"/>
          <p:cNvCxnSpPr>
            <a:cxnSpLocks noChangeShapeType="1"/>
          </p:cNvCxnSpPr>
          <p:nvPr/>
        </p:nvCxnSpPr>
        <p:spPr bwMode="auto">
          <a:xfrm flipH="1" flipV="1">
            <a:off x="1886748" y="7348785"/>
            <a:ext cx="7851230" cy="57024"/>
          </a:xfrm>
          <a:prstGeom prst="straightConnector1">
            <a:avLst/>
          </a:prstGeom>
          <a:noFill/>
          <a:ln w="793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9 Rectángulo"/>
          <p:cNvSpPr>
            <a:spLocks noChangeArrowheads="1"/>
          </p:cNvSpPr>
          <p:nvPr/>
        </p:nvSpPr>
        <p:spPr bwMode="auto">
          <a:xfrm>
            <a:off x="2321942" y="2959834"/>
            <a:ext cx="7385237" cy="4403634"/>
          </a:xfrm>
          <a:prstGeom prst="rect">
            <a:avLst/>
          </a:prstGeom>
          <a:noFill/>
          <a:ln w="825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42883" eaLnBrk="1" hangingPunct="1">
              <a:defRPr/>
            </a:pPr>
            <a:endParaRPr lang="en-US" sz="20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30 Conector recto"/>
          <p:cNvCxnSpPr>
            <a:cxnSpLocks noChangeShapeType="1"/>
          </p:cNvCxnSpPr>
          <p:nvPr/>
        </p:nvCxnSpPr>
        <p:spPr bwMode="auto">
          <a:xfrm>
            <a:off x="8389509" y="2945850"/>
            <a:ext cx="18903" cy="4459959"/>
          </a:xfrm>
          <a:prstGeom prst="line">
            <a:avLst/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102042" y="4193560"/>
            <a:ext cx="4445936" cy="11026"/>
          </a:xfrm>
          <a:prstGeom prst="straightConnector1">
            <a:avLst/>
          </a:prstGeom>
          <a:noFill/>
          <a:ln w="6794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43 CuadroTexto"/>
          <p:cNvSpPr txBox="1">
            <a:spLocks noChangeArrowheads="1"/>
          </p:cNvSpPr>
          <p:nvPr/>
        </p:nvSpPr>
        <p:spPr bwMode="auto">
          <a:xfrm>
            <a:off x="127009" y="3948358"/>
            <a:ext cx="2383275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1707" b="1" i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Верхняя линия отсечения </a:t>
            </a:r>
            <a:endParaRPr lang="en-US" sz="1707" b="1" i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40 Conector recto"/>
          <p:cNvCxnSpPr>
            <a:cxnSpLocks noChangeShapeType="1"/>
          </p:cNvCxnSpPr>
          <p:nvPr/>
        </p:nvCxnSpPr>
        <p:spPr bwMode="auto">
          <a:xfrm>
            <a:off x="2319496" y="5016750"/>
            <a:ext cx="6113919" cy="0"/>
          </a:xfrm>
          <a:prstGeom prst="line">
            <a:avLst/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54 CuadroTexto"/>
          <p:cNvSpPr txBox="1">
            <a:spLocks noChangeArrowheads="1"/>
          </p:cNvSpPr>
          <p:nvPr/>
        </p:nvSpPr>
        <p:spPr bwMode="auto">
          <a:xfrm>
            <a:off x="2486404" y="5853632"/>
            <a:ext cx="3427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Крайне бедные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34 CuadroTexto"/>
          <p:cNvSpPr txBox="1">
            <a:spLocks noChangeArrowheads="1"/>
          </p:cNvSpPr>
          <p:nvPr/>
        </p:nvSpPr>
        <p:spPr bwMode="auto">
          <a:xfrm>
            <a:off x="2124081" y="3053983"/>
            <a:ext cx="6513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Уязвимые по критерию наличия </a:t>
            </a:r>
          </a:p>
          <a:p>
            <a:pPr algn="ctr" defTabSz="642883" eaLnBrk="1" hangingPunct="1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деприваций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34 CuadroTexto"/>
          <p:cNvSpPr txBox="1">
            <a:spLocks noChangeArrowheads="1"/>
          </p:cNvSpPr>
          <p:nvPr/>
        </p:nvSpPr>
        <p:spPr bwMode="auto">
          <a:xfrm>
            <a:off x="9604431" y="5210412"/>
            <a:ext cx="27992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Уязвимые с т. </a:t>
            </a:r>
            <a:r>
              <a:rPr lang="ru-RU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охода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8.6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7.0%</a:t>
            </a:r>
          </a:p>
        </p:txBody>
      </p:sp>
      <p:cxnSp>
        <p:nvCxnSpPr>
          <p:cNvPr id="34" name="82 Conector recto de flecha"/>
          <p:cNvCxnSpPr>
            <a:cxnSpLocks noChangeShapeType="1"/>
          </p:cNvCxnSpPr>
          <p:nvPr/>
        </p:nvCxnSpPr>
        <p:spPr bwMode="auto">
          <a:xfrm rot="10800000">
            <a:off x="9136400" y="5850382"/>
            <a:ext cx="1058246" cy="3914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9905040" y="2985826"/>
            <a:ext cx="29332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относятся ни к бедным, ни к уязвимым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27.8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22.6%</a:t>
            </a:r>
          </a:p>
        </p:txBody>
      </p:sp>
      <p:sp>
        <p:nvSpPr>
          <p:cNvPr id="36" name="2 Rectángulo"/>
          <p:cNvSpPr/>
          <p:nvPr/>
        </p:nvSpPr>
        <p:spPr>
          <a:xfrm>
            <a:off x="255371" y="6108112"/>
            <a:ext cx="1878268" cy="114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883" eaLnBrk="1" hangingPunct="1"/>
            <a:r>
              <a:rPr lang="ru-RU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городе </a:t>
            </a:r>
            <a:r>
              <a:rPr lang="en-US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1707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1,310.94</a:t>
            </a:r>
          </a:p>
          <a:p>
            <a:pPr defTabSz="642883" eaLnBrk="1" hangingPunct="1"/>
            <a:r>
              <a:rPr lang="ru-RU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селе</a:t>
            </a:r>
            <a:r>
              <a:rPr lang="en-US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707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 933.20</a:t>
            </a:r>
          </a:p>
        </p:txBody>
      </p:sp>
      <p:sp>
        <p:nvSpPr>
          <p:cNvPr id="37" name="3 Rectángulo"/>
          <p:cNvSpPr/>
          <p:nvPr/>
        </p:nvSpPr>
        <p:spPr>
          <a:xfrm>
            <a:off x="466888" y="4522077"/>
            <a:ext cx="1976338" cy="114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883" eaLnBrk="1" hangingPunct="1"/>
            <a:r>
              <a:rPr lang="ru-RU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городе</a:t>
            </a:r>
            <a:r>
              <a:rPr lang="en-US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7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2,660.40</a:t>
            </a:r>
          </a:p>
          <a:p>
            <a:pPr defTabSz="642883" eaLnBrk="1" hangingPunct="1"/>
            <a:r>
              <a:rPr lang="ru-RU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селе</a:t>
            </a:r>
            <a:r>
              <a:rPr lang="en-US" sz="1707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707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1,715.57</a:t>
            </a:r>
          </a:p>
        </p:txBody>
      </p:sp>
      <p:grpSp>
        <p:nvGrpSpPr>
          <p:cNvPr id="38" name="102 Grupo"/>
          <p:cNvGrpSpPr>
            <a:grpSpLocks/>
          </p:cNvGrpSpPr>
          <p:nvPr/>
        </p:nvGrpSpPr>
        <p:grpSpPr bwMode="auto">
          <a:xfrm>
            <a:off x="5471310" y="7508367"/>
            <a:ext cx="4418731" cy="430093"/>
            <a:chOff x="5585807" y="5032378"/>
            <a:chExt cx="3259593" cy="432616"/>
          </a:xfrm>
        </p:grpSpPr>
        <p:sp>
          <p:nvSpPr>
            <p:cNvPr id="39" name="22 CuadroTexto"/>
            <p:cNvSpPr txBox="1">
              <a:spLocks noChangeArrowheads="1"/>
            </p:cNvSpPr>
            <p:nvPr/>
          </p:nvSpPr>
          <p:spPr bwMode="auto">
            <a:xfrm>
              <a:off x="8042125" y="5062537"/>
              <a:ext cx="803275" cy="40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defTabSz="642883" eaLnBrk="1" hangingPunct="1"/>
              <a:r>
                <a:rPr lang="en-US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40" name="26 CuadroTexto"/>
            <p:cNvSpPr txBox="1">
              <a:spLocks noChangeArrowheads="1"/>
            </p:cNvSpPr>
            <p:nvPr/>
          </p:nvSpPr>
          <p:spPr bwMode="auto">
            <a:xfrm>
              <a:off x="5585807" y="5032378"/>
              <a:ext cx="255126" cy="40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defTabSz="642883" eaLnBrk="1" hangingPunct="1"/>
              <a:r>
                <a:rPr lang="en-US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1" name="22 CuadroTexto"/>
          <p:cNvSpPr txBox="1">
            <a:spLocks noChangeArrowheads="1"/>
          </p:cNvSpPr>
          <p:nvPr/>
        </p:nvSpPr>
        <p:spPr bwMode="auto">
          <a:xfrm>
            <a:off x="3530634" y="7527309"/>
            <a:ext cx="40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42" name="22 CuadroTexto"/>
          <p:cNvSpPr txBox="1">
            <a:spLocks noChangeArrowheads="1"/>
          </p:cNvSpPr>
          <p:nvPr/>
        </p:nvSpPr>
        <p:spPr bwMode="auto">
          <a:xfrm>
            <a:off x="6482550" y="7543093"/>
            <a:ext cx="40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3" name="22 CuadroTexto"/>
          <p:cNvSpPr txBox="1">
            <a:spLocks noChangeArrowheads="1"/>
          </p:cNvSpPr>
          <p:nvPr/>
        </p:nvSpPr>
        <p:spPr bwMode="auto">
          <a:xfrm>
            <a:off x="4459537" y="7528888"/>
            <a:ext cx="40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7" name="22 CuadroTexto"/>
          <p:cNvSpPr txBox="1">
            <a:spLocks noChangeArrowheads="1"/>
          </p:cNvSpPr>
          <p:nvPr/>
        </p:nvSpPr>
        <p:spPr bwMode="auto">
          <a:xfrm>
            <a:off x="7625815" y="7539937"/>
            <a:ext cx="40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8" name="22 CuadroTexto"/>
          <p:cNvSpPr txBox="1">
            <a:spLocks noChangeArrowheads="1"/>
          </p:cNvSpPr>
          <p:nvPr/>
        </p:nvSpPr>
        <p:spPr bwMode="auto">
          <a:xfrm>
            <a:off x="2481125" y="7528888"/>
            <a:ext cx="40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3645197" y="8475839"/>
            <a:ext cx="3998079" cy="304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 defTabSz="1300460" eaLnBrk="1" hangingPunct="1"/>
            <a:r>
              <a:rPr lang="ru-RU" sz="20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(нарушения социальных прав)</a:t>
            </a:r>
            <a:endParaRPr lang="en-US" sz="20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 rot="16200000">
            <a:off x="5494760" y="7246859"/>
            <a:ext cx="307777" cy="1746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 defTabSz="1300460" eaLnBrk="1" hangingPunct="1"/>
            <a:r>
              <a:rPr lang="ru-RU" sz="20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Депривации</a:t>
            </a:r>
            <a:endParaRPr lang="en-US" sz="20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6024609" y="5572885"/>
            <a:ext cx="2254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883" eaLnBrk="1" hangingPunct="1"/>
            <a:r>
              <a:rPr 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44.0 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35.9</a:t>
            </a:r>
            <a:r>
              <a:rPr lang="en-US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ru-RU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 число деприваций = </a:t>
            </a:r>
            <a:r>
              <a:rPr lang="en-US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  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2448299" y="6208928"/>
            <a:ext cx="3584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883" eaLnBrk="1" hangingPunct="1"/>
            <a:r>
              <a:rPr 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 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7.6</a:t>
            </a:r>
            <a:r>
              <a:rPr lang="en-US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ru-RU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 число деприваций = </a:t>
            </a:r>
            <a:r>
              <a:rPr lang="en-US" sz="1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</a:t>
            </a:r>
            <a:endParaRPr lang="en-US" sz="1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3608157" y="3842724"/>
            <a:ext cx="3902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883" eaLnBrk="1" hangingPunct="1"/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32.9 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26.8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ср. число деприваций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82 Conector recto de flecha"/>
          <p:cNvCxnSpPr>
            <a:cxnSpLocks noChangeShapeType="1"/>
          </p:cNvCxnSpPr>
          <p:nvPr/>
        </p:nvCxnSpPr>
        <p:spPr bwMode="auto">
          <a:xfrm rot="10800000">
            <a:off x="9104254" y="3774729"/>
            <a:ext cx="1058246" cy="3914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43 CuadroTexto"/>
          <p:cNvSpPr txBox="1">
            <a:spLocks noChangeArrowheads="1"/>
          </p:cNvSpPr>
          <p:nvPr/>
        </p:nvSpPr>
        <p:spPr bwMode="auto">
          <a:xfrm>
            <a:off x="63845" y="5650280"/>
            <a:ext cx="2383275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1707" b="1" i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Нижняя линия отсечения</a:t>
            </a:r>
            <a:endParaRPr lang="en-US" sz="1707" b="1" i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2291141" y="5009818"/>
            <a:ext cx="6142271" cy="2440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7" name="82 Conector recto de flecha"/>
          <p:cNvCxnSpPr>
            <a:cxnSpLocks noChangeShapeType="1"/>
          </p:cNvCxnSpPr>
          <p:nvPr/>
        </p:nvCxnSpPr>
        <p:spPr bwMode="auto">
          <a:xfrm flipH="1" flipV="1">
            <a:off x="8202468" y="6954504"/>
            <a:ext cx="1802933" cy="55386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38 CuadroTexto"/>
          <p:cNvSpPr txBox="1">
            <a:spLocks noChangeArrowheads="1"/>
          </p:cNvSpPr>
          <p:nvPr/>
        </p:nvSpPr>
        <p:spPr bwMode="auto">
          <a:xfrm>
            <a:off x="8495067" y="7373348"/>
            <a:ext cx="52880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642883" eaLnBrk="1" hangingPunct="1"/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Бедность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53.4 million</a:t>
            </a:r>
          </a:p>
          <a:p>
            <a:pPr algn="ctr" defTabSz="642883" eaLnBrk="1" hangingPunct="1"/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43.6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42883" eaLnBrk="1" hangingPunct="1"/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 число деприваций =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0742" y="4467617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02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5736" y="3436640"/>
            <a:ext cx="12047016" cy="2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9" tIns="35719" rIns="35719" bIns="35719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es-MX" b="1" dirty="0" smtClean="0">
                <a:solidFill>
                  <a:srgbClr val="005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lack" panose="020B0A04020102020204" pitchFamily="34" charset="0"/>
              </a:rPr>
              <a:t>Создание в Мексике системы мониторинга</a:t>
            </a:r>
            <a:endParaRPr lang="en-US" altLang="es-MX" b="1" dirty="0">
              <a:solidFill>
                <a:srgbClr val="005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1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33392" y="1420416"/>
            <a:ext cx="11384465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ru-RU" sz="3413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 всего, что такое система мониторинга</a:t>
            </a:r>
            <a:r>
              <a:rPr lang="es-MX" sz="3413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741760" y="2356520"/>
            <a:ext cx="11456473" cy="1512168"/>
          </a:xfrm>
          <a:prstGeom prst="roundRect">
            <a:avLst/>
          </a:prstGeom>
          <a:solidFill>
            <a:srgbClr val="0DA31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Мониторингом называется непрерывный и постоянный процесс сбора данных об эффективности реализации программ</a:t>
            </a:r>
            <a:endParaRPr lang="es-MX" sz="28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1033392" y="3940696"/>
            <a:ext cx="10873208" cy="48245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marL="487672" indent="-487672" algn="just" defTabSz="1300460">
              <a:spcAft>
                <a:spcPts val="1707"/>
              </a:spcAft>
              <a:buClr>
                <a:srgbClr val="9BBB59"/>
              </a:buClr>
              <a:buFont typeface="Wingdings" pitchFamily="2" charset="2"/>
              <a:buChar char="ü"/>
            </a:pP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показателей ≠</a:t>
            </a:r>
            <a:r>
              <a:rPr lang="en-US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показателей</a:t>
            </a:r>
            <a:r>
              <a:rPr lang="en-US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также требуется</a:t>
            </a:r>
            <a:r>
              <a:rPr lang="en-US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87672" indent="-487672" algn="just" defTabSz="1300460">
              <a:spcAft>
                <a:spcPts val="1707"/>
              </a:spcAft>
              <a:buClr>
                <a:srgbClr val="9BBB59"/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структуры и целей программы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s-MX" sz="312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87672" indent="-487672" algn="just" defTabSz="1300460">
              <a:spcAft>
                <a:spcPts val="1707"/>
              </a:spcAft>
              <a:buClr>
                <a:srgbClr val="9BBB59"/>
              </a:buClr>
              <a:buFont typeface="Wingdings" pitchFamily="2" charset="2"/>
              <a:buChar char="ü"/>
            </a:pP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подходящих показателей</a:t>
            </a:r>
            <a:r>
              <a:rPr lang="es-MX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87672" indent="-487672" algn="just" defTabSz="1300460">
              <a:spcAft>
                <a:spcPts val="1707"/>
              </a:spcAft>
              <a:buClr>
                <a:srgbClr val="9BBB59"/>
              </a:buClr>
              <a:buFont typeface="Wingdings" pitchFamily="2" charset="2"/>
              <a:buChar char="ü"/>
            </a:pP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 анализ данных</a:t>
            </a:r>
            <a:r>
              <a:rPr lang="es-MX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87672" indent="-487672" algn="just" defTabSz="1300460">
              <a:spcAft>
                <a:spcPts val="1707"/>
              </a:spcAft>
              <a:buClr>
                <a:srgbClr val="9BBB59"/>
              </a:buClr>
              <a:buFont typeface="Wingdings" pitchFamily="2" charset="2"/>
              <a:buChar char="ü"/>
            </a:pPr>
            <a:r>
              <a:rPr lang="ru-RU" sz="3129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данных для выбора мер по повышению эффективности или корректировки программ</a:t>
            </a:r>
            <a:endParaRPr lang="es-MX" sz="312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09712" y="1259294"/>
            <a:ext cx="7613952" cy="114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 sz="3413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ru-RU" dirty="0" smtClean="0"/>
              <a:t>Стратеги внедрения системы показателей</a:t>
            </a:r>
            <a:endParaRPr lang="es-MX" dirty="0"/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2543069" y="8085406"/>
            <a:ext cx="3361536" cy="679825"/>
          </a:xfrm>
          <a:prstGeom prst="roundRect">
            <a:avLst/>
          </a:prstGeom>
          <a:solidFill>
            <a:srgbClr val="0DA31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Создание нормативно-правовой базы</a:t>
            </a:r>
            <a:endParaRPr lang="es-MX" sz="20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2109911" y="7685112"/>
            <a:ext cx="694235" cy="8662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0460"/>
            <a:endParaRPr lang="es-MX" sz="3413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4158841" y="7175010"/>
            <a:ext cx="3764823" cy="78624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Разработка показателей</a:t>
            </a:r>
            <a:endParaRPr lang="es-MX" sz="20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3739207" y="6749008"/>
            <a:ext cx="741814" cy="7363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0460"/>
            <a:endParaRPr lang="es-MX" sz="3413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5385745" y="6172944"/>
            <a:ext cx="3507334" cy="72799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Их совершенствование</a:t>
            </a:r>
            <a:endParaRPr lang="es-MX" sz="20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4918224" y="5884912"/>
            <a:ext cx="690992" cy="7029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0460"/>
            <a:endParaRPr lang="es-MX" sz="3413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6566603" y="4916154"/>
            <a:ext cx="4648496" cy="1014863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defTabSz="1300460"/>
            <a:r>
              <a:rPr lang="ru-RU" sz="18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Утверждение </a:t>
            </a:r>
          </a:p>
          <a:p>
            <a:pPr defTabSz="1300460"/>
            <a:r>
              <a:rPr lang="ru-RU" sz="18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показателей</a:t>
            </a:r>
            <a:endParaRPr lang="es-MX" sz="18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27 Elipse"/>
          <p:cNvSpPr/>
          <p:nvPr/>
        </p:nvSpPr>
        <p:spPr bwMode="auto">
          <a:xfrm>
            <a:off x="6075518" y="4790816"/>
            <a:ext cx="642905" cy="662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0460"/>
            <a:endParaRPr lang="es-MX" sz="3413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6" name="35 Elipse"/>
          <p:cNvSpPr/>
          <p:nvPr/>
        </p:nvSpPr>
        <p:spPr bwMode="auto">
          <a:xfrm>
            <a:off x="6155935" y="8418547"/>
            <a:ext cx="102411" cy="10241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1" name="40 Elipse"/>
          <p:cNvSpPr/>
          <p:nvPr/>
        </p:nvSpPr>
        <p:spPr bwMode="auto">
          <a:xfrm>
            <a:off x="6515857" y="8229960"/>
            <a:ext cx="102411" cy="10241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2" name="41 Elipse"/>
          <p:cNvSpPr/>
          <p:nvPr/>
        </p:nvSpPr>
        <p:spPr bwMode="auto">
          <a:xfrm>
            <a:off x="6832037" y="7973144"/>
            <a:ext cx="102411" cy="102411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3" name="42 Elipse"/>
          <p:cNvSpPr/>
          <p:nvPr/>
        </p:nvSpPr>
        <p:spPr bwMode="auto">
          <a:xfrm>
            <a:off x="9166696" y="4658050"/>
            <a:ext cx="102411" cy="10241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2800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9094688" y="4916154"/>
            <a:ext cx="102411" cy="1024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2800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5" name="44 Elipse"/>
          <p:cNvSpPr/>
          <p:nvPr/>
        </p:nvSpPr>
        <p:spPr bwMode="auto">
          <a:xfrm>
            <a:off x="7624125" y="7026336"/>
            <a:ext cx="102411" cy="102411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2800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6" name="45 Elipse"/>
          <p:cNvSpPr/>
          <p:nvPr/>
        </p:nvSpPr>
        <p:spPr bwMode="auto">
          <a:xfrm>
            <a:off x="8374608" y="6029350"/>
            <a:ext cx="102411" cy="10241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2800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7" name="46 Elipse"/>
          <p:cNvSpPr/>
          <p:nvPr/>
        </p:nvSpPr>
        <p:spPr bwMode="auto">
          <a:xfrm>
            <a:off x="9533474" y="3218912"/>
            <a:ext cx="102411" cy="10241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8" name="47 Elipse"/>
          <p:cNvSpPr/>
          <p:nvPr/>
        </p:nvSpPr>
        <p:spPr bwMode="auto">
          <a:xfrm>
            <a:off x="9429033" y="2962988"/>
            <a:ext cx="102411" cy="10241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49" name="48 Elipse"/>
          <p:cNvSpPr/>
          <p:nvPr/>
        </p:nvSpPr>
        <p:spPr bwMode="auto">
          <a:xfrm>
            <a:off x="9310712" y="3053927"/>
            <a:ext cx="102411" cy="102411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50" name="49 Elipse"/>
          <p:cNvSpPr/>
          <p:nvPr/>
        </p:nvSpPr>
        <p:spPr bwMode="auto">
          <a:xfrm>
            <a:off x="9557048" y="3046315"/>
            <a:ext cx="102411" cy="1024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51" name="50 Elipse"/>
          <p:cNvSpPr/>
          <p:nvPr/>
        </p:nvSpPr>
        <p:spPr bwMode="auto">
          <a:xfrm>
            <a:off x="9736267" y="2962988"/>
            <a:ext cx="102411" cy="1024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52" name="51 Elipse"/>
          <p:cNvSpPr/>
          <p:nvPr/>
        </p:nvSpPr>
        <p:spPr bwMode="auto">
          <a:xfrm>
            <a:off x="9582650" y="2860576"/>
            <a:ext cx="102411" cy="1024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54" name="53 Rectángulo redondeado"/>
          <p:cNvSpPr/>
          <p:nvPr/>
        </p:nvSpPr>
        <p:spPr bwMode="auto">
          <a:xfrm>
            <a:off x="7243314" y="3580656"/>
            <a:ext cx="5163742" cy="102411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Система показателей эффективности социальных программ </a:t>
            </a:r>
            <a:r>
              <a:rPr lang="es-MX" sz="20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(SIPS)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24805" y="2479130"/>
            <a:ext cx="4737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004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Координация действий</a:t>
            </a:r>
            <a:r>
              <a:rPr lang="es-MX" sz="2800" b="1" u="sng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:</a:t>
            </a:r>
            <a:endParaRPr lang="es-MX" sz="2800" b="1" u="sng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6394" indent="-406394" algn="just" defTabSz="13004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Программы</a:t>
            </a:r>
            <a:endParaRPr lang="es-MX" sz="28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6394" indent="-406394" algn="just" defTabSz="13004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Раб. группы по оценке</a:t>
            </a:r>
            <a:endParaRPr lang="es-MX" sz="28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6394" indent="-406394" algn="just" defTabSz="13004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CONEVAL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– Национальный совет по оценке программ социального развития</a:t>
            </a:r>
            <a:endParaRPr lang="es-MX" sz="28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6394" indent="-406394" algn="just" defTabSz="13004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Министерство финансов</a:t>
            </a:r>
            <a:endParaRPr lang="es-MX" sz="28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41189" y="5066762"/>
            <a:ext cx="232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Безусловное</a:t>
            </a:r>
            <a:endParaRPr lang="es-MX" sz="1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46 Elipse"/>
          <p:cNvSpPr/>
          <p:nvPr/>
        </p:nvSpPr>
        <p:spPr bwMode="auto">
          <a:xfrm>
            <a:off x="9836383" y="3037546"/>
            <a:ext cx="102411" cy="10241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/>
            <a:endParaRPr lang="es-MX" sz="3413">
              <a:solidFill>
                <a:prstClr val="black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8606425" y="5100678"/>
            <a:ext cx="207301" cy="19487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1" name="Elipse 30"/>
          <p:cNvSpPr/>
          <p:nvPr/>
        </p:nvSpPr>
        <p:spPr>
          <a:xfrm>
            <a:off x="8590631" y="5402169"/>
            <a:ext cx="207301" cy="19487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2" name="Elipse 31"/>
          <p:cNvSpPr/>
          <p:nvPr/>
        </p:nvSpPr>
        <p:spPr>
          <a:xfrm>
            <a:off x="8590631" y="5675705"/>
            <a:ext cx="207301" cy="19487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4" name="Rectángulo 3"/>
          <p:cNvSpPr/>
          <p:nvPr/>
        </p:nvSpPr>
        <p:spPr>
          <a:xfrm>
            <a:off x="8813726" y="5323944"/>
            <a:ext cx="2059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n-lt"/>
              </a:rPr>
              <a:t>Условное</a:t>
            </a:r>
            <a:endParaRPr lang="es-MX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01661" y="5590965"/>
            <a:ext cx="2592288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Не удовлетворяет критериям</a:t>
            </a:r>
            <a:endParaRPr lang="es-MX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53 Rectángulo redondeado"/>
          <p:cNvSpPr/>
          <p:nvPr/>
        </p:nvSpPr>
        <p:spPr bwMode="auto">
          <a:xfrm>
            <a:off x="7747370" y="1692446"/>
            <a:ext cx="5163742" cy="10241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2400" dirty="0" smtClean="0">
                <a:solidFill>
                  <a:prstClr val="white"/>
                </a:solidFill>
                <a:latin typeface="Calibri" pitchFamily="34" charset="0"/>
              </a:rPr>
              <a:t>Система мониторинга эффективности мер и программ</a:t>
            </a:r>
            <a:endParaRPr lang="es-MX" sz="24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7704" y="1182077"/>
            <a:ext cx="105851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 sz="3413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ru-RU" sz="2800" dirty="0" smtClean="0"/>
              <a:t>Чтобы разрабатывать и совершенствовать показатели, необходимо иметь нормативно-правовую базу</a:t>
            </a:r>
            <a:endParaRPr lang="es-MX" sz="2800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-8626" y="2149778"/>
            <a:ext cx="12954317" cy="66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1300460"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нормативно-правовой базы, определяющей все процедуры, кто за что отвечает, сроки, в том числе, сроки обновления, и конечные результаты</a:t>
            </a:r>
            <a:endParaRPr lang="es-ES_tradnl" sz="21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методика оценки федеральных программ, показатели оценки</a:t>
            </a:r>
            <a:endParaRPr lang="es-ES_tradnl" sz="21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Связь между регламентом (операционными правилами) и системой мониторинга</a:t>
            </a:r>
            <a:endParaRPr lang="es-ES_tradnl" sz="21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совершенствования системы мониторинга, обновление оценок и показателей 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s-ES_tradnl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указания по разработке системы мониторинга и показателей 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Минфин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CONEVAL – SFP)</a:t>
            </a: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руководство  по разработке системы мониторинга и показателей 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_tradnl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CONEVAL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ES_tradnl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утверждения показателей эффективности социальных программ</a:t>
            </a:r>
            <a:endParaRPr lang="en-US" sz="21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4066" lvl="2" defTabSz="1300460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выработка рекомендаций 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Минфин</a:t>
            </a:r>
            <a:r>
              <a:rPr lang="es-ES_tradnl" sz="2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CONEVAL – SFP)</a:t>
            </a:r>
          </a:p>
          <a:p>
            <a:pPr marL="1117583" lvl="1" indent="-548632" defTabSz="1300460">
              <a:lnSpc>
                <a:spcPct val="140000"/>
              </a:lnSpc>
              <a:spcBef>
                <a:spcPct val="0"/>
              </a:spcBef>
              <a:buClr>
                <a:srgbClr val="00B050"/>
              </a:buClr>
            </a:pPr>
            <a:endParaRPr lang="es-ES_tradnl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7583" lvl="1" indent="-548632" defTabSz="1300460">
              <a:lnSpc>
                <a:spcPct val="140000"/>
              </a:lnSpc>
              <a:spcBef>
                <a:spcPct val="0"/>
              </a:spcBef>
              <a:buClr>
                <a:srgbClr val="00B050"/>
              </a:buClr>
            </a:pPr>
            <a:endParaRPr lang="es-ES_tradnl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7583" lvl="1" indent="-548632" defTabSz="1300460">
              <a:lnSpc>
                <a:spcPct val="140000"/>
              </a:lnSpc>
              <a:spcBef>
                <a:spcPct val="0"/>
              </a:spcBef>
              <a:buClr>
                <a:srgbClr val="00B050"/>
              </a:buClr>
            </a:pPr>
            <a:endParaRPr lang="es-ES_tradnl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10703375" y="1168483"/>
            <a:ext cx="2332495" cy="921702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/>
            <a:r>
              <a:rPr lang="ru-RU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нормативно-правовой базы</a:t>
            </a:r>
            <a:endParaRPr lang="es-MX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323849" y="7253063"/>
            <a:ext cx="12289365" cy="1541445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just" defTabSz="1300460"/>
            <a:r>
              <a:rPr lang="ru-RU" sz="2000" b="1" u="sng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</a:t>
            </a:r>
            <a:r>
              <a:rPr lang="es-MX" sz="2000" b="1" u="sng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s-MX" sz="2000" b="1" u="sng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6394" indent="-406394" algn="just" defTabSz="1300460">
              <a:buClr>
                <a:prstClr val="white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допустить превращение нормативно-правового регулирования в бюрократический процесс</a:t>
            </a:r>
            <a:endParaRPr lang="en-US" sz="18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6394" indent="-406394" algn="just" defTabSz="1300460">
              <a:buClr>
                <a:prstClr val="white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внесения изменения в НПА не должна затруднять процесс мониторинга</a:t>
            </a:r>
            <a:endParaRPr lang="es-MX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dondear rectángulo de esquina diagonal"/>
          <p:cNvSpPr/>
          <p:nvPr/>
        </p:nvSpPr>
        <p:spPr bwMode="auto">
          <a:xfrm>
            <a:off x="9779792" y="2316686"/>
            <a:ext cx="2048000" cy="1536000"/>
          </a:xfrm>
          <a:prstGeom prst="round2Diag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Заключение по эффективности системы мониторинга и системы показателей</a:t>
            </a:r>
            <a:endParaRPr lang="es-MX" sz="14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6" name="25 Redondear rectángulo de esquina diagonal">
            <a:hlinkClick r:id="" action="ppaction://noaction"/>
          </p:cNvPr>
          <p:cNvSpPr/>
          <p:nvPr/>
        </p:nvSpPr>
        <p:spPr bwMode="auto">
          <a:xfrm>
            <a:off x="7117096" y="2316516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Анализ эффективности системы мониторинга и системы  показателей</a:t>
            </a:r>
            <a:endParaRPr lang="es-MX" sz="16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27 Redondear rectángulo de esquina diagonal"/>
          <p:cNvSpPr/>
          <p:nvPr/>
        </p:nvSpPr>
        <p:spPr bwMode="auto">
          <a:xfrm>
            <a:off x="4402967" y="2316516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>
              <a:defRPr/>
            </a:pPr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Структура/содержание аналитических отчетов</a:t>
            </a:r>
            <a:endParaRPr lang="es-MX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9" name="28 Redondear rectángulo de esquina diagonal"/>
          <p:cNvSpPr/>
          <p:nvPr/>
        </p:nvSpPr>
        <p:spPr bwMode="auto">
          <a:xfrm>
            <a:off x="9771008" y="4116910"/>
            <a:ext cx="2048000" cy="1536000"/>
          </a:xfrm>
          <a:prstGeom prst="round2Diag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Заключение по показателям  программы</a:t>
            </a:r>
            <a:endParaRPr lang="es-MX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0" name="29 Redondear rectángulo de esquina diagonal"/>
          <p:cNvSpPr/>
          <p:nvPr/>
        </p:nvSpPr>
        <p:spPr bwMode="auto">
          <a:xfrm>
            <a:off x="7117096" y="4108715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Анализ показателей результатов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1" name="30 Redondear rectángulo de esquina diagonal"/>
          <p:cNvSpPr/>
          <p:nvPr/>
        </p:nvSpPr>
        <p:spPr bwMode="auto">
          <a:xfrm>
            <a:off x="4403194" y="4108715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Выбор специалиста по профилю программы и эксперта по статистике</a:t>
            </a:r>
            <a:endParaRPr lang="en-US" sz="16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2" name="31 Redondear rectángulo de esquina diagonal"/>
          <p:cNvSpPr/>
          <p:nvPr/>
        </p:nvSpPr>
        <p:spPr bwMode="auto">
          <a:xfrm>
            <a:off x="9771236" y="6464347"/>
            <a:ext cx="2048000" cy="1536000"/>
          </a:xfrm>
          <a:prstGeom prst="round2Diag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Утвержденные показатели по программам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" name="32 Redondear rectángulo de esquina diagonal"/>
          <p:cNvSpPr/>
          <p:nvPr/>
        </p:nvSpPr>
        <p:spPr bwMode="auto">
          <a:xfrm>
            <a:off x="7117096" y="6464176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Рассмотрение Руководящим комитетом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4" name="33 Redondear rectángulo de esquina diagonal"/>
          <p:cNvSpPr/>
          <p:nvPr/>
        </p:nvSpPr>
        <p:spPr bwMode="auto">
          <a:xfrm>
            <a:off x="4351761" y="6464176"/>
            <a:ext cx="2048000" cy="1536000"/>
          </a:xfrm>
          <a:prstGeom prst="round2DiagRect">
            <a:avLst/>
          </a:prstGeom>
          <a:solidFill>
            <a:srgbClr val="00990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Рассмотрение Исполнительным комитетом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921350" y="5747297"/>
            <a:ext cx="3328000" cy="61446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ru-RU" sz="1707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Рассмотрение Минфином и </a:t>
            </a:r>
            <a:r>
              <a:rPr lang="ru-RU" sz="1707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Аудиторской палатой</a:t>
            </a:r>
            <a:endParaRPr lang="es-MX" sz="1707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20980" y="2316686"/>
            <a:ext cx="3328000" cy="1536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es-MX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I. </a:t>
            </a:r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Общая оценка результатов, показателей эффективности услуг и  качества управления</a:t>
            </a:r>
            <a:endParaRPr lang="es-MX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20980" y="4119020"/>
            <a:ext cx="3328000" cy="1536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es-MX" sz="1991" dirty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II. </a:t>
            </a:r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 Оценка результативности конкретных программ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20980" y="6464176"/>
            <a:ext cx="3328000" cy="1536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300460"/>
            <a:r>
              <a:rPr lang="es-MX" sz="1991" dirty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III. </a:t>
            </a:r>
            <a:r>
              <a:rPr lang="ru-RU" sz="199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Порядок утверждения показателей</a:t>
            </a:r>
            <a:endParaRPr lang="es-ES" sz="199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4402967" y="6105737"/>
            <a:ext cx="7424825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39 Cheurón"/>
          <p:cNvSpPr/>
          <p:nvPr/>
        </p:nvSpPr>
        <p:spPr>
          <a:xfrm>
            <a:off x="6604851" y="2316516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1" name="40 Cheurón"/>
          <p:cNvSpPr/>
          <p:nvPr/>
        </p:nvSpPr>
        <p:spPr>
          <a:xfrm>
            <a:off x="9318713" y="6464176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2" name="41 Cheurón"/>
          <p:cNvSpPr/>
          <p:nvPr/>
        </p:nvSpPr>
        <p:spPr>
          <a:xfrm>
            <a:off x="9267507" y="4108715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3" name="42 Cheurón"/>
          <p:cNvSpPr/>
          <p:nvPr/>
        </p:nvSpPr>
        <p:spPr>
          <a:xfrm>
            <a:off x="9267507" y="2316516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4" name="43 Cheurón"/>
          <p:cNvSpPr/>
          <p:nvPr/>
        </p:nvSpPr>
        <p:spPr>
          <a:xfrm>
            <a:off x="6604851" y="4159920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5" name="44 Cheurón"/>
          <p:cNvSpPr/>
          <p:nvPr/>
        </p:nvSpPr>
        <p:spPr>
          <a:xfrm>
            <a:off x="6604851" y="6464176"/>
            <a:ext cx="358400" cy="1536000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3982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920980" y="1391571"/>
            <a:ext cx="9979258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 sz="3413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ru-RU" dirty="0" smtClean="0"/>
              <a:t>Порядок утверждения показателей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4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2 Elipse"/>
          <p:cNvSpPr/>
          <p:nvPr/>
        </p:nvSpPr>
        <p:spPr bwMode="auto">
          <a:xfrm>
            <a:off x="13341" y="1920744"/>
            <a:ext cx="1638582" cy="1582925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ru-RU" sz="220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Понятность</a:t>
            </a:r>
            <a:endParaRPr lang="es-MX" sz="22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4" name="63 Elipse"/>
          <p:cNvSpPr/>
          <p:nvPr/>
        </p:nvSpPr>
        <p:spPr bwMode="auto">
          <a:xfrm>
            <a:off x="122277" y="3655041"/>
            <a:ext cx="1638582" cy="1582925"/>
          </a:xfrm>
          <a:prstGeom prst="ellipse">
            <a:avLst/>
          </a:prstGeom>
          <a:solidFill>
            <a:srgbClr val="F79646">
              <a:lumMod val="50000"/>
            </a:srgbClr>
          </a:solidFill>
          <a:ln w="9525" cap="flat" cmpd="sng" algn="ctr">
            <a:solidFill>
              <a:srgbClr val="F79646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ru-RU" sz="200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Информативность</a:t>
            </a:r>
            <a:endParaRPr lang="es-MX" sz="20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5" name="64 Elipse"/>
          <p:cNvSpPr/>
          <p:nvPr/>
        </p:nvSpPr>
        <p:spPr bwMode="auto">
          <a:xfrm>
            <a:off x="122277" y="5454392"/>
            <a:ext cx="1638582" cy="1582925"/>
          </a:xfrm>
          <a:prstGeom prst="ellipse">
            <a:avLst/>
          </a:prstGeom>
          <a:solidFill>
            <a:srgbClr val="9BBB59"/>
          </a:solidFill>
          <a:ln w="952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ru-RU" sz="190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Наблюдаемость</a:t>
            </a:r>
            <a:endParaRPr lang="es-MX" sz="19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6" name="65 Elipse"/>
          <p:cNvSpPr/>
          <p:nvPr/>
        </p:nvSpPr>
        <p:spPr bwMode="auto">
          <a:xfrm>
            <a:off x="122277" y="7251042"/>
            <a:ext cx="1638582" cy="1582925"/>
          </a:xfrm>
          <a:prstGeom prst="ellipse">
            <a:avLst/>
          </a:prstGeom>
          <a:solidFill>
            <a:srgbClr val="8064A2"/>
          </a:solidFill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ru-RU" sz="1991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Достаточность </a:t>
            </a:r>
            <a:endParaRPr lang="es-MX" sz="1991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1878601" y="3790995"/>
            <a:ext cx="4495982" cy="2061718"/>
          </a:xfrm>
          <a:prstGeom prst="rect">
            <a:avLst/>
          </a:prstGeom>
          <a:solidFill>
            <a:srgbClr val="E8D9D0"/>
          </a:solidFill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2133" dirty="0" smtClean="0">
                <a:latin typeface="Calibri" pitchFamily="34" charset="0"/>
                <a:ea typeface="+mn-ea"/>
                <a:cs typeface="Arial" pitchFamily="34" charset="0"/>
              </a:rPr>
              <a:t>Показатель считается </a:t>
            </a:r>
            <a:r>
              <a:rPr lang="ru-RU" sz="2133" b="1" u="sng" dirty="0" smtClean="0">
                <a:latin typeface="Calibri" pitchFamily="34" charset="0"/>
                <a:ea typeface="+mn-ea"/>
                <a:cs typeface="Arial" pitchFamily="34" charset="0"/>
              </a:rPr>
              <a:t>информативным</a:t>
            </a:r>
            <a:r>
              <a:rPr lang="ru-RU" sz="2133" dirty="0" smtClean="0">
                <a:latin typeface="Calibri" pitchFamily="34" charset="0"/>
                <a:ea typeface="+mn-ea"/>
                <a:cs typeface="Arial" pitchFamily="34" charset="0"/>
              </a:rPr>
              <a:t>, </a:t>
            </a:r>
            <a:r>
              <a:rPr lang="en-US" sz="2133" dirty="0" smtClean="0"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2133" dirty="0" smtClean="0">
                <a:latin typeface="Calibri" pitchFamily="34" charset="0"/>
                <a:ea typeface="+mn-ea"/>
                <a:cs typeface="Arial" pitchFamily="34" charset="0"/>
              </a:rPr>
              <a:t>если он содержит информацию хотя бы об одном важном аспекте того явления или процесса, с которым он связан. измеряет</a:t>
            </a:r>
            <a:r>
              <a:rPr lang="en-US" sz="2133" dirty="0" smtClean="0"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2133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1875353" y="2443689"/>
            <a:ext cx="4506028" cy="1077026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Показатель </a:t>
            </a:r>
            <a:r>
              <a:rPr lang="ru-RU" sz="2133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понятен,</a:t>
            </a:r>
            <a:r>
              <a:rPr lang="en-US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если совершенно ясно, что именно он измеряет</a:t>
            </a:r>
            <a:r>
              <a:rPr lang="en-US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2133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1916454" y="7175760"/>
            <a:ext cx="4446983" cy="1405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Показатель </a:t>
            </a:r>
            <a:r>
              <a:rPr lang="ru-RU" sz="2133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достаточен</a:t>
            </a: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, если он дает достаточно информации, чтобы </a:t>
            </a: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прийти </a:t>
            </a: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к заключению об эффективности программы</a:t>
            </a:r>
            <a:r>
              <a:rPr lang="en-US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2133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1898512" y="5543591"/>
            <a:ext cx="4482869" cy="140525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Показатель</a:t>
            </a:r>
            <a:r>
              <a:rPr lang="en-US" sz="2133" b="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2133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наблюдаем</a:t>
            </a:r>
            <a:r>
              <a:rPr lang="ru-RU" sz="2133" b="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, </a:t>
            </a:r>
            <a:r>
              <a:rPr lang="ru-RU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если источники информации точны и не допускают двойственного толкования</a:t>
            </a:r>
            <a:r>
              <a:rPr lang="en-US" sz="2133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2133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093292" y="3249028"/>
            <a:ext cx="5018158" cy="16241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algn="just"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Показатель </a:t>
            </a:r>
            <a:r>
              <a:rPr lang="ru-RU" sz="1991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информативен тематически,</a:t>
            </a:r>
            <a:r>
              <a:rPr lang="en-US" sz="1991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если он содержит информацию о достигнутом результате или информацию по тому или иному вопросу, связанному с целью программы</a:t>
            </a:r>
            <a:r>
              <a:rPr lang="en-US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1991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2" name="71 Conector recto"/>
          <p:cNvCxnSpPr/>
          <p:nvPr/>
        </p:nvCxnSpPr>
        <p:spPr>
          <a:xfrm>
            <a:off x="6604811" y="1599636"/>
            <a:ext cx="0" cy="778326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3" name="72 Rectángulo redondeado"/>
          <p:cNvSpPr/>
          <p:nvPr/>
        </p:nvSpPr>
        <p:spPr>
          <a:xfrm>
            <a:off x="7100866" y="2230135"/>
            <a:ext cx="5018158" cy="90394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13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Тематическая информативность</a:t>
            </a:r>
            <a:endParaRPr lang="es-MX" sz="3413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7093292" y="5092825"/>
            <a:ext cx="5018158" cy="792088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1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Техническая измеримость</a:t>
            </a:r>
            <a:endParaRPr lang="es-MX" sz="301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7100866" y="6100936"/>
            <a:ext cx="5018158" cy="193052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algn="just"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Показатель </a:t>
            </a:r>
            <a:r>
              <a:rPr lang="ru-RU" sz="1991" b="1" u="sng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технически измерим,</a:t>
            </a: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1991" kern="0" dirty="0" err="1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ести</a:t>
            </a: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 методика его вычисления и источники </a:t>
            </a: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информации таковы</a:t>
            </a:r>
            <a:r>
              <a:rPr lang="ru-RU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, что он может быть без труда вычислен имеющимися силами (с учетом материальных затрат, человеческих, финансовых ресурсов и т.д.)</a:t>
            </a:r>
            <a:r>
              <a:rPr lang="en-US" sz="1991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rPr>
              <a:t>.</a:t>
            </a:r>
            <a:endParaRPr lang="es-MX" sz="1991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1809514" y="1677600"/>
            <a:ext cx="462658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60" b="1" i="1" u="sng" kern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Общая оценка показателя</a:t>
            </a:r>
            <a:endParaRPr lang="es-MX" sz="2560" b="1" i="1" u="sng" kern="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186425" y="1646999"/>
            <a:ext cx="494879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_tradnl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1" u="sng" strike="noStrike" kern="0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</a:defRPr>
            </a:lvl1pPr>
          </a:lstStyle>
          <a:p>
            <a:r>
              <a:rPr lang="ru-RU" sz="2560" dirty="0" smtClean="0">
                <a:ea typeface="+mn-ea"/>
                <a:cs typeface="Arial" pitchFamily="34" charset="0"/>
              </a:rPr>
              <a:t>Частная оценка показателя</a:t>
            </a:r>
            <a:endParaRPr lang="es-MX" sz="2560" dirty="0">
              <a:ea typeface="+mn-ea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7704" y="1105705"/>
            <a:ext cx="9979258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 sz="3413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ru-RU" dirty="0" smtClean="0"/>
              <a:t>Порядок </a:t>
            </a:r>
            <a:r>
              <a:rPr lang="ru-RU" dirty="0" smtClean="0"/>
              <a:t>утверждения </a:t>
            </a:r>
            <a:r>
              <a:rPr lang="ru-RU" dirty="0" smtClean="0"/>
              <a:t>показателей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91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94288" y="988368"/>
            <a:ext cx="6823158" cy="696077"/>
          </a:xfrm>
          <a:prstGeom prst="rect">
            <a:avLst/>
          </a:prstGeom>
        </p:spPr>
        <p:txBody>
          <a:bodyPr/>
          <a:lstStyle/>
          <a:p>
            <a:pPr algn="just" defTabSz="1300460" eaLnBrk="1" hangingPunct="1">
              <a:defRPr/>
            </a:pPr>
            <a:r>
              <a:rPr lang="ru-RU" sz="3982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программ: цели</a:t>
            </a:r>
            <a:endParaRPr lang="es-MX" sz="3982" b="1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7704" y="2123790"/>
            <a:ext cx="12494188" cy="5921362"/>
          </a:xfrm>
          <a:prstGeom prst="rect">
            <a:avLst/>
          </a:prstGeom>
        </p:spPr>
        <p:txBody>
          <a:bodyPr/>
          <a:lstStyle/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Повысить эффективность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 в сфере социальной политики 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программ, мероприятий, стратегий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 стороны некоторые проблемы увидеть проще, чем изнутри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Подотчетность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чиновников (и просто для людей) типично утверждать, что все идет хорошо, а это не всегда так. 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этими 2 целями необходимо найти точный </a:t>
            </a: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баланс: оценка – не способ найти виноватого, а способ повысить эффективность </a:t>
            </a:r>
            <a:r>
              <a:rPr lang="en-US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……</a:t>
            </a:r>
            <a:endParaRPr lang="en-US" sz="32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2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36F07-090A-4E39-B8FA-35161300A2BE}" type="slidenum">
              <a:rPr lang="es-MX" alt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MX" alt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0380" y="1199282"/>
            <a:ext cx="12698723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 sz="3413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1"/>
            <a:r>
              <a:rPr lang="ru-RU" dirty="0" smtClean="0"/>
              <a:t>Система мониторинга социальной политики </a:t>
            </a:r>
            <a:r>
              <a:rPr lang="es-MX" dirty="0" smtClean="0"/>
              <a:t>(</a:t>
            </a:r>
            <a:r>
              <a:rPr lang="es-MX" dirty="0"/>
              <a:t>SIMEPS)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4732" y="2394967"/>
            <a:ext cx="62646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В этом модуле содержатся данные за период с 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2009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по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libri" panose="020F0502020204030204"/>
                <a:ea typeface="Cambria" panose="02040503050406030204" pitchFamily="18" charset="0"/>
              </a:rPr>
              <a:t>2017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по показателям целей и задач 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o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социальных программ и по мероприятиям в каждом году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.</a:t>
            </a:r>
          </a:p>
          <a:p>
            <a:pPr algn="just">
              <a:buClr>
                <a:srgbClr val="00B050"/>
              </a:buClr>
            </a:pPr>
            <a:endParaRPr lang="es-ES" sz="1000" dirty="0">
              <a:latin typeface="Calibri" panose="020F0502020204030204"/>
            </a:endParaRPr>
          </a:p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</a:rPr>
              <a:t>Система позволяет выдавать сведения по общим характеристикам и самим значениям порядка 2х тыс. показателей ежегодно (в среднем), в том числе сравнивать плановые и фактически достигнутые значения</a:t>
            </a:r>
            <a:r>
              <a:rPr lang="en-US" sz="2200" dirty="0" smtClean="0">
                <a:latin typeface="Calibri" panose="020F0502020204030204"/>
              </a:rPr>
              <a:t>.</a:t>
            </a:r>
          </a:p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Calibri" panose="020F0502020204030204"/>
            </a:endParaRPr>
          </a:p>
          <a:p>
            <a:pPr algn="just">
              <a:buClr>
                <a:srgbClr val="00B050"/>
              </a:buClr>
            </a:pPr>
            <a:r>
              <a:rPr lang="ru-RU" sz="2200" b="1" dirty="0" smtClean="0">
                <a:latin typeface="Calibri" panose="020F0502020204030204"/>
              </a:rPr>
              <a:t>Система выдает следующие виды отчетов</a:t>
            </a:r>
            <a:r>
              <a:rPr lang="es-ES" sz="2200" dirty="0" smtClean="0">
                <a:latin typeface="Calibri" panose="020F0502020204030204"/>
              </a:rPr>
              <a:t>:</a:t>
            </a:r>
          </a:p>
          <a:p>
            <a:pPr marL="571500" indent="-5715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Calibri" panose="020F0502020204030204"/>
            </a:endParaRPr>
          </a:p>
          <a:p>
            <a:pPr marL="806450" lvl="1" indent="-3492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  <a:hlinkClick r:id="rId2" action="ppaction://hlinksldjump"/>
              </a:rPr>
              <a:t>Бюллетень </a:t>
            </a:r>
            <a:r>
              <a:rPr lang="ru-RU" sz="2200" dirty="0" err="1" smtClean="0">
                <a:latin typeface="Calibri" panose="020F0502020204030204"/>
                <a:hlinkClick r:id="rId2" action="ppaction://hlinksldjump"/>
              </a:rPr>
              <a:t>мониторигнга</a:t>
            </a:r>
            <a:r>
              <a:rPr lang="es-ES" sz="2200" dirty="0" smtClean="0">
                <a:latin typeface="Calibri" panose="020F0502020204030204"/>
                <a:hlinkClick r:id="rId2" action="ppaction://hlinksldjump"/>
              </a:rPr>
              <a:t> </a:t>
            </a:r>
            <a:endParaRPr lang="es-ES" sz="2200" dirty="0" smtClean="0">
              <a:latin typeface="Calibri" panose="020F0502020204030204"/>
            </a:endParaRPr>
          </a:p>
          <a:p>
            <a:pPr marL="806450" lvl="1" indent="-3492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</a:rPr>
              <a:t>Технический отчет по выбранному показателю</a:t>
            </a:r>
            <a:endParaRPr lang="es-ES" sz="2200" dirty="0">
              <a:latin typeface="Calibri" panose="020F0502020204030204"/>
            </a:endParaRPr>
          </a:p>
          <a:p>
            <a:pPr marL="806450" lvl="1" indent="-3492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</a:rPr>
              <a:t>Технический отчет по полному набору целевых показателей конкретной программы</a:t>
            </a:r>
            <a:endParaRPr lang="es-ES" sz="2200" dirty="0">
              <a:latin typeface="Calibri" panose="020F0502020204030204"/>
            </a:endParaRPr>
          </a:p>
          <a:p>
            <a:pPr marL="806450" lvl="1" indent="-3492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</a:rPr>
              <a:t>Базы данных в </a:t>
            </a:r>
            <a:r>
              <a:rPr lang="es-ES" sz="2200" dirty="0" smtClean="0">
                <a:latin typeface="Calibri" panose="020F0502020204030204"/>
              </a:rPr>
              <a:t>Excel </a:t>
            </a:r>
            <a:r>
              <a:rPr lang="ru-RU" sz="2200" dirty="0" smtClean="0">
                <a:latin typeface="Calibri" panose="020F0502020204030204"/>
              </a:rPr>
              <a:t>со всеми показателями и их динамикой по каждой программе</a:t>
            </a:r>
            <a:endParaRPr lang="es-MX" sz="2200" dirty="0">
              <a:latin typeface="Calibri" panose="020F050202020403020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0505" y="1678978"/>
            <a:ext cx="10923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Futura Lt" pitchFamily="34" charset="0"/>
                <a:ea typeface="+mn-ea"/>
                <a:cs typeface="+mn-cs"/>
              </a:rPr>
              <a:t>Модуль показателей эффективности </a:t>
            </a:r>
          </a:p>
          <a:p>
            <a: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Futura Lt" pitchFamily="34" charset="0"/>
                <a:ea typeface="+mn-ea"/>
                <a:cs typeface="+mn-cs"/>
              </a:rPr>
              <a:t>с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Futura Lt" pitchFamily="34" charset="0"/>
                <a:ea typeface="+mn-ea"/>
                <a:cs typeface="+mn-cs"/>
              </a:rPr>
              <a:t>оциальных программ</a:t>
            </a:r>
            <a:endParaRPr lang="es-MX" sz="2400" b="1" dirty="0">
              <a:solidFill>
                <a:srgbClr val="4F81BD">
                  <a:lumMod val="75000"/>
                </a:srgbClr>
              </a:solidFill>
              <a:latin typeface="Futura Lt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46416" y="2460122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В этом модуле содержатся данные за период с 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2006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по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libri" panose="020F0502020204030204"/>
                <a:ea typeface="Cambria" panose="02040503050406030204" pitchFamily="18" charset="0"/>
              </a:rPr>
              <a:t>2017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по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показателям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программ, которые включены в Национальный план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социально-экономического </a:t>
            </a:r>
            <a:r>
              <a:rPr lang="ru-RU" sz="2200" dirty="0" smtClean="0">
                <a:latin typeface="Calibri" panose="020F0502020204030204"/>
                <a:ea typeface="Cambria" panose="02040503050406030204" pitchFamily="18" charset="0"/>
              </a:rPr>
              <a:t>развития </a:t>
            </a:r>
            <a:r>
              <a:rPr lang="en-US" sz="2200" dirty="0" smtClean="0">
                <a:latin typeface="Calibri" panose="020F0502020204030204"/>
                <a:ea typeface="Cambria" panose="02040503050406030204" pitchFamily="18" charset="0"/>
              </a:rPr>
              <a:t>.</a:t>
            </a:r>
            <a:endParaRPr lang="es-ES" sz="2200" dirty="0">
              <a:latin typeface="Calibri" panose="020F0502020204030204"/>
              <a:ea typeface="Cambria" panose="02040503050406030204" pitchFamily="18" charset="0"/>
            </a:endParaRPr>
          </a:p>
          <a:p>
            <a:pPr marL="265113" indent="-265113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2200" b="1" dirty="0" smtClean="0">
              <a:latin typeface="Calibri" panose="020F0502020204030204"/>
              <a:ea typeface="Cambria" panose="02040503050406030204" pitchFamily="18" charset="0"/>
            </a:endParaRPr>
          </a:p>
          <a:p>
            <a:pPr marL="265113" indent="-265113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2200" b="1" dirty="0">
              <a:latin typeface="Calibri" panose="020F0502020204030204"/>
              <a:ea typeface="Cambria" panose="02040503050406030204" pitchFamily="18" charset="0"/>
            </a:endParaRPr>
          </a:p>
          <a:p>
            <a:pPr marL="265113" indent="-265113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2200" b="1" dirty="0" smtClean="0">
              <a:latin typeface="Calibri" panose="020F0502020204030204"/>
              <a:ea typeface="Cambria" panose="02040503050406030204" pitchFamily="18" charset="0"/>
            </a:endParaRPr>
          </a:p>
          <a:p>
            <a:pPr marL="571500" indent="-5715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Calibri" panose="020F0502020204030204"/>
            </a:endParaRPr>
          </a:p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Calibri" panose="020F0502020204030204"/>
            </a:endParaRPr>
          </a:p>
          <a:p>
            <a:pPr marL="265113" indent="-2651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/>
              </a:rPr>
              <a:t>Этот модуль содержит данные по </a:t>
            </a:r>
            <a:r>
              <a:rPr lang="en-US" sz="2200" dirty="0" smtClean="0">
                <a:latin typeface="Calibri" panose="020F0502020204030204"/>
              </a:rPr>
              <a:t>368 </a:t>
            </a:r>
            <a:r>
              <a:rPr lang="ru-RU" sz="2200" dirty="0" smtClean="0">
                <a:latin typeface="Calibri" panose="020F0502020204030204"/>
              </a:rPr>
              <a:t>показателям, включая показатели конечного результата, показатели масштабов недоедания среди детей, показатели производительности, состояния окружающей среды, качества питания и т.д.</a:t>
            </a:r>
            <a:endParaRPr lang="es-ES" sz="1000" dirty="0">
              <a:latin typeface="Calibri" panose="020F0502020204030204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13" y="7878213"/>
            <a:ext cx="1061078" cy="10610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57" y="4228728"/>
            <a:ext cx="1378590" cy="12345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83" y="4014797"/>
            <a:ext cx="1378590" cy="13785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59" y="7942489"/>
            <a:ext cx="1016006" cy="1016006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17" y="1722974"/>
            <a:ext cx="10923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Futura Lt" pitchFamily="34" charset="0"/>
                <a:ea typeface="+mn-ea"/>
                <a:cs typeface="+mn-cs"/>
              </a:rPr>
              <a:t>Модуль показателей эффективности </a:t>
            </a:r>
          </a:p>
          <a:p>
            <a:pPr marL="0" lvl="1" indent="0" defTabSz="1300460" fontAlgn="auto">
              <a:spcBef>
                <a:spcPts val="0"/>
              </a:spcBef>
              <a:spcAft>
                <a:spcPts val="0"/>
              </a:spcAft>
              <a:buClr>
                <a:srgbClr val="00A94F"/>
              </a:buClr>
              <a:buSzPct val="110000"/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Futura Lt" pitchFamily="34" charset="0"/>
                <a:ea typeface="+mn-ea"/>
                <a:cs typeface="+mn-cs"/>
              </a:rPr>
              <a:t>социальной политики </a:t>
            </a:r>
            <a:endParaRPr lang="es-MX" sz="2400" b="1" dirty="0">
              <a:solidFill>
                <a:srgbClr val="4F81BD">
                  <a:lumMod val="75000"/>
                </a:srgbClr>
              </a:solidFill>
              <a:latin typeface="Futura L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5736" y="3436640"/>
            <a:ext cx="12047016" cy="2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9" tIns="35719" rIns="35719" bIns="35719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es-MX" b="1" dirty="0" smtClean="0">
                <a:solidFill>
                  <a:srgbClr val="005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lack" panose="020B0A04020102020204" pitchFamily="34" charset="0"/>
              </a:rPr>
              <a:t>Оценка социальных программ в Мексике</a:t>
            </a:r>
            <a:endParaRPr lang="en-US" altLang="es-MX" b="1" dirty="0">
              <a:solidFill>
                <a:srgbClr val="005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4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 bwMode="auto">
          <a:xfrm>
            <a:off x="653574" y="882756"/>
            <a:ext cx="11465449" cy="132802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системы </a:t>
            </a:r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мониторинга и оценки социальной </a:t>
            </a:r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политики: вызовы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62276868"/>
              </p:ext>
            </p:extLst>
          </p:nvPr>
        </p:nvGraphicFramePr>
        <p:xfrm>
          <a:off x="664951" y="2385842"/>
          <a:ext cx="11879720" cy="563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8296" r="34075" b="21037"/>
          <a:stretch/>
        </p:blipFill>
        <p:spPr bwMode="auto">
          <a:xfrm>
            <a:off x="1770832" y="5900914"/>
            <a:ext cx="1659227" cy="223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4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80" y="5900914"/>
            <a:ext cx="3686810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t="14148" r="25463" b="45407"/>
          <a:stretch/>
        </p:blipFill>
        <p:spPr bwMode="auto">
          <a:xfrm>
            <a:off x="5068641" y="5900914"/>
            <a:ext cx="3120566" cy="205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623671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233188" y="4057509"/>
            <a:ext cx="4630630" cy="3277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1 Proceso alternativo"/>
          <p:cNvSpPr/>
          <p:nvPr/>
        </p:nvSpPr>
        <p:spPr bwMode="auto">
          <a:xfrm>
            <a:off x="357717" y="843402"/>
            <a:ext cx="9963742" cy="132802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Институциональные вызовы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7222480" y="1267249"/>
            <a:ext cx="6042271" cy="792781"/>
          </a:xfrm>
          <a:prstGeom prst="rect">
            <a:avLst/>
          </a:prstGeom>
          <a:noFill/>
          <a:ln w="222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76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2276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Общей методики оценки программ</a:t>
            </a:r>
            <a:r>
              <a:rPr lang="en-US" sz="2276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76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  <a:r>
              <a:rPr lang="en-US" sz="1564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347522" y="4311883"/>
            <a:ext cx="4413885" cy="1938992"/>
          </a:xfrm>
          <a:prstGeom prst="rect">
            <a:avLst/>
          </a:prstGeom>
          <a:noFill/>
          <a:ln w="222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межведомственной координации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оценки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LFPRH, 2006) </a:t>
            </a:r>
            <a:endParaRPr lang="en-US" sz="900" b="1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/>
          <a:stretch/>
        </p:blipFill>
        <p:spPr>
          <a:xfrm>
            <a:off x="357717" y="6412970"/>
            <a:ext cx="1331200" cy="4750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G:\DOCUMENTOS G IMP\CONEVAL\2006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7" y="6412971"/>
            <a:ext cx="1331200" cy="46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8794"/>
          <a:stretch/>
        </p:blipFill>
        <p:spPr>
          <a:xfrm>
            <a:off x="3225236" y="6412971"/>
            <a:ext cx="1331200" cy="4920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13 Igual que"/>
          <p:cNvSpPr/>
          <p:nvPr/>
        </p:nvSpPr>
        <p:spPr>
          <a:xfrm>
            <a:off x="5273463" y="5085062"/>
            <a:ext cx="1331348" cy="1002452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14 CuadroTexto"/>
          <p:cNvSpPr txBox="1"/>
          <p:nvPr/>
        </p:nvSpPr>
        <p:spPr>
          <a:xfrm>
            <a:off x="10701266" y="8597616"/>
            <a:ext cx="2150639" cy="5737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64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ежегодной оценки</a:t>
            </a:r>
            <a:endParaRPr lang="en-US" sz="1564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16 Conector recto de flecha"/>
          <p:cNvCxnSpPr/>
          <p:nvPr/>
        </p:nvCxnSpPr>
        <p:spPr>
          <a:xfrm>
            <a:off x="11827792" y="7846730"/>
            <a:ext cx="0" cy="512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19 CuadroTexto"/>
          <p:cNvSpPr txBox="1"/>
          <p:nvPr/>
        </p:nvSpPr>
        <p:spPr>
          <a:xfrm>
            <a:off x="3225236" y="7740260"/>
            <a:ext cx="2749466" cy="8144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64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мониторинга федеральных программ</a:t>
            </a:r>
            <a:endParaRPr lang="en-US" sz="1564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20 Conector recto de flecha"/>
          <p:cNvCxnSpPr/>
          <p:nvPr/>
        </p:nvCxnSpPr>
        <p:spPr>
          <a:xfrm flipH="1">
            <a:off x="6195166" y="7393966"/>
            <a:ext cx="409646" cy="481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858304937"/>
              </p:ext>
            </p:extLst>
          </p:nvPr>
        </p:nvGraphicFramePr>
        <p:xfrm>
          <a:off x="4920092" y="2277446"/>
          <a:ext cx="9302235" cy="674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396358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5696" y="1370474"/>
            <a:ext cx="130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Из </a:t>
            </a:r>
            <a:r>
              <a:rPr lang="ru-RU" sz="3200" dirty="0">
                <a:solidFill>
                  <a:srgbClr val="002060"/>
                </a:solidFill>
              </a:rPr>
              <a:t>Общей методики оценки программ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smtClean="0">
                <a:solidFill>
                  <a:srgbClr val="002060"/>
                </a:solidFill>
              </a:rPr>
              <a:t>2007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  <a:r>
              <a:rPr lang="en-US" sz="2000" i="1" dirty="0" err="1" smtClean="0">
                <a:solidFill>
                  <a:schemeClr val="bg1"/>
                </a:solidFill>
              </a:rPr>
              <a:t>i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472207" y="1955249"/>
            <a:ext cx="12391777" cy="90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Это должна быть система, ориентированная на результат (конечный)</a:t>
            </a:r>
          </a:p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Система должна быть рассчитана  на работу с большим числом пользователей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Система должна охватывать практически все социальные программы</a:t>
            </a:r>
            <a:r>
              <a:rPr lang="ru-RU" sz="27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и включать в себя: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1137902" lvl="1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Даты начала и окончания работ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.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1137902" lvl="1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Показатели конечных и промежуточных результатов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1137902" lvl="1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Вопросники по Быстрой оценке 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(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в </a:t>
            </a:r>
            <a:r>
              <a:rPr lang="ru-RU" sz="2700" dirty="0" err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т.ч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.: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Целесообразность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и непосредственные результаты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;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Оценка эффективности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;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Мгновенный снимок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…)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начинаются с вопроса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: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У вас проводились оценки социальных эффектов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?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ru-RU" sz="27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М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ы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затратили много времени на разработку системы мониторинга и оценки, системы стимулов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..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…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мы планируем расширить 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IE </a:t>
            </a:r>
            <a:r>
              <a:rPr lang="en-US" sz="27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(J-PAL, Mathematica)</a:t>
            </a:r>
          </a:p>
          <a:p>
            <a:pPr marL="487672" indent="-487672" defTabSz="1300460" eaLnBrk="1" hangingPunct="1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В настоящее время мы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осуществляем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привязку программ к показателям бедности (многофакторной)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: </a:t>
            </a:r>
            <a:r>
              <a:rPr lang="ru-RU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конкретные результаты для нового правительства</a:t>
            </a:r>
            <a:r>
              <a:rPr lang="en-US" sz="2700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 Italic" pitchFamily="-84" charset="0"/>
              </a:rPr>
              <a:t>. </a:t>
            </a:r>
            <a:endParaRPr lang="en-US" sz="27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 Italic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4283843" y="1497225"/>
            <a:ext cx="8500144" cy="76009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</a:endParaRPr>
          </a:p>
        </p:txBody>
      </p:sp>
      <p:sp>
        <p:nvSpPr>
          <p:cNvPr id="3" name="1 Proceso alternativo"/>
          <p:cNvSpPr/>
          <p:nvPr/>
        </p:nvSpPr>
        <p:spPr bwMode="auto">
          <a:xfrm>
            <a:off x="255306" y="1007025"/>
            <a:ext cx="9963742" cy="71508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255306" y="3852687"/>
            <a:ext cx="3174753" cy="245605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defTabSz="1300460" eaLnBrk="1" hangingPunct="1"/>
            <a:r>
              <a:rPr lang="ru-RU" sz="2560" dirty="0" smtClean="0">
                <a:solidFill>
                  <a:srgbClr val="8064A2">
                    <a:lumMod val="75000"/>
                  </a:srgbClr>
                </a:solidFill>
              </a:rPr>
              <a:t>Система мониторинга, основанная на использовании адекватных показателей</a:t>
            </a:r>
            <a:endParaRPr lang="en-US" sz="2560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5" name="3 Igual que"/>
          <p:cNvSpPr/>
          <p:nvPr/>
        </p:nvSpPr>
        <p:spPr>
          <a:xfrm>
            <a:off x="3532470" y="4699672"/>
            <a:ext cx="819291" cy="801070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</a:endParaRPr>
          </a:p>
        </p:txBody>
      </p:sp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326532684"/>
              </p:ext>
            </p:extLst>
          </p:nvPr>
        </p:nvGraphicFramePr>
        <p:xfrm>
          <a:off x="4863818" y="4057509"/>
          <a:ext cx="8192910" cy="491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 Rectángulo"/>
          <p:cNvSpPr/>
          <p:nvPr/>
        </p:nvSpPr>
        <p:spPr>
          <a:xfrm>
            <a:off x="5580698" y="3443041"/>
            <a:ext cx="5973284" cy="8192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00460" eaLnBrk="1" hangingPunct="1"/>
            <a:r>
              <a:rPr lang="ru-RU" sz="2276" b="1" dirty="0" smtClean="0">
                <a:solidFill>
                  <a:prstClr val="black"/>
                </a:solidFill>
                <a:latin typeface="Century Gothic" pitchFamily="34" charset="0"/>
              </a:rPr>
              <a:t>Национальный и международный опыт</a:t>
            </a:r>
            <a:endParaRPr lang="en-US" sz="2276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Cerrar llave"/>
          <p:cNvSpPr/>
          <p:nvPr/>
        </p:nvSpPr>
        <p:spPr>
          <a:xfrm rot="16200000">
            <a:off x="8324321" y="-324695"/>
            <a:ext cx="452614" cy="7373619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761406" y="1497225"/>
            <a:ext cx="7476031" cy="1844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00460" eaLnBrk="1" hangingPunct="1"/>
            <a:r>
              <a:rPr lang="ru-RU" sz="1991" dirty="0" smtClean="0">
                <a:solidFill>
                  <a:prstClr val="black"/>
                </a:solidFill>
                <a:latin typeface="Century Gothic" pitchFamily="34" charset="0"/>
              </a:rPr>
              <a:t>Было решено, что методология </a:t>
            </a:r>
            <a:r>
              <a:rPr lang="en-US" sz="1991" dirty="0" smtClean="0">
                <a:solidFill>
                  <a:prstClr val="black"/>
                </a:solidFill>
                <a:latin typeface="Century Gothic" pitchFamily="34" charset="0"/>
              </a:rPr>
              <a:t>Logical </a:t>
            </a:r>
            <a:r>
              <a:rPr lang="en-US" sz="1991" dirty="0">
                <a:solidFill>
                  <a:prstClr val="black"/>
                </a:solidFill>
                <a:latin typeface="Century Gothic" pitchFamily="34" charset="0"/>
              </a:rPr>
              <a:t>Frame </a:t>
            </a:r>
            <a:r>
              <a:rPr lang="ru-RU" sz="1991" dirty="0" smtClean="0">
                <a:solidFill>
                  <a:prstClr val="black"/>
                </a:solidFill>
                <a:latin typeface="Century Gothic" pitchFamily="34" charset="0"/>
              </a:rPr>
              <a:t>лучше всего подходит для использования в Мексике; на базе этой методологии была разработана </a:t>
            </a:r>
            <a:r>
              <a:rPr lang="ru-RU" sz="1991" b="1" dirty="0" smtClean="0">
                <a:solidFill>
                  <a:prstClr val="black"/>
                </a:solidFill>
                <a:latin typeface="Century Gothic" pitchFamily="34" charset="0"/>
              </a:rPr>
              <a:t>матрица показателей результативности </a:t>
            </a:r>
            <a:r>
              <a:rPr lang="en-US" sz="1991" b="1" dirty="0" smtClean="0">
                <a:solidFill>
                  <a:prstClr val="black"/>
                </a:solidFill>
                <a:latin typeface="Century Gothic" pitchFamily="34" charset="0"/>
              </a:rPr>
              <a:t>(</a:t>
            </a:r>
            <a:r>
              <a:rPr lang="en-US" sz="1991" b="1" dirty="0">
                <a:solidFill>
                  <a:prstClr val="black"/>
                </a:solidFill>
                <a:latin typeface="Century Gothic" pitchFamily="34" charset="0"/>
              </a:rPr>
              <a:t>MIR</a:t>
            </a:r>
            <a:r>
              <a:rPr lang="en-US" sz="1991" b="1" dirty="0" smtClean="0">
                <a:solidFill>
                  <a:prstClr val="black"/>
                </a:solidFill>
                <a:latin typeface="Century Gothic" pitchFamily="34" charset="0"/>
              </a:rPr>
              <a:t>)</a:t>
            </a:r>
            <a:r>
              <a:rPr lang="en-US" sz="1991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en-US" sz="1991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166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 bwMode="auto">
          <a:xfrm>
            <a:off x="311752" y="1124910"/>
            <a:ext cx="9963742" cy="132802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 вопросы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255306" y="4467155"/>
            <a:ext cx="2785752" cy="28500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ru-RU" sz="2560" b="1" dirty="0" smtClean="0">
                <a:solidFill>
                  <a:srgbClr val="8064A2">
                    <a:lumMod val="75000"/>
                  </a:srgbClr>
                </a:solidFill>
                <a:latin typeface="Century Gothic" pitchFamily="34" charset="0"/>
              </a:rPr>
              <a:t>Необходимо определить участников процесса оценки, их функции и обязанности</a:t>
            </a:r>
            <a:endParaRPr lang="en-US" sz="1707" b="1" i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4" name="5 Igual que"/>
          <p:cNvSpPr/>
          <p:nvPr/>
        </p:nvSpPr>
        <p:spPr>
          <a:xfrm>
            <a:off x="3225236" y="5379746"/>
            <a:ext cx="819291" cy="801070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</a:endParaRPr>
          </a:p>
        </p:txBody>
      </p:sp>
      <p:sp>
        <p:nvSpPr>
          <p:cNvPr id="5" name="2 Elipse"/>
          <p:cNvSpPr/>
          <p:nvPr/>
        </p:nvSpPr>
        <p:spPr>
          <a:xfrm>
            <a:off x="50483" y="3852686"/>
            <a:ext cx="767363" cy="6838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n-US" sz="2560" b="1" dirty="0">
                <a:solidFill>
                  <a:srgbClr val="8064A2">
                    <a:lumMod val="75000"/>
                  </a:srgbClr>
                </a:solidFill>
                <a:latin typeface="Century Gothic" pitchFamily="34" charset="0"/>
              </a:rPr>
              <a:t>1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4351761" y="2128612"/>
            <a:ext cx="8312619" cy="6742233"/>
            <a:chOff x="3059832" y="1496680"/>
            <a:chExt cx="5844810" cy="4740633"/>
          </a:xfrm>
        </p:grpSpPr>
        <p:sp>
          <p:nvSpPr>
            <p:cNvPr id="6" name="CuadroTexto 5"/>
            <p:cNvSpPr txBox="1"/>
            <p:nvPr/>
          </p:nvSpPr>
          <p:spPr>
            <a:xfrm>
              <a:off x="3059832" y="1496680"/>
              <a:ext cx="1800200" cy="61892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Зачем оценивать?</a:t>
              </a:r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076056" y="1496680"/>
              <a:ext cx="1800200" cy="3419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Пользователи</a:t>
              </a:r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092280" y="1496680"/>
              <a:ext cx="1800200" cy="3419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Кто оценивает</a:t>
              </a:r>
              <a:r>
                <a:rPr lang="en-US" sz="2560" dirty="0" smtClean="0">
                  <a:solidFill>
                    <a:prstClr val="black"/>
                  </a:solidFill>
                </a:rPr>
                <a:t>?</a:t>
              </a:r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072324" y="2077446"/>
              <a:ext cx="5820155" cy="89591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Совершенство-</a:t>
              </a:r>
            </a:p>
            <a:p>
              <a:pPr defTabSz="1300460" eaLnBrk="1" hangingPunct="1"/>
              <a:r>
                <a:rPr lang="ru-RU" sz="2560" dirty="0" err="1" smtClean="0">
                  <a:solidFill>
                    <a:prstClr val="black"/>
                  </a:solidFill>
                </a:rPr>
                <a:t>вание</a:t>
              </a:r>
              <a:r>
                <a:rPr lang="ru-RU" sz="2560" dirty="0" smtClean="0">
                  <a:solidFill>
                    <a:prstClr val="black"/>
                  </a:solidFill>
                </a:rPr>
                <a:t> политики</a:t>
              </a:r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084487" y="3140968"/>
              <a:ext cx="5820155" cy="172691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Принятие </a:t>
              </a:r>
            </a:p>
            <a:p>
              <a:pPr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решений</a:t>
              </a:r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072324" y="5301208"/>
              <a:ext cx="5820155" cy="89591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  <a:p>
              <a:pPr defTabSz="1300460" eaLnBrk="1" hangingPunct="1"/>
              <a:r>
                <a:rPr lang="ru-RU" sz="2560" dirty="0" smtClean="0">
                  <a:solidFill>
                    <a:prstClr val="black"/>
                  </a:solidFill>
                </a:rPr>
                <a:t>Подотчетность</a:t>
              </a:r>
            </a:p>
            <a:p>
              <a:pPr defTabSz="1300460" eaLnBrk="1" hangingPunct="1"/>
              <a:endParaRPr lang="en-US" sz="2560" dirty="0">
                <a:solidFill>
                  <a:prstClr val="black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 rot="5400000">
              <a:off x="2883465" y="4001793"/>
              <a:ext cx="4159866" cy="31117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300460" eaLnBrk="1" hangingPunct="1"/>
              <a:r>
                <a:rPr lang="ru-RU" sz="2276" dirty="0" smtClean="0">
                  <a:solidFill>
                    <a:prstClr val="white"/>
                  </a:solidFill>
                </a:rPr>
                <a:t>Использование оценок</a:t>
              </a:r>
              <a:endParaRPr lang="en-US" sz="2276" dirty="0">
                <a:solidFill>
                  <a:prstClr val="white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 rot="5400000">
              <a:off x="4978787" y="3993494"/>
              <a:ext cx="4176464" cy="31117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300460" eaLnBrk="1" hangingPunct="1"/>
              <a:r>
                <a:rPr lang="ru-RU" sz="2276" dirty="0" smtClean="0">
                  <a:solidFill>
                    <a:prstClr val="white"/>
                  </a:solidFill>
                </a:rPr>
                <a:t>Дизайн инструментария оценки</a:t>
              </a:r>
              <a:endParaRPr lang="en-US" sz="2276" dirty="0">
                <a:solidFill>
                  <a:prstClr val="white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251430" y="2170137"/>
              <a:ext cx="1527557" cy="91115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564" dirty="0" smtClean="0">
                  <a:solidFill>
                    <a:prstClr val="white"/>
                  </a:solidFill>
                </a:rPr>
                <a:t>Администраторы программ</a:t>
              </a:r>
              <a:endParaRPr lang="en-US" sz="156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564" dirty="0" smtClean="0">
                  <a:solidFill>
                    <a:prstClr val="white"/>
                  </a:solidFill>
                </a:rPr>
                <a:t>Оценщики</a:t>
              </a:r>
              <a:endParaRPr lang="en-US" sz="156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1564" dirty="0">
                  <a:solidFill>
                    <a:prstClr val="white"/>
                  </a:solidFill>
                </a:rPr>
                <a:t>SHCP</a:t>
              </a: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1564" dirty="0">
                  <a:solidFill>
                    <a:prstClr val="white"/>
                  </a:solidFill>
                </a:rPr>
                <a:t>SFP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280596" y="3202523"/>
              <a:ext cx="1527557" cy="18418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493" dirty="0" smtClean="0">
                  <a:solidFill>
                    <a:prstClr val="white"/>
                  </a:solidFill>
                </a:rPr>
                <a:t>Конгресс</a:t>
              </a:r>
              <a:endParaRPr lang="en-US" sz="1493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493" dirty="0" smtClean="0">
                  <a:solidFill>
                    <a:prstClr val="white"/>
                  </a:solidFill>
                </a:rPr>
                <a:t>Национальная комиссия по социальному </a:t>
              </a:r>
              <a:r>
                <a:rPr lang="ru-RU" sz="1493" dirty="0" err="1" smtClean="0">
                  <a:solidFill>
                    <a:prstClr val="white"/>
                  </a:solidFill>
                </a:rPr>
                <a:t>расзвитию</a:t>
              </a:r>
              <a:endParaRPr lang="en-US" sz="1493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493" dirty="0" err="1" smtClean="0">
                  <a:solidFill>
                    <a:prstClr val="white"/>
                  </a:solidFill>
                </a:rPr>
                <a:t>Межведомствен-ный</a:t>
              </a:r>
              <a:r>
                <a:rPr lang="ru-RU" sz="1493" dirty="0" smtClean="0">
                  <a:solidFill>
                    <a:prstClr val="white"/>
                  </a:solidFill>
                </a:rPr>
                <a:t> комитет по социальному развитию</a:t>
              </a:r>
              <a:endParaRPr lang="en-US" sz="1493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1493" dirty="0">
                  <a:solidFill>
                    <a:prstClr val="white"/>
                  </a:solidFill>
                </a:rPr>
                <a:t>SHCP</a:t>
              </a: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1493" dirty="0">
                  <a:solidFill>
                    <a:prstClr val="white"/>
                  </a:solidFill>
                </a:rPr>
                <a:t>SFP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241559" y="5462791"/>
              <a:ext cx="1527557" cy="572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564" dirty="0" smtClean="0">
                  <a:solidFill>
                    <a:prstClr val="white"/>
                  </a:solidFill>
                </a:rPr>
                <a:t>Неправительственные организации</a:t>
              </a:r>
              <a:endParaRPr lang="en-US" sz="156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ru-RU" sz="1564" dirty="0" smtClean="0">
                  <a:solidFill>
                    <a:prstClr val="white"/>
                  </a:solidFill>
                </a:rPr>
                <a:t>Граждане</a:t>
              </a:r>
              <a:endParaRPr lang="en-US" sz="1564" dirty="0">
                <a:solidFill>
                  <a:prstClr val="white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341897" y="2244568"/>
              <a:ext cx="1455550" cy="37578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defTabSz="1300460" eaLnBrk="1" hangingPunct="1"/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2844" dirty="0">
                  <a:solidFill>
                    <a:prstClr val="white"/>
                  </a:solidFill>
                </a:rPr>
                <a:t>CONEVAL</a:t>
              </a: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2844" dirty="0">
                  <a:solidFill>
                    <a:prstClr val="white"/>
                  </a:solidFill>
                </a:rPr>
                <a:t>SHCP</a:t>
              </a: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r>
                <a:rPr lang="en-US" sz="2844" dirty="0">
                  <a:solidFill>
                    <a:prstClr val="white"/>
                  </a:solidFill>
                </a:rPr>
                <a:t>SFP</a:t>
              </a: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  <a:p>
              <a:pPr marL="406394" indent="-406394" defTabSz="1300460" eaLnBrk="1" hangingPunct="1">
                <a:buFont typeface="Arial" panose="020B0604020202020204" pitchFamily="34" charset="0"/>
                <a:buChar char="•"/>
              </a:pPr>
              <a:endParaRPr lang="en-US" sz="2844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613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 bwMode="auto">
          <a:xfrm>
            <a:off x="0" y="834625"/>
            <a:ext cx="12442260" cy="132802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 вопросы</a:t>
            </a:r>
            <a:r>
              <a:rPr lang="en-US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именно оцениваем</a:t>
            </a:r>
            <a:r>
              <a:rPr lang="en-US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562540" y="3852687"/>
            <a:ext cx="2785752" cy="245605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ru-RU" sz="2560" b="1" dirty="0" smtClean="0">
                <a:solidFill>
                  <a:srgbClr val="8064A2">
                    <a:lumMod val="75000"/>
                  </a:srgbClr>
                </a:solidFill>
                <a:latin typeface="Century Gothic" pitchFamily="34" charset="0"/>
              </a:rPr>
              <a:t>Необходимо было определить область деятельности </a:t>
            </a:r>
            <a:r>
              <a:rPr lang="en-US" sz="2560" b="1" dirty="0" smtClean="0">
                <a:solidFill>
                  <a:srgbClr val="8064A2">
                    <a:lumMod val="75000"/>
                  </a:srgbClr>
                </a:solidFill>
                <a:latin typeface="Century Gothic" pitchFamily="34" charset="0"/>
              </a:rPr>
              <a:t>CONEVAL</a:t>
            </a:r>
            <a:endParaRPr lang="en-US" sz="1707" b="1" i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4" name="5 Igual que"/>
          <p:cNvSpPr/>
          <p:nvPr/>
        </p:nvSpPr>
        <p:spPr>
          <a:xfrm>
            <a:off x="3532470" y="4765278"/>
            <a:ext cx="819291" cy="801070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</a:endParaRPr>
          </a:p>
        </p:txBody>
      </p:sp>
      <p:sp>
        <p:nvSpPr>
          <p:cNvPr id="5" name="2 Elipse"/>
          <p:cNvSpPr/>
          <p:nvPr/>
        </p:nvSpPr>
        <p:spPr>
          <a:xfrm>
            <a:off x="357717" y="3238218"/>
            <a:ext cx="767363" cy="6838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n-US" sz="2560" b="1" dirty="0">
                <a:solidFill>
                  <a:srgbClr val="8064A2">
                    <a:lumMod val="75000"/>
                  </a:srgbClr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660844" y="7246681"/>
            <a:ext cx="3891632" cy="2236894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 cap="rnd"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eaLnBrk="1" hangingPunct="1"/>
            <a:r>
              <a:rPr lang="ru-RU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Не было определения программы, а без такого определения возможно и дублирование </a:t>
            </a:r>
            <a:r>
              <a:rPr lang="ru-RU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работы, и незаполненные пустоты между </a:t>
            </a:r>
            <a:r>
              <a:rPr lang="en-US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CONEVAL</a:t>
            </a:r>
            <a:r>
              <a:rPr lang="en-US" sz="1991" dirty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, </a:t>
            </a:r>
            <a:r>
              <a:rPr lang="ru-RU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Минфином</a:t>
            </a:r>
            <a:r>
              <a:rPr lang="en-US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 </a:t>
            </a:r>
            <a:r>
              <a:rPr lang="ru-RU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и</a:t>
            </a:r>
            <a:r>
              <a:rPr lang="en-US" sz="1991" dirty="0" smtClean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 </a:t>
            </a:r>
            <a:r>
              <a:rPr lang="en-US" sz="1991" dirty="0">
                <a:solidFill>
                  <a:srgbClr val="8064A2">
                    <a:lumMod val="75000"/>
                  </a:srgbClr>
                </a:solidFill>
                <a:ea typeface="+mn-ea"/>
                <a:cs typeface="Arial" charset="0"/>
              </a:rPr>
              <a:t>SFP </a:t>
            </a:r>
          </a:p>
        </p:txBody>
      </p:sp>
      <p:sp>
        <p:nvSpPr>
          <p:cNvPr id="7" name="12 Flecha derecha"/>
          <p:cNvSpPr/>
          <p:nvPr/>
        </p:nvSpPr>
        <p:spPr>
          <a:xfrm rot="5400000">
            <a:off x="1814204" y="6454225"/>
            <a:ext cx="750740" cy="8341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white"/>
              </a:solidFill>
            </a:endParaRPr>
          </a:p>
        </p:txBody>
      </p:sp>
      <p:graphicFrame>
        <p:nvGraphicFramePr>
          <p:cNvPr id="12" name="4 Diagrama"/>
          <p:cNvGraphicFramePr/>
          <p:nvPr>
            <p:extLst>
              <p:ext uri="{D42A27DB-BD31-4B8C-83A1-F6EECF244321}">
                <p14:modId xmlns:p14="http://schemas.microsoft.com/office/powerpoint/2010/main" val="3027036332"/>
              </p:ext>
            </p:extLst>
          </p:nvPr>
        </p:nvGraphicFramePr>
        <p:xfrm>
          <a:off x="4967794" y="4706253"/>
          <a:ext cx="7474466" cy="416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6666" r="7963" b="34075"/>
          <a:stretch/>
        </p:blipFill>
        <p:spPr bwMode="auto">
          <a:xfrm>
            <a:off x="5827486" y="1826648"/>
            <a:ext cx="6798952" cy="29560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713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7 Forma libre"/>
          <p:cNvSpPr/>
          <p:nvPr/>
        </p:nvSpPr>
        <p:spPr>
          <a:xfrm>
            <a:off x="2880134" y="1906870"/>
            <a:ext cx="2288219" cy="1176841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39639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7" b="1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18 Forma libre"/>
          <p:cNvSpPr/>
          <p:nvPr/>
        </p:nvSpPr>
        <p:spPr>
          <a:xfrm>
            <a:off x="2880134" y="3033395"/>
            <a:ext cx="2288219" cy="16896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Внутренняя логика, непротиворечивость программ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19 Forma libre"/>
          <p:cNvSpPr/>
          <p:nvPr/>
        </p:nvSpPr>
        <p:spPr>
          <a:xfrm>
            <a:off x="5358546" y="1907575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7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Выполнимость, достижимость результатов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20 Forma libre"/>
          <p:cNvSpPr/>
          <p:nvPr/>
        </p:nvSpPr>
        <p:spPr>
          <a:xfrm>
            <a:off x="5358546" y="3033395"/>
            <a:ext cx="2289426" cy="16896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институциональных возможностей для достижения результатов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21 Forma libre"/>
          <p:cNvSpPr/>
          <p:nvPr/>
        </p:nvSpPr>
        <p:spPr>
          <a:xfrm>
            <a:off x="7938440" y="1907575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D25E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7" b="1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22 Forma libre"/>
          <p:cNvSpPr/>
          <p:nvPr/>
        </p:nvSpPr>
        <p:spPr>
          <a:xfrm>
            <a:off x="7938440" y="3033395"/>
            <a:ext cx="2289426" cy="16896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бизнес-процессов, их вклада в достижение цели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23 Forma libre"/>
          <p:cNvSpPr/>
          <p:nvPr/>
        </p:nvSpPr>
        <p:spPr>
          <a:xfrm>
            <a:off x="10647188" y="1906871"/>
            <a:ext cx="2140609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707" b="1" kern="0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Стратегиия</a:t>
            </a:r>
            <a:endParaRPr lang="en-US" sz="1707" b="1" kern="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24 Forma libre"/>
          <p:cNvSpPr/>
          <p:nvPr/>
        </p:nvSpPr>
        <p:spPr>
          <a:xfrm>
            <a:off x="10647188" y="3033395"/>
            <a:ext cx="2140609" cy="16896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предпринимаемых мер и стратегий социального развития</a:t>
            </a:r>
            <a:endParaRPr lang="es-MX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25 Forma libre"/>
          <p:cNvSpPr/>
          <p:nvPr/>
        </p:nvSpPr>
        <p:spPr>
          <a:xfrm>
            <a:off x="2742035" y="5217587"/>
            <a:ext cx="2289426" cy="1254184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1C314E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7" b="1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6 Forma libre"/>
          <p:cNvSpPr/>
          <p:nvPr/>
        </p:nvSpPr>
        <p:spPr>
          <a:xfrm>
            <a:off x="2742035" y="6317059"/>
            <a:ext cx="2289426" cy="19968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Релевантность показателей, состав показателей результатов программы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27 Forma libre"/>
          <p:cNvSpPr/>
          <p:nvPr/>
        </p:nvSpPr>
        <p:spPr>
          <a:xfrm>
            <a:off x="7930605" y="5177411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7" b="1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28 Forma libre"/>
          <p:cNvSpPr/>
          <p:nvPr/>
        </p:nvSpPr>
        <p:spPr>
          <a:xfrm>
            <a:off x="7930605" y="6317059"/>
            <a:ext cx="2289426" cy="19968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Углубление релевантных аспектов эффективности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29 Forma libre"/>
          <p:cNvSpPr/>
          <p:nvPr/>
        </p:nvSpPr>
        <p:spPr>
          <a:xfrm>
            <a:off x="260819" y="5184035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707" b="1" kern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конкретной программы</a:t>
            </a:r>
            <a:endParaRPr lang="en-US" sz="1707" b="1" kern="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30 Forma libre"/>
          <p:cNvSpPr/>
          <p:nvPr/>
        </p:nvSpPr>
        <p:spPr>
          <a:xfrm>
            <a:off x="260819" y="6317059"/>
            <a:ext cx="2289426" cy="19968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Синтетическая оценка информации по программе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31 Forma libre"/>
          <p:cNvSpPr/>
          <p:nvPr/>
        </p:nvSpPr>
        <p:spPr>
          <a:xfrm>
            <a:off x="5335416" y="5188276"/>
            <a:ext cx="2289426" cy="1176137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1FADCC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707" b="1" kern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Конечный социальный эффект</a:t>
            </a:r>
            <a:endParaRPr lang="en-US" sz="1707" b="1" kern="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32 Forma libre"/>
          <p:cNvSpPr/>
          <p:nvPr/>
        </p:nvSpPr>
        <p:spPr>
          <a:xfrm>
            <a:off x="5335416" y="6317059"/>
            <a:ext cx="2289426" cy="19968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Измерение конечного результата программы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33 Forma libre"/>
          <p:cNvSpPr/>
          <p:nvPr/>
        </p:nvSpPr>
        <p:spPr>
          <a:xfrm>
            <a:off x="255306" y="1906870"/>
            <a:ext cx="2288219" cy="1176841"/>
          </a:xfrm>
          <a:custGeom>
            <a:avLst/>
            <a:gdLst>
              <a:gd name="connsiteX0" fmla="*/ 0 w 1475038"/>
              <a:gd name="connsiteY0" fmla="*/ 0 h 410717"/>
              <a:gd name="connsiteX1" fmla="*/ 1475038 w 1475038"/>
              <a:gd name="connsiteY1" fmla="*/ 0 h 410717"/>
              <a:gd name="connsiteX2" fmla="*/ 1475038 w 1475038"/>
              <a:gd name="connsiteY2" fmla="*/ 410717 h 410717"/>
              <a:gd name="connsiteX3" fmla="*/ 0 w 1475038"/>
              <a:gd name="connsiteY3" fmla="*/ 410717 h 410717"/>
              <a:gd name="connsiteX4" fmla="*/ 0 w 1475038"/>
              <a:gd name="connsiteY4" fmla="*/ 0 h 4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410717">
                <a:moveTo>
                  <a:pt x="0" y="0"/>
                </a:moveTo>
                <a:lnTo>
                  <a:pt x="1475038" y="0"/>
                </a:lnTo>
                <a:lnTo>
                  <a:pt x="1475038" y="410717"/>
                </a:lnTo>
                <a:lnTo>
                  <a:pt x="0" y="41071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1263" tIns="63579" rIns="111263" bIns="63579" numCol="1" spcCol="1270" anchor="ctr" anchorCtr="0">
            <a:noAutofit/>
          </a:bodyPr>
          <a:lstStyle/>
          <a:p>
            <a:pPr algn="ctr" defTabSz="69538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91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новых программ</a:t>
            </a:r>
            <a:endParaRPr lang="en-US" sz="1707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34 Forma libre"/>
          <p:cNvSpPr/>
          <p:nvPr/>
        </p:nvSpPr>
        <p:spPr>
          <a:xfrm>
            <a:off x="255306" y="3033395"/>
            <a:ext cx="2288219" cy="1689600"/>
          </a:xfrm>
          <a:custGeom>
            <a:avLst/>
            <a:gdLst>
              <a:gd name="connsiteX0" fmla="*/ 0 w 1475038"/>
              <a:gd name="connsiteY0" fmla="*/ 0 h 773746"/>
              <a:gd name="connsiteX1" fmla="*/ 1475038 w 1475038"/>
              <a:gd name="connsiteY1" fmla="*/ 0 h 773746"/>
              <a:gd name="connsiteX2" fmla="*/ 1475038 w 1475038"/>
              <a:gd name="connsiteY2" fmla="*/ 773746 h 773746"/>
              <a:gd name="connsiteX3" fmla="*/ 0 w 1475038"/>
              <a:gd name="connsiteY3" fmla="*/ 773746 h 773746"/>
              <a:gd name="connsiteX4" fmla="*/ 0 w 1475038"/>
              <a:gd name="connsiteY4" fmla="*/ 0 h 77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38" h="773746">
                <a:moveTo>
                  <a:pt x="0" y="0"/>
                </a:moveTo>
                <a:lnTo>
                  <a:pt x="1475038" y="0"/>
                </a:lnTo>
                <a:lnTo>
                  <a:pt x="1475038" y="773746"/>
                </a:lnTo>
                <a:lnTo>
                  <a:pt x="0" y="77374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9639D">
                  <a:tint val="50000"/>
                  <a:satMod val="300000"/>
                </a:srgbClr>
              </a:gs>
              <a:gs pos="35000">
                <a:srgbClr val="39639D">
                  <a:tint val="37000"/>
                  <a:satMod val="300000"/>
                </a:srgbClr>
              </a:gs>
              <a:gs pos="100000">
                <a:srgbClr val="39639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3447" tIns="83447" rIns="111263" bIns="125171" numCol="1" spcCol="1270" anchor="ctr" anchorCtr="0">
            <a:noAutofit/>
          </a:bodyPr>
          <a:lstStyle/>
          <a:p>
            <a:pPr marL="0" lvl="1" indent="0" algn="ctr" defTabSz="695385" eaLnBrk="1" fontAlgn="auto" hangingPunct="1">
              <a:lnSpc>
                <a:spcPct val="90000"/>
              </a:lnSpc>
              <a:spcAft>
                <a:spcPct val="15000"/>
              </a:spcAft>
            </a:pPr>
            <a:r>
              <a:rPr lang="ru-RU" sz="1707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проблемы, обоснование того, что эта проблема имеет общественную значимость</a:t>
            </a:r>
            <a:endParaRPr lang="en-US" sz="1707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35 Proceso alternativo"/>
          <p:cNvSpPr/>
          <p:nvPr/>
        </p:nvSpPr>
        <p:spPr bwMode="auto">
          <a:xfrm>
            <a:off x="186482" y="852028"/>
            <a:ext cx="9963742" cy="71508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оцениваем</a:t>
            </a:r>
            <a:r>
              <a:rPr lang="en-US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оценок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41 Rectángulo"/>
          <p:cNvSpPr/>
          <p:nvPr/>
        </p:nvSpPr>
        <p:spPr>
          <a:xfrm>
            <a:off x="50483" y="1702047"/>
            <a:ext cx="10452187" cy="710237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44 Rectángulo"/>
          <p:cNvSpPr/>
          <p:nvPr/>
        </p:nvSpPr>
        <p:spPr>
          <a:xfrm>
            <a:off x="10556865" y="1702047"/>
            <a:ext cx="2295040" cy="3611948"/>
          </a:xfrm>
          <a:prstGeom prst="rect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46 Conector recto"/>
          <p:cNvCxnSpPr/>
          <p:nvPr/>
        </p:nvCxnSpPr>
        <p:spPr>
          <a:xfrm>
            <a:off x="10822704" y="7129850"/>
            <a:ext cx="52644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8 Conector recto"/>
          <p:cNvCxnSpPr/>
          <p:nvPr/>
        </p:nvCxnSpPr>
        <p:spPr>
          <a:xfrm>
            <a:off x="10789294" y="6221922"/>
            <a:ext cx="526441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49 CuadroTexto"/>
          <p:cNvSpPr txBox="1"/>
          <p:nvPr/>
        </p:nvSpPr>
        <p:spPr>
          <a:xfrm>
            <a:off x="11315735" y="6019017"/>
            <a:ext cx="1595848" cy="355034"/>
          </a:xfrm>
          <a:prstGeom prst="rect">
            <a:avLst/>
          </a:prstGeom>
          <a:noFill/>
          <a:ln w="22225" cap="rnd">
            <a:noFill/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ru-RU" sz="1707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endParaRPr lang="en-US" sz="1707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51 CuadroTexto"/>
          <p:cNvSpPr txBox="1"/>
          <p:nvPr/>
        </p:nvSpPr>
        <p:spPr>
          <a:xfrm>
            <a:off x="11315735" y="6617793"/>
            <a:ext cx="1536171" cy="880434"/>
          </a:xfrm>
          <a:prstGeom prst="rect">
            <a:avLst/>
          </a:prstGeom>
          <a:noFill/>
          <a:ln w="22225" cap="rnd">
            <a:noFill/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ru-RU" sz="1707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Стратегии, меры, программы</a:t>
            </a:r>
            <a:endParaRPr lang="en-US" sz="1707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3045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11" y="2069632"/>
            <a:ext cx="8724035" cy="7061527"/>
          </a:xfrm>
          <a:prstGeom prst="rect">
            <a:avLst/>
          </a:prstGeom>
        </p:spPr>
      </p:pic>
      <p:sp>
        <p:nvSpPr>
          <p:cNvPr id="3" name="5 Flecha derecha"/>
          <p:cNvSpPr/>
          <p:nvPr/>
        </p:nvSpPr>
        <p:spPr>
          <a:xfrm>
            <a:off x="3055009" y="4435632"/>
            <a:ext cx="921702" cy="8341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eaLnBrk="1" hangingPunct="1"/>
            <a:endParaRPr lang="en-US" sz="256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541895" y="4112598"/>
            <a:ext cx="2273695" cy="10156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ru-RU" sz="2000" b="1" dirty="0" smtClean="0">
                <a:solidFill>
                  <a:srgbClr val="8064A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потребности в оценке</a:t>
            </a:r>
            <a:endParaRPr lang="en-US" sz="2000" b="1" dirty="0">
              <a:solidFill>
                <a:srgbClr val="8064A2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9 Elipse"/>
          <p:cNvSpPr/>
          <p:nvPr/>
        </p:nvSpPr>
        <p:spPr>
          <a:xfrm>
            <a:off x="158214" y="3696998"/>
            <a:ext cx="767363" cy="6838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n-US" sz="2560" b="1" dirty="0">
                <a:solidFill>
                  <a:srgbClr val="8064A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1 Proceso alternativo"/>
          <p:cNvSpPr/>
          <p:nvPr/>
        </p:nvSpPr>
        <p:spPr bwMode="auto">
          <a:xfrm>
            <a:off x="800706" y="853582"/>
            <a:ext cx="9963742" cy="132802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 вопросы</a:t>
            </a:r>
            <a:r>
              <a:rPr lang="en-US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какой момент оценивать? </a:t>
            </a:r>
            <a:endParaRPr lang="en-US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711" y="2860576"/>
            <a:ext cx="6534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Фаза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54328" y="2166666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Горизонт мониторинга и  оценки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523766" y="2860576"/>
            <a:ext cx="1554698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Мониторинг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8744" y="2860576"/>
            <a:ext cx="115212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Оценка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208" y="3558498"/>
            <a:ext cx="2736304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Построение матрицы показателей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176" y="3996123"/>
            <a:ext cx="30243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Определить показатели, которые измеряют вклад в достижение целей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8589" y="5138730"/>
            <a:ext cx="30243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Совершенствование матрицы показателей и измерение показателей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6176" y="6207396"/>
            <a:ext cx="30243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Совершенствование матрицы показателей и измерение показателей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4733" y="7283646"/>
            <a:ext cx="3024336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Утверждение показателей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4733" y="8115069"/>
            <a:ext cx="30243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Реализация системы мониторинга и оценки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6668" y="3857623"/>
            <a:ext cx="3060216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Выявление социальной проблемы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8636" y="4988634"/>
            <a:ext cx="2682236" cy="2811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Дизайн оценки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4803" y="5477604"/>
            <a:ext cx="2682236" cy="2811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Базовый анализ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8636" y="6297643"/>
            <a:ext cx="2682236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Оценка результатов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5670" y="7653404"/>
            <a:ext cx="131408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Оценка процессов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2955" y="7340229"/>
            <a:ext cx="131408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Оценка конечного социального результата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02986" y="4915388"/>
            <a:ext cx="369332" cy="3318508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Оценка конкретной программы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29471" y="4747886"/>
            <a:ext cx="369332" cy="3653512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Доклады по результатам мониторинга и оценки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65108" y="4838248"/>
            <a:ext cx="369332" cy="3653512"/>
          </a:xfrm>
          <a:prstGeom prst="rect">
            <a:avLst/>
          </a:prstGeom>
          <a:solidFill>
            <a:srgbClr val="487865"/>
          </a:solidFill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Доклады по результатам мониторинга и оценки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310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096" y="916360"/>
            <a:ext cx="9658906" cy="764750"/>
          </a:xfrm>
        </p:spPr>
        <p:txBody>
          <a:bodyPr/>
          <a:lstStyle/>
          <a:p>
            <a:pPr algn="l" eaLnBrk="1" hangingPunct="1"/>
            <a:r>
              <a:rPr lang="ru-RU" sz="3413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Предыстория современной системы государственного управления Мексики</a:t>
            </a:r>
            <a:endParaRPr lang="en-US" sz="3413" b="1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664951" y="2068707"/>
            <a:ext cx="11704320" cy="6443698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Мексика имела, скорее,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авторитарную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систему государственного управления, несмотря на выборность власти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истема государственного управления была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нестабильной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Выборы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экономического и социального развития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Ситуация изменилась в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1997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когда политическая партия президента перестала доминировать над конгрессом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Возник реальный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баланс сил между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Конгрессом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(законодательной)  и исполнительной властью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дало начало демократическому процессу в Мексике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3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16BF08-9D78-4D80-9525-E16045300323}"/>
              </a:ext>
            </a:extLst>
          </p:cNvPr>
          <p:cNvSpPr txBox="1">
            <a:spLocks noChangeArrowheads="1"/>
          </p:cNvSpPr>
          <p:nvPr/>
        </p:nvSpPr>
        <p:spPr>
          <a:xfrm>
            <a:off x="597744" y="3004592"/>
            <a:ext cx="11161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9" tIns="35719" rIns="35719" bIns="35719" numCol="1" anchor="b" anchorCtr="0" compatLnSpc="1">
            <a:prstTxWarp prst="textNoShape">
              <a:avLst/>
            </a:prstTxWarp>
          </a:bodyPr>
          <a:lstStyle>
            <a:lvl1pPr algn="ctr" eaLnBrk="1">
              <a:defRPr sz="6000" b="1">
                <a:solidFill>
                  <a:srgbClr val="005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>
              <a:defRPr sz="8000"/>
            </a:lvl2pPr>
            <a:lvl3pPr algn="ctr">
              <a:defRPr sz="8000"/>
            </a:lvl3pPr>
            <a:lvl4pPr algn="ctr">
              <a:defRPr sz="8000"/>
            </a:lvl4pPr>
            <a:lvl5pPr algn="ctr">
              <a:defRPr sz="8000"/>
            </a:lvl5pPr>
            <a:lvl6pPr marL="457200" algn="ctr" defTabSz="584200" fontAlgn="base" hangingPunct="0">
              <a:spcBef>
                <a:spcPct val="0"/>
              </a:spcBef>
              <a:spcAft>
                <a:spcPct val="0"/>
              </a:spcAft>
              <a:defRPr sz="8000"/>
            </a:lvl6pPr>
            <a:lvl7pPr marL="914400" algn="ctr" defTabSz="584200" fontAlgn="base" hangingPunct="0">
              <a:spcBef>
                <a:spcPct val="0"/>
              </a:spcBef>
              <a:spcAft>
                <a:spcPct val="0"/>
              </a:spcAft>
              <a:defRPr sz="8000"/>
            </a:lvl7pPr>
            <a:lvl8pPr marL="1371600" algn="ctr" defTabSz="584200" fontAlgn="base" hangingPunct="0">
              <a:spcBef>
                <a:spcPct val="0"/>
              </a:spcBef>
              <a:spcAft>
                <a:spcPct val="0"/>
              </a:spcAft>
              <a:defRPr sz="8000"/>
            </a:lvl8pPr>
            <a:lvl9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8000"/>
            </a:lvl9pPr>
          </a:lstStyle>
          <a:p>
            <a:endParaRPr lang="es-MX" sz="5400" dirty="0"/>
          </a:p>
          <a:p>
            <a:r>
              <a:rPr lang="ru-RU" sz="5400" dirty="0" smtClean="0"/>
              <a:t>Использование информации. производимой </a:t>
            </a:r>
            <a:r>
              <a:rPr lang="es-MX" sz="5400" dirty="0" smtClean="0"/>
              <a:t>CONEVAL</a:t>
            </a:r>
            <a:r>
              <a:rPr lang="ru-RU" sz="5400" dirty="0" smtClean="0"/>
              <a:t>, в целях совершенствования социальной политики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19858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01800" y="1146723"/>
            <a:ext cx="12914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2pPr lvl="1">
              <a:defRPr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ru-RU" sz="2400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способствует использованию информации, генерируемой </a:t>
            </a:r>
            <a:r>
              <a:rPr lang="en-US" sz="2400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CONEVAL</a:t>
            </a:r>
            <a:r>
              <a:rPr lang="ru-RU" sz="2400" b="1" dirty="0" smtClean="0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s-MX" sz="2400" b="1" dirty="0">
              <a:solidFill>
                <a:srgbClr val="261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5696" y="1708448"/>
            <a:ext cx="12529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CONEVAL 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генерирует полезную информацию, которая используется при принятии решений  и в ходе обсуждения путей социального развития Мексики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90150" y="2644552"/>
            <a:ext cx="6484258" cy="864096"/>
            <a:chOff x="0" y="2889955"/>
            <a:chExt cx="4406942" cy="748800"/>
          </a:xfrm>
        </p:grpSpPr>
        <p:sp>
          <p:nvSpPr>
            <p:cNvPr id="50" name="Rectángulo redondeado 49"/>
            <p:cNvSpPr/>
            <p:nvPr/>
          </p:nvSpPr>
          <p:spPr>
            <a:xfrm>
              <a:off x="0" y="2889955"/>
              <a:ext cx="4406942" cy="74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86601"/>
                <a:satOff val="38889"/>
                <a:lumOff val="-34902"/>
                <a:alphaOff val="0"/>
              </a:schemeClr>
            </a:fillRef>
            <a:effectRef idx="0">
              <a:schemeClr val="accent5">
                <a:hueOff val="-3386601"/>
                <a:satOff val="38889"/>
                <a:lumOff val="-3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36553" y="2926508"/>
              <a:ext cx="4333836" cy="67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>
                <a:buClr>
                  <a:srgbClr val="00B050"/>
                </a:buClr>
              </a:pPr>
              <a:r>
                <a:rPr lang="ru-RU" sz="1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Своевременная информация об эффективности социальных программ и мер социальной поддержки</a:t>
              </a:r>
              <a:r>
                <a:rPr lang="en-US" sz="1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790432" y="2644552"/>
            <a:ext cx="6048674" cy="892628"/>
            <a:chOff x="0" y="1478755"/>
            <a:chExt cx="4406942" cy="748800"/>
          </a:xfrm>
        </p:grpSpPr>
        <p:sp>
          <p:nvSpPr>
            <p:cNvPr id="53" name="Rectángulo redondeado 52"/>
            <p:cNvSpPr/>
            <p:nvPr/>
          </p:nvSpPr>
          <p:spPr>
            <a:xfrm>
              <a:off x="0" y="1478755"/>
              <a:ext cx="4406942" cy="74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93301"/>
                <a:satOff val="19445"/>
                <a:lumOff val="-17451"/>
                <a:alphaOff val="0"/>
              </a:schemeClr>
            </a:fillRef>
            <a:effectRef idx="0">
              <a:schemeClr val="accent5">
                <a:hueOff val="-1693301"/>
                <a:satOff val="19445"/>
                <a:lumOff val="-1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ángulo 53"/>
            <p:cNvSpPr/>
            <p:nvPr/>
          </p:nvSpPr>
          <p:spPr>
            <a:xfrm>
              <a:off x="36553" y="1539160"/>
              <a:ext cx="4353993" cy="627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>
                <a:buClr>
                  <a:srgbClr val="00B050"/>
                </a:buClr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</a:t>
              </a:r>
              <a:r>
                <a:rPr lang="ru-RU" sz="1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воевременная информация об уровне бедности для совершенствования таргетирования социальных </a:t>
              </a:r>
              <a:r>
                <a:rPr lang="ru-RU" sz="1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прогамм</a:t>
              </a:r>
              <a:r>
                <a:rPr lang="ru-RU" sz="1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 повышения бюджетной эффективности </a:t>
              </a:r>
              <a:r>
                <a:rPr lang="en-US" sz="1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71905" y="3618802"/>
            <a:ext cx="12473093" cy="5002414"/>
            <a:chOff x="371905" y="3618802"/>
            <a:chExt cx="12473093" cy="5002414"/>
          </a:xfrm>
        </p:grpSpPr>
        <p:grpSp>
          <p:nvGrpSpPr>
            <p:cNvPr id="8" name="Grupo 7"/>
            <p:cNvGrpSpPr/>
            <p:nvPr/>
          </p:nvGrpSpPr>
          <p:grpSpPr>
            <a:xfrm>
              <a:off x="371905" y="7172345"/>
              <a:ext cx="657887" cy="648072"/>
              <a:chOff x="237704" y="4228728"/>
              <a:chExt cx="1521983" cy="1474022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9792" y="4228728"/>
                <a:ext cx="729895" cy="962645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704" y="4228728"/>
                <a:ext cx="796257" cy="1030833"/>
              </a:xfrm>
              <a:prstGeom prst="rect">
                <a:avLst/>
              </a:prstGeom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760" y="4732784"/>
                <a:ext cx="758724" cy="969966"/>
              </a:xfrm>
              <a:prstGeom prst="rect">
                <a:avLst/>
              </a:prstGeom>
            </p:spPr>
          </p:pic>
        </p:grpSp>
        <p:grpSp>
          <p:nvGrpSpPr>
            <p:cNvPr id="11" name="Grupo 10"/>
            <p:cNvGrpSpPr/>
            <p:nvPr/>
          </p:nvGrpSpPr>
          <p:grpSpPr>
            <a:xfrm>
              <a:off x="7006456" y="4012704"/>
              <a:ext cx="1235819" cy="788699"/>
              <a:chOff x="381720" y="3004592"/>
              <a:chExt cx="1523851" cy="932715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720" y="3004592"/>
                <a:ext cx="1461702" cy="695038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792" y="3292624"/>
                <a:ext cx="875779" cy="644683"/>
              </a:xfrm>
              <a:prstGeom prst="rect">
                <a:avLst/>
              </a:prstGeom>
            </p:spPr>
          </p:pic>
        </p:grpSp>
        <p:sp>
          <p:nvSpPr>
            <p:cNvPr id="17" name="32 CuadroTexto"/>
            <p:cNvSpPr txBox="1"/>
            <p:nvPr/>
          </p:nvSpPr>
          <p:spPr>
            <a:xfrm>
              <a:off x="4156461" y="4334316"/>
              <a:ext cx="11836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hangingPunct="1">
                <a:defRPr/>
              </a:pPr>
              <a:r>
                <a:rPr lang="es-MX" sz="16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45816" y="3618802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 период с 2007 по 2017 в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ыполнено более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2000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оценок, направленных на совершенствование программ и действий федерального правительства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8236486" y="4068065"/>
              <a:ext cx="460851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Динамика бедности на национальном уровне и на уровне штатов,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2008-2016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68263" lvl="1" indent="0" algn="just"/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Ситуация с бедностью на муниципальном уровне (2010)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Динамика показателей бедности,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1990-2016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68263" lvl="1" indent="0" algn="just"/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Показатели социальной напряженности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Эволюция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ITLP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2005-2015</a:t>
              </a: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4013" lvl="1" indent="-285750" algn="just"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Ежемесячное значение линий бедности, их динамика на периоде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1992-2017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1245816" y="5711789"/>
              <a:ext cx="504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Генерируется синтетическая информация, позволяющая принимать обоснованные решения по бюджетным вопросам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381720" y="5648492"/>
              <a:ext cx="648072" cy="668468"/>
              <a:chOff x="237704" y="4660776"/>
              <a:chExt cx="1436588" cy="1638434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237704" y="4660776"/>
                <a:ext cx="1436588" cy="1453202"/>
                <a:chOff x="381720" y="7109048"/>
                <a:chExt cx="1436588" cy="1453202"/>
              </a:xfrm>
            </p:grpSpPr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720" y="7109048"/>
                  <a:ext cx="938974" cy="1206511"/>
                </a:xfrm>
                <a:prstGeom prst="rect">
                  <a:avLst/>
                </a:prstGeom>
              </p:spPr>
            </p:pic>
            <p:pic>
              <p:nvPicPr>
                <p:cNvPr id="14" name="Imagen 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7784" y="7469088"/>
                  <a:ext cx="860524" cy="1093162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712" y="5524872"/>
                <a:ext cx="1080120" cy="774338"/>
              </a:xfrm>
              <a:prstGeom prst="rect">
                <a:avLst/>
              </a:prstGeom>
            </p:spPr>
          </p:pic>
        </p:grpSp>
        <p:sp>
          <p:nvSpPr>
            <p:cNvPr id="42" name="Rectángulo 41"/>
            <p:cNvSpPr/>
            <p:nvPr/>
          </p:nvSpPr>
          <p:spPr>
            <a:xfrm>
              <a:off x="1245816" y="7316361"/>
              <a:ext cx="50405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Оценка  прогресса в обеспечении доступа к социальным правам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26" name="Picture 2" descr="http://www.coneval.org.mx/Medicion/EDP/PublishingImages/Evolucion_ingresos/Evolucion_carencias_sociales_2014_g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30" y="5358395"/>
              <a:ext cx="990054" cy="742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o 43"/>
            <p:cNvGrpSpPr/>
            <p:nvPr/>
          </p:nvGrpSpPr>
          <p:grpSpPr>
            <a:xfrm>
              <a:off x="7078464" y="7613104"/>
              <a:ext cx="1080121" cy="679168"/>
              <a:chOff x="7294488" y="6677000"/>
              <a:chExt cx="1080121" cy="679168"/>
            </a:xfrm>
          </p:grpSpPr>
          <p:pic>
            <p:nvPicPr>
              <p:cNvPr id="43" name="Imagen 4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4488" y="6677000"/>
                <a:ext cx="699959" cy="527918"/>
              </a:xfrm>
              <a:prstGeom prst="rect">
                <a:avLst/>
              </a:prstGeom>
            </p:spPr>
          </p:pic>
          <p:pic>
            <p:nvPicPr>
              <p:cNvPr id="1028" name="Picture 4" descr="http://www.coneval.org.mx/Medicion/PublishingImages/LINEAS_DE_BIENESTAR/2016/Mar_16/evolvalorcamasta_marzo2016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529" y="6893024"/>
                <a:ext cx="720080" cy="463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CuadroTexto 54"/>
            <p:cNvSpPr txBox="1"/>
            <p:nvPr/>
          </p:nvSpPr>
          <p:spPr>
            <a:xfrm>
              <a:off x="1245816" y="4549859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55%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федеральных программ в сфере социального развития  используют показатели, измеряющие степень достижения поставленной цели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1245816" y="8032911"/>
              <a:ext cx="50405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Информация о реализации систем мониторинга и оценки в разных штатах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473010" y="7969614"/>
              <a:ext cx="484774" cy="651602"/>
              <a:chOff x="237704" y="7901136"/>
              <a:chExt cx="484774" cy="651602"/>
            </a:xfrm>
          </p:grpSpPr>
          <p:pic>
            <p:nvPicPr>
              <p:cNvPr id="1032" name="Picture 8" descr="2013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704" y="8117160"/>
                <a:ext cx="246360" cy="321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2013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435925" y="8189168"/>
                <a:ext cx="273687" cy="363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n1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0" y="7901136"/>
                <a:ext cx="340758" cy="42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upo 46"/>
            <p:cNvGrpSpPr/>
            <p:nvPr/>
          </p:nvGrpSpPr>
          <p:grpSpPr>
            <a:xfrm>
              <a:off x="7078464" y="6532984"/>
              <a:ext cx="1152128" cy="770161"/>
              <a:chOff x="6790432" y="6388968"/>
              <a:chExt cx="1433574" cy="914177"/>
            </a:xfrm>
          </p:grpSpPr>
          <p:pic>
            <p:nvPicPr>
              <p:cNvPr id="1038" name="Picture 14" descr="http://www.coneval.org.mx/Medicion/PublishingImages/1542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0432" y="6388968"/>
                <a:ext cx="1038061" cy="779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www.coneval.org.mx/Informes/Pobreza/Rezago_Social/Rezago_Social_2010/Imagenes%20mapas%20rezago%20social%202010/Mapa_rezago_social_estatal_2010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4488" y="6604992"/>
                <a:ext cx="929518" cy="698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420" y="3682803"/>
              <a:ext cx="587380" cy="617933"/>
            </a:xfrm>
            <a:prstGeom prst="rect">
              <a:avLst/>
            </a:prstGeom>
          </p:spPr>
        </p:pic>
        <p:grpSp>
          <p:nvGrpSpPr>
            <p:cNvPr id="59" name="Grupo 58"/>
            <p:cNvGrpSpPr/>
            <p:nvPr/>
          </p:nvGrpSpPr>
          <p:grpSpPr>
            <a:xfrm>
              <a:off x="453728" y="4588768"/>
              <a:ext cx="759519" cy="708359"/>
              <a:chOff x="309712" y="4732784"/>
              <a:chExt cx="975543" cy="996391"/>
            </a:xfrm>
          </p:grpSpPr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712" y="4732784"/>
                <a:ext cx="883766" cy="907491"/>
              </a:xfrm>
              <a:prstGeom prst="rect">
                <a:avLst/>
              </a:prstGeom>
            </p:spPr>
          </p:pic>
          <p:pic>
            <p:nvPicPr>
              <p:cNvPr id="1040" name="Picture 16" descr="http://www.coneval.org.mx/PublishingImages/publicaciones/PORTADA_METODOLOGIA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752" y="5020816"/>
                <a:ext cx="615503" cy="708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1720" y="6452265"/>
              <a:ext cx="658217" cy="555454"/>
            </a:xfrm>
            <a:prstGeom prst="rect">
              <a:avLst/>
            </a:prstGeom>
          </p:spPr>
        </p:pic>
        <p:sp>
          <p:nvSpPr>
            <p:cNvPr id="69" name="Rectángulo 68"/>
            <p:cNvSpPr/>
            <p:nvPr/>
          </p:nvSpPr>
          <p:spPr>
            <a:xfrm>
              <a:off x="1245816" y="6524273"/>
              <a:ext cx="5040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Имеется информация по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6751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программе социального развития/мере социальной поддержки, реализуемой в стране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035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357717" y="985168"/>
            <a:ext cx="11879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defRPr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ru-RU" sz="3200" dirty="0" smtClean="0"/>
              <a:t>Что происходит после оценки </a:t>
            </a:r>
            <a:r>
              <a:rPr lang="en-US" sz="3200" dirty="0" smtClean="0"/>
              <a:t>: </a:t>
            </a:r>
            <a:endParaRPr lang="en-US" sz="3200" dirty="0"/>
          </a:p>
          <a:p>
            <a:r>
              <a:rPr lang="ru-RU" sz="3200" dirty="0" smtClean="0"/>
              <a:t>Совершенствование программ</a:t>
            </a:r>
            <a:endParaRPr lang="en-US" sz="3200" dirty="0"/>
          </a:p>
        </p:txBody>
      </p:sp>
      <p:sp>
        <p:nvSpPr>
          <p:cNvPr id="3" name="Rectángulo 2"/>
          <p:cNvSpPr/>
          <p:nvPr/>
        </p:nvSpPr>
        <p:spPr>
          <a:xfrm>
            <a:off x="365933" y="2062386"/>
            <a:ext cx="12391777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00460" eaLnBrk="1" hangingPunct="1"/>
            <a:r>
              <a:rPr lang="ru-RU" sz="256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Мониторинг повышения эффективности по результатам оценки, публикуемой в виде совместного доклада </a:t>
            </a:r>
            <a:r>
              <a:rPr lang="en-US" sz="256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CONEVAL </a:t>
            </a:r>
            <a:r>
              <a:rPr lang="ru-RU" sz="256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и Министерства финансов – это процесс отслеживания выполнения рекомендаций по повышению эффективности федеральных программ, подготовленных в ходе их  оценки</a:t>
            </a:r>
            <a:endParaRPr lang="es-MX" sz="256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8125954"/>
              </p:ext>
            </p:extLst>
          </p:nvPr>
        </p:nvGraphicFramePr>
        <p:xfrm>
          <a:off x="-154339" y="3874165"/>
          <a:ext cx="9319435" cy="488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8950672" y="4156720"/>
            <a:ext cx="3703167" cy="442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300460" eaLnBrk="1" hangingPunct="1"/>
            <a:r>
              <a:rPr lang="ru-RU" sz="2560" dirty="0" smtClean="0">
                <a:solidFill>
                  <a:prstClr val="black"/>
                </a:solidFill>
              </a:rPr>
              <a:t>Классификация моментов, нуждающихся в совершенствовании </a:t>
            </a:r>
            <a:r>
              <a:rPr lang="en-US" sz="2560" dirty="0" smtClean="0">
                <a:solidFill>
                  <a:prstClr val="black"/>
                </a:solidFill>
              </a:rPr>
              <a:t>:</a:t>
            </a:r>
            <a:endParaRPr lang="en-US" sz="2560" dirty="0">
              <a:solidFill>
                <a:prstClr val="black"/>
              </a:solidFill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560" dirty="0" err="1" smtClean="0">
                <a:solidFill>
                  <a:prstClr val="black"/>
                </a:solidFill>
              </a:rPr>
              <a:t>Внутрипрограммные</a:t>
            </a:r>
            <a:r>
              <a:rPr lang="ru-RU" sz="2560" dirty="0" smtClean="0">
                <a:solidFill>
                  <a:prstClr val="black"/>
                </a:solidFill>
              </a:rPr>
              <a:t> аспекты</a:t>
            </a:r>
            <a:endParaRPr lang="en-US" sz="2560" dirty="0">
              <a:solidFill>
                <a:prstClr val="black"/>
              </a:solidFill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560" dirty="0" smtClean="0">
                <a:solidFill>
                  <a:prstClr val="black"/>
                </a:solidFill>
              </a:rPr>
              <a:t>Институциональные аспекты</a:t>
            </a:r>
            <a:endParaRPr lang="en-US" sz="2560" dirty="0">
              <a:solidFill>
                <a:prstClr val="black"/>
              </a:solidFill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560" dirty="0" smtClean="0">
                <a:solidFill>
                  <a:prstClr val="black"/>
                </a:solidFill>
              </a:rPr>
              <a:t>Межведомственные аспекты</a:t>
            </a: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560" dirty="0">
                <a:solidFill>
                  <a:prstClr val="black"/>
                </a:solidFill>
              </a:rPr>
              <a:t>Межбюджетные </a:t>
            </a:r>
            <a:r>
              <a:rPr lang="ru-RU" sz="2560" dirty="0" smtClean="0">
                <a:solidFill>
                  <a:prstClr val="black"/>
                </a:solidFill>
              </a:rPr>
              <a:t>аспекты</a:t>
            </a:r>
            <a:endParaRPr lang="es-MX" sz="256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4741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657959" y="656571"/>
            <a:ext cx="11879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3200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defRPr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ru-RU" dirty="0" smtClean="0"/>
              <a:t>Механизм реагирования на оценку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ru-RU" dirty="0" smtClean="0"/>
              <a:t>совершенствование государственной политики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97627" y="2984206"/>
            <a:ext cx="12545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00460" eaLnBrk="1" hangingPunct="1"/>
            <a:r>
              <a:rPr lang="ru-RU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Результаты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endParaRPr lang="en-US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Выполнение рекомендаций, сделанных в ходе оценки, с целью совершенствования программ/мер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Механизм создает у организаций заинтересованность в совершенствовании своих программ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algn="just" defTabSz="1300460" eaLnBrk="1" hangingPunct="1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Оценка рассматривается как фактор совершенствования государственной политики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s-MX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804" y="1753944"/>
            <a:ext cx="12750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00460" eaLnBrk="1" hangingPunct="1"/>
            <a:r>
              <a:rPr lang="ru-RU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Этот механизм определяет, какие действия по корректировке, настройке, переориентации а в крайнем случае – и по приостановке программы должны предпринять ее администраторы и оценщики, представляющие федеральные агентства/ведомства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s-MX" sz="20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23 Grupo"/>
          <p:cNvGrpSpPr/>
          <p:nvPr/>
        </p:nvGrpSpPr>
        <p:grpSpPr>
          <a:xfrm>
            <a:off x="11226830" y="8512804"/>
            <a:ext cx="1740993" cy="634038"/>
            <a:chOff x="5794380" y="5014721"/>
            <a:chExt cx="3349620" cy="12328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3044" b="13043"/>
            <a:stretch>
              <a:fillRect/>
            </a:stretch>
          </p:blipFill>
          <p:spPr bwMode="auto">
            <a:xfrm>
              <a:off x="5794380" y="5014721"/>
              <a:ext cx="3349620" cy="12328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4 Rectángulo"/>
            <p:cNvSpPr/>
            <p:nvPr/>
          </p:nvSpPr>
          <p:spPr bwMode="auto">
            <a:xfrm>
              <a:off x="7164288" y="5157192"/>
              <a:ext cx="115212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/>
            <a:p>
              <a:pPr defTabSz="1300460"/>
              <a:endParaRPr lang="es-MX" sz="256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1" name="5 Forma libre"/>
          <p:cNvSpPr/>
          <p:nvPr/>
        </p:nvSpPr>
        <p:spPr>
          <a:xfrm rot="16200000">
            <a:off x="613198" y="4357152"/>
            <a:ext cx="3451585" cy="4036132"/>
          </a:xfrm>
          <a:custGeom>
            <a:avLst/>
            <a:gdLst>
              <a:gd name="connsiteX0" fmla="*/ 0 w 2837904"/>
              <a:gd name="connsiteY0" fmla="*/ 141895 h 3096345"/>
              <a:gd name="connsiteX1" fmla="*/ 141895 w 2837904"/>
              <a:gd name="connsiteY1" fmla="*/ 0 h 3096345"/>
              <a:gd name="connsiteX2" fmla="*/ 2696009 w 2837904"/>
              <a:gd name="connsiteY2" fmla="*/ 0 h 3096345"/>
              <a:gd name="connsiteX3" fmla="*/ 2837904 w 2837904"/>
              <a:gd name="connsiteY3" fmla="*/ 141895 h 3096345"/>
              <a:gd name="connsiteX4" fmla="*/ 2837904 w 2837904"/>
              <a:gd name="connsiteY4" fmla="*/ 2954450 h 3096345"/>
              <a:gd name="connsiteX5" fmla="*/ 2696009 w 2837904"/>
              <a:gd name="connsiteY5" fmla="*/ 3096345 h 3096345"/>
              <a:gd name="connsiteX6" fmla="*/ 141895 w 2837904"/>
              <a:gd name="connsiteY6" fmla="*/ 3096345 h 3096345"/>
              <a:gd name="connsiteX7" fmla="*/ 0 w 2837904"/>
              <a:gd name="connsiteY7" fmla="*/ 2954450 h 3096345"/>
              <a:gd name="connsiteX8" fmla="*/ 0 w 2837904"/>
              <a:gd name="connsiteY8" fmla="*/ 141895 h 309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904" h="3096345">
                <a:moveTo>
                  <a:pt x="2707852" y="1"/>
                </a:moveTo>
                <a:cubicBezTo>
                  <a:pt x="2779677" y="1"/>
                  <a:pt x="2837904" y="69315"/>
                  <a:pt x="2837904" y="154818"/>
                </a:cubicBezTo>
                <a:lnTo>
                  <a:pt x="2837904" y="2941527"/>
                </a:lnTo>
                <a:cubicBezTo>
                  <a:pt x="2837904" y="3027030"/>
                  <a:pt x="2779677" y="3096344"/>
                  <a:pt x="2707852" y="3096344"/>
                </a:cubicBezTo>
                <a:lnTo>
                  <a:pt x="130052" y="3096344"/>
                </a:lnTo>
                <a:cubicBezTo>
                  <a:pt x="58227" y="3096344"/>
                  <a:pt x="0" y="3027030"/>
                  <a:pt x="0" y="2941527"/>
                </a:cubicBezTo>
                <a:lnTo>
                  <a:pt x="0" y="154818"/>
                </a:lnTo>
                <a:cubicBezTo>
                  <a:pt x="0" y="69315"/>
                  <a:pt x="58227" y="1"/>
                  <a:pt x="130052" y="1"/>
                </a:cubicBezTo>
                <a:lnTo>
                  <a:pt x="2707852" y="1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792667" tIns="78030" rIns="101148" bIns="3228905" numCol="1" spcCol="1270" anchor="t" anchorCtr="0">
            <a:noAutofit/>
          </a:bodyPr>
          <a:lstStyle/>
          <a:p>
            <a:pPr defTabSz="1011469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sz="2560" b="1" dirty="0">
                <a:solidFill>
                  <a:prstClr val="white"/>
                </a:solidFill>
              </a:rPr>
              <a:t>Р</a:t>
            </a:r>
            <a:r>
              <a:rPr lang="ru-RU" sz="2560" b="1" dirty="0" smtClean="0">
                <a:solidFill>
                  <a:prstClr val="white"/>
                </a:solidFill>
              </a:rPr>
              <a:t>екомендации</a:t>
            </a:r>
            <a:endParaRPr lang="es-MX" sz="2560" b="1" dirty="0">
              <a:solidFill>
                <a:prstClr val="white"/>
              </a:solidFill>
            </a:endParaRPr>
          </a:p>
        </p:txBody>
      </p:sp>
      <p:sp>
        <p:nvSpPr>
          <p:cNvPr id="13" name="7 Forma libre"/>
          <p:cNvSpPr/>
          <p:nvPr/>
        </p:nvSpPr>
        <p:spPr>
          <a:xfrm rot="16200000">
            <a:off x="4726804" y="4363590"/>
            <a:ext cx="3451587" cy="4036132"/>
          </a:xfrm>
          <a:custGeom>
            <a:avLst/>
            <a:gdLst>
              <a:gd name="connsiteX0" fmla="*/ 0 w 2837904"/>
              <a:gd name="connsiteY0" fmla="*/ 141895 h 3096345"/>
              <a:gd name="connsiteX1" fmla="*/ 141895 w 2837904"/>
              <a:gd name="connsiteY1" fmla="*/ 0 h 3096345"/>
              <a:gd name="connsiteX2" fmla="*/ 2696009 w 2837904"/>
              <a:gd name="connsiteY2" fmla="*/ 0 h 3096345"/>
              <a:gd name="connsiteX3" fmla="*/ 2837904 w 2837904"/>
              <a:gd name="connsiteY3" fmla="*/ 141895 h 3096345"/>
              <a:gd name="connsiteX4" fmla="*/ 2837904 w 2837904"/>
              <a:gd name="connsiteY4" fmla="*/ 2954450 h 3096345"/>
              <a:gd name="connsiteX5" fmla="*/ 2696009 w 2837904"/>
              <a:gd name="connsiteY5" fmla="*/ 3096345 h 3096345"/>
              <a:gd name="connsiteX6" fmla="*/ 141895 w 2837904"/>
              <a:gd name="connsiteY6" fmla="*/ 3096345 h 3096345"/>
              <a:gd name="connsiteX7" fmla="*/ 0 w 2837904"/>
              <a:gd name="connsiteY7" fmla="*/ 2954450 h 3096345"/>
              <a:gd name="connsiteX8" fmla="*/ 0 w 2837904"/>
              <a:gd name="connsiteY8" fmla="*/ 141895 h 309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904" h="3096345">
                <a:moveTo>
                  <a:pt x="2707852" y="1"/>
                </a:moveTo>
                <a:cubicBezTo>
                  <a:pt x="2779677" y="1"/>
                  <a:pt x="2837904" y="69315"/>
                  <a:pt x="2837904" y="154818"/>
                </a:cubicBezTo>
                <a:lnTo>
                  <a:pt x="2837904" y="2941527"/>
                </a:lnTo>
                <a:cubicBezTo>
                  <a:pt x="2837904" y="3027030"/>
                  <a:pt x="2779677" y="3096344"/>
                  <a:pt x="2707852" y="3096344"/>
                </a:cubicBezTo>
                <a:lnTo>
                  <a:pt x="130052" y="3096344"/>
                </a:lnTo>
                <a:cubicBezTo>
                  <a:pt x="58227" y="3096344"/>
                  <a:pt x="0" y="3027030"/>
                  <a:pt x="0" y="2941527"/>
                </a:cubicBezTo>
                <a:lnTo>
                  <a:pt x="0" y="154818"/>
                </a:lnTo>
                <a:cubicBezTo>
                  <a:pt x="0" y="69315"/>
                  <a:pt x="58227" y="1"/>
                  <a:pt x="130052" y="1"/>
                </a:cubicBezTo>
                <a:lnTo>
                  <a:pt x="2707852" y="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92667" tIns="78029" rIns="101148" bIns="3228907" numCol="1" spcCol="1270" anchor="t" anchorCtr="0">
            <a:noAutofit/>
          </a:bodyPr>
          <a:lstStyle/>
          <a:p>
            <a:pPr defTabSz="1011469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prstClr val="white"/>
                </a:solidFill>
              </a:rPr>
              <a:t>Участники</a:t>
            </a:r>
            <a:endParaRPr lang="es-MX" sz="2400" b="1" dirty="0">
              <a:solidFill>
                <a:prstClr val="white"/>
              </a:solidFill>
            </a:endParaRPr>
          </a:p>
        </p:txBody>
      </p:sp>
      <p:sp>
        <p:nvSpPr>
          <p:cNvPr id="14" name="8 Extracto"/>
          <p:cNvSpPr/>
          <p:nvPr/>
        </p:nvSpPr>
        <p:spPr>
          <a:xfrm rot="5400000">
            <a:off x="4110944" y="7339529"/>
            <a:ext cx="647172" cy="605419"/>
          </a:xfrm>
          <a:prstGeom prst="flowChartExtra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0 Forma libre"/>
          <p:cNvSpPr/>
          <p:nvPr/>
        </p:nvSpPr>
        <p:spPr>
          <a:xfrm rot="16200000">
            <a:off x="8951398" y="4322865"/>
            <a:ext cx="3451587" cy="4036132"/>
          </a:xfrm>
          <a:custGeom>
            <a:avLst/>
            <a:gdLst>
              <a:gd name="connsiteX0" fmla="*/ 0 w 2837904"/>
              <a:gd name="connsiteY0" fmla="*/ 141895 h 3096345"/>
              <a:gd name="connsiteX1" fmla="*/ 141895 w 2837904"/>
              <a:gd name="connsiteY1" fmla="*/ 0 h 3096345"/>
              <a:gd name="connsiteX2" fmla="*/ 2696009 w 2837904"/>
              <a:gd name="connsiteY2" fmla="*/ 0 h 3096345"/>
              <a:gd name="connsiteX3" fmla="*/ 2837904 w 2837904"/>
              <a:gd name="connsiteY3" fmla="*/ 141895 h 3096345"/>
              <a:gd name="connsiteX4" fmla="*/ 2837904 w 2837904"/>
              <a:gd name="connsiteY4" fmla="*/ 2954450 h 3096345"/>
              <a:gd name="connsiteX5" fmla="*/ 2696009 w 2837904"/>
              <a:gd name="connsiteY5" fmla="*/ 3096345 h 3096345"/>
              <a:gd name="connsiteX6" fmla="*/ 141895 w 2837904"/>
              <a:gd name="connsiteY6" fmla="*/ 3096345 h 3096345"/>
              <a:gd name="connsiteX7" fmla="*/ 0 w 2837904"/>
              <a:gd name="connsiteY7" fmla="*/ 2954450 h 3096345"/>
              <a:gd name="connsiteX8" fmla="*/ 0 w 2837904"/>
              <a:gd name="connsiteY8" fmla="*/ 141895 h 309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904" h="3096345">
                <a:moveTo>
                  <a:pt x="2707852" y="1"/>
                </a:moveTo>
                <a:cubicBezTo>
                  <a:pt x="2779677" y="1"/>
                  <a:pt x="2837904" y="69315"/>
                  <a:pt x="2837904" y="154818"/>
                </a:cubicBezTo>
                <a:lnTo>
                  <a:pt x="2837904" y="2941527"/>
                </a:lnTo>
                <a:cubicBezTo>
                  <a:pt x="2837904" y="3027030"/>
                  <a:pt x="2779677" y="3096344"/>
                  <a:pt x="2707852" y="3096344"/>
                </a:cubicBezTo>
                <a:lnTo>
                  <a:pt x="130052" y="3096344"/>
                </a:lnTo>
                <a:cubicBezTo>
                  <a:pt x="58227" y="3096344"/>
                  <a:pt x="0" y="3027030"/>
                  <a:pt x="0" y="2941527"/>
                </a:cubicBezTo>
                <a:lnTo>
                  <a:pt x="0" y="154818"/>
                </a:lnTo>
                <a:cubicBezTo>
                  <a:pt x="0" y="69315"/>
                  <a:pt x="58227" y="1"/>
                  <a:pt x="130052" y="1"/>
                </a:cubicBezTo>
                <a:lnTo>
                  <a:pt x="2707852" y="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92667" tIns="78027" rIns="101148" bIns="3228907" numCol="1" spcCol="1270" anchor="t" anchorCtr="0">
            <a:noAutofit/>
          </a:bodyPr>
          <a:lstStyle/>
          <a:p>
            <a:pPr defTabSz="1011469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sz="2133" b="1" dirty="0" smtClean="0">
                <a:solidFill>
                  <a:prstClr val="white"/>
                </a:solidFill>
              </a:rPr>
              <a:t>Меры по совершенствованию</a:t>
            </a:r>
            <a:endParaRPr lang="es-MX" sz="2133" b="1" dirty="0">
              <a:solidFill>
                <a:prstClr val="white"/>
              </a:solidFill>
            </a:endParaRPr>
          </a:p>
        </p:txBody>
      </p:sp>
      <p:sp>
        <p:nvSpPr>
          <p:cNvPr id="17" name="11 Extracto"/>
          <p:cNvSpPr/>
          <p:nvPr/>
        </p:nvSpPr>
        <p:spPr>
          <a:xfrm rot="5400000">
            <a:off x="8375903" y="7440429"/>
            <a:ext cx="647172" cy="605419"/>
          </a:xfrm>
          <a:prstGeom prst="flowChartExtract">
            <a:avLst/>
          </a:pr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19"/>
          <p:cNvSpPr/>
          <p:nvPr/>
        </p:nvSpPr>
        <p:spPr>
          <a:xfrm>
            <a:off x="877568" y="4852093"/>
            <a:ext cx="3254252" cy="193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eaLnBrk="1" hangingPunct="1"/>
            <a:endParaRPr lang="en-US" sz="1991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  <a:p>
            <a:pPr defTabSz="1300460" eaLnBrk="1" hangingPunct="1"/>
            <a:r>
              <a:rPr lang="ru-RU" sz="1991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Самые важные выводы, полученные в ходе проведенной оценки, формулируются в виде рекомендаций</a:t>
            </a:r>
            <a:r>
              <a:rPr lang="en-US" sz="1991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s-MX" sz="1991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814712" y="4930721"/>
            <a:ext cx="3706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Направления совершенствования классифицируются от круга участников, от которых  </a:t>
            </a:r>
            <a:r>
              <a:rPr lang="ru-RU" sz="1800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з</a:t>
            </a: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ависит выполнение рекомендаций </a:t>
            </a:r>
            <a:r>
              <a:rPr lang="en-US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:</a:t>
            </a:r>
            <a:endParaRPr lang="en-US" sz="18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Специальные аспекты</a:t>
            </a:r>
            <a:r>
              <a:rPr lang="en-US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Институциональные аспекты</a:t>
            </a:r>
            <a:endParaRPr lang="en-US" sz="18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Межведомственные аспекты</a:t>
            </a:r>
            <a:endParaRPr lang="en-US" sz="18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Межбюджетные аспекты</a:t>
            </a:r>
            <a:endParaRPr lang="es-MX" sz="18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464540" y="5086952"/>
            <a:ext cx="3308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eaLnBrk="1" hangingPunct="1"/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Разрабатываются рабочие материалы, приказы и др. ведомственные документы, в которых определяются меры по </a:t>
            </a:r>
            <a:r>
              <a:rPr lang="ru-RU" sz="1800" dirty="0" err="1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совершенствоанию</a:t>
            </a:r>
            <a:r>
              <a:rPr lang="en-US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. </a:t>
            </a:r>
            <a:r>
              <a:rPr lang="ru-RU" sz="18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 Все документы находятся в общественном доступе, прогресс отслеживается</a:t>
            </a:r>
            <a:endParaRPr lang="es-MX" sz="18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5271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97133" y="725004"/>
            <a:ext cx="91419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3200"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defRPr b="1">
                <a:solidFill>
                  <a:srgbClr val="261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ru-RU" dirty="0" smtClean="0"/>
              <a:t>То, что производит </a:t>
            </a:r>
            <a:r>
              <a:rPr lang="es-MX" dirty="0" smtClean="0"/>
              <a:t>CONEVAL</a:t>
            </a:r>
            <a:r>
              <a:rPr lang="ru-RU" dirty="0" smtClean="0"/>
              <a:t>, реально используется на практике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81720" y="1794202"/>
            <a:ext cx="12241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социальной политики требует, чтобы лица, принимающие решения, имели в своем распоряжении точную, ясную и объективную информацию. Именно такую информацию производит 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CONEVAL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Кроме того, 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CONEVAL 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отслеживает, где и каким образом используется производимая им информация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50672" y="4372744"/>
            <a:ext cx="3888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использует информацию 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Лица, принимающие решения</a:t>
            </a: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Гражданское общество</a:t>
            </a: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Научные круги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организации</a:t>
            </a:r>
            <a:r>
              <a:rPr lang="en-US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СМИ</a:t>
            </a:r>
            <a:endParaRPr lang="es-MX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846463452"/>
              </p:ext>
            </p:extLst>
          </p:nvPr>
        </p:nvGraphicFramePr>
        <p:xfrm>
          <a:off x="813768" y="3125437"/>
          <a:ext cx="800416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01800" y="8405192"/>
            <a:ext cx="1037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http://www.coneval.org.mx/quienessomos/Paginas/Uso-de-la-informaci%C3%B3n-del-CONEVAL-.aspx</a:t>
            </a:r>
            <a:endParaRPr lang="es-MX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18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760" y="1492424"/>
            <a:ext cx="11217275" cy="4056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9" tIns="35719" rIns="35719" bIns="35719" numCol="1" anchor="b" anchorCtr="0" compatLnSpc="1">
            <a:prstTxWarp prst="textNoShape">
              <a:avLst/>
            </a:prstTxWarp>
          </a:bodyPr>
          <a:lstStyle/>
          <a:p>
            <a:pPr eaLnBrk="1"/>
            <a:r>
              <a:rPr lang="ru-RU" b="1" dirty="0" smtClean="0">
                <a:solidFill>
                  <a:srgbClr val="005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Уроки и задачи на будущее</a:t>
            </a:r>
            <a:endParaRPr lang="es-MX" b="1" dirty="0">
              <a:solidFill>
                <a:srgbClr val="005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7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7744" y="988368"/>
            <a:ext cx="9520237" cy="8001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3982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</a:t>
            </a:r>
            <a:r>
              <a:rPr lang="es-MX" sz="3982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455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844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ES" sz="2844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9712" y="2428528"/>
            <a:ext cx="12542837" cy="71167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Баланс сил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Конгрессом и исполнительной властью для Мексики сыграл большую роль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Доверие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центральный момент в поиске институционального решения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Среди членов совета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CONEVAL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главным источником независимости являются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представители академического сообщества.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заранее оповещать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, когда будут публиковаться оценки  эффективности программ и оценки бедности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ценки бедности должны быть прозрачными, объективными</a:t>
            </a: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поддерживать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баланс между соблюдением подотчетности и совершенствованием политики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Оценки следует публиковать вместе с информацией об улучшениях,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которые были реально достигнуты благодаря реализации программ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каждой страны свой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собственный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путь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6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761" y="1204392"/>
            <a:ext cx="9658906" cy="815956"/>
          </a:xfrm>
        </p:spPr>
        <p:txBody>
          <a:bodyPr/>
          <a:lstStyle/>
          <a:p>
            <a:pPr algn="l" eaLnBrk="1" hangingPunct="1"/>
            <a:r>
              <a:rPr lang="ru-RU" sz="3413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Важные моменты:</a:t>
            </a:r>
            <a:endParaRPr lang="en-US" sz="3413" b="1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664951" y="2609566"/>
            <a:ext cx="11704320" cy="6443698"/>
          </a:xfrm>
        </p:spPr>
        <p:txBody>
          <a:bodyPr/>
          <a:lstStyle/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по бедности и по полученным оценкам должна быть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открытой и прозрачной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финансов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является важным партнером в этой деятельности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указания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оценке программ – совместный продукт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CONEVAL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финансов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Статистическая служба (автономная организация) инвестировала значительные средства в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сбор данных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наращивать потенциал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(обучение, оснащение и т.д.)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endParaRPr lang="es-E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1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432322" y="1931637"/>
            <a:ext cx="12406782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развивать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координацию</a:t>
            </a:r>
            <a:r>
              <a:rPr lang="es-MX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теми, кто осуществляет оценку, в частности между </a:t>
            </a:r>
            <a:r>
              <a:rPr lang="es-MX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Министерством финансов</a:t>
            </a:r>
            <a:endParaRPr lang="es-MX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усилить внимание к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наращиванию институционального потенциала</a:t>
            </a:r>
            <a:endParaRPr lang="es-MX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программах необходимо улучшить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результативности</a:t>
            </a:r>
            <a:endParaRPr lang="es-MX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Оценивать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отрасли</a:t>
            </a:r>
            <a:r>
              <a:rPr lang="es-MX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сферу деятельности министерств</a:t>
            </a:r>
            <a:r>
              <a:rPr lang="es-MX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MX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Проводить оценку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штатах и муниципалитетах</a:t>
            </a:r>
            <a:r>
              <a:rPr lang="es-MX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MX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Шире использовать оценки</a:t>
            </a:r>
            <a:r>
              <a:rPr lang="es-MX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принятии бюджетных, оперативных и стратегических решений</a:t>
            </a:r>
            <a:r>
              <a:rPr lang="es-MX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MX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spcAft>
                <a:spcPts val="569"/>
              </a:spcAft>
              <a:buClr>
                <a:srgbClr val="00A94F"/>
              </a:buClr>
              <a:buSzPct val="100000"/>
              <a:buFont typeface="Wingdings" pitchFamily="2" charset="2"/>
              <a:buChar char="§"/>
              <a:tabLst>
                <a:tab pos="636683" algn="l"/>
              </a:tabLst>
            </a:pP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расширять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рынок оценщиков</a:t>
            </a:r>
            <a:endParaRPr lang="es-MX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5126" lvl="2" indent="-255126" defTabSz="1300460" eaLnBrk="1" hangingPunct="1">
              <a:lnSpc>
                <a:spcPct val="150000"/>
              </a:lnSpc>
              <a:spcAft>
                <a:spcPts val="569"/>
              </a:spcAft>
              <a:buClr>
                <a:srgbClr val="00A94F"/>
              </a:buClr>
              <a:buSzPct val="100000"/>
              <a:tabLst>
                <a:tab pos="636683" algn="l"/>
              </a:tabLst>
            </a:pP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2322" y="1132384"/>
            <a:ext cx="9832673" cy="799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 defTabSz="1300460"/>
            <a:r>
              <a:rPr lang="ru-RU" sz="3982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Планы на будущее:</a:t>
            </a:r>
            <a:r>
              <a:rPr lang="es-MX" sz="455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844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ES" sz="2844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0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14368" y="988368"/>
            <a:ext cx="7272807" cy="799253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Вехи институционального развития, </a:t>
            </a:r>
            <a:r>
              <a:rPr lang="es-MX" sz="36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1997-2014</a:t>
            </a:r>
            <a:r>
              <a:rPr lang="es-MX" sz="3600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ES" sz="3600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1080" y="2716560"/>
            <a:ext cx="12267583" cy="6836745"/>
          </a:xfrm>
        </p:spPr>
        <p:txBody>
          <a:bodyPr/>
          <a:lstStyle/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1997</a:t>
            </a:r>
            <a:r>
              <a:rPr lang="en-US" sz="2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Оценка программы </a:t>
            </a:r>
            <a:r>
              <a:rPr lang="en-US" sz="2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Progresa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Конгресс принял декрет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федеральные программы должны ежегодно оцениваться независимыми оценщиками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2001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отраслевых министерствах созданы подразделения внутренней оценки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2001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Создана Национальная палата аудита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2004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 об открытости и публичном доступе к информации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2005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 о социальном развитии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Национальный совет по оценке социальных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2006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Бюджетный кодекс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система оценки эффективности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B050"/>
              </a:buClr>
              <a:buSzPct val="90000"/>
              <a:buFont typeface="Wingdings" pitchFamily="2" charset="2"/>
              <a:buChar char="q"/>
            </a:pPr>
            <a:endParaRPr lang="es-MX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9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702200" y="988368"/>
            <a:ext cx="5186486" cy="768085"/>
          </a:xfrm>
          <a:prstGeom prst="rect">
            <a:avLst/>
          </a:prstGeom>
        </p:spPr>
        <p:txBody>
          <a:bodyPr/>
          <a:lstStyle/>
          <a:p>
            <a:pPr algn="just" defTabSz="1300460" eaLnBrk="1" hangingPunct="1">
              <a:defRPr/>
            </a:pPr>
            <a:r>
              <a:rPr lang="en-US" sz="44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endParaRPr lang="es-MX" sz="4400" b="1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9712" y="1564432"/>
            <a:ext cx="12494188" cy="7099093"/>
          </a:xfrm>
          <a:prstGeom prst="rect">
            <a:avLst/>
          </a:prstGeom>
        </p:spPr>
        <p:txBody>
          <a:bodyPr/>
          <a:lstStyle/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91429" lvl="1" indent="-406394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Оценка уровня </a:t>
            </a: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бедности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национальном уровне, уровне штатов и муниципалитетов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многомерная оценка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91429" lvl="1" indent="-406394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Оценка эффективности 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социальных программ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Организационная структура: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8572" lvl="1" indent="-406394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3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CONEVAL 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входит в систему органов исполнительной власти, но при этом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8572" lvl="1" indent="-406394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из 8 членов Совета (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это </a:t>
            </a: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представители академических кругов, 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избираются всеми штатами, муниципалитетами, законодательной и исполнительной властью 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44 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голоса</a:t>
            </a:r>
            <a:r>
              <a:rPr lang="en-US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8572" lvl="1" indent="-406394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Независимость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оценки – и с технической, и с организационной точки зрения</a:t>
            </a:r>
            <a:endParaRPr lang="en-US" sz="32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3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5776" y="1228395"/>
            <a:ext cx="11665296" cy="768085"/>
          </a:xfrm>
          <a:prstGeom prst="rect">
            <a:avLst/>
          </a:prstGeom>
        </p:spPr>
        <p:txBody>
          <a:bodyPr/>
          <a:lstStyle/>
          <a:p>
            <a:pPr algn="just" defTabSz="1300460" eaLnBrk="1" hangingPunct="1">
              <a:defRPr/>
            </a:pPr>
            <a:r>
              <a:rPr lang="en-US" sz="3413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r>
              <a:rPr lang="ru-RU" sz="3413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члены </a:t>
            </a:r>
            <a:r>
              <a:rPr lang="ru-RU" sz="3413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совета, представляющие науку</a:t>
            </a:r>
            <a:endParaRPr lang="es-MX" sz="3413" b="1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923" y="2314211"/>
            <a:ext cx="12494188" cy="7099093"/>
          </a:xfrm>
          <a:prstGeom prst="rect">
            <a:avLst/>
          </a:prstGeom>
        </p:spPr>
        <p:txBody>
          <a:bodyPr/>
          <a:lstStyle/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Роль 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членов совета из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научных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кругов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Они </a:t>
            </a: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назначаются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 выбираются голосованием</a:t>
            </a:r>
            <a:endParaRPr lang="en-US" sz="32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55964" lvl="1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 принадлежит </a:t>
            </a:r>
            <a:r>
              <a:rPr lang="ru-RU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большинство</a:t>
            </a:r>
            <a:r>
              <a:rPr lang="ru-RU" sz="32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Совете</a:t>
            </a:r>
            <a:endParaRPr lang="en-US" sz="32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можем </a:t>
            </a: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открыто говорить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что мы думаем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социальной политике, в том числе, говорить о том, что в 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2008-2012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бедных стало больше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опора на фактические данные</a:t>
            </a:r>
            <a:endParaRPr lang="en-US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5734" indent="-489931" algn="just" defTabSz="1300460" eaLnBrk="1" hangingPunct="1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Исполнительный директор 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CONEVAL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назначается Президентом</a:t>
            </a:r>
            <a:r>
              <a:rPr lang="en-US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 наличие выборных членов совета (представляющих академические круги) служит </a:t>
            </a:r>
            <a:r>
              <a:rPr 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гарантией  независимости </a:t>
            </a:r>
            <a:r>
              <a:rPr lang="ru-RU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оценки</a:t>
            </a:r>
            <a:endParaRPr lang="en-US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8923" y="1146262"/>
            <a:ext cx="12289365" cy="562186"/>
          </a:xfrm>
          <a:prstGeom prst="rect">
            <a:avLst/>
          </a:prstGeom>
        </p:spPr>
        <p:txBody>
          <a:bodyPr/>
          <a:lstStyle/>
          <a:p>
            <a:pPr indent="22577" algn="just" defTabSz="1300460">
              <a:lnSpc>
                <a:spcPct val="110000"/>
              </a:lnSpc>
              <a:defRPr/>
            </a:pPr>
            <a:r>
              <a:rPr lang="ru-RU" sz="3413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 и оценки социальных программ</a:t>
            </a:r>
            <a:endParaRPr lang="en-US" sz="3413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8923" y="4671977"/>
            <a:ext cx="4506101" cy="870497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Стратегические задачи </a:t>
            </a:r>
          </a:p>
          <a:p>
            <a:pPr algn="ctr" defTabSz="1300460" eaLnBrk="1" hangingPunct="1"/>
            <a:r>
              <a:rPr lang="ru-RU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</a:t>
            </a:r>
            <a:endParaRPr lang="en-US" sz="2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717" y="5747297"/>
            <a:ext cx="4608512" cy="870497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56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</a:t>
            </a:r>
            <a:endParaRPr lang="en-US" sz="256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76538" y="3852687"/>
            <a:ext cx="2454798" cy="2008191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en-US" sz="2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22825" y="7420433"/>
            <a:ext cx="6741520" cy="579915"/>
          </a:xfrm>
          <a:prstGeom prst="rect">
            <a:avLst/>
          </a:prstGeom>
          <a:solidFill>
            <a:srgbClr val="E961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повышению эффективности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0586" y="4267636"/>
            <a:ext cx="4659718" cy="723358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непосредственных результатов,</a:t>
            </a:r>
          </a:p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аудит эффективности</a:t>
            </a:r>
            <a:endParaRPr lang="en-US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8571" y="5724421"/>
            <a:ext cx="4608512" cy="739756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отдаленных социально-</a:t>
            </a:r>
          </a:p>
          <a:p>
            <a:pPr algn="ctr" defTabSz="1300460" eaLnBrk="1" hangingPunct="1"/>
            <a:r>
              <a:rPr lang="ru-RU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экономических последствий</a:t>
            </a:r>
            <a:endParaRPr lang="en-US" sz="2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13807" y="5030417"/>
            <a:ext cx="4633276" cy="604504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конечного социально-</a:t>
            </a:r>
          </a:p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экономического эффекта</a:t>
            </a:r>
            <a:endParaRPr 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8571" y="6523239"/>
            <a:ext cx="4557306" cy="709023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эффективности исполнения </a:t>
            </a:r>
            <a:endParaRPr 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36882" y="3443042"/>
            <a:ext cx="4710201" cy="709013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56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Ежегодный план работ </a:t>
            </a:r>
            <a:endParaRPr lang="en-US" sz="256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717" y="2828573"/>
            <a:ext cx="4632505" cy="57991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56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</a:t>
            </a:r>
            <a:r>
              <a:rPr lang="en-US" sz="256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256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</a:t>
            </a:r>
            <a:endParaRPr lang="en-US" sz="256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4954" y="2811921"/>
            <a:ext cx="4761323" cy="57991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56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</a:t>
            </a:r>
            <a:endParaRPr lang="en-US" sz="256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8923" y="3699069"/>
            <a:ext cx="4506101" cy="819291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план социально-</a:t>
            </a:r>
          </a:p>
          <a:p>
            <a:pPr algn="ctr" defTabSz="1300460" eaLnBrk="1" hangingPunct="1"/>
            <a:r>
              <a:rPr lang="ru-RU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экономического развития</a:t>
            </a:r>
            <a:endParaRPr lang="en-US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22825" y="8546958"/>
            <a:ext cx="6741520" cy="579915"/>
          </a:xfrm>
          <a:prstGeom prst="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18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Ежегодный доклад об эффективности социальных программ</a:t>
            </a: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17 Flecha abajo"/>
          <p:cNvSpPr/>
          <p:nvPr/>
        </p:nvSpPr>
        <p:spPr bwMode="auto">
          <a:xfrm>
            <a:off x="6246372" y="8092345"/>
            <a:ext cx="515236" cy="3688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defTabSz="1300460" eaLnBrk="1" hangingPunct="1"/>
            <a:endParaRPr lang="es-ES" sz="256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78853" y="1965100"/>
            <a:ext cx="5735037" cy="57991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300460" eaLnBrk="1" hangingPunct="1"/>
            <a:r>
              <a:rPr lang="ru-RU" sz="256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бедности</a:t>
            </a:r>
            <a:endParaRPr lang="en-US" sz="256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57784" y="2716560"/>
            <a:ext cx="11284272" cy="2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9" tIns="35719" rIns="35719" bIns="35719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es-MX" b="1" dirty="0" smtClean="0">
                <a:solidFill>
                  <a:srgbClr val="005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lack" panose="020B0A04020102020204" pitchFamily="34" charset="0"/>
              </a:rPr>
              <a:t>Комплексная оценка бедности в Мексике</a:t>
            </a:r>
            <a:endParaRPr lang="es-MX" altLang="es-MX" b="1" dirty="0">
              <a:solidFill>
                <a:srgbClr val="005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9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16BF08-9D78-4D80-9525-E16045300323}"/>
              </a:ext>
            </a:extLst>
          </p:cNvPr>
          <p:cNvSpPr txBox="1">
            <a:spLocks noChangeArrowheads="1"/>
          </p:cNvSpPr>
          <p:nvPr/>
        </p:nvSpPr>
        <p:spPr>
          <a:xfrm>
            <a:off x="-17364" y="1224523"/>
            <a:ext cx="13105456" cy="3312368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eaLnBrk="0" hangingPunct="0"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altLang="es-MX" sz="4000" kern="0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Комплексная оценка уровня бедности</a:t>
            </a:r>
            <a:endParaRPr lang="es-MX" altLang="es-MX" sz="4000" kern="0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  <a:p>
            <a:pPr algn="ctr"/>
            <a:endParaRPr lang="es-MX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9 Rectángulo redondeado"/>
          <p:cNvSpPr/>
          <p:nvPr/>
        </p:nvSpPr>
        <p:spPr bwMode="auto">
          <a:xfrm>
            <a:off x="4630193" y="2252363"/>
            <a:ext cx="3931920" cy="792000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2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 бедности</a:t>
            </a:r>
            <a:endParaRPr 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54"/>
            <a:r>
              <a:rPr lang="en-US" sz="1399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399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о социальном развитии, ст. 36 </a:t>
            </a:r>
            <a:r>
              <a:rPr lang="en-US" sz="1399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39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5 Rectángulo redondeado"/>
          <p:cNvSpPr/>
          <p:nvPr/>
        </p:nvSpPr>
        <p:spPr bwMode="auto">
          <a:xfrm>
            <a:off x="7403512" y="3499058"/>
            <a:ext cx="1907201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399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питания</a:t>
            </a:r>
            <a:endParaRPr lang="en-US" sz="139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6 Rectángulo redondeado"/>
          <p:cNvSpPr/>
          <p:nvPr/>
        </p:nvSpPr>
        <p:spPr bwMode="auto">
          <a:xfrm>
            <a:off x="9460811" y="3502868"/>
            <a:ext cx="1506086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жилья</a:t>
            </a:r>
            <a:endParaRPr lang="en-US" sz="1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7 Rectángulo redondeado"/>
          <p:cNvSpPr/>
          <p:nvPr/>
        </p:nvSpPr>
        <p:spPr bwMode="auto">
          <a:xfrm>
            <a:off x="11110913" y="3518109"/>
            <a:ext cx="1506086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Благоустроенность жилья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10 Rectángulo redondeado"/>
          <p:cNvSpPr/>
          <p:nvPr/>
        </p:nvSpPr>
        <p:spPr bwMode="auto">
          <a:xfrm>
            <a:off x="2469952" y="3510488"/>
            <a:ext cx="1603438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11 Rectángulo redondeado"/>
          <p:cNvSpPr/>
          <p:nvPr/>
        </p:nvSpPr>
        <p:spPr bwMode="auto">
          <a:xfrm>
            <a:off x="4176419" y="3514298"/>
            <a:ext cx="1506086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медицинских услуг</a:t>
            </a:r>
            <a:endParaRPr lang="en-US" sz="1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12 Rectángulo redondeado"/>
          <p:cNvSpPr/>
          <p:nvPr/>
        </p:nvSpPr>
        <p:spPr bwMode="auto">
          <a:xfrm>
            <a:off x="5782321" y="3518109"/>
            <a:ext cx="1506086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мер социальной помощи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13 Rectángulo redondeado"/>
          <p:cNvSpPr/>
          <p:nvPr/>
        </p:nvSpPr>
        <p:spPr bwMode="auto">
          <a:xfrm>
            <a:off x="669752" y="3525727"/>
            <a:ext cx="1729422" cy="3342766"/>
          </a:xfrm>
          <a:prstGeom prst="round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54"/>
            <a:r>
              <a:rPr lang="ru-RU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</a:t>
            </a:r>
            <a:endParaRPr lang="en-US" sz="1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4771858"/>
            <a:ext cx="1650411" cy="1245308"/>
          </a:xfrm>
          <a:prstGeom prst="rect">
            <a:avLst/>
          </a:prstGeom>
          <a:solidFill>
            <a:srgbClr val="660033"/>
          </a:solidFill>
        </p:spPr>
      </p:pic>
      <p:pic>
        <p:nvPicPr>
          <p:cNvPr id="49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14" y="4756605"/>
            <a:ext cx="1229914" cy="1300615"/>
          </a:xfrm>
          <a:prstGeom prst="rect">
            <a:avLst/>
          </a:prstGeom>
        </p:spPr>
      </p:pic>
      <p:pic>
        <p:nvPicPr>
          <p:cNvPr id="50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92" y="4771858"/>
            <a:ext cx="1330778" cy="1245306"/>
          </a:xfrm>
          <a:prstGeom prst="rect">
            <a:avLst/>
          </a:prstGeom>
        </p:spPr>
      </p:pic>
      <p:pic>
        <p:nvPicPr>
          <p:cNvPr id="51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52" y="4786968"/>
            <a:ext cx="1367451" cy="1222598"/>
          </a:xfrm>
          <a:prstGeom prst="rect">
            <a:avLst/>
          </a:prstGeom>
        </p:spPr>
      </p:pic>
      <p:pic>
        <p:nvPicPr>
          <p:cNvPr id="52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76" y="4756603"/>
            <a:ext cx="1583366" cy="1268235"/>
          </a:xfrm>
          <a:prstGeom prst="rect">
            <a:avLst/>
          </a:prstGeom>
        </p:spPr>
      </p:pic>
      <p:pic>
        <p:nvPicPr>
          <p:cNvPr id="53" name="1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75" y="4786966"/>
            <a:ext cx="1226783" cy="1226783"/>
          </a:xfrm>
          <a:prstGeom prst="rect">
            <a:avLst/>
          </a:prstGeom>
        </p:spPr>
      </p:pic>
      <p:pic>
        <p:nvPicPr>
          <p:cNvPr id="54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78" y="4786768"/>
            <a:ext cx="1440346" cy="1227083"/>
          </a:xfrm>
          <a:prstGeom prst="rect">
            <a:avLst/>
          </a:prstGeom>
        </p:spPr>
      </p:pic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741761" y="7181056"/>
            <a:ext cx="5673232" cy="136815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/>
          <a:lstStyle/>
          <a:p>
            <a:pPr eaLnBrk="0" hangingPunct="0">
              <a:defRPr/>
            </a:pPr>
            <a:r>
              <a:rPr lang="ru-RU" sz="2399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Периодичность</a:t>
            </a:r>
            <a:endParaRPr lang="en-US" sz="239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Общенациональная оценка и оценка на уровне штатов </a:t>
            </a:r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раз в </a:t>
            </a:r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уровне муниципалитетов: раз в </a:t>
            </a:r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7150473" y="7148906"/>
            <a:ext cx="5673232" cy="136815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anchor="ctr"/>
          <a:lstStyle/>
          <a:p>
            <a:pPr algn="ctr" eaLnBrk="0" hangingPunct="0">
              <a:defRPr/>
            </a:pPr>
            <a:r>
              <a:rPr lang="ru-RU" sz="1801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из Национального института статистики </a:t>
            </a:r>
            <a:r>
              <a:rPr lang="en-US" sz="1801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INEGI)</a:t>
            </a:r>
          </a:p>
        </p:txBody>
      </p:sp>
    </p:spTree>
    <p:extLst>
      <p:ext uri="{BB962C8B-B14F-4D97-AF65-F5344CB8AC3E}">
        <p14:creationId xmlns:p14="http://schemas.microsoft.com/office/powerpoint/2010/main" val="64256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Bo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2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3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4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5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2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3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4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5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2_Bo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2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3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4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5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o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2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3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4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5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FEE2EF7F30454092CB9AF103AFC79E" ma:contentTypeVersion="1" ma:contentTypeDescription="Crear nuevo documento." ma:contentTypeScope="" ma:versionID="759a01233ae9438032d64b561399a4c2">
  <xsd:schema xmlns:xsd="http://www.w3.org/2001/XMLSchema" xmlns:xs="http://www.w3.org/2001/XMLSchema" xmlns:p="http://schemas.microsoft.com/office/2006/metadata/properties" xmlns:ns1="http://schemas.microsoft.com/sharepoint/v3" xmlns:ns2="571982ab-478d-447f-affd-9b4427d393f9" targetNamespace="http://schemas.microsoft.com/office/2006/metadata/properties" ma:root="true" ma:fieldsID="e63a82e210f43acafa1a56640f35a72e" ns1:_="" ns2:_="">
    <xsd:import namespace="http://schemas.microsoft.com/sharepoint/v3"/>
    <xsd:import namespace="571982ab-478d-447f-affd-9b4427d393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982ab-478d-447f-affd-9b4427d393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71982ab-478d-447f-affd-9b4427d393f9">CZZDVQSJMDTX-112-44</_dlc_DocId>
    <_dlc_DocIdUrl xmlns="571982ab-478d-447f-affd-9b4427d393f9">
      <Url>http://www.coneval.org.mx/Eventos/_layouts/15/DocIdRedir.aspx?ID=CZZDVQSJMDTX-112-44</Url>
      <Description>CZZDVQSJMDTX-112-44</Description>
    </_dlc_DocIdUrl>
  </documentManagement>
</p:properties>
</file>

<file path=customXml/itemProps1.xml><?xml version="1.0" encoding="utf-8"?>
<ds:datastoreItem xmlns:ds="http://schemas.openxmlformats.org/officeDocument/2006/customXml" ds:itemID="{71052C91-A5FD-4249-B36D-7E06A294F610}"/>
</file>

<file path=customXml/itemProps2.xml><?xml version="1.0" encoding="utf-8"?>
<ds:datastoreItem xmlns:ds="http://schemas.openxmlformats.org/officeDocument/2006/customXml" ds:itemID="{630B7825-E79C-4538-83E6-28662D115FFD}"/>
</file>

<file path=customXml/itemProps3.xml><?xml version="1.0" encoding="utf-8"?>
<ds:datastoreItem xmlns:ds="http://schemas.openxmlformats.org/officeDocument/2006/customXml" ds:itemID="{C43AF86E-B1C9-40F5-81E2-A6AFBF8F5833}"/>
</file>

<file path=customXml/itemProps4.xml><?xml version="1.0" encoding="utf-8"?>
<ds:datastoreItem xmlns:ds="http://schemas.openxmlformats.org/officeDocument/2006/customXml" ds:itemID="{0EDD30EE-FA74-463C-AC89-8980321E95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7665</TotalTime>
  <Words>2688</Words>
  <Application>Microsoft Office PowerPoint</Application>
  <PresentationFormat>Произвольный</PresentationFormat>
  <Paragraphs>484</Paragraphs>
  <Slides>38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38</vt:i4>
      </vt:variant>
    </vt:vector>
  </HeadingPairs>
  <TitlesOfParts>
    <vt:vector size="63" baseType="lpstr">
      <vt:lpstr>Arial</vt:lpstr>
      <vt:lpstr>Arial Black</vt:lpstr>
      <vt:lpstr>Calibri</vt:lpstr>
      <vt:lpstr>Calibri Italic</vt:lpstr>
      <vt:lpstr>Calibri Light</vt:lpstr>
      <vt:lpstr>Cambria</vt:lpstr>
      <vt:lpstr>Century Gothic</vt:lpstr>
      <vt:lpstr>Futura Lt</vt:lpstr>
      <vt:lpstr>Garamond</vt:lpstr>
      <vt:lpstr>Helvetica Light</vt:lpstr>
      <vt:lpstr>Helvetica Neue</vt:lpstr>
      <vt:lpstr>Tahoma</vt:lpstr>
      <vt:lpstr>Times</vt:lpstr>
      <vt:lpstr>Verdana</vt:lpstr>
      <vt:lpstr>Wingdings</vt:lpstr>
      <vt:lpstr>White</vt:lpstr>
      <vt:lpstr>Borde</vt:lpstr>
      <vt:lpstr>Diseño personalizado</vt:lpstr>
      <vt:lpstr>1_Diseño personalizado</vt:lpstr>
      <vt:lpstr>Office Theme</vt:lpstr>
      <vt:lpstr>1_Office Theme</vt:lpstr>
      <vt:lpstr>2_Office Theme</vt:lpstr>
      <vt:lpstr>2_Borde</vt:lpstr>
      <vt:lpstr>3_Borde</vt:lpstr>
      <vt:lpstr>4_Borde</vt:lpstr>
      <vt:lpstr>Презентация PowerPoint</vt:lpstr>
      <vt:lpstr>Презентация PowerPoint</vt:lpstr>
      <vt:lpstr>Предыстория современной системы государственного управления Мексики</vt:lpstr>
      <vt:lpstr>Вехи институционального развития, 1997-2014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и задачи на будущее</vt:lpstr>
      <vt:lpstr>Уроки   </vt:lpstr>
      <vt:lpstr>Важные моменты: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Julieta  Castro Toral</dc:creator>
  <cp:lastModifiedBy>Андреева Елена Игоревна</cp:lastModifiedBy>
  <cp:revision>296</cp:revision>
  <cp:lastPrinted>2016-04-20T02:44:17Z</cp:lastPrinted>
  <dcterms:modified xsi:type="dcterms:W3CDTF">2017-11-20T15:41:58Z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0x010100A0FEE2EF7F30454092CB9AF103AFC79E</vt:lpwstr>
  </property>
  <property fmtid="{D5CDD505-2E9C-101B-9397-08002B2CF9AE}" pid="3" name="_dlc_DocIdItemGuid">
    <vt:lpwstr>272ebc5f-ddab-4075-9bd6-a5a661e3d7b2</vt:lpwstr>
  </property>
</Properties>
</file>