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7"/>
  </p:handoutMasterIdLst>
  <p:sldIdLst>
    <p:sldId id="281" r:id="rId2"/>
    <p:sldId id="295" r:id="rId3"/>
    <p:sldId id="296" r:id="rId4"/>
    <p:sldId id="297" r:id="rId5"/>
    <p:sldId id="299" r:id="rId6"/>
    <p:sldId id="283" r:id="rId7"/>
    <p:sldId id="259" r:id="rId8"/>
    <p:sldId id="298" r:id="rId9"/>
    <p:sldId id="301" r:id="rId10"/>
    <p:sldId id="291" r:id="rId11"/>
    <p:sldId id="292" r:id="rId12"/>
    <p:sldId id="300" r:id="rId13"/>
    <p:sldId id="294" r:id="rId14"/>
    <p:sldId id="290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AC20"/>
    <a:srgbClr val="8FB8C9"/>
    <a:srgbClr val="D06F1A"/>
    <a:srgbClr val="3B727D"/>
    <a:srgbClr val="636466"/>
    <a:srgbClr val="F3B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32743-FCFE-46ED-A587-26BB1F592D5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C675AC-2DFD-4089-9C85-E34791C2D886}">
      <dgm:prSet phldrT="[Text]"/>
      <dgm:spPr>
        <a:solidFill>
          <a:srgbClr val="E4AC20"/>
        </a:solidFill>
      </dgm:spPr>
      <dgm:t>
        <a:bodyPr/>
        <a:lstStyle/>
        <a:p>
          <a:r>
            <a:rPr lang="en-US" dirty="0"/>
            <a:t>Understanding the underlying constraints</a:t>
          </a:r>
        </a:p>
      </dgm:t>
    </dgm:pt>
    <dgm:pt modelId="{FB4436CD-6385-4CA7-BA12-5C193A1F4979}" type="parTrans" cxnId="{44E9CAE4-8B84-457E-9912-643FB5F686E3}">
      <dgm:prSet/>
      <dgm:spPr/>
      <dgm:t>
        <a:bodyPr/>
        <a:lstStyle/>
        <a:p>
          <a:endParaRPr lang="en-US"/>
        </a:p>
      </dgm:t>
    </dgm:pt>
    <dgm:pt modelId="{2EDAA5B6-B271-4B55-84EB-B8D387A27CA1}" type="sibTrans" cxnId="{44E9CAE4-8B84-457E-9912-643FB5F686E3}">
      <dgm:prSet/>
      <dgm:spPr/>
      <dgm:t>
        <a:bodyPr/>
        <a:lstStyle/>
        <a:p>
          <a:endParaRPr lang="en-US"/>
        </a:p>
      </dgm:t>
    </dgm:pt>
    <dgm:pt modelId="{543CC724-88D0-4859-8AAE-7607F7176A2A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Synthesis</a:t>
          </a:r>
        </a:p>
      </dgm:t>
    </dgm:pt>
    <dgm:pt modelId="{5783F415-B82C-43C9-B6D6-645F9A29316D}" type="parTrans" cxnId="{571AE803-A5A4-4A09-8DBD-5D5F667EC4AB}">
      <dgm:prSet/>
      <dgm:spPr/>
      <dgm:t>
        <a:bodyPr/>
        <a:lstStyle/>
        <a:p>
          <a:endParaRPr lang="en-US"/>
        </a:p>
      </dgm:t>
    </dgm:pt>
    <dgm:pt modelId="{2A825A88-469B-4078-8F6B-8991B6C0160F}" type="sibTrans" cxnId="{571AE803-A5A4-4A09-8DBD-5D5F667EC4AB}">
      <dgm:prSet/>
      <dgm:spPr/>
      <dgm:t>
        <a:bodyPr/>
        <a:lstStyle/>
        <a:p>
          <a:endParaRPr lang="en-US"/>
        </a:p>
      </dgm:t>
    </dgm:pt>
    <dgm:pt modelId="{D1C000DB-67C4-47AD-973F-F4BD2E5002B3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Innovation</a:t>
          </a:r>
        </a:p>
      </dgm:t>
    </dgm:pt>
    <dgm:pt modelId="{F57D110E-3FBD-4F29-BF00-1599AC9B0BE6}" type="parTrans" cxnId="{61A42DE4-1BA7-430C-9B05-68A3E110CA1B}">
      <dgm:prSet/>
      <dgm:spPr/>
      <dgm:t>
        <a:bodyPr/>
        <a:lstStyle/>
        <a:p>
          <a:endParaRPr lang="en-US"/>
        </a:p>
      </dgm:t>
    </dgm:pt>
    <dgm:pt modelId="{0DCD903B-F6A2-46B1-A36E-81573F1E12AF}" type="sibTrans" cxnId="{61A42DE4-1BA7-430C-9B05-68A3E110CA1B}">
      <dgm:prSet/>
      <dgm:spPr/>
      <dgm:t>
        <a:bodyPr/>
        <a:lstStyle/>
        <a:p>
          <a:endParaRPr lang="en-US"/>
        </a:p>
      </dgm:t>
    </dgm:pt>
    <dgm:pt modelId="{FFF9EFCF-3B26-4493-BDC9-DEE27E42458F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Informing national policy dialogues</a:t>
          </a:r>
        </a:p>
      </dgm:t>
    </dgm:pt>
    <dgm:pt modelId="{F2204D41-778C-467F-A456-EF16A68F13BB}" type="parTrans" cxnId="{9D7E3DF0-A08E-42E6-90CD-D60E87D4A3AC}">
      <dgm:prSet/>
      <dgm:spPr/>
      <dgm:t>
        <a:bodyPr/>
        <a:lstStyle/>
        <a:p>
          <a:endParaRPr lang="en-US"/>
        </a:p>
      </dgm:t>
    </dgm:pt>
    <dgm:pt modelId="{9E0D6BDB-6AE9-4698-B75C-08AE153FEF68}" type="sibTrans" cxnId="{9D7E3DF0-A08E-42E6-90CD-D60E87D4A3AC}">
      <dgm:prSet/>
      <dgm:spPr/>
      <dgm:t>
        <a:bodyPr/>
        <a:lstStyle/>
        <a:p>
          <a:endParaRPr lang="en-US"/>
        </a:p>
      </dgm:t>
    </dgm:pt>
    <dgm:pt modelId="{E9F40482-9C14-40CA-B99F-3516554AC879}">
      <dgm:prSet phldrT="[Text]"/>
      <dgm:spPr/>
      <dgm:t>
        <a:bodyPr/>
        <a:lstStyle/>
        <a:p>
          <a:r>
            <a:rPr lang="en-US" dirty="0"/>
            <a:t>Taking what works to scale</a:t>
          </a:r>
        </a:p>
      </dgm:t>
    </dgm:pt>
    <dgm:pt modelId="{85451EE4-F522-49BA-90E3-C83260DD4399}" type="parTrans" cxnId="{451F2F7B-23E3-4AFA-AD01-F4EC60150AF7}">
      <dgm:prSet/>
      <dgm:spPr/>
      <dgm:t>
        <a:bodyPr/>
        <a:lstStyle/>
        <a:p>
          <a:endParaRPr lang="en-US"/>
        </a:p>
      </dgm:t>
    </dgm:pt>
    <dgm:pt modelId="{148D8A8A-1160-4BDD-B7B9-3A395B168F82}" type="sibTrans" cxnId="{451F2F7B-23E3-4AFA-AD01-F4EC60150AF7}">
      <dgm:prSet/>
      <dgm:spPr/>
      <dgm:t>
        <a:bodyPr/>
        <a:lstStyle/>
        <a:p>
          <a:endParaRPr lang="en-US"/>
        </a:p>
      </dgm:t>
    </dgm:pt>
    <dgm:pt modelId="{103DE18B-B0E8-4F8D-B6F4-FFDA86E40F64}" type="pres">
      <dgm:prSet presAssocID="{17C32743-FCFE-46ED-A587-26BB1F592D55}" presName="diagram" presStyleCnt="0">
        <dgm:presLayoutVars>
          <dgm:dir/>
          <dgm:resizeHandles val="exact"/>
        </dgm:presLayoutVars>
      </dgm:prSet>
      <dgm:spPr/>
    </dgm:pt>
    <dgm:pt modelId="{02C1420C-5ADD-4B63-B5B4-7F35FEDE9C83}" type="pres">
      <dgm:prSet presAssocID="{E8C675AC-2DFD-4089-9C85-E34791C2D886}" presName="node" presStyleLbl="node1" presStyleIdx="0" presStyleCnt="5">
        <dgm:presLayoutVars>
          <dgm:bulletEnabled val="1"/>
        </dgm:presLayoutVars>
      </dgm:prSet>
      <dgm:spPr/>
    </dgm:pt>
    <dgm:pt modelId="{599F54F6-EFB6-4287-95E7-50FDD8D2A54A}" type="pres">
      <dgm:prSet presAssocID="{2EDAA5B6-B271-4B55-84EB-B8D387A27CA1}" presName="sibTrans" presStyleCnt="0"/>
      <dgm:spPr/>
    </dgm:pt>
    <dgm:pt modelId="{CE9B244D-FA80-4415-927E-98C6BEF449A6}" type="pres">
      <dgm:prSet presAssocID="{543CC724-88D0-4859-8AAE-7607F7176A2A}" presName="node" presStyleLbl="node1" presStyleIdx="1" presStyleCnt="5">
        <dgm:presLayoutVars>
          <dgm:bulletEnabled val="1"/>
        </dgm:presLayoutVars>
      </dgm:prSet>
      <dgm:spPr/>
    </dgm:pt>
    <dgm:pt modelId="{F11C1264-C794-493E-BEE0-63F9492F77D5}" type="pres">
      <dgm:prSet presAssocID="{2A825A88-469B-4078-8F6B-8991B6C0160F}" presName="sibTrans" presStyleCnt="0"/>
      <dgm:spPr/>
    </dgm:pt>
    <dgm:pt modelId="{95CE5DCB-77DD-4339-B216-F82563D47C13}" type="pres">
      <dgm:prSet presAssocID="{D1C000DB-67C4-47AD-973F-F4BD2E5002B3}" presName="node" presStyleLbl="node1" presStyleIdx="2" presStyleCnt="5">
        <dgm:presLayoutVars>
          <dgm:bulletEnabled val="1"/>
        </dgm:presLayoutVars>
      </dgm:prSet>
      <dgm:spPr/>
    </dgm:pt>
    <dgm:pt modelId="{9F84192F-4220-4E9B-B4B3-0E40A8F36158}" type="pres">
      <dgm:prSet presAssocID="{0DCD903B-F6A2-46B1-A36E-81573F1E12AF}" presName="sibTrans" presStyleCnt="0"/>
      <dgm:spPr/>
    </dgm:pt>
    <dgm:pt modelId="{081B80BF-1DFF-42BF-AA48-91881FE50D4D}" type="pres">
      <dgm:prSet presAssocID="{FFF9EFCF-3B26-4493-BDC9-DEE27E42458F}" presName="node" presStyleLbl="node1" presStyleIdx="3" presStyleCnt="5">
        <dgm:presLayoutVars>
          <dgm:bulletEnabled val="1"/>
        </dgm:presLayoutVars>
      </dgm:prSet>
      <dgm:spPr/>
    </dgm:pt>
    <dgm:pt modelId="{AA6AA3F2-C25C-414E-AF74-689F9F6D9524}" type="pres">
      <dgm:prSet presAssocID="{9E0D6BDB-6AE9-4698-B75C-08AE153FEF68}" presName="sibTrans" presStyleCnt="0"/>
      <dgm:spPr/>
    </dgm:pt>
    <dgm:pt modelId="{F3DF43E8-BF58-406E-91E1-AF1120959FCD}" type="pres">
      <dgm:prSet presAssocID="{E9F40482-9C14-40CA-B99F-3516554AC879}" presName="node" presStyleLbl="node1" presStyleIdx="4" presStyleCnt="5">
        <dgm:presLayoutVars>
          <dgm:bulletEnabled val="1"/>
        </dgm:presLayoutVars>
      </dgm:prSet>
      <dgm:spPr/>
    </dgm:pt>
  </dgm:ptLst>
  <dgm:cxnLst>
    <dgm:cxn modelId="{571AE803-A5A4-4A09-8DBD-5D5F667EC4AB}" srcId="{17C32743-FCFE-46ED-A587-26BB1F592D55}" destId="{543CC724-88D0-4859-8AAE-7607F7176A2A}" srcOrd="1" destOrd="0" parTransId="{5783F415-B82C-43C9-B6D6-645F9A29316D}" sibTransId="{2A825A88-469B-4078-8F6B-8991B6C0160F}"/>
    <dgm:cxn modelId="{6C5AFE04-C553-4244-BC48-AD9CAE4A4779}" type="presOf" srcId="{FFF9EFCF-3B26-4493-BDC9-DEE27E42458F}" destId="{081B80BF-1DFF-42BF-AA48-91881FE50D4D}" srcOrd="0" destOrd="0" presId="urn:microsoft.com/office/officeart/2005/8/layout/default"/>
    <dgm:cxn modelId="{4DC08E21-AFDE-4B20-BDD5-CE564381FC85}" type="presOf" srcId="{17C32743-FCFE-46ED-A587-26BB1F592D55}" destId="{103DE18B-B0E8-4F8D-B6F4-FFDA86E40F64}" srcOrd="0" destOrd="0" presId="urn:microsoft.com/office/officeart/2005/8/layout/default"/>
    <dgm:cxn modelId="{09760322-6613-4897-A80E-083E6E531CC2}" type="presOf" srcId="{D1C000DB-67C4-47AD-973F-F4BD2E5002B3}" destId="{95CE5DCB-77DD-4339-B216-F82563D47C13}" srcOrd="0" destOrd="0" presId="urn:microsoft.com/office/officeart/2005/8/layout/default"/>
    <dgm:cxn modelId="{042C5A5F-05FA-4A71-8952-81B3E1244455}" type="presOf" srcId="{543CC724-88D0-4859-8AAE-7607F7176A2A}" destId="{CE9B244D-FA80-4415-927E-98C6BEF449A6}" srcOrd="0" destOrd="0" presId="urn:microsoft.com/office/officeart/2005/8/layout/default"/>
    <dgm:cxn modelId="{451F2F7B-23E3-4AFA-AD01-F4EC60150AF7}" srcId="{17C32743-FCFE-46ED-A587-26BB1F592D55}" destId="{E9F40482-9C14-40CA-B99F-3516554AC879}" srcOrd="4" destOrd="0" parTransId="{85451EE4-F522-49BA-90E3-C83260DD4399}" sibTransId="{148D8A8A-1160-4BDD-B7B9-3A395B168F82}"/>
    <dgm:cxn modelId="{ED2D3AAD-D020-418E-9BFF-E13B1BFF7657}" type="presOf" srcId="{E9F40482-9C14-40CA-B99F-3516554AC879}" destId="{F3DF43E8-BF58-406E-91E1-AF1120959FCD}" srcOrd="0" destOrd="0" presId="urn:microsoft.com/office/officeart/2005/8/layout/default"/>
    <dgm:cxn modelId="{61A42DE4-1BA7-430C-9B05-68A3E110CA1B}" srcId="{17C32743-FCFE-46ED-A587-26BB1F592D55}" destId="{D1C000DB-67C4-47AD-973F-F4BD2E5002B3}" srcOrd="2" destOrd="0" parTransId="{F57D110E-3FBD-4F29-BF00-1599AC9B0BE6}" sibTransId="{0DCD903B-F6A2-46B1-A36E-81573F1E12AF}"/>
    <dgm:cxn modelId="{44E9CAE4-8B84-457E-9912-643FB5F686E3}" srcId="{17C32743-FCFE-46ED-A587-26BB1F592D55}" destId="{E8C675AC-2DFD-4089-9C85-E34791C2D886}" srcOrd="0" destOrd="0" parTransId="{FB4436CD-6385-4CA7-BA12-5C193A1F4979}" sibTransId="{2EDAA5B6-B271-4B55-84EB-B8D387A27CA1}"/>
    <dgm:cxn modelId="{0365B5E7-9049-4625-B8AA-4EA764537450}" type="presOf" srcId="{E8C675AC-2DFD-4089-9C85-E34791C2D886}" destId="{02C1420C-5ADD-4B63-B5B4-7F35FEDE9C83}" srcOrd="0" destOrd="0" presId="urn:microsoft.com/office/officeart/2005/8/layout/default"/>
    <dgm:cxn modelId="{9D7E3DF0-A08E-42E6-90CD-D60E87D4A3AC}" srcId="{17C32743-FCFE-46ED-A587-26BB1F592D55}" destId="{FFF9EFCF-3B26-4493-BDC9-DEE27E42458F}" srcOrd="3" destOrd="0" parTransId="{F2204D41-778C-467F-A456-EF16A68F13BB}" sibTransId="{9E0D6BDB-6AE9-4698-B75C-08AE153FEF68}"/>
    <dgm:cxn modelId="{273706CF-7D27-434C-AC67-D1E6038DFC01}" type="presParOf" srcId="{103DE18B-B0E8-4F8D-B6F4-FFDA86E40F64}" destId="{02C1420C-5ADD-4B63-B5B4-7F35FEDE9C83}" srcOrd="0" destOrd="0" presId="urn:microsoft.com/office/officeart/2005/8/layout/default"/>
    <dgm:cxn modelId="{8A4DA4D6-E8C8-4767-8101-2E8F9CAAC78D}" type="presParOf" srcId="{103DE18B-B0E8-4F8D-B6F4-FFDA86E40F64}" destId="{599F54F6-EFB6-4287-95E7-50FDD8D2A54A}" srcOrd="1" destOrd="0" presId="urn:microsoft.com/office/officeart/2005/8/layout/default"/>
    <dgm:cxn modelId="{D2C9776E-6AA0-4A78-A2DE-20AB2B4E9E50}" type="presParOf" srcId="{103DE18B-B0E8-4F8D-B6F4-FFDA86E40F64}" destId="{CE9B244D-FA80-4415-927E-98C6BEF449A6}" srcOrd="2" destOrd="0" presId="urn:microsoft.com/office/officeart/2005/8/layout/default"/>
    <dgm:cxn modelId="{C5F9221B-0650-4229-8A09-BCF128BFA1B8}" type="presParOf" srcId="{103DE18B-B0E8-4F8D-B6F4-FFDA86E40F64}" destId="{F11C1264-C794-493E-BEE0-63F9492F77D5}" srcOrd="3" destOrd="0" presId="urn:microsoft.com/office/officeart/2005/8/layout/default"/>
    <dgm:cxn modelId="{1EDF4F8E-9BD0-4DE3-A41B-48B4C268EEB3}" type="presParOf" srcId="{103DE18B-B0E8-4F8D-B6F4-FFDA86E40F64}" destId="{95CE5DCB-77DD-4339-B216-F82563D47C13}" srcOrd="4" destOrd="0" presId="urn:microsoft.com/office/officeart/2005/8/layout/default"/>
    <dgm:cxn modelId="{44228951-B5AF-4C90-95FB-FBCC261EAD6A}" type="presParOf" srcId="{103DE18B-B0E8-4F8D-B6F4-FFDA86E40F64}" destId="{9F84192F-4220-4E9B-B4B3-0E40A8F36158}" srcOrd="5" destOrd="0" presId="urn:microsoft.com/office/officeart/2005/8/layout/default"/>
    <dgm:cxn modelId="{B53679FF-C8C3-4030-BF34-7BFC07A0613C}" type="presParOf" srcId="{103DE18B-B0E8-4F8D-B6F4-FFDA86E40F64}" destId="{081B80BF-1DFF-42BF-AA48-91881FE50D4D}" srcOrd="6" destOrd="0" presId="urn:microsoft.com/office/officeart/2005/8/layout/default"/>
    <dgm:cxn modelId="{5B26F490-6874-46EB-B218-639122596417}" type="presParOf" srcId="{103DE18B-B0E8-4F8D-B6F4-FFDA86E40F64}" destId="{AA6AA3F2-C25C-414E-AF74-689F9F6D9524}" srcOrd="7" destOrd="0" presId="urn:microsoft.com/office/officeart/2005/8/layout/default"/>
    <dgm:cxn modelId="{0AA8FDF8-76AD-44D2-BDF4-8745FA3B4EC2}" type="presParOf" srcId="{103DE18B-B0E8-4F8D-B6F4-FFDA86E40F64}" destId="{F3DF43E8-BF58-406E-91E1-AF1120959FC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1420C-5ADD-4B63-B5B4-7F35FEDE9C83}">
      <dsp:nvSpPr>
        <dsp:cNvPr id="0" name=""/>
        <dsp:cNvSpPr/>
      </dsp:nvSpPr>
      <dsp:spPr>
        <a:xfrm>
          <a:off x="0" y="586587"/>
          <a:ext cx="2499320" cy="1499592"/>
        </a:xfrm>
        <a:prstGeom prst="rect">
          <a:avLst/>
        </a:prstGeom>
        <a:solidFill>
          <a:srgbClr val="E4AC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Understanding the underlying constraints</a:t>
          </a:r>
        </a:p>
      </dsp:txBody>
      <dsp:txXfrm>
        <a:off x="0" y="586587"/>
        <a:ext cx="2499320" cy="1499592"/>
      </dsp:txXfrm>
    </dsp:sp>
    <dsp:sp modelId="{CE9B244D-FA80-4415-927E-98C6BEF449A6}">
      <dsp:nvSpPr>
        <dsp:cNvPr id="0" name=""/>
        <dsp:cNvSpPr/>
      </dsp:nvSpPr>
      <dsp:spPr>
        <a:xfrm>
          <a:off x="2749252" y="586587"/>
          <a:ext cx="2499320" cy="149959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Synthesis</a:t>
          </a:r>
        </a:p>
      </dsp:txBody>
      <dsp:txXfrm>
        <a:off x="2749252" y="586587"/>
        <a:ext cx="2499320" cy="1499592"/>
      </dsp:txXfrm>
    </dsp:sp>
    <dsp:sp modelId="{95CE5DCB-77DD-4339-B216-F82563D47C13}">
      <dsp:nvSpPr>
        <dsp:cNvPr id="0" name=""/>
        <dsp:cNvSpPr/>
      </dsp:nvSpPr>
      <dsp:spPr>
        <a:xfrm>
          <a:off x="5498504" y="586587"/>
          <a:ext cx="2499320" cy="1499592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Innovation</a:t>
          </a:r>
        </a:p>
      </dsp:txBody>
      <dsp:txXfrm>
        <a:off x="5498504" y="586587"/>
        <a:ext cx="2499320" cy="1499592"/>
      </dsp:txXfrm>
    </dsp:sp>
    <dsp:sp modelId="{081B80BF-1DFF-42BF-AA48-91881FE50D4D}">
      <dsp:nvSpPr>
        <dsp:cNvPr id="0" name=""/>
        <dsp:cNvSpPr/>
      </dsp:nvSpPr>
      <dsp:spPr>
        <a:xfrm>
          <a:off x="1374626" y="2336112"/>
          <a:ext cx="2499320" cy="149959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Informing national policy dialogues</a:t>
          </a:r>
        </a:p>
      </dsp:txBody>
      <dsp:txXfrm>
        <a:off x="1374626" y="2336112"/>
        <a:ext cx="2499320" cy="1499592"/>
      </dsp:txXfrm>
    </dsp:sp>
    <dsp:sp modelId="{F3DF43E8-BF58-406E-91E1-AF1120959FCD}">
      <dsp:nvSpPr>
        <dsp:cNvPr id="0" name=""/>
        <dsp:cNvSpPr/>
      </dsp:nvSpPr>
      <dsp:spPr>
        <a:xfrm>
          <a:off x="4123878" y="2336112"/>
          <a:ext cx="2499320" cy="1499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Taking what works to scale</a:t>
          </a:r>
        </a:p>
      </dsp:txBody>
      <dsp:txXfrm>
        <a:off x="4123878" y="2336112"/>
        <a:ext cx="2499320" cy="1499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9D3CA-2A83-FB41-852D-345DA15EB6A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09255-1A5C-9A4F-839B-7765F455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54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IL_Powerpoint_v2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57" cy="6858000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360903" y="2992244"/>
            <a:ext cx="2937341" cy="4333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8FB8C9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360903" y="821093"/>
            <a:ext cx="5595619" cy="118720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600" b="1" baseline="0">
                <a:solidFill>
                  <a:srgbClr val="D06F1A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IMPACT EVALUATION OF</a:t>
            </a:r>
            <a:br>
              <a:rPr lang="en-US" dirty="0"/>
            </a:br>
            <a:r>
              <a:rPr lang="en-US" dirty="0"/>
              <a:t>PROJECT SUCH-AND-SUCH </a:t>
            </a:r>
            <a:br>
              <a:rPr lang="en-US" dirty="0"/>
            </a:br>
            <a:r>
              <a:rPr lang="en-US" dirty="0"/>
              <a:t>IN COUNTRY X:</a:t>
            </a:r>
          </a:p>
        </p:txBody>
      </p:sp>
      <p:sp>
        <p:nvSpPr>
          <p:cNvPr id="19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360903" y="2172238"/>
            <a:ext cx="2937341" cy="70218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rgbClr val="8FB8C9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Initial Findings from a</a:t>
            </a:r>
            <a:br>
              <a:rPr lang="en-US" dirty="0"/>
            </a:br>
            <a:r>
              <a:rPr lang="en-US" dirty="0"/>
              <a:t>Baseline Survey, etc.</a:t>
            </a:r>
          </a:p>
        </p:txBody>
      </p:sp>
    </p:spTree>
    <p:extLst>
      <p:ext uri="{BB962C8B-B14F-4D97-AF65-F5344CB8AC3E}">
        <p14:creationId xmlns:p14="http://schemas.microsoft.com/office/powerpoint/2010/main" val="63742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IL_Powerpoint_v2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5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184" y="2245081"/>
            <a:ext cx="7997616" cy="405546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636466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rgbClr val="636466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636466"/>
                </a:solidFill>
                <a:latin typeface="Helvetica"/>
                <a:cs typeface="Helvetica"/>
              </a:defRPr>
            </a:lvl3pPr>
            <a:lvl4pPr>
              <a:defRPr sz="1800">
                <a:solidFill>
                  <a:srgbClr val="636466"/>
                </a:solidFill>
                <a:latin typeface="Helvetica"/>
                <a:cs typeface="Helvetica"/>
              </a:defRPr>
            </a:lvl4pPr>
            <a:lvl5pPr>
              <a:defRPr sz="1800">
                <a:solidFill>
                  <a:srgbClr val="63646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688975" y="1684055"/>
            <a:ext cx="5848350" cy="541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D06F1A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Content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88974" y="156498"/>
            <a:ext cx="7997825" cy="1143000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Impact Evaluation of Project </a:t>
            </a:r>
            <a:br>
              <a:rPr lang="en-US" dirty="0"/>
            </a:br>
            <a:r>
              <a:rPr lang="en-US" dirty="0"/>
              <a:t>such-and-such in Country X:</a:t>
            </a:r>
          </a:p>
        </p:txBody>
      </p:sp>
    </p:spTree>
    <p:extLst>
      <p:ext uri="{BB962C8B-B14F-4D97-AF65-F5344CB8AC3E}">
        <p14:creationId xmlns:p14="http://schemas.microsoft.com/office/powerpoint/2010/main" val="187372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IL_Powerpoint_v2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5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9184" y="2245081"/>
            <a:ext cx="7997616" cy="405546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636466"/>
                </a:solidFill>
                <a:latin typeface="Helvetica"/>
                <a:cs typeface="Helvetica"/>
              </a:defRPr>
            </a:lvl1pPr>
            <a:lvl2pPr marL="457200" indent="0">
              <a:buFontTx/>
              <a:buNone/>
              <a:defRPr sz="1800">
                <a:solidFill>
                  <a:srgbClr val="636466"/>
                </a:solidFill>
                <a:latin typeface="Helvetica"/>
                <a:cs typeface="Helvetica"/>
              </a:defRPr>
            </a:lvl2pPr>
            <a:lvl3pPr marL="914400" indent="0">
              <a:buFontTx/>
              <a:buNone/>
              <a:defRPr sz="1800">
                <a:solidFill>
                  <a:srgbClr val="636466"/>
                </a:solidFill>
                <a:latin typeface="Helvetica"/>
                <a:cs typeface="Helvetica"/>
              </a:defRPr>
            </a:lvl3pPr>
            <a:lvl4pPr marL="1371600" indent="0">
              <a:buFontTx/>
              <a:buNone/>
              <a:defRPr sz="1800">
                <a:solidFill>
                  <a:srgbClr val="636466"/>
                </a:solidFill>
                <a:latin typeface="Helvetica"/>
                <a:cs typeface="Helvetica"/>
              </a:defRPr>
            </a:lvl4pPr>
            <a:lvl5pPr marL="1828800" indent="0">
              <a:buFontTx/>
              <a:buNone/>
              <a:defRPr sz="1800">
                <a:solidFill>
                  <a:srgbClr val="636466"/>
                </a:solidFill>
                <a:latin typeface="Helvetica"/>
                <a:cs typeface="Helvetica"/>
              </a:defRPr>
            </a:lvl5pPr>
          </a:lstStyle>
          <a:p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Lorem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ipsum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dolor sit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amet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,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consectetur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adipiscing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elit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.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Mauris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congue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turpis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sed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metus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rhoncus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, a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pellentesque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leo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volutpat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. Integer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ornare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arcu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ut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urna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feugiat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egestas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.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Pellentesque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quis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viverra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erat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.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Nunc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suscipit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non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arcu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vitae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auctor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.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Cras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aliquam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nunc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nec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nisl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pellentesque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mattis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eu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non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urna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.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Sed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consectetur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diam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sed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nunc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vulputate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dictum.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Curabitur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quis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ante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convallis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quam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imperdiet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commodo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.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Sed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porttitor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blandit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lectus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, id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molestie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enim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.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Praesent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ornare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nec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turpis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</a:t>
            </a:r>
            <a:r>
              <a:rPr lang="en-US" dirty="0" err="1">
                <a:solidFill>
                  <a:srgbClr val="636466"/>
                </a:solidFill>
                <a:latin typeface="Helvetica"/>
                <a:cs typeface="Helvetica"/>
              </a:rPr>
              <a:t>eget</a:t>
            </a:r>
            <a:r>
              <a:rPr lang="en-US" dirty="0">
                <a:solidFill>
                  <a:srgbClr val="636466"/>
                </a:solidFill>
                <a:latin typeface="Helvetica"/>
                <a:cs typeface="Helvetica"/>
              </a:rPr>
              <a:t> tempus.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688975" y="1684055"/>
            <a:ext cx="5848350" cy="541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D06F1A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Content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88974" y="156498"/>
            <a:ext cx="7997825" cy="1143000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Impact Evaluation of Project </a:t>
            </a:r>
            <a:br>
              <a:rPr lang="en-US" dirty="0"/>
            </a:br>
            <a:r>
              <a:rPr lang="en-US" dirty="0"/>
              <a:t>such-and-such in Country X:</a:t>
            </a:r>
          </a:p>
        </p:txBody>
      </p:sp>
    </p:spTree>
    <p:extLst>
      <p:ext uri="{BB962C8B-B14F-4D97-AF65-F5344CB8AC3E}">
        <p14:creationId xmlns:p14="http://schemas.microsoft.com/office/powerpoint/2010/main" val="43459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Impact Evaluation of Project </a:t>
            </a:r>
            <a:br>
              <a:rPr lang="en-US" dirty="0"/>
            </a:br>
            <a:r>
              <a:rPr lang="en-US" dirty="0"/>
              <a:t>such-and-such in Country X: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BA7FE-B166-6447-97AC-7440ED70ED8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A82BB-D8CE-D147-98B6-EAE45E416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6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2400" b="1" kern="1200">
          <a:solidFill>
            <a:srgbClr val="D06F1A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What’s the gender lab?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0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4 city dialogue, with workshops to identify actionable priorities</a:t>
            </a:r>
          </a:p>
          <a:p>
            <a:pPr lvl="1"/>
            <a:r>
              <a:rPr lang="en-US" dirty="0"/>
              <a:t>Priorities fed back to the Ministry of Finance</a:t>
            </a:r>
          </a:p>
          <a:p>
            <a:pPr lvl="1"/>
            <a:r>
              <a:rPr lang="en-US" dirty="0"/>
              <a:t>Also opened up space for different interventions with the World Bank country team projects</a:t>
            </a:r>
          </a:p>
          <a:p>
            <a:r>
              <a:rPr lang="en-US" dirty="0"/>
              <a:t>Leveling the Field work lead to agricultural policy gender dialogue in Abuja chaired by Ministers of Finance and Agriculture</a:t>
            </a:r>
          </a:p>
          <a:p>
            <a:pPr lvl="1"/>
            <a:r>
              <a:rPr lang="en-US" dirty="0"/>
              <a:t>Ultimate outcome was a first generation agro-processing experiment with the Ministry of Agriculture</a:t>
            </a:r>
          </a:p>
          <a:p>
            <a:r>
              <a:rPr lang="en-US" dirty="0"/>
              <a:t>Also worked with GWIN – former government’s flagship program on extra funds for ministries that execute additional activities on gender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Example:  Nigeria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  Informing national policy dialogues</a:t>
            </a:r>
          </a:p>
        </p:txBody>
      </p:sp>
    </p:spTree>
    <p:extLst>
      <p:ext uri="{BB962C8B-B14F-4D97-AF65-F5344CB8AC3E}">
        <p14:creationId xmlns:p14="http://schemas.microsoft.com/office/powerpoint/2010/main" val="276176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Multiple impact evaluations complete and underway to look at the impacts of adolescent girls programs in </a:t>
            </a:r>
            <a:r>
              <a:rPr lang="en-US" u="sng" dirty="0"/>
              <a:t>multiple dimensions</a:t>
            </a:r>
            <a:r>
              <a:rPr lang="en-US" dirty="0"/>
              <a:t>.   </a:t>
            </a:r>
          </a:p>
          <a:p>
            <a:r>
              <a:rPr lang="en-US" dirty="0"/>
              <a:t>Liberia</a:t>
            </a:r>
          </a:p>
          <a:p>
            <a:pPr lvl="1"/>
            <a:r>
              <a:rPr lang="en-US" dirty="0"/>
              <a:t>47% increase in employment among trainees</a:t>
            </a:r>
          </a:p>
          <a:p>
            <a:pPr lvl="1"/>
            <a:r>
              <a:rPr lang="en-US" dirty="0"/>
              <a:t>80% increase in average weekly income </a:t>
            </a:r>
          </a:p>
          <a:p>
            <a:pPr lvl="1"/>
            <a:r>
              <a:rPr lang="en-US" dirty="0"/>
              <a:t>Significant increase in frequency and amount of young women’s savings</a:t>
            </a:r>
          </a:p>
          <a:p>
            <a:r>
              <a:rPr lang="en-US" dirty="0"/>
              <a:t>Uganda</a:t>
            </a:r>
          </a:p>
          <a:p>
            <a:pPr lvl="1"/>
            <a:r>
              <a:rPr lang="en-US" dirty="0"/>
              <a:t>Increase in girls’ earnings and spending on themselves</a:t>
            </a:r>
          </a:p>
          <a:p>
            <a:pPr lvl="1"/>
            <a:r>
              <a:rPr lang="en-US" dirty="0"/>
              <a:t>26% less likely to have a child</a:t>
            </a:r>
          </a:p>
          <a:p>
            <a:pPr lvl="1"/>
            <a:r>
              <a:rPr lang="en-US" dirty="0"/>
              <a:t>Sex against their will drops by 76%</a:t>
            </a:r>
          </a:p>
          <a:p>
            <a:r>
              <a:rPr lang="en-US" dirty="0"/>
              <a:t>Results go to scale:  to date over $200m in operations, reaching 100,000 girls in 8 countries, including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Example: programs for adolescent girls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 Taking what works to scale</a:t>
            </a:r>
          </a:p>
        </p:txBody>
      </p:sp>
    </p:spTree>
    <p:extLst>
      <p:ext uri="{BB962C8B-B14F-4D97-AF65-F5344CB8AC3E}">
        <p14:creationId xmlns:p14="http://schemas.microsoft.com/office/powerpoint/2010/main" val="409337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085045"/>
              </p:ext>
            </p:extLst>
          </p:nvPr>
        </p:nvGraphicFramePr>
        <p:xfrm>
          <a:off x="688975" y="1878497"/>
          <a:ext cx="7997825" cy="4422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Ways the Lab works</a:t>
            </a:r>
          </a:p>
        </p:txBody>
      </p:sp>
    </p:spTree>
    <p:extLst>
      <p:ext uri="{BB962C8B-B14F-4D97-AF65-F5344CB8AC3E}">
        <p14:creationId xmlns:p14="http://schemas.microsoft.com/office/powerpoint/2010/main" val="84587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Rigorous evidence</a:t>
            </a:r>
          </a:p>
          <a:p>
            <a:r>
              <a:rPr lang="en-US" dirty="0"/>
              <a:t>More than inform policy: research uptake = scaling up what works and scaling back or changing what does not</a:t>
            </a:r>
          </a:p>
          <a:p>
            <a:r>
              <a:rPr lang="en-US" dirty="0"/>
              <a:t>Concrete policy advice to support moving from advocacy to action</a:t>
            </a:r>
          </a:p>
          <a:p>
            <a:endParaRPr lang="en-US" dirty="0"/>
          </a:p>
          <a:p>
            <a:r>
              <a:rPr lang="en-US" dirty="0"/>
              <a:t>Partnerships –government agencies, operations teams within the World Bank, NGO staff, donor staff in other agencies (e.g. USAID, MCC), private companies, and academics (global)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Leverage</a:t>
            </a:r>
            <a:r>
              <a:rPr lang="en-US" dirty="0"/>
              <a:t>: relatively small investment in building knowledge pays off in policy and project changes – in Africa GIL so far $1 directly shifts $46 in development spending </a:t>
            </a:r>
            <a:r>
              <a:rPr lang="en-US" u="sng" dirty="0"/>
              <a:t>plus:</a:t>
            </a:r>
            <a:r>
              <a:rPr lang="en-US" dirty="0"/>
              <a:t> policy changes, more $ for projects, scaling down ineffective projects, innovation with firms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overall approach</a:t>
            </a:r>
          </a:p>
        </p:txBody>
      </p:sp>
    </p:spTree>
    <p:extLst>
      <p:ext uri="{BB962C8B-B14F-4D97-AF65-F5344CB8AC3E}">
        <p14:creationId xmlns:p14="http://schemas.microsoft.com/office/powerpoint/2010/main" val="3682000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More on the web: http://www.worldbank.org/en/programs/africa-gender-innovation-lab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05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6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974" y="2307772"/>
            <a:ext cx="7997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/>
              <a:t>Figure out what works and what does not to improve gender equality and use it to shape policy</a:t>
            </a:r>
          </a:p>
        </p:txBody>
      </p:sp>
    </p:spTree>
    <p:extLst>
      <p:ext uri="{BB962C8B-B14F-4D97-AF65-F5344CB8AC3E}">
        <p14:creationId xmlns:p14="http://schemas.microsoft.com/office/powerpoint/2010/main" val="344694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More than 50 active projects in 25 countries in sub-Saharan Africa</a:t>
            </a:r>
          </a:p>
          <a:p>
            <a:r>
              <a:rPr lang="en-US" dirty="0"/>
              <a:t>Five thematic areas centered around economic activity: agriculture, property rights, youth employment, enterprises, violence against women (small)</a:t>
            </a:r>
          </a:p>
          <a:p>
            <a:endParaRPr lang="en-US" dirty="0"/>
          </a:p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Core analytical team (leads the evaluation activities)</a:t>
            </a:r>
          </a:p>
          <a:p>
            <a:pPr lvl="1"/>
            <a:r>
              <a:rPr lang="en-US" dirty="0"/>
              <a:t>Partnerships with outside academics – but as equals</a:t>
            </a:r>
          </a:p>
          <a:p>
            <a:pPr lvl="1"/>
            <a:r>
              <a:rPr lang="en-US" dirty="0"/>
              <a:t>Active partnerships with operational/implementation teams on both the design of impact evaluations and the use of the results</a:t>
            </a:r>
          </a:p>
          <a:p>
            <a:pPr lvl="2"/>
            <a:r>
              <a:rPr lang="en-US" dirty="0"/>
              <a:t>They help shape the set of questions to ask (design)</a:t>
            </a:r>
          </a:p>
          <a:p>
            <a:pPr lvl="2"/>
            <a:r>
              <a:rPr lang="en-US" dirty="0"/>
              <a:t>They are more respected by their operational peers in sharing the results (use)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and structure</a:t>
            </a:r>
          </a:p>
        </p:txBody>
      </p:sp>
    </p:spTree>
    <p:extLst>
      <p:ext uri="{BB962C8B-B14F-4D97-AF65-F5344CB8AC3E}">
        <p14:creationId xmlns:p14="http://schemas.microsoft.com/office/powerpoint/2010/main" val="173871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v.  1.0</a:t>
            </a:r>
          </a:p>
          <a:p>
            <a:pPr lvl="1"/>
            <a:r>
              <a:rPr lang="en-US" dirty="0"/>
              <a:t>Work opportunistically, fair amount of convincing needed</a:t>
            </a:r>
          </a:p>
          <a:p>
            <a:endParaRPr lang="en-US" dirty="0"/>
          </a:p>
          <a:p>
            <a:r>
              <a:rPr lang="en-US" dirty="0"/>
              <a:t>v. 2.0</a:t>
            </a:r>
          </a:p>
          <a:p>
            <a:pPr lvl="1"/>
            <a:r>
              <a:rPr lang="en-US" dirty="0"/>
              <a:t>Organize around thematic areas</a:t>
            </a:r>
          </a:p>
          <a:p>
            <a:pPr lvl="1"/>
            <a:r>
              <a:rPr lang="en-US" dirty="0"/>
              <a:t>More demand for our help (e.g. call for projects, increasing number of people calling us for help – on both ops &amp; impact evaluations)</a:t>
            </a:r>
          </a:p>
          <a:p>
            <a:pPr lvl="1"/>
            <a:r>
              <a:rPr lang="en-US" dirty="0"/>
              <a:t>More scope to innovate within projects…try new and out of the box interventions</a:t>
            </a:r>
          </a:p>
          <a:p>
            <a:endParaRPr lang="en-US" dirty="0"/>
          </a:p>
          <a:p>
            <a:r>
              <a:rPr lang="en-US" dirty="0"/>
              <a:t>V 3.0 </a:t>
            </a:r>
          </a:p>
          <a:p>
            <a:pPr lvl="1"/>
            <a:r>
              <a:rPr lang="en-US" dirty="0"/>
              <a:t>Organized around a set of key questions identified in “white papers” (what do we know, what do we need to know) within thematic areas</a:t>
            </a:r>
          </a:p>
          <a:p>
            <a:pPr lvl="1"/>
            <a:r>
              <a:rPr lang="en-US" dirty="0"/>
              <a:t>Even more involvement in design (and implementation)</a:t>
            </a:r>
          </a:p>
          <a:p>
            <a:pPr lvl="1"/>
            <a:r>
              <a:rPr lang="en-US" dirty="0"/>
              <a:t>Strategic approach to getting results used (prioritization, new modalities)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321537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Call for projects interested in getting an impact evaluation</a:t>
            </a:r>
          </a:p>
          <a:p>
            <a:pPr lvl="1"/>
            <a:r>
              <a:rPr lang="en-US" dirty="0"/>
              <a:t>We will do an impact evaluation of your intervention</a:t>
            </a:r>
          </a:p>
          <a:p>
            <a:pPr lvl="1"/>
            <a:r>
              <a:rPr lang="en-US" dirty="0"/>
              <a:t>Work with anyone – WB projects, but also governments direct, firms, NGOs</a:t>
            </a:r>
          </a:p>
          <a:p>
            <a:pPr lvl="1"/>
            <a:r>
              <a:rPr lang="en-US" dirty="0"/>
              <a:t>Top-up money (small) available for innovations (e.g. bringing in a specific kind of technical support to try something new)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Opportunistically</a:t>
            </a:r>
          </a:p>
          <a:p>
            <a:pPr lvl="1"/>
            <a:r>
              <a:rPr lang="en-US" dirty="0"/>
              <a:t>Early on:  active seeking out of projects and convincing them</a:t>
            </a:r>
          </a:p>
          <a:p>
            <a:pPr lvl="1"/>
            <a:r>
              <a:rPr lang="en-US" dirty="0"/>
              <a:t>Now: we have more of a reputation and people come to us (3 types – validators, innovators, and looking for innovations)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Two ways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get projects</a:t>
            </a:r>
          </a:p>
        </p:txBody>
      </p:sp>
    </p:spTree>
    <p:extLst>
      <p:ext uri="{BB962C8B-B14F-4D97-AF65-F5344CB8AC3E}">
        <p14:creationId xmlns:p14="http://schemas.microsoft.com/office/powerpoint/2010/main" val="359413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part of gender earnings gaps come from differences in sector/occupational choice</a:t>
            </a:r>
          </a:p>
          <a:p>
            <a:r>
              <a:rPr lang="en-US" dirty="0"/>
              <a:t>Two studies – Uganda and Ethiopia to understand who are the women who break through to male dominated trades</a:t>
            </a:r>
          </a:p>
          <a:p>
            <a:pPr lvl="1"/>
            <a:r>
              <a:rPr lang="en-US" dirty="0"/>
              <a:t>When they do, they make the same</a:t>
            </a:r>
          </a:p>
          <a:p>
            <a:pPr lvl="1"/>
            <a:r>
              <a:rPr lang="en-US" dirty="0"/>
              <a:t>Mentorship, information key</a:t>
            </a:r>
          </a:p>
          <a:p>
            <a:endParaRPr lang="en-US" dirty="0"/>
          </a:p>
          <a:p>
            <a:r>
              <a:rPr lang="en-US" dirty="0"/>
              <a:t>Results lead to pilot interventions in the Republic of Congo, Guinea.  Under discussion in Kenya and Turkey.   </a:t>
            </a:r>
          </a:p>
          <a:p>
            <a:endParaRPr lang="en-US" dirty="0"/>
          </a:p>
          <a:p>
            <a:r>
              <a:rPr lang="en-US" dirty="0"/>
              <a:t>Working with partners to increase female participation in non-traditional trades e.g. tech sector, heavy machinery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Example:   occupational segregation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 Understanding the underlying constraints</a:t>
            </a:r>
          </a:p>
        </p:txBody>
      </p:sp>
    </p:spTree>
    <p:extLst>
      <p:ext uri="{BB962C8B-B14F-4D97-AF65-F5344CB8AC3E}">
        <p14:creationId xmlns:p14="http://schemas.microsoft.com/office/powerpoint/2010/main" val="1282110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Leveling the Field  (joint with ONE &amp; LSMS-ISA):  looked at the gap in productivity between male and female farmers and the main factors contributing to the gap in 6 countries</a:t>
            </a:r>
          </a:p>
          <a:p>
            <a:r>
              <a:rPr lang="en-US" dirty="0"/>
              <a:t>The cost of the gender gap in agriculture (joint with UN Women, UNEP, UNDP):  looked at how much the gap meant in terms of GDP, poverty reduction in 3 countries.    </a:t>
            </a:r>
          </a:p>
          <a:p>
            <a:r>
              <a:rPr lang="en-US" dirty="0"/>
              <a:t>High international visibility – WEF (Africa), CADP, press, etc.</a:t>
            </a:r>
          </a:p>
          <a:p>
            <a:r>
              <a:rPr lang="en-US" dirty="0"/>
              <a:t>National events for dialogue (e.g. Malawi, Uganda)</a:t>
            </a:r>
          </a:p>
          <a:p>
            <a:r>
              <a:rPr lang="en-US" dirty="0"/>
              <a:t>Refocus the discussion on the constraints to female producers, and raise the issue of labor (next generation work now being developed with agriculture team)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688974" y="1684055"/>
            <a:ext cx="6462939" cy="541338"/>
          </a:xfrm>
        </p:spPr>
        <p:txBody>
          <a:bodyPr>
            <a:normAutofit fontScale="92500"/>
          </a:bodyPr>
          <a:lstStyle/>
          <a:p>
            <a:r>
              <a:rPr lang="en-US" dirty="0"/>
              <a:t>Example: Leveling the Field &amp; Costing the Gender Gap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 Synthesis</a:t>
            </a:r>
          </a:p>
        </p:txBody>
      </p:sp>
    </p:spTree>
    <p:extLst>
      <p:ext uri="{BB962C8B-B14F-4D97-AF65-F5344CB8AC3E}">
        <p14:creationId xmlns:p14="http://schemas.microsoft.com/office/powerpoint/2010/main" val="261893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2014:   Review of rigorous evidence:  no evidence that business training programs really move profits</a:t>
            </a:r>
          </a:p>
          <a:p>
            <a:r>
              <a:rPr lang="en-US" dirty="0"/>
              <a:t>Is it the wrong skills?   Wrong people?  Or do skills not matter?   </a:t>
            </a:r>
          </a:p>
          <a:p>
            <a:r>
              <a:rPr lang="en-US" dirty="0"/>
              <a:t>Innovation:  business training that draws on psychology and focuses on mindset (e.g. how to be proactive) than practices (e.g. how to keep accounts).  </a:t>
            </a:r>
          </a:p>
          <a:p>
            <a:r>
              <a:rPr lang="en-US" dirty="0"/>
              <a:t>Evaluation:   Togo – compared a standard (World Bank designed) business training vs. Personal Initiative Training</a:t>
            </a:r>
          </a:p>
          <a:p>
            <a:r>
              <a:rPr lang="en-US" dirty="0"/>
              <a:t>Results: for women PI training = 40% higher profits.   </a:t>
            </a:r>
          </a:p>
          <a:p>
            <a:endParaRPr lang="en-US" dirty="0"/>
          </a:p>
          <a:p>
            <a:r>
              <a:rPr lang="en-US" dirty="0"/>
              <a:t>Taking the results to other places: Mexico, Jamaica, Ethiopia, Mauritania, Mozambique (farmers).  And within the World Bank, some re-thinking on what we offer.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Example:   Business training that really works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 Innovation</a:t>
            </a:r>
          </a:p>
        </p:txBody>
      </p:sp>
    </p:spTree>
    <p:extLst>
      <p:ext uri="{BB962C8B-B14F-4D97-AF65-F5344CB8AC3E}">
        <p14:creationId xmlns:p14="http://schemas.microsoft.com/office/powerpoint/2010/main" val="1296677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Rigorous evaluation of a pilot version of the program showed:</a:t>
            </a:r>
          </a:p>
          <a:p>
            <a:pPr lvl="1">
              <a:spcBef>
                <a:spcPts val="0"/>
              </a:spcBef>
            </a:pPr>
            <a:r>
              <a:rPr lang="en-US" dirty="0"/>
              <a:t>Big increases in investment, 10% for men, 18% for women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Increase in women’s ownership rights within households..</a:t>
            </a:r>
          </a:p>
          <a:p>
            <a:pPr lvl="2">
              <a:spcBef>
                <a:spcPts val="0"/>
              </a:spcBef>
            </a:pPr>
            <a:r>
              <a:rPr lang="en-US" dirty="0"/>
              <a:t>But women who were not formally married (~30%) were losing rights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Pilot results shared with government.   Program goes national with changes to operating rules.   Now all women are benefiting equally.  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On demand project support – ranging from a one-off briefing to full participation in project design and implementer connections</a:t>
            </a:r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Land registration in Rwanda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 Advising specific programs</a:t>
            </a:r>
          </a:p>
        </p:txBody>
      </p:sp>
    </p:spTree>
    <p:extLst>
      <p:ext uri="{BB962C8B-B14F-4D97-AF65-F5344CB8AC3E}">
        <p14:creationId xmlns:p14="http://schemas.microsoft.com/office/powerpoint/2010/main" val="395829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0FEE2EF7F30454092CB9AF103AFC79E" ma:contentTypeVersion="1" ma:contentTypeDescription="Crear nuevo documento." ma:contentTypeScope="" ma:versionID="759a01233ae9438032d64b561399a4c2">
  <xsd:schema xmlns:xsd="http://www.w3.org/2001/XMLSchema" xmlns:xs="http://www.w3.org/2001/XMLSchema" xmlns:p="http://schemas.microsoft.com/office/2006/metadata/properties" xmlns:ns1="http://schemas.microsoft.com/sharepoint/v3" xmlns:ns2="571982ab-478d-447f-affd-9b4427d393f9" targetNamespace="http://schemas.microsoft.com/office/2006/metadata/properties" ma:root="true" ma:fieldsID="e63a82e210f43acafa1a56640f35a72e" ns1:_="" ns2:_="">
    <xsd:import namespace="http://schemas.microsoft.com/sharepoint/v3"/>
    <xsd:import namespace="571982ab-478d-447f-affd-9b4427d393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982ab-478d-447f-affd-9b4427d393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571982ab-478d-447f-affd-9b4427d393f9">CZZDVQSJMDTX-112-80</_dlc_DocId>
    <_dlc_DocIdUrl xmlns="571982ab-478d-447f-affd-9b4427d393f9">
      <Url>https://www.coneval.org.mx/Eventos/_layouts/15/DocIdRedir.aspx?ID=CZZDVQSJMDTX-112-80</Url>
      <Description>CZZDVQSJMDTX-112-80</Description>
    </_dlc_DocIdUrl>
  </documentManagement>
</p:properties>
</file>

<file path=customXml/itemProps1.xml><?xml version="1.0" encoding="utf-8"?>
<ds:datastoreItem xmlns:ds="http://schemas.openxmlformats.org/officeDocument/2006/customXml" ds:itemID="{DC6DDA4E-BBA1-40FB-9200-55CFB88B5B2D}"/>
</file>

<file path=customXml/itemProps2.xml><?xml version="1.0" encoding="utf-8"?>
<ds:datastoreItem xmlns:ds="http://schemas.openxmlformats.org/officeDocument/2006/customXml" ds:itemID="{EB302BD3-F102-4212-A50A-EF16BBB2503F}"/>
</file>

<file path=customXml/itemProps3.xml><?xml version="1.0" encoding="utf-8"?>
<ds:datastoreItem xmlns:ds="http://schemas.openxmlformats.org/officeDocument/2006/customXml" ds:itemID="{4B20D3B6-0DD2-4908-B9BA-C3701C0D229D}"/>
</file>

<file path=customXml/itemProps4.xml><?xml version="1.0" encoding="utf-8"?>
<ds:datastoreItem xmlns:ds="http://schemas.openxmlformats.org/officeDocument/2006/customXml" ds:itemID="{A81B8937-4CD0-4D44-90A7-DEFF18F7F503}"/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1168</Words>
  <Application>Microsoft Office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Status and structure</vt:lpstr>
      <vt:lpstr>Evolution</vt:lpstr>
      <vt:lpstr>How we get projects</vt:lpstr>
      <vt:lpstr>1.   Understanding the underlying constraints</vt:lpstr>
      <vt:lpstr>2.   Synthesis</vt:lpstr>
      <vt:lpstr>3.   Innovation</vt:lpstr>
      <vt:lpstr>4.  Advising specific programs</vt:lpstr>
      <vt:lpstr>5.   Informing national policy dialogues</vt:lpstr>
      <vt:lpstr>6.  Taking what works to scale</vt:lpstr>
      <vt:lpstr>Recap: Ways the Lab works</vt:lpstr>
      <vt:lpstr>The overall approach</vt:lpstr>
      <vt:lpstr>PowerPoint Presentation</vt:lpstr>
      <vt:lpstr>PowerPoint Presentation</vt:lpstr>
    </vt:vector>
  </TitlesOfParts>
  <Company>Six Half Dozen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Roberts</dc:creator>
  <cp:lastModifiedBy>markus goldstein</cp:lastModifiedBy>
  <cp:revision>56</cp:revision>
  <dcterms:created xsi:type="dcterms:W3CDTF">2013-02-26T15:06:09Z</dcterms:created>
  <dcterms:modified xsi:type="dcterms:W3CDTF">2018-06-01T02:00:11Z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0x010100A0FEE2EF7F30454092CB9AF103AFC79E</vt:lpwstr>
  </property>
  <property fmtid="{D5CDD505-2E9C-101B-9397-08002B2CF9AE}" pid="3" name="_dlc_DocIdItemGuid">
    <vt:lpwstr>6b6a5a37-0db3-4056-a1c8-f672aae3f67a</vt:lpwstr>
  </property>
</Properties>
</file>