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diagrams/drawing2.xml" ContentType="application/vnd.ms-office.drawingml.diagramDrawing+xml"/>
  <Override PartName="/ppt/slides/slide2.xml" ContentType="application/vnd.openxmlformats-officedocument.presentationml.slide+xml"/>
  <Override PartName="/ppt/diagrams/colors1.xml" ContentType="application/vnd.openxmlformats-officedocument.drawingml.diagramColors+xml"/>
  <Override PartName="/docProps/app.xml" ContentType="application/vnd.openxmlformats-officedocument.extended-properties+xml"/>
  <Override PartName="/ppt/diagrams/layout1.xml" ContentType="application/vnd.openxmlformats-officedocument.drawingml.diagramLayout+xml"/>
  <Override PartName="/ppt/slides/slide1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diagrams/layout2.xml" ContentType="application/vnd.openxmlformats-officedocument.drawingml.diagramLayout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Override PartName="/ppt/diagrams/data1.xml" ContentType="application/vnd.openxmlformats-officedocument.drawingml.diagramData+xml"/>
  <Override PartName="/ppt/diagrams/quickStyle3.xml" ContentType="application/vnd.openxmlformats-officedocument.drawingml.diagramStyl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diagrams/drawing3.xml" ContentType="application/vnd.ms-office.drawingml.diagramDrawing+xml"/>
  <Override PartName="/ppt/slides/slide17.xml" ContentType="application/vnd.openxmlformats-officedocument.presentationml.slide+xml"/>
  <Override PartName="/ppt/diagrams/colors3.xml" ContentType="application/vnd.openxmlformats-officedocument.drawingml.diagramColors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diagrams/data3.xml" ContentType="application/vnd.openxmlformats-officedocument.drawingml.diagramData+xml"/>
  <Override PartName="/ppt/slideLayouts/slideLayout1.xml" ContentType="application/vnd.openxmlformats-officedocument.presentationml.slideLayout+xml"/>
  <Override PartName="/ppt/diagrams/quickStyle1.xml" ContentType="application/vnd.openxmlformats-officedocument.drawingml.diagramStyle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presentation.xml" ContentType="application/vnd.openxmlformats-officedocument.presentationml.presentation.main+xml"/>
  <Override PartName="/ppt/slides/slide5.xml" ContentType="application/vnd.openxmlformats-officedocument.presentationml.slide+xml"/>
  <Override PartName="/ppt/slideLayouts/slideLayout14.xml" ContentType="application/vnd.openxmlformats-officedocument.presentationml.slideLayout+xml"/>
  <Override PartName="/ppt/slides/slide10.xml" ContentType="application/vnd.openxmlformats-officedocument.presentationml.slide+xml"/>
  <Override PartName="/ppt/slideLayouts/slideLayout7.xml" ContentType="application/vnd.openxmlformats-officedocument.presentationml.slideLayout+xml"/>
  <Override PartName="/ppt/presProps.xml" ContentType="application/vnd.openxmlformats-officedocument.presentationml.presProps+xml"/>
  <Default Extension="jpeg" ContentType="image/jpeg"/>
  <Default Extension="png" ContentType="image/png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ppt/slideLayouts/slideLayout13.xml" ContentType="application/vnd.openxmlformats-officedocument.presentationml.slideLayout+xml"/>
  <Override PartName="/ppt/slides/slide8.xml" ContentType="application/vnd.openxmlformats-officedocument.presentationml.slide+xml"/>
  <Override PartName="/ppt/slides/slide15.xml" ContentType="application/vnd.openxmlformats-officedocument.presentationml.slide+xml"/>
  <Default Extension="bin" ContentType="application/vnd.openxmlformats-officedocument.presentationml.printerSettings"/>
  <Default Extension="rels" ContentType="application/vnd.openxmlformats-package.relationships+xml"/>
  <Override PartName="/ppt/slides/slide9.xml" ContentType="application/vnd.openxmlformats-officedocument.presentationml.slide+xml"/>
  <Override PartName="/ppt/diagrams/drawing1.xml" ContentType="application/vnd.ms-office.drawingml.diagramDrawing+xml"/>
  <Override PartName="/ppt/diagrams/layout3.xml" ContentType="application/vnd.openxmlformats-officedocument.drawingml.diagramLayout+xml"/>
  <Override PartName="/ppt/diagrams/colors2.xml" ContentType="application/vnd.openxmlformats-officedocument.drawingml.diagramColors+xml"/>
  <Override PartName="/ppt/slides/slide6.xml" ContentType="application/vnd.openxmlformats-officedocument.presentationml.slide+xml"/>
  <Override PartName="/ppt/slides/slide16.xml" ContentType="application/vnd.openxmlformats-officedocument.presentationml.slide+xml"/>
  <Override PartName="/ppt/slideLayouts/slideLayout12.xml" ContentType="application/vnd.openxmlformats-officedocument.presentationml.slideLayout+xml"/>
  <Override PartName="/ppt/slides/slide12.xml" ContentType="application/vnd.openxmlformats-officedocument.presentationml.slide+xml"/>
  <Override PartName="/ppt/diagrams/data2.xml" ContentType="application/vnd.openxmlformats-officedocument.drawingml.diagramData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826" r:id="rId1"/>
  </p:sldMasterIdLst>
  <p:sldIdLst>
    <p:sldId id="256" r:id="rId2"/>
    <p:sldId id="265" r:id="rId3"/>
    <p:sldId id="258" r:id="rId4"/>
    <p:sldId id="269" r:id="rId5"/>
    <p:sldId id="268" r:id="rId6"/>
    <p:sldId id="260" r:id="rId7"/>
    <p:sldId id="262" r:id="rId8"/>
    <p:sldId id="261" r:id="rId9"/>
    <p:sldId id="263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7" r:id="rId18"/>
  </p:sldIdLst>
  <p:sldSz cx="9144000" cy="6858000" type="screen4x3"/>
  <p:notesSz cx="6858000" cy="9144000"/>
  <p:defaultTextStyle>
    <a:defPPr>
      <a:defRPr lang="es-ES_tradnl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20"/>
    <p:restoredTop sz="94360" autoAdjust="0"/>
  </p:normalViewPr>
  <p:slideViewPr>
    <p:cSldViewPr snapToGrid="0" snapToObjects="1">
      <p:cViewPr varScale="1">
        <p:scale>
          <a:sx n="122" d="100"/>
          <a:sy n="122" d="100"/>
        </p:scale>
        <p:origin x="-1304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4" Type="http://schemas.openxmlformats.org/officeDocument/2006/relationships/slide" Target="slides/slide13.xml"/><Relationship Id="rId20" Type="http://schemas.openxmlformats.org/officeDocument/2006/relationships/presProps" Target="presProps.xml"/><Relationship Id="rId4" Type="http://schemas.openxmlformats.org/officeDocument/2006/relationships/slide" Target="slides/slide3.xml"/><Relationship Id="rId21" Type="http://schemas.openxmlformats.org/officeDocument/2006/relationships/viewProps" Target="viewProps.xml"/><Relationship Id="rId22" Type="http://schemas.openxmlformats.org/officeDocument/2006/relationships/theme" Target="theme/theme1.xml"/><Relationship Id="rId23" Type="http://schemas.openxmlformats.org/officeDocument/2006/relationships/tableStyles" Target="tableStyles.xml"/><Relationship Id="rId7" Type="http://schemas.openxmlformats.org/officeDocument/2006/relationships/slide" Target="slides/slide6.xml"/><Relationship Id="rId11" Type="http://schemas.openxmlformats.org/officeDocument/2006/relationships/slide" Target="slides/slide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6" Type="http://schemas.openxmlformats.org/officeDocument/2006/relationships/slide" Target="slides/slide15.xml"/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0" Type="http://schemas.openxmlformats.org/officeDocument/2006/relationships/slide" Target="slides/slide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19" Type="http://schemas.openxmlformats.org/officeDocument/2006/relationships/printerSettings" Target="printerSettings/printerSettings1.bin"/><Relationship Id="rId2" Type="http://schemas.openxmlformats.org/officeDocument/2006/relationships/slide" Target="slides/slide1.xml"/><Relationship Id="rId9" Type="http://schemas.openxmlformats.org/officeDocument/2006/relationships/slide" Target="slides/slide8.xml"/><Relationship Id="rId3" Type="http://schemas.openxmlformats.org/officeDocument/2006/relationships/slide" Target="slides/slide2.xml"/><Relationship Id="rId18" Type="http://schemas.openxmlformats.org/officeDocument/2006/relationships/slide" Target="slides/slide17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diagrams/_rels/drawing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image" Target="../media/image5.jpe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8DCDDD2-5373-E044-AFB6-6E48628B8424}" type="doc">
      <dgm:prSet loTypeId="urn:microsoft.com/office/officeart/2005/8/layout/radial2" loCatId="relationship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s-ES_tradnl"/>
        </a:p>
      </dgm:t>
    </dgm:pt>
    <dgm:pt modelId="{9707F22F-9A40-5D4B-A37B-C234818F4719}">
      <dgm:prSet phldrT="[Texto]" custT="1"/>
      <dgm:spPr/>
      <dgm:t>
        <a:bodyPr/>
        <a:lstStyle/>
        <a:p>
          <a:r>
            <a:rPr lang="es-ES_tradnl" sz="1800" dirty="0" smtClean="0"/>
            <a:t>1991:</a:t>
          </a:r>
          <a:endParaRPr lang="es-ES_tradnl" sz="1800" dirty="0"/>
        </a:p>
      </dgm:t>
    </dgm:pt>
    <dgm:pt modelId="{3F1A0BA0-D40F-E548-99E3-7F0814EA3EB7}" type="parTrans" cxnId="{B40F4717-C4FF-AA48-A5E6-726175ED899C}">
      <dgm:prSet/>
      <dgm:spPr/>
      <dgm:t>
        <a:bodyPr/>
        <a:lstStyle/>
        <a:p>
          <a:endParaRPr lang="es-ES_tradnl"/>
        </a:p>
      </dgm:t>
    </dgm:pt>
    <dgm:pt modelId="{398BE3B3-AA53-D446-B63A-2AFD2A99BA5F}" type="sibTrans" cxnId="{B40F4717-C4FF-AA48-A5E6-726175ED899C}">
      <dgm:prSet/>
      <dgm:spPr/>
      <dgm:t>
        <a:bodyPr/>
        <a:lstStyle/>
        <a:p>
          <a:endParaRPr lang="es-ES_tradnl"/>
        </a:p>
      </dgm:t>
    </dgm:pt>
    <dgm:pt modelId="{15B95BED-77A8-2C4C-9ACE-CF17CA28F75C}">
      <dgm:prSet phldrT="[Texto]" custT="1"/>
      <dgm:spPr/>
      <dgm:t>
        <a:bodyPr/>
        <a:lstStyle/>
        <a:p>
          <a:r>
            <a:rPr lang="es-ES_tradnl" sz="1600" dirty="0" smtClean="0"/>
            <a:t>Norma obligatoria de evaluación para programas sociales.</a:t>
          </a:r>
          <a:endParaRPr lang="es-ES_tradnl" sz="1600" dirty="0"/>
        </a:p>
      </dgm:t>
    </dgm:pt>
    <dgm:pt modelId="{26E56A0D-A7AB-274E-B2A4-CC62AB878670}" type="parTrans" cxnId="{48F47C30-F857-9546-B92D-3B0634E97132}">
      <dgm:prSet/>
      <dgm:spPr/>
      <dgm:t>
        <a:bodyPr/>
        <a:lstStyle/>
        <a:p>
          <a:endParaRPr lang="es-ES_tradnl"/>
        </a:p>
      </dgm:t>
    </dgm:pt>
    <dgm:pt modelId="{F0AB2A60-7A16-ED4F-97AE-9D9B65B0DF1A}" type="sibTrans" cxnId="{48F47C30-F857-9546-B92D-3B0634E97132}">
      <dgm:prSet/>
      <dgm:spPr/>
      <dgm:t>
        <a:bodyPr/>
        <a:lstStyle/>
        <a:p>
          <a:endParaRPr lang="es-ES_tradnl"/>
        </a:p>
      </dgm:t>
    </dgm:pt>
    <dgm:pt modelId="{1F6EC741-D6EE-6D41-B628-51C8E3E71120}">
      <dgm:prSet phldrT="[Texto]" custT="1"/>
      <dgm:spPr/>
      <dgm:t>
        <a:bodyPr/>
        <a:lstStyle/>
        <a:p>
          <a:r>
            <a:rPr lang="es-ES_tradnl" sz="1600" dirty="0" smtClean="0"/>
            <a:t>Los resultados se presentaban al Congreso al final de cada año.</a:t>
          </a:r>
          <a:endParaRPr lang="es-ES_tradnl" sz="1600" dirty="0"/>
        </a:p>
      </dgm:t>
    </dgm:pt>
    <dgm:pt modelId="{4FA062F1-F3AD-0A47-815D-79AD51BAEBDA}" type="parTrans" cxnId="{8A46B2CF-794A-F941-95B9-D4474CA82822}">
      <dgm:prSet/>
      <dgm:spPr/>
      <dgm:t>
        <a:bodyPr/>
        <a:lstStyle/>
        <a:p>
          <a:endParaRPr lang="es-ES_tradnl"/>
        </a:p>
      </dgm:t>
    </dgm:pt>
    <dgm:pt modelId="{DFE8BDF3-0D1B-C044-B149-3934C6F6BBBC}" type="sibTrans" cxnId="{8A46B2CF-794A-F941-95B9-D4474CA82822}">
      <dgm:prSet/>
      <dgm:spPr/>
      <dgm:t>
        <a:bodyPr/>
        <a:lstStyle/>
        <a:p>
          <a:endParaRPr lang="es-ES_tradnl"/>
        </a:p>
      </dgm:t>
    </dgm:pt>
    <dgm:pt modelId="{8AFEEAEF-7B8F-6144-B67D-67625597E341}">
      <dgm:prSet phldrT="[Texto]" custT="1"/>
      <dgm:spPr/>
      <dgm:t>
        <a:bodyPr/>
        <a:lstStyle/>
        <a:p>
          <a:r>
            <a:rPr lang="es-ES_tradnl" sz="1400" dirty="0" smtClean="0"/>
            <a:t>RASGOS:</a:t>
          </a:r>
          <a:endParaRPr lang="es-ES_tradnl" sz="1400" dirty="0"/>
        </a:p>
      </dgm:t>
    </dgm:pt>
    <dgm:pt modelId="{0246D044-C9B0-0145-81CD-CFF08519AEF8}" type="parTrans" cxnId="{B7147015-10B9-3C4C-8324-E8BBABA1943A}">
      <dgm:prSet/>
      <dgm:spPr/>
      <dgm:t>
        <a:bodyPr/>
        <a:lstStyle/>
        <a:p>
          <a:endParaRPr lang="es-ES_tradnl"/>
        </a:p>
      </dgm:t>
    </dgm:pt>
    <dgm:pt modelId="{3E4FEB41-6844-F246-8CC9-0D4DEF0776F6}" type="sibTrans" cxnId="{B7147015-10B9-3C4C-8324-E8BBABA1943A}">
      <dgm:prSet/>
      <dgm:spPr/>
      <dgm:t>
        <a:bodyPr/>
        <a:lstStyle/>
        <a:p>
          <a:endParaRPr lang="es-ES_tradnl"/>
        </a:p>
      </dgm:t>
    </dgm:pt>
    <dgm:pt modelId="{DFFC107D-BF98-2D4B-AC7A-18A25B222C53}">
      <dgm:prSet phldrT="[Texto]" custT="1"/>
      <dgm:spPr/>
      <dgm:t>
        <a:bodyPr/>
        <a:lstStyle/>
        <a:p>
          <a:r>
            <a:rPr lang="es-ES_tradnl" sz="1600" dirty="0" smtClean="0"/>
            <a:t>Externas</a:t>
          </a:r>
          <a:endParaRPr lang="es-ES_tradnl" sz="1600" dirty="0"/>
        </a:p>
      </dgm:t>
    </dgm:pt>
    <dgm:pt modelId="{74D34B59-17AF-944C-80D6-65D0BE529CFE}" type="parTrans" cxnId="{39745AC4-7203-2A49-9EAB-121595FFF976}">
      <dgm:prSet/>
      <dgm:spPr/>
      <dgm:t>
        <a:bodyPr/>
        <a:lstStyle/>
        <a:p>
          <a:endParaRPr lang="es-ES_tradnl"/>
        </a:p>
      </dgm:t>
    </dgm:pt>
    <dgm:pt modelId="{BBA9DE9B-71AF-8A4F-898F-B80F649E3A35}" type="sibTrans" cxnId="{39745AC4-7203-2A49-9EAB-121595FFF976}">
      <dgm:prSet/>
      <dgm:spPr/>
      <dgm:t>
        <a:bodyPr/>
        <a:lstStyle/>
        <a:p>
          <a:endParaRPr lang="es-ES_tradnl"/>
        </a:p>
      </dgm:t>
    </dgm:pt>
    <dgm:pt modelId="{D7D0145D-98C6-B447-917C-E2841A0C1E29}">
      <dgm:prSet phldrT="[Texto]" custT="1"/>
      <dgm:spPr/>
      <dgm:t>
        <a:bodyPr/>
        <a:lstStyle/>
        <a:p>
          <a:r>
            <a:rPr lang="es-ES_tradnl" sz="1600" dirty="0" smtClean="0"/>
            <a:t>Anuales</a:t>
          </a:r>
          <a:endParaRPr lang="es-ES_tradnl" sz="1600" dirty="0"/>
        </a:p>
      </dgm:t>
    </dgm:pt>
    <dgm:pt modelId="{D4A96976-D899-1346-8F6D-E0657A617412}" type="parTrans" cxnId="{902B1CAD-4538-D64E-ABFC-35A18F74E293}">
      <dgm:prSet/>
      <dgm:spPr/>
      <dgm:t>
        <a:bodyPr/>
        <a:lstStyle/>
        <a:p>
          <a:endParaRPr lang="es-ES_tradnl"/>
        </a:p>
      </dgm:t>
    </dgm:pt>
    <dgm:pt modelId="{5ECFAF60-F6AB-7C49-9F05-2DBACA7A27F3}" type="sibTrans" cxnId="{902B1CAD-4538-D64E-ABFC-35A18F74E293}">
      <dgm:prSet/>
      <dgm:spPr/>
      <dgm:t>
        <a:bodyPr/>
        <a:lstStyle/>
        <a:p>
          <a:endParaRPr lang="es-ES_tradnl"/>
        </a:p>
      </dgm:t>
    </dgm:pt>
    <dgm:pt modelId="{605F1F37-752D-974D-815A-CBA87F6F4309}">
      <dgm:prSet phldrT="[Texto]" custT="1"/>
      <dgm:spPr/>
      <dgm:t>
        <a:bodyPr/>
        <a:lstStyle/>
        <a:p>
          <a:r>
            <a:rPr lang="es-ES_tradnl" sz="1400" dirty="0" smtClean="0"/>
            <a:t>Recomendaciones</a:t>
          </a:r>
          <a:endParaRPr lang="es-ES_tradnl" sz="1400" dirty="0"/>
        </a:p>
      </dgm:t>
    </dgm:pt>
    <dgm:pt modelId="{29512916-FD3A-2146-9024-493FB0FB92D1}" type="parTrans" cxnId="{A6545B90-5DC3-4C4D-BAE6-0D393F219407}">
      <dgm:prSet/>
      <dgm:spPr/>
      <dgm:t>
        <a:bodyPr/>
        <a:lstStyle/>
        <a:p>
          <a:endParaRPr lang="es-ES_tradnl"/>
        </a:p>
      </dgm:t>
    </dgm:pt>
    <dgm:pt modelId="{38957EAA-6545-FD4E-B320-BEA707B277D6}" type="sibTrans" cxnId="{A6545B90-5DC3-4C4D-BAE6-0D393F219407}">
      <dgm:prSet/>
      <dgm:spPr/>
      <dgm:t>
        <a:bodyPr/>
        <a:lstStyle/>
        <a:p>
          <a:endParaRPr lang="es-ES_tradnl"/>
        </a:p>
      </dgm:t>
    </dgm:pt>
    <dgm:pt modelId="{E5634AD7-E2A4-8342-9FAC-86A1AF9587B4}">
      <dgm:prSet phldrT="[Texto]"/>
      <dgm:spPr/>
      <dgm:t>
        <a:bodyPr/>
        <a:lstStyle/>
        <a:p>
          <a:endParaRPr lang="es-ES_tradnl" sz="2700" dirty="0"/>
        </a:p>
      </dgm:t>
    </dgm:pt>
    <dgm:pt modelId="{73D9D54E-77AC-AD40-9E21-0E36CAE2AF13}" type="parTrans" cxnId="{58A94DFE-BED5-2640-A3A6-DF7C40B26BCB}">
      <dgm:prSet/>
      <dgm:spPr/>
      <dgm:t>
        <a:bodyPr/>
        <a:lstStyle/>
        <a:p>
          <a:endParaRPr lang="es-ES_tradnl"/>
        </a:p>
      </dgm:t>
    </dgm:pt>
    <dgm:pt modelId="{F2BC1649-AB65-DC4F-B2A6-09D9F8A7F1E7}" type="sibTrans" cxnId="{58A94DFE-BED5-2640-A3A6-DF7C40B26BCB}">
      <dgm:prSet/>
      <dgm:spPr/>
      <dgm:t>
        <a:bodyPr/>
        <a:lstStyle/>
        <a:p>
          <a:endParaRPr lang="es-ES_tradnl"/>
        </a:p>
      </dgm:t>
    </dgm:pt>
    <dgm:pt modelId="{21106226-F186-6440-933C-CF82993660A9}">
      <dgm:prSet phldrT="[Texto]" custT="1"/>
      <dgm:spPr/>
      <dgm:t>
        <a:bodyPr/>
        <a:lstStyle/>
        <a:p>
          <a:r>
            <a:rPr lang="es-ES_tradnl" sz="1600" dirty="0" smtClean="0"/>
            <a:t>Poco trabajadas y atendidas</a:t>
          </a:r>
          <a:endParaRPr lang="es-ES_tradnl" sz="1600" dirty="0"/>
        </a:p>
      </dgm:t>
    </dgm:pt>
    <dgm:pt modelId="{AF2FA485-911A-BC4A-9D2C-0E2D4DB0BA67}" type="parTrans" cxnId="{6561B196-78A8-7348-90BF-25EEB08CBA02}">
      <dgm:prSet/>
      <dgm:spPr/>
      <dgm:t>
        <a:bodyPr/>
        <a:lstStyle/>
        <a:p>
          <a:endParaRPr lang="es-ES_tradnl"/>
        </a:p>
      </dgm:t>
    </dgm:pt>
    <dgm:pt modelId="{29B16EE0-7863-FD4D-A8F6-96FAC2BB0FEE}" type="sibTrans" cxnId="{6561B196-78A8-7348-90BF-25EEB08CBA02}">
      <dgm:prSet/>
      <dgm:spPr/>
      <dgm:t>
        <a:bodyPr/>
        <a:lstStyle/>
        <a:p>
          <a:endParaRPr lang="es-ES_tradnl"/>
        </a:p>
      </dgm:t>
    </dgm:pt>
    <dgm:pt modelId="{4FB54A29-7F59-B243-A7CA-786EC5BC9A7B}">
      <dgm:prSet phldrT="[Texto]" custT="1"/>
      <dgm:spPr/>
      <dgm:t>
        <a:bodyPr/>
        <a:lstStyle/>
        <a:p>
          <a:endParaRPr lang="es-ES_tradnl" sz="1500" dirty="0"/>
        </a:p>
      </dgm:t>
    </dgm:pt>
    <dgm:pt modelId="{F28759ED-3EB9-4747-8A03-1EEE108112BC}" type="parTrans" cxnId="{6ED28659-84CB-AA47-88F6-AC658C992D1B}">
      <dgm:prSet/>
      <dgm:spPr/>
      <dgm:t>
        <a:bodyPr/>
        <a:lstStyle/>
        <a:p>
          <a:endParaRPr lang="es-ES_tradnl"/>
        </a:p>
      </dgm:t>
    </dgm:pt>
    <dgm:pt modelId="{EA0AE53F-DCDC-6346-A76F-28A56F08F1C3}" type="sibTrans" cxnId="{6ED28659-84CB-AA47-88F6-AC658C992D1B}">
      <dgm:prSet/>
      <dgm:spPr/>
      <dgm:t>
        <a:bodyPr/>
        <a:lstStyle/>
        <a:p>
          <a:endParaRPr lang="es-ES_tradnl"/>
        </a:p>
      </dgm:t>
    </dgm:pt>
    <dgm:pt modelId="{CB64D06D-84B7-144D-AB4A-291D8FF6FFCD}">
      <dgm:prSet phldrT="[Texto]" custT="1"/>
      <dgm:spPr/>
      <dgm:t>
        <a:bodyPr/>
        <a:lstStyle/>
        <a:p>
          <a:r>
            <a:rPr lang="es-ES_tradnl" sz="1600" dirty="0" smtClean="0"/>
            <a:t>Contratadas, reguladas y pagadas por el evaluado</a:t>
          </a:r>
          <a:endParaRPr lang="es-ES_tradnl" sz="1600" dirty="0"/>
        </a:p>
      </dgm:t>
    </dgm:pt>
    <dgm:pt modelId="{CFE3BA11-D3F7-AD42-9F6E-0453BCC79C93}" type="parTrans" cxnId="{82BC9655-4F58-4648-8B85-6D477D9B7177}">
      <dgm:prSet/>
      <dgm:spPr/>
      <dgm:t>
        <a:bodyPr/>
        <a:lstStyle/>
        <a:p>
          <a:endParaRPr lang="es-ES_tradnl"/>
        </a:p>
      </dgm:t>
    </dgm:pt>
    <dgm:pt modelId="{E229015B-CDA2-4449-AA99-568F49958B14}" type="sibTrans" cxnId="{82BC9655-4F58-4648-8B85-6D477D9B7177}">
      <dgm:prSet/>
      <dgm:spPr/>
      <dgm:t>
        <a:bodyPr/>
        <a:lstStyle/>
        <a:p>
          <a:endParaRPr lang="es-ES_tradnl"/>
        </a:p>
      </dgm:t>
    </dgm:pt>
    <dgm:pt modelId="{C8BA3CA7-CB1F-1745-B767-EAC70FAAF3CA}">
      <dgm:prSet phldrT="[Texto]" custT="1"/>
      <dgm:spPr/>
      <dgm:t>
        <a:bodyPr/>
        <a:lstStyle/>
        <a:p>
          <a:r>
            <a:rPr lang="es-ES_tradnl" sz="1600" dirty="0" smtClean="0"/>
            <a:t>Normas administrativas</a:t>
          </a:r>
          <a:r>
            <a:rPr lang="es-ES_tradnl" sz="1600" dirty="0" smtClean="0"/>
            <a:t>, </a:t>
          </a:r>
          <a:r>
            <a:rPr lang="es-ES_tradnl" sz="1600" dirty="0" smtClean="0"/>
            <a:t>no técnicas</a:t>
          </a:r>
          <a:endParaRPr lang="es-ES_tradnl" sz="1600" dirty="0"/>
        </a:p>
      </dgm:t>
    </dgm:pt>
    <dgm:pt modelId="{3D59A1BF-67D4-3B41-9269-2C883522A7C6}" type="parTrans" cxnId="{2B94FB8B-3651-F840-9D85-4F29BB4B5A43}">
      <dgm:prSet/>
      <dgm:spPr/>
      <dgm:t>
        <a:bodyPr/>
        <a:lstStyle/>
        <a:p>
          <a:endParaRPr lang="es-ES_tradnl"/>
        </a:p>
      </dgm:t>
    </dgm:pt>
    <dgm:pt modelId="{7BE174C2-F10E-0C4D-A81E-CE20E22DF214}" type="sibTrans" cxnId="{2B94FB8B-3651-F840-9D85-4F29BB4B5A43}">
      <dgm:prSet/>
      <dgm:spPr/>
      <dgm:t>
        <a:bodyPr/>
        <a:lstStyle/>
        <a:p>
          <a:endParaRPr lang="es-ES_tradnl"/>
        </a:p>
      </dgm:t>
    </dgm:pt>
    <dgm:pt modelId="{29C6692D-D49E-174C-A3C4-CE7B84CE4C15}">
      <dgm:prSet phldrT="[Texto]" custT="1"/>
      <dgm:spPr/>
      <dgm:t>
        <a:bodyPr/>
        <a:lstStyle/>
        <a:p>
          <a:r>
            <a:rPr lang="es-ES_tradnl" sz="1600" dirty="0" smtClean="0"/>
            <a:t>Calidad </a:t>
          </a:r>
          <a:r>
            <a:rPr lang="es-ES_tradnl" sz="1600" dirty="0" smtClean="0"/>
            <a:t>y rigor MUY variables,</a:t>
          </a:r>
          <a:r>
            <a:rPr lang="es-ES_tradnl" sz="1600" dirty="0" smtClean="0"/>
            <a:t> no </a:t>
          </a:r>
          <a:r>
            <a:rPr lang="es-ES_tradnl" sz="1600" dirty="0" smtClean="0"/>
            <a:t>leídas, no públicas </a:t>
          </a:r>
          <a:endParaRPr lang="es-ES_tradnl" sz="1600" dirty="0"/>
        </a:p>
      </dgm:t>
    </dgm:pt>
    <dgm:pt modelId="{AC737DDD-B39B-9044-9716-DD0ECCDA55B1}" type="parTrans" cxnId="{A9DAC313-4160-CC43-91F1-2DBF2538591A}">
      <dgm:prSet/>
      <dgm:spPr/>
      <dgm:t>
        <a:bodyPr/>
        <a:lstStyle/>
        <a:p>
          <a:endParaRPr lang="es-ES_tradnl"/>
        </a:p>
      </dgm:t>
    </dgm:pt>
    <dgm:pt modelId="{F022E154-C71B-B243-A487-ADFE19EA5225}" type="sibTrans" cxnId="{A9DAC313-4160-CC43-91F1-2DBF2538591A}">
      <dgm:prSet/>
      <dgm:spPr/>
      <dgm:t>
        <a:bodyPr/>
        <a:lstStyle/>
        <a:p>
          <a:endParaRPr lang="es-ES_tradnl"/>
        </a:p>
      </dgm:t>
    </dgm:pt>
    <dgm:pt modelId="{6D0F0D36-A2C0-4546-87E0-4F134A7F19B8}" type="pres">
      <dgm:prSet presAssocID="{08DCDDD2-5373-E044-AFB6-6E48628B8424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es-ES_tradnl"/>
        </a:p>
      </dgm:t>
    </dgm:pt>
    <dgm:pt modelId="{F10EC0B7-57C5-9646-9780-FCE8F0C98229}" type="pres">
      <dgm:prSet presAssocID="{08DCDDD2-5373-E044-AFB6-6E48628B8424}" presName="cycle" presStyleCnt="0"/>
      <dgm:spPr/>
    </dgm:pt>
    <dgm:pt modelId="{93DC50B3-9FCC-314D-9795-B558323221F8}" type="pres">
      <dgm:prSet presAssocID="{08DCDDD2-5373-E044-AFB6-6E48628B8424}" presName="centerShape" presStyleCnt="0"/>
      <dgm:spPr/>
    </dgm:pt>
    <dgm:pt modelId="{1FB47433-47A9-0C4B-98A0-0F6AD957D133}" type="pres">
      <dgm:prSet presAssocID="{08DCDDD2-5373-E044-AFB6-6E48628B8424}" presName="connSite" presStyleLbl="node1" presStyleIdx="0" presStyleCnt="4"/>
      <dgm:spPr/>
    </dgm:pt>
    <dgm:pt modelId="{0FD1187F-D288-724C-AA27-B87364A09675}" type="pres">
      <dgm:prSet presAssocID="{08DCDDD2-5373-E044-AFB6-6E48628B8424}" presName="visible" presStyleLbl="node1" presStyleIdx="0" presStyleCnt="4" custLinFactNeighborX="-33356" custLinFactNeighborY="-5129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E1790FDA-1F6B-4640-B4A7-6F9288AAEBAA}" type="pres">
      <dgm:prSet presAssocID="{3F1A0BA0-D40F-E548-99E3-7F0814EA3EB7}" presName="Name25" presStyleLbl="parChTrans1D1" presStyleIdx="0" presStyleCnt="3"/>
      <dgm:spPr/>
      <dgm:t>
        <a:bodyPr/>
        <a:lstStyle/>
        <a:p>
          <a:endParaRPr lang="es-ES_tradnl"/>
        </a:p>
      </dgm:t>
    </dgm:pt>
    <dgm:pt modelId="{E1376D5B-30BE-194B-879E-D5A4BAABADB4}" type="pres">
      <dgm:prSet presAssocID="{9707F22F-9A40-5D4B-A37B-C234818F4719}" presName="node" presStyleCnt="0"/>
      <dgm:spPr/>
    </dgm:pt>
    <dgm:pt modelId="{7FACE26E-9F81-6648-AEB6-D46D8E806484}" type="pres">
      <dgm:prSet presAssocID="{9707F22F-9A40-5D4B-A37B-C234818F4719}" presName="parentNode" presStyleLbl="node1" presStyleIdx="1" presStyleCnt="4" custAng="0" custScaleX="108248" custScaleY="108656" custLinFactNeighborX="-73498" custLinFactNeighborY="5183">
        <dgm:presLayoutVars>
          <dgm:chMax val="1"/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7ACDACDA-DE48-A542-A64A-67EA5CF1358E}" type="pres">
      <dgm:prSet presAssocID="{9707F22F-9A40-5D4B-A37B-C234818F4719}" presName="childNode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45764E7C-7346-2D49-9861-B4D1F952FF16}" type="pres">
      <dgm:prSet presAssocID="{0246D044-C9B0-0145-81CD-CFF08519AEF8}" presName="Name25" presStyleLbl="parChTrans1D1" presStyleIdx="1" presStyleCnt="3"/>
      <dgm:spPr/>
      <dgm:t>
        <a:bodyPr/>
        <a:lstStyle/>
        <a:p>
          <a:endParaRPr lang="es-ES_tradnl"/>
        </a:p>
      </dgm:t>
    </dgm:pt>
    <dgm:pt modelId="{3A7884EB-2DBC-5C43-B964-FEA9C75E4C59}" type="pres">
      <dgm:prSet presAssocID="{8AFEEAEF-7B8F-6144-B67D-67625597E341}" presName="node" presStyleCnt="0"/>
      <dgm:spPr/>
    </dgm:pt>
    <dgm:pt modelId="{34129DBE-340F-B948-AF45-AD8210F11276}" type="pres">
      <dgm:prSet presAssocID="{8AFEEAEF-7B8F-6144-B67D-67625597E341}" presName="parentNode" presStyleLbl="node1" presStyleIdx="2" presStyleCnt="4" custScaleX="120934" custScaleY="155688" custLinFactNeighborX="-44974" custLinFactNeighborY="9280">
        <dgm:presLayoutVars>
          <dgm:chMax val="1"/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8B331F7D-F1BF-AD4A-B2C5-D94B031C2151}" type="pres">
      <dgm:prSet presAssocID="{8AFEEAEF-7B8F-6144-B67D-67625597E341}" presName="childNode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B6DBD790-F98B-4D42-A336-17D533036D95}" type="pres">
      <dgm:prSet presAssocID="{29512916-FD3A-2146-9024-493FB0FB92D1}" presName="Name25" presStyleLbl="parChTrans1D1" presStyleIdx="2" presStyleCnt="3"/>
      <dgm:spPr/>
      <dgm:t>
        <a:bodyPr/>
        <a:lstStyle/>
        <a:p>
          <a:endParaRPr lang="es-ES_tradnl"/>
        </a:p>
      </dgm:t>
    </dgm:pt>
    <dgm:pt modelId="{915EB7A9-E7BC-DE45-94B3-04F226C1C845}" type="pres">
      <dgm:prSet presAssocID="{605F1F37-752D-974D-815A-CBA87F6F4309}" presName="node" presStyleCnt="0"/>
      <dgm:spPr/>
    </dgm:pt>
    <dgm:pt modelId="{C3121ED8-294F-1F40-B419-07E1BA3D3A2C}" type="pres">
      <dgm:prSet presAssocID="{605F1F37-752D-974D-815A-CBA87F6F4309}" presName="parentNode" presStyleLbl="node1" presStyleIdx="3" presStyleCnt="4" custScaleX="116459" custScaleY="111352" custLinFactNeighborX="-50206" custLinFactNeighborY="-4986">
        <dgm:presLayoutVars>
          <dgm:chMax val="1"/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FBAF00A5-EBAC-2C48-B147-D6A2C07EF42E}" type="pres">
      <dgm:prSet presAssocID="{605F1F37-752D-974D-815A-CBA87F6F4309}" presName="childNode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es-ES_tradnl"/>
        </a:p>
      </dgm:t>
    </dgm:pt>
  </dgm:ptLst>
  <dgm:cxnLst>
    <dgm:cxn modelId="{6561B196-78A8-7348-90BF-25EEB08CBA02}" srcId="{605F1F37-752D-974D-815A-CBA87F6F4309}" destId="{21106226-F186-6440-933C-CF82993660A9}" srcOrd="1" destOrd="0" parTransId="{AF2FA485-911A-BC4A-9D2C-0E2D4DB0BA67}" sibTransId="{29B16EE0-7863-FD4D-A8F6-96FAC2BB0FEE}"/>
    <dgm:cxn modelId="{39745AC4-7203-2A49-9EAB-121595FFF976}" srcId="{8AFEEAEF-7B8F-6144-B67D-67625597E341}" destId="{DFFC107D-BF98-2D4B-AC7A-18A25B222C53}" srcOrd="0" destOrd="0" parTransId="{74D34B59-17AF-944C-80D6-65D0BE529CFE}" sibTransId="{BBA9DE9B-71AF-8A4F-898F-B80F649E3A35}"/>
    <dgm:cxn modelId="{BB7C62C4-3B41-EF47-B258-CDC3BFDC857F}" type="presOf" srcId="{D7D0145D-98C6-B447-917C-E2841A0C1E29}" destId="{8B331F7D-F1BF-AD4A-B2C5-D94B031C2151}" srcOrd="0" destOrd="1" presId="urn:microsoft.com/office/officeart/2005/8/layout/radial2"/>
    <dgm:cxn modelId="{3A3B0FA0-030A-7549-A548-D5BE8D612355}" type="presOf" srcId="{8AFEEAEF-7B8F-6144-B67D-67625597E341}" destId="{34129DBE-340F-B948-AF45-AD8210F11276}" srcOrd="0" destOrd="0" presId="urn:microsoft.com/office/officeart/2005/8/layout/radial2"/>
    <dgm:cxn modelId="{C8C5FFD0-5300-0045-93CB-EA688516A513}" type="presOf" srcId="{0246D044-C9B0-0145-81CD-CFF08519AEF8}" destId="{45764E7C-7346-2D49-9861-B4D1F952FF16}" srcOrd="0" destOrd="0" presId="urn:microsoft.com/office/officeart/2005/8/layout/radial2"/>
    <dgm:cxn modelId="{A6545B90-5DC3-4C4D-BAE6-0D393F219407}" srcId="{08DCDDD2-5373-E044-AFB6-6E48628B8424}" destId="{605F1F37-752D-974D-815A-CBA87F6F4309}" srcOrd="2" destOrd="0" parTransId="{29512916-FD3A-2146-9024-493FB0FB92D1}" sibTransId="{38957EAA-6545-FD4E-B320-BEA707B277D6}"/>
    <dgm:cxn modelId="{3B001C2D-7790-5748-84FE-58094101FCC3}" type="presOf" srcId="{1F6EC741-D6EE-6D41-B628-51C8E3E71120}" destId="{7ACDACDA-DE48-A542-A64A-67EA5CF1358E}" srcOrd="0" destOrd="1" presId="urn:microsoft.com/office/officeart/2005/8/layout/radial2"/>
    <dgm:cxn modelId="{506C25EF-C076-7E41-A42E-4E17D8A64514}" type="presOf" srcId="{21106226-F186-6440-933C-CF82993660A9}" destId="{FBAF00A5-EBAC-2C48-B147-D6A2C07EF42E}" srcOrd="0" destOrd="1" presId="urn:microsoft.com/office/officeart/2005/8/layout/radial2"/>
    <dgm:cxn modelId="{8A46B2CF-794A-F941-95B9-D4474CA82822}" srcId="{9707F22F-9A40-5D4B-A37B-C234818F4719}" destId="{1F6EC741-D6EE-6D41-B628-51C8E3E71120}" srcOrd="1" destOrd="0" parTransId="{4FA062F1-F3AD-0A47-815D-79AD51BAEBDA}" sibTransId="{DFE8BDF3-0D1B-C044-B149-3934C6F6BBBC}"/>
    <dgm:cxn modelId="{6D727CDE-EE23-BC4E-ABC5-463A8A2E2FFE}" type="presOf" srcId="{CB64D06D-84B7-144D-AB4A-291D8FF6FFCD}" destId="{8B331F7D-F1BF-AD4A-B2C5-D94B031C2151}" srcOrd="0" destOrd="2" presId="urn:microsoft.com/office/officeart/2005/8/layout/radial2"/>
    <dgm:cxn modelId="{2B94FB8B-3651-F840-9D85-4F29BB4B5A43}" srcId="{8AFEEAEF-7B8F-6144-B67D-67625597E341}" destId="{C8BA3CA7-CB1F-1745-B767-EAC70FAAF3CA}" srcOrd="3" destOrd="0" parTransId="{3D59A1BF-67D4-3B41-9269-2C883522A7C6}" sibTransId="{7BE174C2-F10E-0C4D-A81E-CE20E22DF214}"/>
    <dgm:cxn modelId="{902B1CAD-4538-D64E-ABFC-35A18F74E293}" srcId="{8AFEEAEF-7B8F-6144-B67D-67625597E341}" destId="{D7D0145D-98C6-B447-917C-E2841A0C1E29}" srcOrd="1" destOrd="0" parTransId="{D4A96976-D899-1346-8F6D-E0657A617412}" sibTransId="{5ECFAF60-F6AB-7C49-9F05-2DBACA7A27F3}"/>
    <dgm:cxn modelId="{ADEDA3DB-26E3-5946-A957-C1F80FEF6DD4}" type="presOf" srcId="{9707F22F-9A40-5D4B-A37B-C234818F4719}" destId="{7FACE26E-9F81-6648-AEB6-D46D8E806484}" srcOrd="0" destOrd="0" presId="urn:microsoft.com/office/officeart/2005/8/layout/radial2"/>
    <dgm:cxn modelId="{58A94DFE-BED5-2640-A3A6-DF7C40B26BCB}" srcId="{605F1F37-752D-974D-815A-CBA87F6F4309}" destId="{E5634AD7-E2A4-8342-9FAC-86A1AF9587B4}" srcOrd="0" destOrd="0" parTransId="{73D9D54E-77AC-AD40-9E21-0E36CAE2AF13}" sibTransId="{F2BC1649-AB65-DC4F-B2A6-09D9F8A7F1E7}"/>
    <dgm:cxn modelId="{679B2996-80F7-1F4B-B3A0-7EF69E913D4C}" type="presOf" srcId="{DFFC107D-BF98-2D4B-AC7A-18A25B222C53}" destId="{8B331F7D-F1BF-AD4A-B2C5-D94B031C2151}" srcOrd="0" destOrd="0" presId="urn:microsoft.com/office/officeart/2005/8/layout/radial2"/>
    <dgm:cxn modelId="{909FA879-A36C-3942-942B-9F6A25204E80}" type="presOf" srcId="{4FB54A29-7F59-B243-A7CA-786EC5BC9A7B}" destId="{8B331F7D-F1BF-AD4A-B2C5-D94B031C2151}" srcOrd="0" destOrd="5" presId="urn:microsoft.com/office/officeart/2005/8/layout/radial2"/>
    <dgm:cxn modelId="{B7147015-10B9-3C4C-8324-E8BBABA1943A}" srcId="{08DCDDD2-5373-E044-AFB6-6E48628B8424}" destId="{8AFEEAEF-7B8F-6144-B67D-67625597E341}" srcOrd="1" destOrd="0" parTransId="{0246D044-C9B0-0145-81CD-CFF08519AEF8}" sibTransId="{3E4FEB41-6844-F246-8CC9-0D4DEF0776F6}"/>
    <dgm:cxn modelId="{FE7FCA4F-03B0-3849-812E-1FAA5D3FCE41}" type="presOf" srcId="{29C6692D-D49E-174C-A3C4-CE7B84CE4C15}" destId="{8B331F7D-F1BF-AD4A-B2C5-D94B031C2151}" srcOrd="0" destOrd="4" presId="urn:microsoft.com/office/officeart/2005/8/layout/radial2"/>
    <dgm:cxn modelId="{2BDE8D49-F33A-3C44-8BBF-EE7672FC6235}" type="presOf" srcId="{605F1F37-752D-974D-815A-CBA87F6F4309}" destId="{C3121ED8-294F-1F40-B419-07E1BA3D3A2C}" srcOrd="0" destOrd="0" presId="urn:microsoft.com/office/officeart/2005/8/layout/radial2"/>
    <dgm:cxn modelId="{A9DAC313-4160-CC43-91F1-2DBF2538591A}" srcId="{8AFEEAEF-7B8F-6144-B67D-67625597E341}" destId="{29C6692D-D49E-174C-A3C4-CE7B84CE4C15}" srcOrd="4" destOrd="0" parTransId="{AC737DDD-B39B-9044-9716-DD0ECCDA55B1}" sibTransId="{F022E154-C71B-B243-A487-ADFE19EA5225}"/>
    <dgm:cxn modelId="{DA6E6F37-8AB4-A343-A319-0CE1AC08290E}" type="presOf" srcId="{3F1A0BA0-D40F-E548-99E3-7F0814EA3EB7}" destId="{E1790FDA-1F6B-4640-B4A7-6F9288AAEBAA}" srcOrd="0" destOrd="0" presId="urn:microsoft.com/office/officeart/2005/8/layout/radial2"/>
    <dgm:cxn modelId="{F4CB1982-B232-4A48-84B1-02EFA1E51393}" type="presOf" srcId="{C8BA3CA7-CB1F-1745-B767-EAC70FAAF3CA}" destId="{8B331F7D-F1BF-AD4A-B2C5-D94B031C2151}" srcOrd="0" destOrd="3" presId="urn:microsoft.com/office/officeart/2005/8/layout/radial2"/>
    <dgm:cxn modelId="{2C73C45C-C2D3-DA47-8321-8AF8D6682182}" type="presOf" srcId="{15B95BED-77A8-2C4C-9ACE-CF17CA28F75C}" destId="{7ACDACDA-DE48-A542-A64A-67EA5CF1358E}" srcOrd="0" destOrd="0" presId="urn:microsoft.com/office/officeart/2005/8/layout/radial2"/>
    <dgm:cxn modelId="{48F47C30-F857-9546-B92D-3B0634E97132}" srcId="{9707F22F-9A40-5D4B-A37B-C234818F4719}" destId="{15B95BED-77A8-2C4C-9ACE-CF17CA28F75C}" srcOrd="0" destOrd="0" parTransId="{26E56A0D-A7AB-274E-B2A4-CC62AB878670}" sibTransId="{F0AB2A60-7A16-ED4F-97AE-9D9B65B0DF1A}"/>
    <dgm:cxn modelId="{CD618435-9CC4-B042-AFE6-0EAFD5CF2877}" type="presOf" srcId="{08DCDDD2-5373-E044-AFB6-6E48628B8424}" destId="{6D0F0D36-A2C0-4546-87E0-4F134A7F19B8}" srcOrd="0" destOrd="0" presId="urn:microsoft.com/office/officeart/2005/8/layout/radial2"/>
    <dgm:cxn modelId="{6ED28659-84CB-AA47-88F6-AC658C992D1B}" srcId="{8AFEEAEF-7B8F-6144-B67D-67625597E341}" destId="{4FB54A29-7F59-B243-A7CA-786EC5BC9A7B}" srcOrd="5" destOrd="0" parTransId="{F28759ED-3EB9-4747-8A03-1EEE108112BC}" sibTransId="{EA0AE53F-DCDC-6346-A76F-28A56F08F1C3}"/>
    <dgm:cxn modelId="{B40F4717-C4FF-AA48-A5E6-726175ED899C}" srcId="{08DCDDD2-5373-E044-AFB6-6E48628B8424}" destId="{9707F22F-9A40-5D4B-A37B-C234818F4719}" srcOrd="0" destOrd="0" parTransId="{3F1A0BA0-D40F-E548-99E3-7F0814EA3EB7}" sibTransId="{398BE3B3-AA53-D446-B63A-2AFD2A99BA5F}"/>
    <dgm:cxn modelId="{CCC067C3-FA8F-FF4F-95BC-A446DEFB9A48}" type="presOf" srcId="{29512916-FD3A-2146-9024-493FB0FB92D1}" destId="{B6DBD790-F98B-4D42-A336-17D533036D95}" srcOrd="0" destOrd="0" presId="urn:microsoft.com/office/officeart/2005/8/layout/radial2"/>
    <dgm:cxn modelId="{A77CE224-CA9F-244D-BC1B-849F7D6F73D2}" type="presOf" srcId="{E5634AD7-E2A4-8342-9FAC-86A1AF9587B4}" destId="{FBAF00A5-EBAC-2C48-B147-D6A2C07EF42E}" srcOrd="0" destOrd="0" presId="urn:microsoft.com/office/officeart/2005/8/layout/radial2"/>
    <dgm:cxn modelId="{82BC9655-4F58-4648-8B85-6D477D9B7177}" srcId="{8AFEEAEF-7B8F-6144-B67D-67625597E341}" destId="{CB64D06D-84B7-144D-AB4A-291D8FF6FFCD}" srcOrd="2" destOrd="0" parTransId="{CFE3BA11-D3F7-AD42-9F6E-0453BCC79C93}" sibTransId="{E229015B-CDA2-4449-AA99-568F49958B14}"/>
    <dgm:cxn modelId="{18016F6B-1EC4-5F47-8C5A-E2866309022A}" type="presParOf" srcId="{6D0F0D36-A2C0-4546-87E0-4F134A7F19B8}" destId="{F10EC0B7-57C5-9646-9780-FCE8F0C98229}" srcOrd="0" destOrd="0" presId="urn:microsoft.com/office/officeart/2005/8/layout/radial2"/>
    <dgm:cxn modelId="{1A578F28-1453-DC47-8C40-A7DE8315B620}" type="presParOf" srcId="{F10EC0B7-57C5-9646-9780-FCE8F0C98229}" destId="{93DC50B3-9FCC-314D-9795-B558323221F8}" srcOrd="0" destOrd="0" presId="urn:microsoft.com/office/officeart/2005/8/layout/radial2"/>
    <dgm:cxn modelId="{822B8C81-9582-F645-B494-628861F342F7}" type="presParOf" srcId="{93DC50B3-9FCC-314D-9795-B558323221F8}" destId="{1FB47433-47A9-0C4B-98A0-0F6AD957D133}" srcOrd="0" destOrd="0" presId="urn:microsoft.com/office/officeart/2005/8/layout/radial2"/>
    <dgm:cxn modelId="{D5B6590C-0CD3-F647-9DC3-19886245F260}" type="presParOf" srcId="{93DC50B3-9FCC-314D-9795-B558323221F8}" destId="{0FD1187F-D288-724C-AA27-B87364A09675}" srcOrd="1" destOrd="0" presId="urn:microsoft.com/office/officeart/2005/8/layout/radial2"/>
    <dgm:cxn modelId="{8A2A9B2F-7096-AD47-A65B-843BB79312B2}" type="presParOf" srcId="{F10EC0B7-57C5-9646-9780-FCE8F0C98229}" destId="{E1790FDA-1F6B-4640-B4A7-6F9288AAEBAA}" srcOrd="1" destOrd="0" presId="urn:microsoft.com/office/officeart/2005/8/layout/radial2"/>
    <dgm:cxn modelId="{2CCBC598-28F6-F942-8681-4335EFA58DA4}" type="presParOf" srcId="{F10EC0B7-57C5-9646-9780-FCE8F0C98229}" destId="{E1376D5B-30BE-194B-879E-D5A4BAABADB4}" srcOrd="2" destOrd="0" presId="urn:microsoft.com/office/officeart/2005/8/layout/radial2"/>
    <dgm:cxn modelId="{25358EA6-2734-FC42-8CBC-CC8719A85083}" type="presParOf" srcId="{E1376D5B-30BE-194B-879E-D5A4BAABADB4}" destId="{7FACE26E-9F81-6648-AEB6-D46D8E806484}" srcOrd="0" destOrd="0" presId="urn:microsoft.com/office/officeart/2005/8/layout/radial2"/>
    <dgm:cxn modelId="{9B2DDFEE-372E-2947-91AF-61DDF7C16249}" type="presParOf" srcId="{E1376D5B-30BE-194B-879E-D5A4BAABADB4}" destId="{7ACDACDA-DE48-A542-A64A-67EA5CF1358E}" srcOrd="1" destOrd="0" presId="urn:microsoft.com/office/officeart/2005/8/layout/radial2"/>
    <dgm:cxn modelId="{667BFE06-A2BF-2A40-8EBE-59FA6522E33B}" type="presParOf" srcId="{F10EC0B7-57C5-9646-9780-FCE8F0C98229}" destId="{45764E7C-7346-2D49-9861-B4D1F952FF16}" srcOrd="3" destOrd="0" presId="urn:microsoft.com/office/officeart/2005/8/layout/radial2"/>
    <dgm:cxn modelId="{BC258FB1-6EDD-1C42-BECE-55DF18CC1A78}" type="presParOf" srcId="{F10EC0B7-57C5-9646-9780-FCE8F0C98229}" destId="{3A7884EB-2DBC-5C43-B964-FEA9C75E4C59}" srcOrd="4" destOrd="0" presId="urn:microsoft.com/office/officeart/2005/8/layout/radial2"/>
    <dgm:cxn modelId="{5E344965-DBF9-7849-B909-173FD532DAA9}" type="presParOf" srcId="{3A7884EB-2DBC-5C43-B964-FEA9C75E4C59}" destId="{34129DBE-340F-B948-AF45-AD8210F11276}" srcOrd="0" destOrd="0" presId="urn:microsoft.com/office/officeart/2005/8/layout/radial2"/>
    <dgm:cxn modelId="{81FCEC97-B6F9-6E48-99BE-8C96C8D09679}" type="presParOf" srcId="{3A7884EB-2DBC-5C43-B964-FEA9C75E4C59}" destId="{8B331F7D-F1BF-AD4A-B2C5-D94B031C2151}" srcOrd="1" destOrd="0" presId="urn:microsoft.com/office/officeart/2005/8/layout/radial2"/>
    <dgm:cxn modelId="{7C2DCA31-5829-6541-A63C-49FF4C5CCFF4}" type="presParOf" srcId="{F10EC0B7-57C5-9646-9780-FCE8F0C98229}" destId="{B6DBD790-F98B-4D42-A336-17D533036D95}" srcOrd="5" destOrd="0" presId="urn:microsoft.com/office/officeart/2005/8/layout/radial2"/>
    <dgm:cxn modelId="{2791E1C7-297C-AF47-8F6A-AD16B2D729D6}" type="presParOf" srcId="{F10EC0B7-57C5-9646-9780-FCE8F0C98229}" destId="{915EB7A9-E7BC-DE45-94B3-04F226C1C845}" srcOrd="6" destOrd="0" presId="urn:microsoft.com/office/officeart/2005/8/layout/radial2"/>
    <dgm:cxn modelId="{9F798DE0-36B7-4E4E-B615-81D9C93F524A}" type="presParOf" srcId="{915EB7A9-E7BC-DE45-94B3-04F226C1C845}" destId="{C3121ED8-294F-1F40-B419-07E1BA3D3A2C}" srcOrd="0" destOrd="0" presId="urn:microsoft.com/office/officeart/2005/8/layout/radial2"/>
    <dgm:cxn modelId="{69209C68-2166-4F41-B6B7-E372DAAF1ECB}" type="presParOf" srcId="{915EB7A9-E7BC-DE45-94B3-04F226C1C845}" destId="{FBAF00A5-EBAC-2C48-B147-D6A2C07EF42E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912E270-4118-F34C-9B4B-CB3059425303}" type="doc">
      <dgm:prSet loTypeId="urn:microsoft.com/office/officeart/2005/8/layout/hProcess3" loCatId="process" qsTypeId="urn:microsoft.com/office/officeart/2005/8/quickstyle/simple4" qsCatId="simple" csTypeId="urn:microsoft.com/office/officeart/2005/8/colors/accent1_2" csCatId="accent1" phldr="1"/>
      <dgm:spPr/>
    </dgm:pt>
    <dgm:pt modelId="{C12878BD-58A9-344E-9498-22D48179ED75}">
      <dgm:prSet phldrT="[Texto]" custT="1"/>
      <dgm:spPr/>
      <dgm:t>
        <a:bodyPr/>
        <a:lstStyle/>
        <a:p>
          <a:r>
            <a:rPr lang="es-ES_tradnl" sz="2400" b="1" dirty="0" smtClean="0"/>
            <a:t>Ley General de Desarrollo Social (LGDS) 2004</a:t>
          </a:r>
          <a:endParaRPr lang="es-ES_tradnl" sz="2400" dirty="0"/>
        </a:p>
      </dgm:t>
    </dgm:pt>
    <dgm:pt modelId="{10540627-356B-764F-B8F4-5CA34510A44B}" type="parTrans" cxnId="{12F7BBB8-C58C-D04D-B4E5-D37464E0D412}">
      <dgm:prSet/>
      <dgm:spPr/>
      <dgm:t>
        <a:bodyPr/>
        <a:lstStyle/>
        <a:p>
          <a:endParaRPr lang="es-ES_tradnl"/>
        </a:p>
      </dgm:t>
    </dgm:pt>
    <dgm:pt modelId="{1CAD04E7-32EF-CB44-8004-2F261700D9A5}" type="sibTrans" cxnId="{12F7BBB8-C58C-D04D-B4E5-D37464E0D412}">
      <dgm:prSet/>
      <dgm:spPr/>
      <dgm:t>
        <a:bodyPr/>
        <a:lstStyle/>
        <a:p>
          <a:endParaRPr lang="es-ES_tradnl"/>
        </a:p>
      </dgm:t>
    </dgm:pt>
    <dgm:pt modelId="{0929F2F9-62CF-1C48-AD15-CBF852B5CA27}">
      <dgm:prSet phldrT="[Texto]"/>
      <dgm:spPr/>
      <dgm:t>
        <a:bodyPr/>
        <a:lstStyle/>
        <a:p>
          <a:endParaRPr lang="es-ES_tradnl" dirty="0"/>
        </a:p>
      </dgm:t>
    </dgm:pt>
    <dgm:pt modelId="{4534F37B-D59A-4046-92FA-47B671F989AF}" type="parTrans" cxnId="{9D62C50E-B788-A045-BC03-331A4AE691DA}">
      <dgm:prSet/>
      <dgm:spPr/>
      <dgm:t>
        <a:bodyPr/>
        <a:lstStyle/>
        <a:p>
          <a:endParaRPr lang="es-ES_tradnl"/>
        </a:p>
      </dgm:t>
    </dgm:pt>
    <dgm:pt modelId="{BFA1CF23-3D95-3743-93CB-576B94975942}" type="sibTrans" cxnId="{9D62C50E-B788-A045-BC03-331A4AE691DA}">
      <dgm:prSet/>
      <dgm:spPr/>
      <dgm:t>
        <a:bodyPr/>
        <a:lstStyle/>
        <a:p>
          <a:endParaRPr lang="es-ES_tradnl"/>
        </a:p>
      </dgm:t>
    </dgm:pt>
    <dgm:pt modelId="{05253B25-3A04-BE45-8254-739050CB2A01}">
      <dgm:prSet phldrT="[Texto]" custT="1"/>
      <dgm:spPr/>
      <dgm:t>
        <a:bodyPr/>
        <a:lstStyle/>
        <a:p>
          <a:r>
            <a:rPr lang="es-ES_tradnl" sz="1400" dirty="0" smtClean="0"/>
            <a:t> </a:t>
          </a:r>
        </a:p>
        <a:p>
          <a:r>
            <a:rPr lang="es-ES_tradnl" sz="1400" dirty="0" smtClean="0"/>
            <a:t>- </a:t>
          </a:r>
          <a:r>
            <a:rPr lang="es-ES_tradnl" sz="1600" dirty="0" smtClean="0"/>
            <a:t>ESTABLECE LOS MECANISMOS DE EVALUACIÓN Y SEGUIMIENTO</a:t>
          </a:r>
        </a:p>
        <a:p>
          <a:r>
            <a:rPr lang="es-ES_tradnl" sz="1600" dirty="0" smtClean="0"/>
            <a:t>- CONEVAL EVALUA LA POLITICA SOCIAL</a:t>
          </a:r>
          <a:r>
            <a:rPr lang="es-ES_tradnl" sz="1600" dirty="0" smtClean="0"/>
            <a:t> </a:t>
          </a:r>
          <a:endParaRPr lang="es-ES_tradnl" sz="1600" dirty="0"/>
        </a:p>
      </dgm:t>
    </dgm:pt>
    <dgm:pt modelId="{C9B362D9-64F5-644E-AB33-61CAE598237D}" type="parTrans" cxnId="{F8A5FA7B-66BF-104C-A02A-203DC4DAC87C}">
      <dgm:prSet/>
      <dgm:spPr/>
      <dgm:t>
        <a:bodyPr/>
        <a:lstStyle/>
        <a:p>
          <a:endParaRPr lang="es-ES_tradnl"/>
        </a:p>
      </dgm:t>
    </dgm:pt>
    <dgm:pt modelId="{832855FC-14B7-574D-825C-7CA050DF7823}" type="sibTrans" cxnId="{F8A5FA7B-66BF-104C-A02A-203DC4DAC87C}">
      <dgm:prSet/>
      <dgm:spPr/>
      <dgm:t>
        <a:bodyPr/>
        <a:lstStyle/>
        <a:p>
          <a:endParaRPr lang="es-ES_tradnl"/>
        </a:p>
      </dgm:t>
    </dgm:pt>
    <dgm:pt modelId="{6507D7FC-BAB7-534F-A765-326D695FF7A1}" type="pres">
      <dgm:prSet presAssocID="{4912E270-4118-F34C-9B4B-CB3059425303}" presName="Name0" presStyleCnt="0">
        <dgm:presLayoutVars>
          <dgm:dir/>
          <dgm:animLvl val="lvl"/>
          <dgm:resizeHandles val="exact"/>
        </dgm:presLayoutVars>
      </dgm:prSet>
      <dgm:spPr/>
    </dgm:pt>
    <dgm:pt modelId="{F8E96199-967C-3D46-8609-2D6E348FEDC1}" type="pres">
      <dgm:prSet presAssocID="{4912E270-4118-F34C-9B4B-CB3059425303}" presName="dummy" presStyleCnt="0"/>
      <dgm:spPr/>
    </dgm:pt>
    <dgm:pt modelId="{33419045-7E58-B64E-8988-6EB301C16E34}" type="pres">
      <dgm:prSet presAssocID="{4912E270-4118-F34C-9B4B-CB3059425303}" presName="linH" presStyleCnt="0"/>
      <dgm:spPr/>
    </dgm:pt>
    <dgm:pt modelId="{EF670B6E-1D1E-8B4F-84D1-832646364D36}" type="pres">
      <dgm:prSet presAssocID="{4912E270-4118-F34C-9B4B-CB3059425303}" presName="padding1" presStyleCnt="0"/>
      <dgm:spPr/>
    </dgm:pt>
    <dgm:pt modelId="{90091D04-192D-B540-A3B2-8E03B6BEB664}" type="pres">
      <dgm:prSet presAssocID="{C12878BD-58A9-344E-9498-22D48179ED75}" presName="linV" presStyleCnt="0"/>
      <dgm:spPr/>
    </dgm:pt>
    <dgm:pt modelId="{4A508D66-B37D-7443-8EC5-D23D181D1AEB}" type="pres">
      <dgm:prSet presAssocID="{C12878BD-58A9-344E-9498-22D48179ED75}" presName="spVertical1" presStyleCnt="0"/>
      <dgm:spPr/>
    </dgm:pt>
    <dgm:pt modelId="{F9C31C56-8FA9-5440-9BFD-77D0C295FF00}" type="pres">
      <dgm:prSet presAssocID="{C12878BD-58A9-344E-9498-22D48179ED75}" presName="parTx" presStyleLbl="revTx" presStyleIdx="0" presStyleCnt="3" custScaleX="147195" custScaleY="150631" custLinFactNeighborX="-665" custLinFactNeighborY="-5081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5218DD2C-F25E-894B-88C5-74D045D20E80}" type="pres">
      <dgm:prSet presAssocID="{C12878BD-58A9-344E-9498-22D48179ED75}" presName="spVertical2" presStyleCnt="0"/>
      <dgm:spPr/>
    </dgm:pt>
    <dgm:pt modelId="{A27286E9-24D9-A24A-9D77-66D0678DCF0F}" type="pres">
      <dgm:prSet presAssocID="{C12878BD-58A9-344E-9498-22D48179ED75}" presName="spVertical3" presStyleCnt="0"/>
      <dgm:spPr/>
    </dgm:pt>
    <dgm:pt modelId="{F1E8D62E-F7B2-0641-8ABC-D794BC58A73A}" type="pres">
      <dgm:prSet presAssocID="{1CAD04E7-32EF-CB44-8004-2F261700D9A5}" presName="space" presStyleCnt="0"/>
      <dgm:spPr/>
    </dgm:pt>
    <dgm:pt modelId="{F334A8E3-8911-7E41-B898-FC991C645A58}" type="pres">
      <dgm:prSet presAssocID="{0929F2F9-62CF-1C48-AD15-CBF852B5CA27}" presName="linV" presStyleCnt="0"/>
      <dgm:spPr/>
    </dgm:pt>
    <dgm:pt modelId="{102B88FB-C732-A641-B783-2C5A1B32CAFB}" type="pres">
      <dgm:prSet presAssocID="{0929F2F9-62CF-1C48-AD15-CBF852B5CA27}" presName="spVertical1" presStyleCnt="0"/>
      <dgm:spPr/>
    </dgm:pt>
    <dgm:pt modelId="{359F1085-1EE8-674F-965D-50936EA3B805}" type="pres">
      <dgm:prSet presAssocID="{0929F2F9-62CF-1C48-AD15-CBF852B5CA27}" presName="parTx" presStyleLbl="revTx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8E44F707-95BE-A04B-AD8B-AAF54A66C5EE}" type="pres">
      <dgm:prSet presAssocID="{0929F2F9-62CF-1C48-AD15-CBF852B5CA27}" presName="spVertical2" presStyleCnt="0"/>
      <dgm:spPr/>
    </dgm:pt>
    <dgm:pt modelId="{67441B49-B11A-8140-870C-D25F9E464252}" type="pres">
      <dgm:prSet presAssocID="{0929F2F9-62CF-1C48-AD15-CBF852B5CA27}" presName="spVertical3" presStyleCnt="0"/>
      <dgm:spPr/>
    </dgm:pt>
    <dgm:pt modelId="{712D0157-F316-7547-BC51-2C266C524B9F}" type="pres">
      <dgm:prSet presAssocID="{BFA1CF23-3D95-3743-93CB-576B94975942}" presName="space" presStyleCnt="0"/>
      <dgm:spPr/>
    </dgm:pt>
    <dgm:pt modelId="{A53E8BB2-93C5-EC46-9D97-9E8621DD66DA}" type="pres">
      <dgm:prSet presAssocID="{05253B25-3A04-BE45-8254-739050CB2A01}" presName="linV" presStyleCnt="0"/>
      <dgm:spPr/>
    </dgm:pt>
    <dgm:pt modelId="{BC3C16B6-7AED-094E-86B4-65CF5135665B}" type="pres">
      <dgm:prSet presAssocID="{05253B25-3A04-BE45-8254-739050CB2A01}" presName="spVertical1" presStyleCnt="0"/>
      <dgm:spPr/>
    </dgm:pt>
    <dgm:pt modelId="{2BCCD0E1-5263-AC46-A4AB-C17705C4A67B}" type="pres">
      <dgm:prSet presAssocID="{05253B25-3A04-BE45-8254-739050CB2A01}" presName="parTx" presStyleLbl="revTx" presStyleIdx="2" presStyleCnt="3" custScaleX="247762" custScaleY="162541" custLinFactNeighborX="-41396" custLinFactNeighborY="-8164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8DE2FCB6-8320-CB48-9039-00B4ACB70968}" type="pres">
      <dgm:prSet presAssocID="{05253B25-3A04-BE45-8254-739050CB2A01}" presName="spVertical2" presStyleCnt="0"/>
      <dgm:spPr/>
    </dgm:pt>
    <dgm:pt modelId="{D0202B56-7A56-B84A-90F8-33013A9717B8}" type="pres">
      <dgm:prSet presAssocID="{05253B25-3A04-BE45-8254-739050CB2A01}" presName="spVertical3" presStyleCnt="0"/>
      <dgm:spPr/>
    </dgm:pt>
    <dgm:pt modelId="{25D614D7-2D6F-AD4B-A15E-AADC6C883333}" type="pres">
      <dgm:prSet presAssocID="{4912E270-4118-F34C-9B4B-CB3059425303}" presName="padding2" presStyleCnt="0"/>
      <dgm:spPr/>
    </dgm:pt>
    <dgm:pt modelId="{2F42AE1A-91D3-794A-9DD7-2E00D816C3D2}" type="pres">
      <dgm:prSet presAssocID="{4912E270-4118-F34C-9B4B-CB3059425303}" presName="negArrow" presStyleCnt="0"/>
      <dgm:spPr/>
    </dgm:pt>
    <dgm:pt modelId="{756C8AA7-DB76-FC45-BE14-3ECBF33692A4}" type="pres">
      <dgm:prSet presAssocID="{4912E270-4118-F34C-9B4B-CB3059425303}" presName="backgroundArrow" presStyleLbl="node1" presStyleIdx="0" presStyleCnt="1" custLinFactNeighborX="0" custLinFactNeighborY="-682"/>
      <dgm:spPr/>
    </dgm:pt>
  </dgm:ptLst>
  <dgm:cxnLst>
    <dgm:cxn modelId="{F8A5FA7B-66BF-104C-A02A-203DC4DAC87C}" srcId="{4912E270-4118-F34C-9B4B-CB3059425303}" destId="{05253B25-3A04-BE45-8254-739050CB2A01}" srcOrd="2" destOrd="0" parTransId="{C9B362D9-64F5-644E-AB33-61CAE598237D}" sibTransId="{832855FC-14B7-574D-825C-7CA050DF7823}"/>
    <dgm:cxn modelId="{12F7BBB8-C58C-D04D-B4E5-D37464E0D412}" srcId="{4912E270-4118-F34C-9B4B-CB3059425303}" destId="{C12878BD-58A9-344E-9498-22D48179ED75}" srcOrd="0" destOrd="0" parTransId="{10540627-356B-764F-B8F4-5CA34510A44B}" sibTransId="{1CAD04E7-32EF-CB44-8004-2F261700D9A5}"/>
    <dgm:cxn modelId="{9D62C50E-B788-A045-BC03-331A4AE691DA}" srcId="{4912E270-4118-F34C-9B4B-CB3059425303}" destId="{0929F2F9-62CF-1C48-AD15-CBF852B5CA27}" srcOrd="1" destOrd="0" parTransId="{4534F37B-D59A-4046-92FA-47B671F989AF}" sibTransId="{BFA1CF23-3D95-3743-93CB-576B94975942}"/>
    <dgm:cxn modelId="{0EEDD3EC-7D49-FA48-BFDF-5F2F39E510DA}" type="presOf" srcId="{C12878BD-58A9-344E-9498-22D48179ED75}" destId="{F9C31C56-8FA9-5440-9BFD-77D0C295FF00}" srcOrd="0" destOrd="0" presId="urn:microsoft.com/office/officeart/2005/8/layout/hProcess3"/>
    <dgm:cxn modelId="{CD78DBC0-A40F-1743-9287-335D581FBB27}" type="presOf" srcId="{0929F2F9-62CF-1C48-AD15-CBF852B5CA27}" destId="{359F1085-1EE8-674F-965D-50936EA3B805}" srcOrd="0" destOrd="0" presId="urn:microsoft.com/office/officeart/2005/8/layout/hProcess3"/>
    <dgm:cxn modelId="{E93D9451-BDEA-1847-9684-0DCEB2E9BDC8}" type="presOf" srcId="{4912E270-4118-F34C-9B4B-CB3059425303}" destId="{6507D7FC-BAB7-534F-A765-326D695FF7A1}" srcOrd="0" destOrd="0" presId="urn:microsoft.com/office/officeart/2005/8/layout/hProcess3"/>
    <dgm:cxn modelId="{02412CF3-A317-CC4A-B57C-2CB70686B477}" type="presOf" srcId="{05253B25-3A04-BE45-8254-739050CB2A01}" destId="{2BCCD0E1-5263-AC46-A4AB-C17705C4A67B}" srcOrd="0" destOrd="0" presId="urn:microsoft.com/office/officeart/2005/8/layout/hProcess3"/>
    <dgm:cxn modelId="{CAAF6051-3D06-C547-979F-16DE4FEEA060}" type="presParOf" srcId="{6507D7FC-BAB7-534F-A765-326D695FF7A1}" destId="{F8E96199-967C-3D46-8609-2D6E348FEDC1}" srcOrd="0" destOrd="0" presId="urn:microsoft.com/office/officeart/2005/8/layout/hProcess3"/>
    <dgm:cxn modelId="{FDDDCFF8-0F82-8844-B2DC-FA179789B3A9}" type="presParOf" srcId="{6507D7FC-BAB7-534F-A765-326D695FF7A1}" destId="{33419045-7E58-B64E-8988-6EB301C16E34}" srcOrd="1" destOrd="0" presId="urn:microsoft.com/office/officeart/2005/8/layout/hProcess3"/>
    <dgm:cxn modelId="{DA65F9DA-921E-A849-A89D-8FD35F254230}" type="presParOf" srcId="{33419045-7E58-B64E-8988-6EB301C16E34}" destId="{EF670B6E-1D1E-8B4F-84D1-832646364D36}" srcOrd="0" destOrd="0" presId="urn:microsoft.com/office/officeart/2005/8/layout/hProcess3"/>
    <dgm:cxn modelId="{865F4A64-8760-EC4A-819C-37CDB145B542}" type="presParOf" srcId="{33419045-7E58-B64E-8988-6EB301C16E34}" destId="{90091D04-192D-B540-A3B2-8E03B6BEB664}" srcOrd="1" destOrd="0" presId="urn:microsoft.com/office/officeart/2005/8/layout/hProcess3"/>
    <dgm:cxn modelId="{C2D46BEC-0653-464A-900D-652E22FE59B3}" type="presParOf" srcId="{90091D04-192D-B540-A3B2-8E03B6BEB664}" destId="{4A508D66-B37D-7443-8EC5-D23D181D1AEB}" srcOrd="0" destOrd="0" presId="urn:microsoft.com/office/officeart/2005/8/layout/hProcess3"/>
    <dgm:cxn modelId="{20018550-3C8A-1842-8FCE-ED866A565849}" type="presParOf" srcId="{90091D04-192D-B540-A3B2-8E03B6BEB664}" destId="{F9C31C56-8FA9-5440-9BFD-77D0C295FF00}" srcOrd="1" destOrd="0" presId="urn:microsoft.com/office/officeart/2005/8/layout/hProcess3"/>
    <dgm:cxn modelId="{A9A40012-B581-6A42-843B-73AD9F55FA6C}" type="presParOf" srcId="{90091D04-192D-B540-A3B2-8E03B6BEB664}" destId="{5218DD2C-F25E-894B-88C5-74D045D20E80}" srcOrd="2" destOrd="0" presId="urn:microsoft.com/office/officeart/2005/8/layout/hProcess3"/>
    <dgm:cxn modelId="{02D58CB8-4218-CE4C-A34C-2D97502AC61F}" type="presParOf" srcId="{90091D04-192D-B540-A3B2-8E03B6BEB664}" destId="{A27286E9-24D9-A24A-9D77-66D0678DCF0F}" srcOrd="3" destOrd="0" presId="urn:microsoft.com/office/officeart/2005/8/layout/hProcess3"/>
    <dgm:cxn modelId="{03391157-E6A4-F648-82C2-B671AC42D26D}" type="presParOf" srcId="{33419045-7E58-B64E-8988-6EB301C16E34}" destId="{F1E8D62E-F7B2-0641-8ABC-D794BC58A73A}" srcOrd="2" destOrd="0" presId="urn:microsoft.com/office/officeart/2005/8/layout/hProcess3"/>
    <dgm:cxn modelId="{86139F6F-F9BC-D243-AF2A-8D922E79E7F3}" type="presParOf" srcId="{33419045-7E58-B64E-8988-6EB301C16E34}" destId="{F334A8E3-8911-7E41-B898-FC991C645A58}" srcOrd="3" destOrd="0" presId="urn:microsoft.com/office/officeart/2005/8/layout/hProcess3"/>
    <dgm:cxn modelId="{1A26A0BB-EC3A-8646-A6A6-E501E1DBC2CB}" type="presParOf" srcId="{F334A8E3-8911-7E41-B898-FC991C645A58}" destId="{102B88FB-C732-A641-B783-2C5A1B32CAFB}" srcOrd="0" destOrd="0" presId="urn:microsoft.com/office/officeart/2005/8/layout/hProcess3"/>
    <dgm:cxn modelId="{6C3D6E71-204E-424F-9ACB-EA0F510276BA}" type="presParOf" srcId="{F334A8E3-8911-7E41-B898-FC991C645A58}" destId="{359F1085-1EE8-674F-965D-50936EA3B805}" srcOrd="1" destOrd="0" presId="urn:microsoft.com/office/officeart/2005/8/layout/hProcess3"/>
    <dgm:cxn modelId="{FFA9BB96-62E8-E648-99B5-7F5FA01C7336}" type="presParOf" srcId="{F334A8E3-8911-7E41-B898-FC991C645A58}" destId="{8E44F707-95BE-A04B-AD8B-AAF54A66C5EE}" srcOrd="2" destOrd="0" presId="urn:microsoft.com/office/officeart/2005/8/layout/hProcess3"/>
    <dgm:cxn modelId="{7F98771E-34C3-F941-AF4A-CF1A7586E328}" type="presParOf" srcId="{F334A8E3-8911-7E41-B898-FC991C645A58}" destId="{67441B49-B11A-8140-870C-D25F9E464252}" srcOrd="3" destOrd="0" presId="urn:microsoft.com/office/officeart/2005/8/layout/hProcess3"/>
    <dgm:cxn modelId="{FB7B46C1-1345-4947-9AF5-02E42F47CD07}" type="presParOf" srcId="{33419045-7E58-B64E-8988-6EB301C16E34}" destId="{712D0157-F316-7547-BC51-2C266C524B9F}" srcOrd="4" destOrd="0" presId="urn:microsoft.com/office/officeart/2005/8/layout/hProcess3"/>
    <dgm:cxn modelId="{BED36454-DE52-2949-8F96-8A3EE5CF8808}" type="presParOf" srcId="{33419045-7E58-B64E-8988-6EB301C16E34}" destId="{A53E8BB2-93C5-EC46-9D97-9E8621DD66DA}" srcOrd="5" destOrd="0" presId="urn:microsoft.com/office/officeart/2005/8/layout/hProcess3"/>
    <dgm:cxn modelId="{CD3AE994-784C-584E-A1B0-599149EB1392}" type="presParOf" srcId="{A53E8BB2-93C5-EC46-9D97-9E8621DD66DA}" destId="{BC3C16B6-7AED-094E-86B4-65CF5135665B}" srcOrd="0" destOrd="0" presId="urn:microsoft.com/office/officeart/2005/8/layout/hProcess3"/>
    <dgm:cxn modelId="{7A82FFF3-8C4C-7744-8240-3B61C053FEEF}" type="presParOf" srcId="{A53E8BB2-93C5-EC46-9D97-9E8621DD66DA}" destId="{2BCCD0E1-5263-AC46-A4AB-C17705C4A67B}" srcOrd="1" destOrd="0" presId="urn:microsoft.com/office/officeart/2005/8/layout/hProcess3"/>
    <dgm:cxn modelId="{B227686A-4B65-EF44-95E8-F7E748B21AF6}" type="presParOf" srcId="{A53E8BB2-93C5-EC46-9D97-9E8621DD66DA}" destId="{8DE2FCB6-8320-CB48-9039-00B4ACB70968}" srcOrd="2" destOrd="0" presId="urn:microsoft.com/office/officeart/2005/8/layout/hProcess3"/>
    <dgm:cxn modelId="{78EAC300-3521-0043-B116-56A1E6B074B5}" type="presParOf" srcId="{A53E8BB2-93C5-EC46-9D97-9E8621DD66DA}" destId="{D0202B56-7A56-B84A-90F8-33013A9717B8}" srcOrd="3" destOrd="0" presId="urn:microsoft.com/office/officeart/2005/8/layout/hProcess3"/>
    <dgm:cxn modelId="{07F8D227-2FA4-0F4D-910A-5E09955A6B81}" type="presParOf" srcId="{33419045-7E58-B64E-8988-6EB301C16E34}" destId="{25D614D7-2D6F-AD4B-A15E-AADC6C883333}" srcOrd="6" destOrd="0" presId="urn:microsoft.com/office/officeart/2005/8/layout/hProcess3"/>
    <dgm:cxn modelId="{52806088-F36A-9D49-9E6D-B7378989AAFD}" type="presParOf" srcId="{33419045-7E58-B64E-8988-6EB301C16E34}" destId="{2F42AE1A-91D3-794A-9DD7-2E00D816C3D2}" srcOrd="7" destOrd="0" presId="urn:microsoft.com/office/officeart/2005/8/layout/hProcess3"/>
    <dgm:cxn modelId="{50D4546E-1B24-9C40-85F2-503D75749B38}" type="presParOf" srcId="{33419045-7E58-B64E-8988-6EB301C16E34}" destId="{756C8AA7-DB76-FC45-BE14-3ECBF33692A4}" srcOrd="8" destOrd="0" presId="urn:microsoft.com/office/officeart/2005/8/layout/hProcess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B46EE27-8ACF-BD45-A9D9-A6D447F9C068}" type="doc">
      <dgm:prSet loTypeId="urn:microsoft.com/office/officeart/2005/8/layout/pyramid2" loCatId="pyramid" qsTypeId="urn:microsoft.com/office/officeart/2005/8/quickstyle/simple4" qsCatId="simple" csTypeId="urn:microsoft.com/office/officeart/2005/8/colors/accent1_2" csCatId="accent1" phldr="1"/>
      <dgm:spPr/>
    </dgm:pt>
    <dgm:pt modelId="{0B48182C-B172-444E-96F1-A2FA958743B7}">
      <dgm:prSet phldrT="[Texto]" custT="1"/>
      <dgm:spPr/>
      <dgm:t>
        <a:bodyPr/>
        <a:lstStyle/>
        <a:p>
          <a:r>
            <a:rPr lang="es-ES_tradnl" sz="1500" dirty="0" smtClean="0"/>
            <a:t>1) Señalar obligaciones y responsabilidades del gobierno</a:t>
          </a:r>
          <a:r>
            <a:rPr lang="es-ES_tradnl" sz="1400" dirty="0" smtClean="0"/>
            <a:t>. </a:t>
          </a:r>
          <a:endParaRPr lang="es-ES_tradnl" sz="1400" dirty="0"/>
        </a:p>
      </dgm:t>
    </dgm:pt>
    <dgm:pt modelId="{03C4CF68-AA1D-3646-B5A4-C8798763581E}" type="parTrans" cxnId="{B8E41C77-9240-5C4A-B41E-B75126D5A66F}">
      <dgm:prSet/>
      <dgm:spPr/>
      <dgm:t>
        <a:bodyPr/>
        <a:lstStyle/>
        <a:p>
          <a:endParaRPr lang="es-ES_tradnl"/>
        </a:p>
      </dgm:t>
    </dgm:pt>
    <dgm:pt modelId="{99728DB1-E0D5-9D4A-A929-B2AC1E91A72C}" type="sibTrans" cxnId="{B8E41C77-9240-5C4A-B41E-B75126D5A66F}">
      <dgm:prSet/>
      <dgm:spPr/>
      <dgm:t>
        <a:bodyPr/>
        <a:lstStyle/>
        <a:p>
          <a:endParaRPr lang="es-ES_tradnl"/>
        </a:p>
      </dgm:t>
    </dgm:pt>
    <dgm:pt modelId="{B635A2A0-DFA5-3F41-83BF-54A844F19FB8}">
      <dgm:prSet phldrT="[Texto]" custT="1"/>
      <dgm:spPr/>
      <dgm:t>
        <a:bodyPr/>
        <a:lstStyle/>
        <a:p>
          <a:r>
            <a:rPr lang="es-ES_tradnl" sz="1500" dirty="0" smtClean="0"/>
            <a:t>2) C</a:t>
          </a:r>
          <a:r>
            <a:rPr lang="es-ES_tradnl" sz="1500" dirty="0" smtClean="0"/>
            <a:t>onstituir un sistema de desarrollo social</a:t>
          </a:r>
          <a:r>
            <a:rPr lang="es-ES_tradnl" sz="1400" dirty="0" smtClean="0"/>
            <a:t>. </a:t>
          </a:r>
          <a:endParaRPr lang="es-ES_tradnl" sz="1400" dirty="0"/>
        </a:p>
      </dgm:t>
    </dgm:pt>
    <dgm:pt modelId="{08475B15-5143-6743-8751-FD73BF1C2B81}" type="parTrans" cxnId="{45548C5A-87ED-CD4E-97F9-5A7A4C98A2DD}">
      <dgm:prSet/>
      <dgm:spPr/>
      <dgm:t>
        <a:bodyPr/>
        <a:lstStyle/>
        <a:p>
          <a:endParaRPr lang="es-ES_tradnl"/>
        </a:p>
      </dgm:t>
    </dgm:pt>
    <dgm:pt modelId="{617D3C33-9F8F-B149-A1A4-CC97A35A4F1C}" type="sibTrans" cxnId="{45548C5A-87ED-CD4E-97F9-5A7A4C98A2DD}">
      <dgm:prSet/>
      <dgm:spPr/>
      <dgm:t>
        <a:bodyPr/>
        <a:lstStyle/>
        <a:p>
          <a:endParaRPr lang="es-ES_tradnl"/>
        </a:p>
      </dgm:t>
    </dgm:pt>
    <dgm:pt modelId="{A054894C-1580-7743-8CAA-7303B8E0DA98}">
      <dgm:prSet phldrT="[Texto]" custT="1"/>
      <dgm:spPr/>
      <dgm:t>
        <a:bodyPr/>
        <a:lstStyle/>
        <a:p>
          <a:r>
            <a:rPr lang="es-ES_tradnl" sz="1500" dirty="0" smtClean="0"/>
            <a:t>3) D</a:t>
          </a:r>
          <a:r>
            <a:rPr lang="es-ES_tradnl" sz="1500" dirty="0" smtClean="0"/>
            <a:t>elimitar competencias federales, estatales y municipales</a:t>
          </a:r>
          <a:r>
            <a:rPr lang="es-ES_tradnl" sz="1400" dirty="0" smtClean="0"/>
            <a:t>. </a:t>
          </a:r>
          <a:endParaRPr lang="es-ES_tradnl" sz="1400" dirty="0"/>
        </a:p>
      </dgm:t>
    </dgm:pt>
    <dgm:pt modelId="{72A7EEC8-3466-E04C-868E-4CA9E3E6E2CA}" type="parTrans" cxnId="{FE6E3E3D-0867-0248-AF33-14ED65F8E656}">
      <dgm:prSet/>
      <dgm:spPr/>
      <dgm:t>
        <a:bodyPr/>
        <a:lstStyle/>
        <a:p>
          <a:endParaRPr lang="es-ES_tradnl"/>
        </a:p>
      </dgm:t>
    </dgm:pt>
    <dgm:pt modelId="{0C3EA8F3-19E0-6D4A-BF47-99B42AB152FC}" type="sibTrans" cxnId="{FE6E3E3D-0867-0248-AF33-14ED65F8E656}">
      <dgm:prSet/>
      <dgm:spPr/>
      <dgm:t>
        <a:bodyPr/>
        <a:lstStyle/>
        <a:p>
          <a:endParaRPr lang="es-ES_tradnl"/>
        </a:p>
      </dgm:t>
    </dgm:pt>
    <dgm:pt modelId="{05A12B6C-6CD2-5D43-9169-523AB0D50A15}">
      <dgm:prSet phldrT="[Texto]"/>
      <dgm:spPr/>
      <dgm:t>
        <a:bodyPr/>
        <a:lstStyle/>
        <a:p>
          <a:r>
            <a:rPr lang="es-ES_tradnl" dirty="0" smtClean="0"/>
            <a:t>4) </a:t>
          </a:r>
          <a:r>
            <a:rPr lang="es-ES_tradnl" dirty="0" smtClean="0"/>
            <a:t>Relación implícita con evaluación.</a:t>
          </a:r>
          <a:endParaRPr lang="es-ES_tradnl" dirty="0"/>
        </a:p>
      </dgm:t>
    </dgm:pt>
    <dgm:pt modelId="{6EA7406D-537C-1F4C-96AD-12C236725CBF}" type="parTrans" cxnId="{6B9C9829-C204-3146-B73E-70A433FFA687}">
      <dgm:prSet/>
      <dgm:spPr/>
      <dgm:t>
        <a:bodyPr/>
        <a:lstStyle/>
        <a:p>
          <a:endParaRPr lang="es-ES_tradnl"/>
        </a:p>
      </dgm:t>
    </dgm:pt>
    <dgm:pt modelId="{166422E5-6C78-BC46-8ECF-BEEE5684F4F6}" type="sibTrans" cxnId="{6B9C9829-C204-3146-B73E-70A433FFA687}">
      <dgm:prSet/>
      <dgm:spPr/>
      <dgm:t>
        <a:bodyPr/>
        <a:lstStyle/>
        <a:p>
          <a:endParaRPr lang="es-ES_tradnl"/>
        </a:p>
      </dgm:t>
    </dgm:pt>
    <dgm:pt modelId="{2FD7955F-E6EC-BF45-BA42-0CF1CA12C030}" type="pres">
      <dgm:prSet presAssocID="{4B46EE27-8ACF-BD45-A9D9-A6D447F9C068}" presName="compositeShape" presStyleCnt="0">
        <dgm:presLayoutVars>
          <dgm:dir/>
          <dgm:resizeHandles/>
        </dgm:presLayoutVars>
      </dgm:prSet>
      <dgm:spPr/>
    </dgm:pt>
    <dgm:pt modelId="{37317C9C-AFF2-8E4A-9876-CF1A6A1326CD}" type="pres">
      <dgm:prSet presAssocID="{4B46EE27-8ACF-BD45-A9D9-A6D447F9C068}" presName="pyramid" presStyleLbl="node1" presStyleIdx="0" presStyleCnt="1" custAng="0" custScaleX="49621" custLinFactNeighborX="-6954" custLinFactNeighborY="-3228"/>
      <dgm:spPr/>
    </dgm:pt>
    <dgm:pt modelId="{D9A172FC-4D4F-F64E-BAA0-ABB65209DD3E}" type="pres">
      <dgm:prSet presAssocID="{4B46EE27-8ACF-BD45-A9D9-A6D447F9C068}" presName="theList" presStyleCnt="0"/>
      <dgm:spPr/>
    </dgm:pt>
    <dgm:pt modelId="{52BD8E84-19C7-B746-858A-0E9B127043F8}" type="pres">
      <dgm:prSet presAssocID="{0B48182C-B172-444E-96F1-A2FA958743B7}" presName="aNode" presStyleLbl="fgAcc1" presStyleIdx="0" presStyleCnt="4">
        <dgm:presLayoutVars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D312DD16-8ECC-5C40-B36F-F75A0047CCE0}" type="pres">
      <dgm:prSet presAssocID="{0B48182C-B172-444E-96F1-A2FA958743B7}" presName="aSpace" presStyleCnt="0"/>
      <dgm:spPr/>
    </dgm:pt>
    <dgm:pt modelId="{7A7C7788-788C-CD4B-B65A-BE2A36E6ADB8}" type="pres">
      <dgm:prSet presAssocID="{B635A2A0-DFA5-3F41-83BF-54A844F19FB8}" presName="aNode" presStyleLbl="fgAcc1" presStyleIdx="1" presStyleCnt="4">
        <dgm:presLayoutVars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3AC21CBB-3CBD-6F4F-9907-397DB7E0A275}" type="pres">
      <dgm:prSet presAssocID="{B635A2A0-DFA5-3F41-83BF-54A844F19FB8}" presName="aSpace" presStyleCnt="0"/>
      <dgm:spPr/>
    </dgm:pt>
    <dgm:pt modelId="{1CD0CD30-DA6A-CA4D-B8C8-F8FF9F62C561}" type="pres">
      <dgm:prSet presAssocID="{A054894C-1580-7743-8CAA-7303B8E0DA98}" presName="aNode" presStyleLbl="fgAcc1" presStyleIdx="2" presStyleCnt="4">
        <dgm:presLayoutVars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F853A7D3-4DD1-874D-8C62-3140A8A0D127}" type="pres">
      <dgm:prSet presAssocID="{A054894C-1580-7743-8CAA-7303B8E0DA98}" presName="aSpace" presStyleCnt="0"/>
      <dgm:spPr/>
    </dgm:pt>
    <dgm:pt modelId="{554BCB08-A45F-9445-8DE3-A2B1578DC30E}" type="pres">
      <dgm:prSet presAssocID="{05A12B6C-6CD2-5D43-9169-523AB0D50A15}" presName="aNode" presStyleLbl="fgAcc1" presStyleIdx="3" presStyleCnt="4">
        <dgm:presLayoutVars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70E6374A-12C4-AC48-97DA-A00694A23D52}" type="pres">
      <dgm:prSet presAssocID="{05A12B6C-6CD2-5D43-9169-523AB0D50A15}" presName="aSpace" presStyleCnt="0"/>
      <dgm:spPr/>
    </dgm:pt>
  </dgm:ptLst>
  <dgm:cxnLst>
    <dgm:cxn modelId="{1868AB6F-1E5E-C74D-909F-3D60B75642E7}" type="presOf" srcId="{4B46EE27-8ACF-BD45-A9D9-A6D447F9C068}" destId="{2FD7955F-E6EC-BF45-BA42-0CF1CA12C030}" srcOrd="0" destOrd="0" presId="urn:microsoft.com/office/officeart/2005/8/layout/pyramid2"/>
    <dgm:cxn modelId="{B8E41C77-9240-5C4A-B41E-B75126D5A66F}" srcId="{4B46EE27-8ACF-BD45-A9D9-A6D447F9C068}" destId="{0B48182C-B172-444E-96F1-A2FA958743B7}" srcOrd="0" destOrd="0" parTransId="{03C4CF68-AA1D-3646-B5A4-C8798763581E}" sibTransId="{99728DB1-E0D5-9D4A-A929-B2AC1E91A72C}"/>
    <dgm:cxn modelId="{45548C5A-87ED-CD4E-97F9-5A7A4C98A2DD}" srcId="{4B46EE27-8ACF-BD45-A9D9-A6D447F9C068}" destId="{B635A2A0-DFA5-3F41-83BF-54A844F19FB8}" srcOrd="1" destOrd="0" parTransId="{08475B15-5143-6743-8751-FD73BF1C2B81}" sibTransId="{617D3C33-9F8F-B149-A1A4-CC97A35A4F1C}"/>
    <dgm:cxn modelId="{6B9C9829-C204-3146-B73E-70A433FFA687}" srcId="{4B46EE27-8ACF-BD45-A9D9-A6D447F9C068}" destId="{05A12B6C-6CD2-5D43-9169-523AB0D50A15}" srcOrd="3" destOrd="0" parTransId="{6EA7406D-537C-1F4C-96AD-12C236725CBF}" sibTransId="{166422E5-6C78-BC46-8ECF-BEEE5684F4F6}"/>
    <dgm:cxn modelId="{D4E18CBB-3A10-7544-9AD2-073189B75529}" type="presOf" srcId="{B635A2A0-DFA5-3F41-83BF-54A844F19FB8}" destId="{7A7C7788-788C-CD4B-B65A-BE2A36E6ADB8}" srcOrd="0" destOrd="0" presId="urn:microsoft.com/office/officeart/2005/8/layout/pyramid2"/>
    <dgm:cxn modelId="{096CE3A5-E575-D449-B57B-E164C26A5618}" type="presOf" srcId="{A054894C-1580-7743-8CAA-7303B8E0DA98}" destId="{1CD0CD30-DA6A-CA4D-B8C8-F8FF9F62C561}" srcOrd="0" destOrd="0" presId="urn:microsoft.com/office/officeart/2005/8/layout/pyramid2"/>
    <dgm:cxn modelId="{E1D23F60-2133-254A-B010-BBCA98B0FCF0}" type="presOf" srcId="{05A12B6C-6CD2-5D43-9169-523AB0D50A15}" destId="{554BCB08-A45F-9445-8DE3-A2B1578DC30E}" srcOrd="0" destOrd="0" presId="urn:microsoft.com/office/officeart/2005/8/layout/pyramid2"/>
    <dgm:cxn modelId="{4D145F8D-C0C4-584D-ADF5-BF51CB29013F}" type="presOf" srcId="{0B48182C-B172-444E-96F1-A2FA958743B7}" destId="{52BD8E84-19C7-B746-858A-0E9B127043F8}" srcOrd="0" destOrd="0" presId="urn:microsoft.com/office/officeart/2005/8/layout/pyramid2"/>
    <dgm:cxn modelId="{FE6E3E3D-0867-0248-AF33-14ED65F8E656}" srcId="{4B46EE27-8ACF-BD45-A9D9-A6D447F9C068}" destId="{A054894C-1580-7743-8CAA-7303B8E0DA98}" srcOrd="2" destOrd="0" parTransId="{72A7EEC8-3466-E04C-868E-4CA9E3E6E2CA}" sibTransId="{0C3EA8F3-19E0-6D4A-BF47-99B42AB152FC}"/>
    <dgm:cxn modelId="{D6FD5AFC-65DC-0846-B7C1-41E78DFE8380}" type="presParOf" srcId="{2FD7955F-E6EC-BF45-BA42-0CF1CA12C030}" destId="{37317C9C-AFF2-8E4A-9876-CF1A6A1326CD}" srcOrd="0" destOrd="0" presId="urn:microsoft.com/office/officeart/2005/8/layout/pyramid2"/>
    <dgm:cxn modelId="{D17CCBF2-C3BB-5345-9DF1-EB4BA4E76D12}" type="presParOf" srcId="{2FD7955F-E6EC-BF45-BA42-0CF1CA12C030}" destId="{D9A172FC-4D4F-F64E-BAA0-ABB65209DD3E}" srcOrd="1" destOrd="0" presId="urn:microsoft.com/office/officeart/2005/8/layout/pyramid2"/>
    <dgm:cxn modelId="{357D85F1-9162-3F4E-AC52-2F690D3A98B3}" type="presParOf" srcId="{D9A172FC-4D4F-F64E-BAA0-ABB65209DD3E}" destId="{52BD8E84-19C7-B746-858A-0E9B127043F8}" srcOrd="0" destOrd="0" presId="urn:microsoft.com/office/officeart/2005/8/layout/pyramid2"/>
    <dgm:cxn modelId="{7575EA92-F5C3-2345-BEB0-72BE5EB32946}" type="presParOf" srcId="{D9A172FC-4D4F-F64E-BAA0-ABB65209DD3E}" destId="{D312DD16-8ECC-5C40-B36F-F75A0047CCE0}" srcOrd="1" destOrd="0" presId="urn:microsoft.com/office/officeart/2005/8/layout/pyramid2"/>
    <dgm:cxn modelId="{D0711838-93E7-E242-A231-C906CE291B85}" type="presParOf" srcId="{D9A172FC-4D4F-F64E-BAA0-ABB65209DD3E}" destId="{7A7C7788-788C-CD4B-B65A-BE2A36E6ADB8}" srcOrd="2" destOrd="0" presId="urn:microsoft.com/office/officeart/2005/8/layout/pyramid2"/>
    <dgm:cxn modelId="{83818E51-458B-414E-822E-39BE135A6D1C}" type="presParOf" srcId="{D9A172FC-4D4F-F64E-BAA0-ABB65209DD3E}" destId="{3AC21CBB-3CBD-6F4F-9907-397DB7E0A275}" srcOrd="3" destOrd="0" presId="urn:microsoft.com/office/officeart/2005/8/layout/pyramid2"/>
    <dgm:cxn modelId="{7D361380-312B-9245-9BC7-87EFADCAE158}" type="presParOf" srcId="{D9A172FC-4D4F-F64E-BAA0-ABB65209DD3E}" destId="{1CD0CD30-DA6A-CA4D-B8C8-F8FF9F62C561}" srcOrd="4" destOrd="0" presId="urn:microsoft.com/office/officeart/2005/8/layout/pyramid2"/>
    <dgm:cxn modelId="{898DE91D-5D0E-9C4D-B6F7-225A518592AE}" type="presParOf" srcId="{D9A172FC-4D4F-F64E-BAA0-ABB65209DD3E}" destId="{F853A7D3-4DD1-874D-8C62-3140A8A0D127}" srcOrd="5" destOrd="0" presId="urn:microsoft.com/office/officeart/2005/8/layout/pyramid2"/>
    <dgm:cxn modelId="{1AE61CD7-6322-B444-8502-9B34989F93B6}" type="presParOf" srcId="{D9A172FC-4D4F-F64E-BAA0-ABB65209DD3E}" destId="{554BCB08-A45F-9445-8DE3-A2B1578DC30E}" srcOrd="6" destOrd="0" presId="urn:microsoft.com/office/officeart/2005/8/layout/pyramid2"/>
    <dgm:cxn modelId="{8A8108DD-BBFF-B148-A7D6-7D76EC5B04F0}" type="presParOf" srcId="{D9A172FC-4D4F-F64E-BAA0-ABB65209DD3E}" destId="{70E6374A-12C4-AC48-97DA-A00694A23D52}" srcOrd="7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6DBD790-F98B-4D42-A336-17D533036D95}">
      <dsp:nvSpPr>
        <dsp:cNvPr id="0" name=""/>
        <dsp:cNvSpPr/>
      </dsp:nvSpPr>
      <dsp:spPr>
        <a:xfrm rot="3327528">
          <a:off x="2623922" y="3531392"/>
          <a:ext cx="247017" cy="51328"/>
        </a:xfrm>
        <a:custGeom>
          <a:avLst/>
          <a:gdLst/>
          <a:ahLst/>
          <a:cxnLst/>
          <a:rect l="0" t="0" r="0" b="0"/>
          <a:pathLst>
            <a:path>
              <a:moveTo>
                <a:pt x="0" y="25664"/>
              </a:moveTo>
              <a:lnTo>
                <a:pt x="247017" y="2566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5764E7C-7346-2D49-9861-B4D1F952FF16}">
      <dsp:nvSpPr>
        <dsp:cNvPr id="0" name=""/>
        <dsp:cNvSpPr/>
      </dsp:nvSpPr>
      <dsp:spPr>
        <a:xfrm rot="266917">
          <a:off x="2949198" y="2625714"/>
          <a:ext cx="8859" cy="51328"/>
        </a:xfrm>
        <a:custGeom>
          <a:avLst/>
          <a:gdLst/>
          <a:ahLst/>
          <a:cxnLst/>
          <a:rect l="0" t="0" r="0" b="0"/>
          <a:pathLst>
            <a:path>
              <a:moveTo>
                <a:pt x="0" y="25664"/>
              </a:moveTo>
              <a:lnTo>
                <a:pt x="8859" y="2566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1790FDA-1F6B-4640-B4A7-6F9288AAEBAA}">
      <dsp:nvSpPr>
        <dsp:cNvPr id="0" name=""/>
        <dsp:cNvSpPr/>
      </dsp:nvSpPr>
      <dsp:spPr>
        <a:xfrm rot="17797198">
          <a:off x="2461635" y="1600258"/>
          <a:ext cx="190435" cy="51328"/>
        </a:xfrm>
        <a:custGeom>
          <a:avLst/>
          <a:gdLst/>
          <a:ahLst/>
          <a:cxnLst/>
          <a:rect l="0" t="0" r="0" b="0"/>
          <a:pathLst>
            <a:path>
              <a:moveTo>
                <a:pt x="0" y="25664"/>
              </a:moveTo>
              <a:lnTo>
                <a:pt x="190435" y="2566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FD1187F-D288-724C-AA27-B87364A09675}">
      <dsp:nvSpPr>
        <dsp:cNvPr id="0" name=""/>
        <dsp:cNvSpPr/>
      </dsp:nvSpPr>
      <dsp:spPr>
        <a:xfrm>
          <a:off x="0" y="1209469"/>
          <a:ext cx="2491817" cy="2491817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101600" dist="25400" dir="4800000" sx="103000" sy="103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l">
            <a:rot lat="0" lon="0" rev="3000000"/>
          </a:lightRig>
        </a:scene3d>
        <a:sp3d prstMaterial="softEdge">
          <a:bevelT w="0" h="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FACE26E-9F81-6648-AEB6-D46D8E806484}">
      <dsp:nvSpPr>
        <dsp:cNvPr id="0" name=""/>
        <dsp:cNvSpPr/>
      </dsp:nvSpPr>
      <dsp:spPr>
        <a:xfrm>
          <a:off x="2153985" y="2942"/>
          <a:ext cx="1618405" cy="1624505"/>
        </a:xfrm>
        <a:prstGeom prst="ellipse">
          <a:avLst/>
        </a:prstGeom>
        <a:blipFill rotWithShape="0">
          <a:blip xmlns:r="http://schemas.openxmlformats.org/officeDocument/2006/relationships" r:embed="rId2">
            <a:duotone>
              <a:schemeClr val="accent1">
                <a:hueOff val="0"/>
                <a:satOff val="0"/>
                <a:lumOff val="0"/>
                <a:alphaOff val="0"/>
                <a:shade val="10000"/>
                <a:satMod val="135000"/>
              </a:schemeClr>
              <a:schemeClr val="accent1">
                <a:hueOff val="0"/>
                <a:satOff val="0"/>
                <a:lumOff val="0"/>
                <a:alphaOff val="0"/>
                <a:satMod val="150000"/>
                <a:lumMod val="110000"/>
              </a:schemeClr>
            </a:duotone>
          </a:blip>
          <a:stretch/>
        </a:blipFill>
        <a:ln>
          <a:noFill/>
        </a:ln>
        <a:effectLst>
          <a:outerShdw blurRad="101600" dist="25400" dir="4800000" sx="103000" sy="103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l">
            <a:rot lat="0" lon="0" rev="3000000"/>
          </a:lightRig>
        </a:scene3d>
        <a:sp3d prstMaterial="softEdge">
          <a:bevelT w="0" h="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1800" kern="1200" dirty="0" smtClean="0"/>
            <a:t>1991:</a:t>
          </a:r>
          <a:endParaRPr lang="es-ES_tradnl" sz="1800" kern="1200" dirty="0"/>
        </a:p>
      </dsp:txBody>
      <dsp:txXfrm>
        <a:off x="2153985" y="2942"/>
        <a:ext cx="1618405" cy="1624505"/>
      </dsp:txXfrm>
    </dsp:sp>
    <dsp:sp modelId="{7ACDACDA-DE48-A542-A64A-67EA5CF1358E}">
      <dsp:nvSpPr>
        <dsp:cNvPr id="0" name=""/>
        <dsp:cNvSpPr/>
      </dsp:nvSpPr>
      <dsp:spPr>
        <a:xfrm>
          <a:off x="3767756" y="2942"/>
          <a:ext cx="2427608" cy="162450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_tradnl" sz="1600" kern="1200" dirty="0" smtClean="0"/>
            <a:t>Norma obligatoria de evaluación para programas sociales.</a:t>
          </a:r>
          <a:endParaRPr lang="es-ES_tradnl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_tradnl" sz="1600" kern="1200" dirty="0" smtClean="0"/>
            <a:t>Los resultados se presentaban al Congreso al final de cada año.</a:t>
          </a:r>
          <a:endParaRPr lang="es-ES_tradnl" sz="1600" kern="1200" dirty="0"/>
        </a:p>
      </dsp:txBody>
      <dsp:txXfrm>
        <a:off x="3767756" y="2942"/>
        <a:ext cx="2427608" cy="1624505"/>
      </dsp:txXfrm>
    </dsp:sp>
    <dsp:sp modelId="{34129DBE-340F-B948-AF45-AD8210F11276}">
      <dsp:nvSpPr>
        <dsp:cNvPr id="0" name=""/>
        <dsp:cNvSpPr/>
      </dsp:nvSpPr>
      <dsp:spPr>
        <a:xfrm>
          <a:off x="2956397" y="1558089"/>
          <a:ext cx="1808073" cy="2327676"/>
        </a:xfrm>
        <a:prstGeom prst="ellipse">
          <a:avLst/>
        </a:prstGeom>
        <a:blipFill rotWithShape="0">
          <a:blip xmlns:r="http://schemas.openxmlformats.org/officeDocument/2006/relationships" r:embed="rId2">
            <a:duotone>
              <a:schemeClr val="accent1">
                <a:hueOff val="0"/>
                <a:satOff val="0"/>
                <a:lumOff val="0"/>
                <a:alphaOff val="0"/>
                <a:shade val="10000"/>
                <a:satMod val="135000"/>
              </a:schemeClr>
              <a:schemeClr val="accent1">
                <a:hueOff val="0"/>
                <a:satOff val="0"/>
                <a:lumOff val="0"/>
                <a:alphaOff val="0"/>
                <a:satMod val="150000"/>
                <a:lumMod val="110000"/>
              </a:schemeClr>
            </a:duotone>
          </a:blip>
          <a:stretch/>
        </a:blipFill>
        <a:ln>
          <a:noFill/>
        </a:ln>
        <a:effectLst>
          <a:outerShdw blurRad="101600" dist="25400" dir="4800000" sx="103000" sy="103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l">
            <a:rot lat="0" lon="0" rev="3000000"/>
          </a:lightRig>
        </a:scene3d>
        <a:sp3d prstMaterial="softEdge">
          <a:bevelT w="0" h="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1400" kern="1200" dirty="0" smtClean="0"/>
            <a:t>RASGOS:</a:t>
          </a:r>
          <a:endParaRPr lang="es-ES_tradnl" sz="1400" kern="1200" dirty="0"/>
        </a:p>
      </dsp:txBody>
      <dsp:txXfrm>
        <a:off x="2956397" y="1558089"/>
        <a:ext cx="1808073" cy="2327676"/>
      </dsp:txXfrm>
    </dsp:sp>
    <dsp:sp modelId="{8B331F7D-F1BF-AD4A-B2C5-D94B031C2151}">
      <dsp:nvSpPr>
        <dsp:cNvPr id="0" name=""/>
        <dsp:cNvSpPr/>
      </dsp:nvSpPr>
      <dsp:spPr>
        <a:xfrm>
          <a:off x="4522751" y="1558089"/>
          <a:ext cx="2712109" cy="232767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_tradnl" sz="1600" kern="1200" dirty="0" smtClean="0"/>
            <a:t>Externas</a:t>
          </a:r>
          <a:endParaRPr lang="es-ES_tradnl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_tradnl" sz="1600" kern="1200" dirty="0" smtClean="0"/>
            <a:t>Anuales</a:t>
          </a:r>
          <a:endParaRPr lang="es-ES_tradnl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_tradnl" sz="1600" kern="1200" dirty="0" smtClean="0"/>
            <a:t>Contratadas, reguladas y pagadas por el evaluado</a:t>
          </a:r>
          <a:endParaRPr lang="es-ES_tradnl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_tradnl" sz="1600" kern="1200" dirty="0" smtClean="0"/>
            <a:t>Normas administrativas</a:t>
          </a:r>
          <a:r>
            <a:rPr lang="es-ES_tradnl" sz="1600" kern="1200" dirty="0" smtClean="0"/>
            <a:t>, </a:t>
          </a:r>
          <a:r>
            <a:rPr lang="es-ES_tradnl" sz="1600" kern="1200" dirty="0" smtClean="0"/>
            <a:t>no técnicas</a:t>
          </a:r>
          <a:endParaRPr lang="es-ES_tradnl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_tradnl" sz="1600" kern="1200" dirty="0" smtClean="0"/>
            <a:t>Calidad </a:t>
          </a:r>
          <a:r>
            <a:rPr lang="es-ES_tradnl" sz="1600" kern="1200" dirty="0" smtClean="0"/>
            <a:t>y rigor MUY variables,</a:t>
          </a:r>
          <a:r>
            <a:rPr lang="es-ES_tradnl" sz="1600" kern="1200" dirty="0" smtClean="0"/>
            <a:t> no </a:t>
          </a:r>
          <a:r>
            <a:rPr lang="es-ES_tradnl" sz="1600" kern="1200" dirty="0" smtClean="0"/>
            <a:t>leídas, no públicas </a:t>
          </a:r>
          <a:endParaRPr lang="es-ES_tradnl" sz="16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ES_tradnl" sz="1500" kern="1200" dirty="0"/>
        </a:p>
      </dsp:txBody>
      <dsp:txXfrm>
        <a:off x="4522751" y="1558089"/>
        <a:ext cx="2712109" cy="2327676"/>
      </dsp:txXfrm>
    </dsp:sp>
    <dsp:sp modelId="{C3121ED8-294F-1F40-B419-07E1BA3D3A2C}">
      <dsp:nvSpPr>
        <dsp:cNvPr id="0" name=""/>
        <dsp:cNvSpPr/>
      </dsp:nvSpPr>
      <dsp:spPr>
        <a:xfrm>
          <a:off x="2425495" y="3521709"/>
          <a:ext cx="1741167" cy="1664813"/>
        </a:xfrm>
        <a:prstGeom prst="ellipse">
          <a:avLst/>
        </a:prstGeom>
        <a:blipFill rotWithShape="0">
          <a:blip xmlns:r="http://schemas.openxmlformats.org/officeDocument/2006/relationships" r:embed="rId2">
            <a:duotone>
              <a:schemeClr val="accent1">
                <a:hueOff val="0"/>
                <a:satOff val="0"/>
                <a:lumOff val="0"/>
                <a:alphaOff val="0"/>
                <a:shade val="10000"/>
                <a:satMod val="135000"/>
              </a:schemeClr>
              <a:schemeClr val="accent1">
                <a:hueOff val="0"/>
                <a:satOff val="0"/>
                <a:lumOff val="0"/>
                <a:alphaOff val="0"/>
                <a:satMod val="150000"/>
                <a:lumMod val="110000"/>
              </a:schemeClr>
            </a:duotone>
          </a:blip>
          <a:stretch/>
        </a:blipFill>
        <a:ln>
          <a:noFill/>
        </a:ln>
        <a:effectLst>
          <a:outerShdw blurRad="101600" dist="25400" dir="4800000" sx="103000" sy="103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l">
            <a:rot lat="0" lon="0" rev="3000000"/>
          </a:lightRig>
        </a:scene3d>
        <a:sp3d prstMaterial="softEdge">
          <a:bevelT w="0" h="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1400" kern="1200" dirty="0" smtClean="0"/>
            <a:t>Recomendaciones</a:t>
          </a:r>
          <a:endParaRPr lang="es-ES_tradnl" sz="1400" kern="1200" dirty="0"/>
        </a:p>
      </dsp:txBody>
      <dsp:txXfrm>
        <a:off x="2425495" y="3521709"/>
        <a:ext cx="1741167" cy="1664813"/>
      </dsp:txXfrm>
    </dsp:sp>
    <dsp:sp modelId="{FBAF00A5-EBAC-2C48-B147-D6A2C07EF42E}">
      <dsp:nvSpPr>
        <dsp:cNvPr id="0" name=""/>
        <dsp:cNvSpPr/>
      </dsp:nvSpPr>
      <dsp:spPr>
        <a:xfrm>
          <a:off x="4008576" y="3521709"/>
          <a:ext cx="2611751" cy="166481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ES_tradnl" sz="27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_tradnl" sz="1600" kern="1200" dirty="0" smtClean="0"/>
            <a:t>Poco trabajadas y atendidas</a:t>
          </a:r>
          <a:endParaRPr lang="es-ES_tradnl" sz="1600" kern="1200" dirty="0"/>
        </a:p>
      </dsp:txBody>
      <dsp:txXfrm>
        <a:off x="4008576" y="3521709"/>
        <a:ext cx="2611751" cy="1664813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56C8AA7-DB76-FC45-BE14-3ECBF33692A4}">
      <dsp:nvSpPr>
        <dsp:cNvPr id="0" name=""/>
        <dsp:cNvSpPr/>
      </dsp:nvSpPr>
      <dsp:spPr>
        <a:xfrm>
          <a:off x="0" y="2"/>
          <a:ext cx="7583487" cy="3240000"/>
        </a:xfrm>
        <a:prstGeom prst="rightArrow">
          <a:avLst/>
        </a:prstGeom>
        <a:blipFill rotWithShape="0"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shade val="10000"/>
                <a:satMod val="135000"/>
              </a:schemeClr>
              <a:schemeClr val="accent1">
                <a:hueOff val="0"/>
                <a:satOff val="0"/>
                <a:lumOff val="0"/>
                <a:alphaOff val="0"/>
                <a:satMod val="150000"/>
                <a:lumMod val="110000"/>
              </a:schemeClr>
            </a:duotone>
          </a:blip>
          <a:stretch/>
        </a:blipFill>
        <a:ln>
          <a:noFill/>
        </a:ln>
        <a:effectLst>
          <a:outerShdw blurRad="101600" dist="25400" dir="4800000" sx="103000" sy="103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l">
            <a:rot lat="0" lon="0" rev="3000000"/>
          </a:lightRig>
        </a:scene3d>
        <a:sp3d prstMaterial="softEdge">
          <a:bevelT w="0" h="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BCCD0E1-5263-AC46-A4AB-C17705C4A67B}">
      <dsp:nvSpPr>
        <dsp:cNvPr id="0" name=""/>
        <dsp:cNvSpPr/>
      </dsp:nvSpPr>
      <dsp:spPr>
        <a:xfrm>
          <a:off x="3468444" y="170750"/>
          <a:ext cx="2876148" cy="263316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42240" rIns="0" bIns="1422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1400" kern="1200" dirty="0" smtClean="0"/>
            <a:t>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1400" kern="1200" dirty="0" smtClean="0"/>
            <a:t>- </a:t>
          </a:r>
          <a:r>
            <a:rPr lang="es-ES_tradnl" sz="1600" kern="1200" dirty="0" smtClean="0"/>
            <a:t>ESTABLECE LOS MECANISMOS DE EVALUACIÓN Y SEGUIMIENTO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1600" kern="1200" dirty="0" smtClean="0"/>
            <a:t>- CONEVAL EVALUA LA POLITICA SOCIAL</a:t>
          </a:r>
          <a:r>
            <a:rPr lang="es-ES_tradnl" sz="1600" kern="1200" dirty="0" smtClean="0"/>
            <a:t> </a:t>
          </a:r>
          <a:endParaRPr lang="es-ES_tradnl" sz="1600" kern="1200" dirty="0"/>
        </a:p>
      </dsp:txBody>
      <dsp:txXfrm>
        <a:off x="3468444" y="170750"/>
        <a:ext cx="2876148" cy="2633164"/>
      </dsp:txXfrm>
    </dsp:sp>
    <dsp:sp modelId="{359F1085-1EE8-674F-965D-50936EA3B805}">
      <dsp:nvSpPr>
        <dsp:cNvPr id="0" name=""/>
        <dsp:cNvSpPr/>
      </dsp:nvSpPr>
      <dsp:spPr>
        <a:xfrm>
          <a:off x="2555968" y="832099"/>
          <a:ext cx="1160851" cy="16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457200" rIns="0" bIns="457200" numCol="1" spcCol="1270" anchor="ctr" anchorCtr="0">
          <a:noAutofit/>
        </a:bodyPr>
        <a:lstStyle/>
        <a:p>
          <a:pPr lvl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_tradnl" sz="4500" kern="1200" dirty="0"/>
        </a:p>
      </dsp:txBody>
      <dsp:txXfrm>
        <a:off x="2555968" y="832099"/>
        <a:ext cx="1160851" cy="1620000"/>
      </dsp:txXfrm>
    </dsp:sp>
    <dsp:sp modelId="{F9C31C56-8FA9-5440-9BFD-77D0C295FF00}">
      <dsp:nvSpPr>
        <dsp:cNvPr id="0" name=""/>
        <dsp:cNvSpPr/>
      </dsp:nvSpPr>
      <dsp:spPr>
        <a:xfrm>
          <a:off x="607364" y="420473"/>
          <a:ext cx="1708714" cy="244022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43840" rIns="0" bIns="2438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2400" b="1" kern="1200" dirty="0" smtClean="0"/>
            <a:t>Ley General de Desarrollo Social (LGDS) 2004</a:t>
          </a:r>
          <a:endParaRPr lang="es-ES_tradnl" sz="2400" kern="1200" dirty="0"/>
        </a:p>
      </dsp:txBody>
      <dsp:txXfrm>
        <a:off x="607364" y="420473"/>
        <a:ext cx="1708714" cy="2440222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7317C9C-AFF2-8E4A-9876-CF1A6A1326CD}">
      <dsp:nvSpPr>
        <dsp:cNvPr id="0" name=""/>
        <dsp:cNvSpPr/>
      </dsp:nvSpPr>
      <dsp:spPr>
        <a:xfrm>
          <a:off x="1563163" y="0"/>
          <a:ext cx="2132394" cy="4297363"/>
        </a:xfrm>
        <a:prstGeom prst="triangle">
          <a:avLst/>
        </a:prstGeom>
        <a:blipFill rotWithShape="0"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shade val="10000"/>
                <a:satMod val="135000"/>
              </a:schemeClr>
              <a:schemeClr val="accent1">
                <a:hueOff val="0"/>
                <a:satOff val="0"/>
                <a:lumOff val="0"/>
                <a:alphaOff val="0"/>
                <a:satMod val="150000"/>
                <a:lumMod val="110000"/>
              </a:schemeClr>
            </a:duotone>
          </a:blip>
          <a:stretch/>
        </a:blipFill>
        <a:ln>
          <a:noFill/>
        </a:ln>
        <a:effectLst>
          <a:outerShdw blurRad="101600" dist="25400" dir="4800000" sx="103000" sy="103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l">
            <a:rot lat="0" lon="0" rev="3000000"/>
          </a:lightRig>
        </a:scene3d>
        <a:sp3d prstMaterial="softEdge">
          <a:bevelT w="0" h="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2BD8E84-19C7-B746-858A-0E9B127043F8}">
      <dsp:nvSpPr>
        <dsp:cNvPr id="0" name=""/>
        <dsp:cNvSpPr/>
      </dsp:nvSpPr>
      <dsp:spPr>
        <a:xfrm>
          <a:off x="2928199" y="430155"/>
          <a:ext cx="2793285" cy="763789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1500" kern="1200" dirty="0" smtClean="0"/>
            <a:t>1) Señalar obligaciones y responsabilidades del gobierno</a:t>
          </a:r>
          <a:r>
            <a:rPr lang="es-ES_tradnl" sz="1400" kern="1200" dirty="0" smtClean="0"/>
            <a:t>. </a:t>
          </a:r>
          <a:endParaRPr lang="es-ES_tradnl" sz="1400" kern="1200" dirty="0"/>
        </a:p>
      </dsp:txBody>
      <dsp:txXfrm>
        <a:off x="2928199" y="430155"/>
        <a:ext cx="2793285" cy="763789"/>
      </dsp:txXfrm>
    </dsp:sp>
    <dsp:sp modelId="{7A7C7788-788C-CD4B-B65A-BE2A36E6ADB8}">
      <dsp:nvSpPr>
        <dsp:cNvPr id="0" name=""/>
        <dsp:cNvSpPr/>
      </dsp:nvSpPr>
      <dsp:spPr>
        <a:xfrm>
          <a:off x="2928199" y="1289418"/>
          <a:ext cx="2793285" cy="763789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1500" kern="1200" dirty="0" smtClean="0"/>
            <a:t>2) C</a:t>
          </a:r>
          <a:r>
            <a:rPr lang="es-ES_tradnl" sz="1500" kern="1200" dirty="0" smtClean="0"/>
            <a:t>onstituir un sistema de desarrollo social</a:t>
          </a:r>
          <a:r>
            <a:rPr lang="es-ES_tradnl" sz="1400" kern="1200" dirty="0" smtClean="0"/>
            <a:t>. </a:t>
          </a:r>
          <a:endParaRPr lang="es-ES_tradnl" sz="1400" kern="1200" dirty="0"/>
        </a:p>
      </dsp:txBody>
      <dsp:txXfrm>
        <a:off x="2928199" y="1289418"/>
        <a:ext cx="2793285" cy="763789"/>
      </dsp:txXfrm>
    </dsp:sp>
    <dsp:sp modelId="{1CD0CD30-DA6A-CA4D-B8C8-F8FF9F62C561}">
      <dsp:nvSpPr>
        <dsp:cNvPr id="0" name=""/>
        <dsp:cNvSpPr/>
      </dsp:nvSpPr>
      <dsp:spPr>
        <a:xfrm>
          <a:off x="2928199" y="2148681"/>
          <a:ext cx="2793285" cy="763789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1500" kern="1200" dirty="0" smtClean="0"/>
            <a:t>3) D</a:t>
          </a:r>
          <a:r>
            <a:rPr lang="es-ES_tradnl" sz="1500" kern="1200" dirty="0" smtClean="0"/>
            <a:t>elimitar competencias federales, estatales y municipales</a:t>
          </a:r>
          <a:r>
            <a:rPr lang="es-ES_tradnl" sz="1400" kern="1200" dirty="0" smtClean="0"/>
            <a:t>. </a:t>
          </a:r>
          <a:endParaRPr lang="es-ES_tradnl" sz="1400" kern="1200" dirty="0"/>
        </a:p>
      </dsp:txBody>
      <dsp:txXfrm>
        <a:off x="2928199" y="2148681"/>
        <a:ext cx="2793285" cy="763789"/>
      </dsp:txXfrm>
    </dsp:sp>
    <dsp:sp modelId="{554BCB08-A45F-9445-8DE3-A2B1578DC30E}">
      <dsp:nvSpPr>
        <dsp:cNvPr id="0" name=""/>
        <dsp:cNvSpPr/>
      </dsp:nvSpPr>
      <dsp:spPr>
        <a:xfrm>
          <a:off x="2928199" y="3007944"/>
          <a:ext cx="2793285" cy="763789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1900" kern="1200" dirty="0" smtClean="0"/>
            <a:t>4) </a:t>
          </a:r>
          <a:r>
            <a:rPr lang="es-ES_tradnl" sz="1900" kern="1200" dirty="0" smtClean="0"/>
            <a:t>Relación implícita con evaluación.</a:t>
          </a:r>
          <a:endParaRPr lang="es-ES_tradnl" sz="1900" kern="1200" dirty="0"/>
        </a:p>
      </dsp:txBody>
      <dsp:txXfrm>
        <a:off x="2928199" y="3007944"/>
        <a:ext cx="2793285" cy="76378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3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3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3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3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3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3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3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3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3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3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3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FullBackground.jpg"/>
          <p:cNvPicPr>
            <a:picLocks noChangeAspect="1"/>
          </p:cNvPicPr>
          <p:nvPr/>
        </p:nvPicPr>
        <p:blipFill>
          <a:blip r:embed="rId2"/>
          <a:srcRect t="50000"/>
          <a:stretch>
            <a:fillRect/>
          </a:stretch>
        </p:blipFill>
        <p:spPr>
          <a:xfrm>
            <a:off x="0" y="3429000"/>
            <a:ext cx="9144000" cy="3429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9463" y="1918447"/>
            <a:ext cx="7583488" cy="1470025"/>
          </a:xfrm>
        </p:spPr>
        <p:txBody>
          <a:bodyPr anchor="b" anchorCtr="0"/>
          <a:lstStyle/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79463" y="3478306"/>
            <a:ext cx="7583487" cy="1752600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>
                <a:solidFill>
                  <a:schemeClr val="bg2"/>
                </a:solidFill>
                <a:effectLst>
                  <a:outerShdw blurRad="63500" dir="2700000" algn="tl" rotWithShape="0">
                    <a:schemeClr val="tx1">
                      <a:alpha val="40000"/>
                    </a:scheme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D1038-39E7-5544-A784-B40A37AF9356}" type="datetimeFigureOut">
              <a:rPr lang="es-ES_tradnl" smtClean="0"/>
              <a:pPr/>
              <a:t>23/8/10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/>
              <a:t>‹Nr.›</a:t>
            </a:fld>
            <a:endParaRPr kumimoji="0" lang="en-US"/>
          </a:p>
        </p:txBody>
      </p:sp>
      <p:pic>
        <p:nvPicPr>
          <p:cNvPr id="7" name="Picture 6" descr="overlay-ruleShadow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303984"/>
            <a:ext cx="9144000" cy="12501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FullBackground.jpg"/>
          <p:cNvPicPr>
            <a:picLocks noChangeAspect="1"/>
          </p:cNvPicPr>
          <p:nvPr/>
        </p:nvPicPr>
        <p:blipFill>
          <a:blip r:embed="rId2"/>
          <a:srcRect l="50000"/>
          <a:stretch>
            <a:fillRect/>
          </a:stretch>
        </p:blipFill>
        <p:spPr>
          <a:xfrm>
            <a:off x="4572000" y="4482"/>
            <a:ext cx="457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 descr="overlay-ruleShadow.png"/>
          <p:cNvPicPr>
            <a:picLocks noChangeAspect="1"/>
          </p:cNvPicPr>
          <p:nvPr/>
        </p:nvPicPr>
        <p:blipFill>
          <a:blip r:embed="rId3"/>
          <a:srcRect r="25031"/>
          <a:stretch>
            <a:fillRect/>
          </a:stretch>
        </p:blipFill>
        <p:spPr>
          <a:xfrm rot="16200000">
            <a:off x="1086391" y="3365075"/>
            <a:ext cx="6855164" cy="12501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74320"/>
            <a:ext cx="3959352" cy="1691640"/>
          </a:xfrm>
        </p:spPr>
        <p:txBody>
          <a:bodyPr vert="horz" lIns="91440" tIns="45720" rIns="91440" bIns="45720" rtlCol="0" anchor="b" anchorCtr="0">
            <a:noAutofit/>
          </a:bodyPr>
          <a:lstStyle>
            <a:lvl1pPr marL="0" algn="ctr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effectLst>
                  <a:outerShdw blurRad="50800" dist="12700" dir="2700000" sx="100500" sy="100500" algn="tl" rotWithShape="0">
                    <a:prstClr val="black">
                      <a:alpha val="6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864608" y="264907"/>
            <a:ext cx="3959352" cy="6328186"/>
          </a:xfrm>
          <a:solidFill>
            <a:schemeClr val="tx1">
              <a:lumMod val="50000"/>
            </a:schemeClr>
          </a:solidFill>
          <a:effectLst>
            <a:outerShdw blurRad="50800" dir="2700000" algn="tl" rotWithShape="0">
              <a:schemeClr val="tx1">
                <a:alpha val="40000"/>
              </a:schemeClr>
            </a:outerShdw>
          </a:effectLst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_tradnl" smtClean="0"/>
              <a:t>Haga clic en el icono para agregar una imagen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1970801"/>
            <a:ext cx="3959352" cy="32004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 anchorCtr="0"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kern="120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6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lnSpc>
                <a:spcPct val="110000"/>
              </a:lnSpc>
              <a:spcBef>
                <a:spcPts val="2000"/>
              </a:spcBef>
              <a:buFont typeface="Calisto MT" pitchFamily="18" charset="0"/>
              <a:buNone/>
            </a:pPr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670048" y="6356350"/>
            <a:ext cx="1627632" cy="3651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6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fld id="{F9AD1038-39E7-5544-A784-B40A37AF9356}" type="datetimeFigureOut">
              <a:rPr lang="es-ES_tradnl" smtClean="0"/>
              <a:pPr/>
              <a:t>23/8/10</a:t>
            </a:fld>
            <a:endParaRPr lang="es-ES_trad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42047" y="6356350"/>
            <a:ext cx="1892808" cy="3651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200" kern="120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6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s-ES_trad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892808" y="5738129"/>
            <a:ext cx="758952" cy="576072"/>
          </a:xfrm>
        </p:spPr>
        <p:txBody>
          <a:bodyPr vert="horz" lIns="91440" tIns="45720" rIns="91440" bIns="45720" rtlCol="0" anchor="ctr">
            <a:noAutofit/>
          </a:bodyPr>
          <a:lstStyle>
            <a:lvl1pPr marL="0" algn="ctr" defTabSz="914400" rtl="0" eaLnBrk="1" latinLnBrk="0" hangingPunct="1">
              <a:spcBef>
                <a:spcPct val="0"/>
              </a:spcBef>
              <a:defRPr sz="3600" kern="1200">
                <a:solidFill>
                  <a:schemeClr val="tx1"/>
                </a:solidFill>
                <a:effectLst>
                  <a:outerShdw blurRad="50800" dist="12700" dir="2700000" sx="100500" sy="100500" algn="tl" rotWithShape="0">
                    <a:prstClr val="black">
                      <a:alpha val="6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fld id="{93D45653-6279-8B41-8A92-340601189E33}" type="slidenum">
              <a:rPr lang="es-ES_tradnl" smtClean="0"/>
              <a:pPr/>
              <a:t>‹Nr.›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Imagen encima d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FullBackgroun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482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038600"/>
            <a:ext cx="7620000" cy="990600"/>
          </a:xfrm>
        </p:spPr>
        <p:txBody>
          <a:bodyPr vert="horz" lIns="91440" tIns="45720" rIns="91440" bIns="45720" rtlCol="0" anchor="b" anchorCtr="0">
            <a:normAutofit/>
          </a:bodyPr>
          <a:lstStyle>
            <a:lvl1pPr algn="ctr">
              <a:defRPr sz="3600" kern="1200">
                <a:solidFill>
                  <a:schemeClr val="bg2"/>
                </a:solidFill>
                <a:effectLst>
                  <a:outerShdw blurRad="63500" dir="2700000" algn="tl" rotWithShape="0">
                    <a:schemeClr val="tx1">
                      <a:alpha val="40000"/>
                    </a:schemeClr>
                  </a:outerShdw>
                </a:effectLst>
                <a:latin typeface="+mj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spcBef>
                <a:spcPts val="2000"/>
              </a:spcBef>
              <a:buFont typeface="Calisto MT" pitchFamily="18" charset="0"/>
              <a:buNone/>
            </a:pPr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42900" y="265176"/>
            <a:ext cx="8458200" cy="3697224"/>
          </a:xfrm>
          <a:solidFill>
            <a:schemeClr val="tx1">
              <a:lumMod val="50000"/>
            </a:schemeClr>
          </a:solidFill>
          <a:effectLst>
            <a:outerShdw blurRad="50800" dir="2700000" algn="tl" rotWithShape="0">
              <a:schemeClr val="tx1">
                <a:alpha val="40000"/>
              </a:scheme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ts val="2000"/>
              </a:spcBef>
              <a:buFont typeface="Calisto MT" pitchFamily="18" charset="0"/>
              <a:buNone/>
              <a:defRPr sz="2400" kern="1200">
                <a:solidFill>
                  <a:schemeClr val="bg2"/>
                </a:solidFill>
                <a:effectLst>
                  <a:outerShdw blurRad="63500" dir="2700000" algn="tl" rotWithShape="0">
                    <a:schemeClr val="tx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_tradnl" smtClean="0"/>
              <a:t>Haga clic en el icono para agregar una imagen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0" y="5042647"/>
            <a:ext cx="7620000" cy="1129553"/>
          </a:xfrm>
        </p:spPr>
        <p:txBody>
          <a:bodyPr>
            <a:normAutofit/>
          </a:bodyPr>
          <a:lstStyle>
            <a:lvl1pPr marL="0" indent="0" algn="ctr">
              <a:lnSpc>
                <a:spcPct val="110000"/>
              </a:lnSpc>
              <a:spcBef>
                <a:spcPct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D1038-39E7-5544-A784-B40A37AF9356}" type="datetimeFigureOut">
              <a:rPr lang="es-ES_tradnl" smtClean="0"/>
              <a:pPr/>
              <a:t>23/8/10</a:t>
            </a:fld>
            <a:endParaRPr lang="es-ES_trad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45653-6279-8B41-8A92-340601189E33}" type="slidenum">
              <a:rPr lang="es-ES_tradnl" smtClean="0"/>
              <a:pPr/>
              <a:t>‹Nr.›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Cier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60000"/>
                    </a:prstClr>
                  </a:outerShdw>
                </a:effectLst>
              </a:defRPr>
            </a:lvl1pPr>
          </a:lstStyle>
          <a:p>
            <a:fld id="{F9AD1038-39E7-5544-A784-B40A37AF9356}" type="datetimeFigureOut">
              <a:rPr lang="es-ES_tradnl" smtClean="0"/>
              <a:pPr/>
              <a:t>23/8/10</a:t>
            </a:fld>
            <a:endParaRPr lang="es-ES_trad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60000"/>
                    </a:prstClr>
                  </a:outerShdw>
                </a:effectLst>
              </a:defRPr>
            </a:lvl1pPr>
          </a:lstStyle>
          <a:p>
            <a:endParaRPr lang="es-ES_trad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60000"/>
                    </a:prstClr>
                  </a:outerShdw>
                </a:effectLst>
              </a:defRPr>
            </a:lvl1pPr>
          </a:lstStyle>
          <a:p>
            <a:fld id="{93D45653-6279-8B41-8A92-340601189E33}" type="slidenum">
              <a:rPr lang="es-ES_tradnl" smtClean="0"/>
              <a:pPr/>
              <a:t>‹Nr.›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overlay-ruleShadow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07592"/>
            <a:ext cx="9144000" cy="125016"/>
          </a:xfrm>
          <a:prstGeom prst="rect">
            <a:avLst/>
          </a:prstGeom>
        </p:spPr>
      </p:pic>
      <p:pic>
        <p:nvPicPr>
          <p:cNvPr id="8" name="Picture 7" descr="Overlay-FullBackground.jpg"/>
          <p:cNvPicPr>
            <a:picLocks noChangeAspect="1"/>
          </p:cNvPicPr>
          <p:nvPr/>
        </p:nvPicPr>
        <p:blipFill>
          <a:blip r:embed="rId3"/>
          <a:srcRect t="23333"/>
          <a:stretch>
            <a:fillRect/>
          </a:stretch>
        </p:blipFill>
        <p:spPr>
          <a:xfrm>
            <a:off x="0" y="1425388"/>
            <a:ext cx="9144000" cy="543261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D1038-39E7-5544-A784-B40A37AF9356}" type="datetimeFigureOut">
              <a:rPr lang="es-ES_tradnl" smtClean="0"/>
              <a:pPr/>
              <a:t>23/8/10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45653-6279-8B41-8A92-340601189E33}" type="slidenum">
              <a:rPr lang="es-ES_tradnl" smtClean="0"/>
              <a:pPr/>
              <a:t>‹Nr.›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Overlay-FullBackground.jpg"/>
          <p:cNvPicPr>
            <a:picLocks noChangeAspect="1"/>
          </p:cNvPicPr>
          <p:nvPr/>
        </p:nvPicPr>
        <p:blipFill>
          <a:blip r:embed="rId2"/>
          <a:srcRect r="14719"/>
          <a:stretch>
            <a:fillRect/>
          </a:stretch>
        </p:blipFill>
        <p:spPr>
          <a:xfrm>
            <a:off x="0" y="4482"/>
            <a:ext cx="779811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848600" y="457200"/>
            <a:ext cx="1219200" cy="5668963"/>
          </a:xfrm>
        </p:spPr>
        <p:txBody>
          <a:bodyPr vert="eaVert">
            <a:normAutofit/>
          </a:bodyPr>
          <a:lstStyle/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9462" y="457200"/>
            <a:ext cx="6383337" cy="5668963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24800" y="6356350"/>
            <a:ext cx="1066800" cy="3651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6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fld id="{F9AD1038-39E7-5544-A784-B40A37AF9356}" type="datetimeFigureOut">
              <a:rPr lang="es-ES_tradnl" smtClean="0"/>
              <a:pPr/>
              <a:t>23/8/10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45653-6279-8B41-8A92-340601189E33}" type="slidenum">
              <a:rPr lang="es-ES_tradnl" smtClean="0"/>
              <a:pPr/>
              <a:t>‹Nr.›</a:t>
            </a:fld>
            <a:endParaRPr lang="es-ES_tradnl"/>
          </a:p>
        </p:txBody>
      </p:sp>
      <p:pic>
        <p:nvPicPr>
          <p:cNvPr id="10" name="Picture 9" descr="overlay-ruleShadow.png"/>
          <p:cNvPicPr>
            <a:picLocks noChangeAspect="1"/>
          </p:cNvPicPr>
          <p:nvPr/>
        </p:nvPicPr>
        <p:blipFill>
          <a:blip r:embed="rId3"/>
          <a:srcRect r="25031"/>
          <a:stretch>
            <a:fillRect/>
          </a:stretch>
        </p:blipFill>
        <p:spPr>
          <a:xfrm rot="5400000" flipH="1">
            <a:off x="4421262" y="3365075"/>
            <a:ext cx="6855164" cy="12501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ruleShadow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07592"/>
            <a:ext cx="9144000" cy="125016"/>
          </a:xfrm>
          <a:prstGeom prst="rect">
            <a:avLst/>
          </a:prstGeom>
        </p:spPr>
      </p:pic>
      <p:pic>
        <p:nvPicPr>
          <p:cNvPr id="7" name="Picture 6" descr="Overlay-FullBackground.jpg"/>
          <p:cNvPicPr>
            <a:picLocks noChangeAspect="1"/>
          </p:cNvPicPr>
          <p:nvPr/>
        </p:nvPicPr>
        <p:blipFill>
          <a:blip r:embed="rId3"/>
          <a:srcRect t="23333"/>
          <a:stretch>
            <a:fillRect/>
          </a:stretch>
        </p:blipFill>
        <p:spPr>
          <a:xfrm>
            <a:off x="0" y="1425388"/>
            <a:ext cx="9144000" cy="543261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D1038-39E7-5544-A784-B40A37AF9356}" type="datetimeFigureOut">
              <a:rPr lang="es-ES_tradnl" smtClean="0"/>
              <a:pPr/>
              <a:t>23/8/10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45653-6279-8B41-8A92-340601189E33}" type="slidenum">
              <a:rPr lang="es-ES_tradnl" smtClean="0"/>
              <a:pPr/>
              <a:t>‹Nr.›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Diapositiva de título con ima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FullBackground.jpg"/>
          <p:cNvPicPr>
            <a:picLocks noChangeAspect="1"/>
          </p:cNvPicPr>
          <p:nvPr/>
        </p:nvPicPr>
        <p:blipFill>
          <a:blip r:embed="rId2"/>
          <a:srcRect t="50000"/>
          <a:stretch>
            <a:fillRect/>
          </a:stretch>
        </p:blipFill>
        <p:spPr>
          <a:xfrm>
            <a:off x="0" y="3429000"/>
            <a:ext cx="9144000" cy="3429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9463" y="789081"/>
            <a:ext cx="7583488" cy="1470025"/>
          </a:xfrm>
        </p:spPr>
        <p:txBody>
          <a:bodyPr anchor="ctr" anchorCtr="0"/>
          <a:lstStyle/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79463" y="4724400"/>
            <a:ext cx="7583487" cy="1385047"/>
          </a:xfrm>
        </p:spPr>
        <p:txBody>
          <a:bodyPr anchor="ctr" anchorCtr="0"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bg2"/>
                </a:solidFill>
                <a:effectLst>
                  <a:outerShdw blurRad="63500" dir="2700000" algn="tl" rotWithShape="0">
                    <a:schemeClr val="tx1">
                      <a:alpha val="40000"/>
                    </a:scheme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D1038-39E7-5544-A784-B40A37AF9356}" type="datetimeFigureOut">
              <a:rPr lang="es-ES_tradnl" smtClean="0"/>
              <a:pPr/>
              <a:t>23/8/10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45653-6279-8B41-8A92-340601189E33}" type="slidenum">
              <a:rPr lang="es-ES_tradnl" smtClean="0"/>
              <a:pPr/>
              <a:t>‹Nr.›</a:t>
            </a:fld>
            <a:endParaRPr lang="es-ES_tradnl"/>
          </a:p>
        </p:txBody>
      </p:sp>
      <p:pic>
        <p:nvPicPr>
          <p:cNvPr id="7" name="Picture 6" descr="overlay-ruleShadow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303984"/>
            <a:ext cx="9144000" cy="125016"/>
          </a:xfrm>
          <a:prstGeom prst="rect">
            <a:avLst/>
          </a:prstGeom>
        </p:spPr>
      </p:pic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3677371" y="2564085"/>
            <a:ext cx="1789259" cy="1729830"/>
          </a:xfrm>
          <a:prstGeom prst="ellipse">
            <a:avLst/>
          </a:prstGeom>
          <a:noFill/>
          <a:ln w="127000">
            <a:solidFill>
              <a:schemeClr val="tx2"/>
            </a:solidFill>
          </a:ln>
          <a:effectLst>
            <a:innerShdw blurRad="101600" dist="76200" dir="13500000">
              <a:prstClr val="black">
                <a:alpha val="57000"/>
              </a:prstClr>
            </a:innerShdw>
          </a:effectLst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</a:defRPr>
            </a:lvl1pPr>
          </a:lstStyle>
          <a:p>
            <a:r>
              <a:rPr lang="es-ES_tradnl" smtClean="0"/>
              <a:t>Haga clic en el icono para agregar una imagen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ruleShadow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446984"/>
            <a:ext cx="9144000" cy="125016"/>
          </a:xfrm>
          <a:prstGeom prst="rect">
            <a:avLst/>
          </a:prstGeom>
        </p:spPr>
      </p:pic>
      <p:pic>
        <p:nvPicPr>
          <p:cNvPr id="7" name="Picture 6" descr="Overlay-FullBackground.jpg"/>
          <p:cNvPicPr>
            <a:picLocks noChangeAspect="1"/>
          </p:cNvPicPr>
          <p:nvPr/>
        </p:nvPicPr>
        <p:blipFill>
          <a:blip r:embed="rId3"/>
          <a:srcRect t="66667"/>
          <a:stretch>
            <a:fillRect/>
          </a:stretch>
        </p:blipFill>
        <p:spPr>
          <a:xfrm>
            <a:off x="0" y="4572000"/>
            <a:ext cx="9144000" cy="2286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2971800"/>
            <a:ext cx="7583487" cy="1362075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800" kern="1200">
                <a:solidFill>
                  <a:schemeClr val="tx1"/>
                </a:solidFill>
                <a:effectLst>
                  <a:outerShdw blurRad="50800" dist="12700" dir="2700000" sx="100500" sy="100500" algn="tl" rotWithShape="0">
                    <a:prstClr val="black">
                      <a:alpha val="6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4724400"/>
            <a:ext cx="7583487" cy="1398494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ts val="600"/>
              </a:spcBef>
              <a:buFont typeface="Calisto MT" pitchFamily="18" charset="0"/>
              <a:buNone/>
              <a:defRPr sz="1800" kern="1200">
                <a:solidFill>
                  <a:schemeClr val="bg2"/>
                </a:solidFill>
                <a:effectLst>
                  <a:outerShdw blurRad="63500" dir="2700000" algn="tl" rotWithShape="0">
                    <a:schemeClr val="tx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D1038-39E7-5544-A784-B40A37AF9356}" type="datetimeFigureOut">
              <a:rPr lang="es-ES_tradnl" smtClean="0"/>
              <a:pPr/>
              <a:t>23/8/10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45653-6279-8B41-8A92-340601189E33}" type="slidenum">
              <a:rPr lang="es-ES_tradnl" smtClean="0"/>
              <a:pPr/>
              <a:t>‹Nr.›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overlay-ruleShadow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07592"/>
            <a:ext cx="9144000" cy="125016"/>
          </a:xfrm>
          <a:prstGeom prst="rect">
            <a:avLst/>
          </a:prstGeom>
        </p:spPr>
      </p:pic>
      <p:pic>
        <p:nvPicPr>
          <p:cNvPr id="11" name="Picture 10" descr="Overlay-FullBackground.jpg"/>
          <p:cNvPicPr>
            <a:picLocks noChangeAspect="1"/>
          </p:cNvPicPr>
          <p:nvPr/>
        </p:nvPicPr>
        <p:blipFill>
          <a:blip r:embed="rId3"/>
          <a:srcRect t="23333"/>
          <a:stretch>
            <a:fillRect/>
          </a:stretch>
        </p:blipFill>
        <p:spPr>
          <a:xfrm>
            <a:off x="0" y="1425388"/>
            <a:ext cx="9144000" cy="543261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62753"/>
            <a:ext cx="7583488" cy="1283167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9463" y="1828800"/>
            <a:ext cx="3566160" cy="42973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96791" y="1828800"/>
            <a:ext cx="3566160" cy="42973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D1038-39E7-5544-A784-B40A37AF9356}" type="datetimeFigureOut">
              <a:rPr lang="es-ES_tradnl" smtClean="0"/>
              <a:pPr/>
              <a:t>23/8/10</a:t>
            </a:fld>
            <a:endParaRPr lang="es-ES_trad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45653-6279-8B41-8A92-340601189E33}" type="slidenum">
              <a:rPr lang="es-ES_tradnl" smtClean="0"/>
              <a:pPr/>
              <a:t>‹Nr.›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overlay-ruleShadow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07592"/>
            <a:ext cx="9144000" cy="125016"/>
          </a:xfrm>
          <a:prstGeom prst="rect">
            <a:avLst/>
          </a:prstGeom>
        </p:spPr>
      </p:pic>
      <p:pic>
        <p:nvPicPr>
          <p:cNvPr id="13" name="Picture 12" descr="Overlay-FullBackground.jpg"/>
          <p:cNvPicPr>
            <a:picLocks noChangeAspect="1"/>
          </p:cNvPicPr>
          <p:nvPr/>
        </p:nvPicPr>
        <p:blipFill>
          <a:blip r:embed="rId3"/>
          <a:srcRect t="23333"/>
          <a:stretch>
            <a:fillRect/>
          </a:stretch>
        </p:blipFill>
        <p:spPr>
          <a:xfrm>
            <a:off x="0" y="1425388"/>
            <a:ext cx="9144000" cy="543261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62753"/>
            <a:ext cx="7583488" cy="1283167"/>
          </a:xfrm>
        </p:spPr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1524000"/>
            <a:ext cx="3566160" cy="838200"/>
          </a:xfrm>
        </p:spPr>
        <p:txBody>
          <a:bodyPr anchor="ctr" anchorCtr="0">
            <a:noAutofit/>
          </a:bodyPr>
          <a:lstStyle>
            <a:lvl1pPr marL="0" indent="0" algn="ctr">
              <a:spcBef>
                <a:spcPct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9463" y="2393576"/>
            <a:ext cx="3566160" cy="373258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96791" y="1524000"/>
            <a:ext cx="3566160" cy="838200"/>
          </a:xfrm>
        </p:spPr>
        <p:txBody>
          <a:bodyPr anchor="ctr" anchorCtr="0">
            <a:noAutofit/>
          </a:bodyPr>
          <a:lstStyle>
            <a:lvl1pPr marL="0" indent="0" algn="ctr">
              <a:spcBef>
                <a:spcPct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96791" y="2393576"/>
            <a:ext cx="3566160" cy="373258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D1038-39E7-5544-A784-B40A37AF9356}" type="datetimeFigureOut">
              <a:rPr lang="es-ES_tradnl" smtClean="0"/>
              <a:pPr/>
              <a:t>23/8/10</a:t>
            </a:fld>
            <a:endParaRPr lang="es-ES_trad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45653-6279-8B41-8A92-340601189E33}" type="slidenum">
              <a:rPr lang="es-ES_tradnl" smtClean="0"/>
              <a:pPr/>
              <a:t>‹Nr.›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ruleShadow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07592"/>
            <a:ext cx="9144000" cy="12501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D1038-39E7-5544-A784-B40A37AF9356}" type="datetimeFigureOut">
              <a:rPr lang="es-ES_tradnl" smtClean="0"/>
              <a:pPr/>
              <a:t>23/8/10</a:t>
            </a:fld>
            <a:endParaRPr lang="es-ES_trad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45653-6279-8B41-8A92-340601189E33}" type="slidenum">
              <a:rPr lang="es-ES_tradnl" smtClean="0"/>
              <a:pPr/>
              <a:t>‹Nr.›</a:t>
            </a:fld>
            <a:endParaRPr lang="es-ES_tradnl"/>
          </a:p>
        </p:txBody>
      </p:sp>
      <p:pic>
        <p:nvPicPr>
          <p:cNvPr id="10" name="Picture 9" descr="Overlay-FullBackground.jpg"/>
          <p:cNvPicPr>
            <a:picLocks noChangeAspect="1"/>
          </p:cNvPicPr>
          <p:nvPr/>
        </p:nvPicPr>
        <p:blipFill>
          <a:blip r:embed="rId3"/>
          <a:srcRect t="21046"/>
          <a:stretch>
            <a:fillRect/>
          </a:stretch>
        </p:blipFill>
        <p:spPr>
          <a:xfrm>
            <a:off x="0" y="1447800"/>
            <a:ext cx="9144000" cy="541468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Overlay-FullBackgroun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482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D1038-39E7-5544-A784-B40A37AF9356}" type="datetimeFigureOut">
              <a:rPr lang="es-ES_tradnl" smtClean="0"/>
              <a:pPr/>
              <a:t>23/8/10</a:t>
            </a:fld>
            <a:endParaRPr lang="es-ES_trad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45653-6279-8B41-8A92-340601189E33}" type="slidenum">
              <a:rPr lang="es-ES_tradnl" smtClean="0"/>
              <a:pPr/>
              <a:t>‹Nr.›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FullBackground.jpg"/>
          <p:cNvPicPr>
            <a:picLocks noChangeAspect="1"/>
          </p:cNvPicPr>
          <p:nvPr/>
        </p:nvPicPr>
        <p:blipFill>
          <a:blip r:embed="rId2"/>
          <a:srcRect l="50000"/>
          <a:stretch>
            <a:fillRect/>
          </a:stretch>
        </p:blipFill>
        <p:spPr>
          <a:xfrm>
            <a:off x="4572000" y="4482"/>
            <a:ext cx="457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73049"/>
            <a:ext cx="3962400" cy="1690221"/>
          </a:xfrm>
        </p:spPr>
        <p:txBody>
          <a:bodyPr vert="horz" lIns="91440" tIns="45720" rIns="91440" bIns="45720" rtlCol="0" anchor="b" anchorCtr="0">
            <a:noAutofit/>
          </a:bodyPr>
          <a:lstStyle>
            <a:lvl1pPr marL="0" algn="ctr" defTabSz="914400" rtl="0" eaLnBrk="1" latinLnBrk="0" hangingPunct="1">
              <a:spcBef>
                <a:spcPct val="0"/>
              </a:spcBef>
              <a:defRPr sz="3600" kern="1200">
                <a:solidFill>
                  <a:schemeClr val="tx1"/>
                </a:solidFill>
                <a:effectLst>
                  <a:outerShdw blurRad="50800" dist="12700" dir="2700000" sx="100500" sy="100500" algn="tl" rotWithShape="0">
                    <a:prstClr val="black">
                      <a:alpha val="6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66401" y="273050"/>
            <a:ext cx="3959352" cy="585311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1975104"/>
            <a:ext cx="3962400" cy="320040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 anchorCtr="0">
            <a:normAutofit/>
          </a:bodyPr>
          <a:lstStyle>
            <a:lvl1pPr marL="0" indent="0" algn="ctr" defTabSz="914400" rtl="0" eaLnBrk="1" latinLnBrk="0" hangingPunct="1">
              <a:lnSpc>
                <a:spcPct val="110000"/>
              </a:lnSpc>
              <a:spcBef>
                <a:spcPts val="2000"/>
              </a:spcBef>
              <a:buNone/>
              <a:defRPr sz="1800" kern="120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6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667000" y="6356350"/>
            <a:ext cx="1622612" cy="3651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6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fld id="{F9AD1038-39E7-5544-A784-B40A37AF9356}" type="datetimeFigureOut">
              <a:rPr lang="es-ES_tradnl" smtClean="0"/>
              <a:pPr/>
              <a:t>23/8/10</a:t>
            </a:fld>
            <a:endParaRPr lang="es-ES_trad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42047" y="6356350"/>
            <a:ext cx="1891553" cy="3651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200" kern="120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6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s-ES_trad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892808" y="5748338"/>
            <a:ext cx="762000" cy="576262"/>
          </a:xfrm>
        </p:spPr>
        <p:txBody>
          <a:bodyPr vert="horz" lIns="91440" tIns="45720" rIns="91440" bIns="45720" rtlCol="0" anchor="ctr">
            <a:noAutofit/>
          </a:bodyPr>
          <a:lstStyle>
            <a:lvl1pPr marL="0" algn="ctr" defTabSz="914400" rtl="0" eaLnBrk="1" latinLnBrk="0" hangingPunct="1">
              <a:spcBef>
                <a:spcPct val="0"/>
              </a:spcBef>
              <a:defRPr sz="3600" kern="1200">
                <a:solidFill>
                  <a:schemeClr val="tx1"/>
                </a:solidFill>
                <a:effectLst>
                  <a:outerShdw blurRad="50800" dist="12700" dir="2700000" sx="100500" sy="100500" algn="tl" rotWithShape="0">
                    <a:prstClr val="black">
                      <a:alpha val="6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fld id="{96652B35-718D-4E28-AFEB-B694A3B357E8}" type="slidenum">
              <a:rPr kumimoji="0" lang="en-US" smtClean="0"/>
              <a:pPr/>
              <a:t>‹Nr.›</a:t>
            </a:fld>
            <a:endParaRPr kumimoji="0" lang="en-US"/>
          </a:p>
        </p:txBody>
      </p:sp>
      <p:pic>
        <p:nvPicPr>
          <p:cNvPr id="10" name="Picture 9" descr="overlay-ruleShadow.png"/>
          <p:cNvPicPr>
            <a:picLocks noChangeAspect="1"/>
          </p:cNvPicPr>
          <p:nvPr/>
        </p:nvPicPr>
        <p:blipFill>
          <a:blip r:embed="rId3"/>
          <a:srcRect r="25031"/>
          <a:stretch>
            <a:fillRect/>
          </a:stretch>
        </p:blipFill>
        <p:spPr>
          <a:xfrm rot="16200000">
            <a:off x="1086391" y="3365075"/>
            <a:ext cx="6855164" cy="125016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4" Type="http://schemas.openxmlformats.org/officeDocument/2006/relationships/slideLayout" Target="../slideLayouts/slideLayout14.xml"/><Relationship Id="rId4" Type="http://schemas.openxmlformats.org/officeDocument/2006/relationships/slideLayout" Target="../slideLayouts/slideLayout4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9463" y="62753"/>
            <a:ext cx="7583488" cy="128316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1828800"/>
            <a:ext cx="7583488" cy="42973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732494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  <a:effectLst>
                  <a:outerShdw blurRad="63500" dir="2700000" algn="tl" rotWithShape="0">
                    <a:schemeClr val="tx1">
                      <a:alpha val="40000"/>
                    </a:schemeClr>
                  </a:outerShdw>
                </a:effectLst>
              </a:defRPr>
            </a:lvl1pPr>
          </a:lstStyle>
          <a:p>
            <a:fld id="{F9AD1038-39E7-5544-A784-B40A37AF9356}" type="datetimeFigureOut">
              <a:rPr lang="es-ES_tradnl" smtClean="0"/>
              <a:pPr/>
              <a:t>23/8/10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42047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  <a:effectLst>
                  <a:outerShdw blurRad="63500" dir="2700000" algn="tl" rotWithShape="0">
                    <a:schemeClr val="tx1">
                      <a:alpha val="40000"/>
                    </a:schemeClr>
                  </a:outerShdw>
                </a:effectLst>
              </a:defRPr>
            </a:lvl1pPr>
          </a:lstStyle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267200" y="6356350"/>
            <a:ext cx="609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2"/>
                </a:solidFill>
                <a:effectLst>
                  <a:outerShdw blurRad="63500" dir="2700000" algn="tl" rotWithShape="0">
                    <a:schemeClr val="tx1">
                      <a:alpha val="40000"/>
                    </a:schemeClr>
                  </a:outerShdw>
                </a:effectLst>
              </a:defRPr>
            </a:lvl1pPr>
          </a:lstStyle>
          <a:p>
            <a:fld id="{93D45653-6279-8B41-8A92-340601189E33}" type="slidenum">
              <a:rPr lang="es-ES_tradnl" smtClean="0"/>
              <a:pPr/>
              <a:t>‹Nr.›</a:t>
            </a:fld>
            <a:endParaRPr lang="es-ES_tradnl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27" r:id="rId1"/>
    <p:sldLayoutId id="2147483828" r:id="rId2"/>
    <p:sldLayoutId id="2147483829" r:id="rId3"/>
    <p:sldLayoutId id="2147483830" r:id="rId4"/>
    <p:sldLayoutId id="2147483831" r:id="rId5"/>
    <p:sldLayoutId id="2147483832" r:id="rId6"/>
    <p:sldLayoutId id="2147483833" r:id="rId7"/>
    <p:sldLayoutId id="2147483834" r:id="rId8"/>
    <p:sldLayoutId id="2147483835" r:id="rId9"/>
    <p:sldLayoutId id="2147483836" r:id="rId10"/>
    <p:sldLayoutId id="2147483837" r:id="rId11"/>
    <p:sldLayoutId id="2147483838" r:id="rId12"/>
    <p:sldLayoutId id="2147483839" r:id="rId13"/>
    <p:sldLayoutId id="2147483840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800" kern="1200">
          <a:solidFill>
            <a:schemeClr val="tx1"/>
          </a:solidFill>
          <a:effectLst>
            <a:outerShdw blurRad="50800" dist="12700" dir="2700000" sx="100500" sy="100500" algn="tl" rotWithShape="0">
              <a:prstClr val="black">
                <a:alpha val="60000"/>
              </a:prstClr>
            </a:outerShdw>
          </a:effectLst>
          <a:latin typeface="+mj-lt"/>
          <a:ea typeface="+mj-ea"/>
          <a:cs typeface="+mj-cs"/>
        </a:defRPr>
      </a:lvl1pPr>
    </p:titleStyle>
    <p:bodyStyle>
      <a:lvl1pPr marL="282575" indent="-282575" algn="l" defTabSz="914400" rtl="0" eaLnBrk="1" latinLnBrk="0" hangingPunct="1">
        <a:spcBef>
          <a:spcPts val="2000"/>
        </a:spcBef>
        <a:buFont typeface="Calisto MT" pitchFamily="18" charset="0"/>
        <a:buChar char="•"/>
        <a:defRPr sz="2400" kern="1200">
          <a:solidFill>
            <a:schemeClr val="bg2"/>
          </a:solidFill>
          <a:effectLst>
            <a:outerShdw blurRad="63500" dir="2700000" algn="tl" rotWithShape="0">
              <a:schemeClr val="tx1">
                <a:alpha val="40000"/>
              </a:schemeClr>
            </a:outerShdw>
          </a:effectLst>
          <a:latin typeface="+mn-lt"/>
          <a:ea typeface="+mn-ea"/>
          <a:cs typeface="+mn-cs"/>
        </a:defRPr>
      </a:lvl1pPr>
      <a:lvl2pPr marL="577850" indent="-295275" algn="l" defTabSz="914400" rtl="0" eaLnBrk="1" latinLnBrk="0" hangingPunct="1">
        <a:spcBef>
          <a:spcPts val="600"/>
        </a:spcBef>
        <a:buClr>
          <a:schemeClr val="bg2">
            <a:lumMod val="60000"/>
            <a:lumOff val="40000"/>
          </a:schemeClr>
        </a:buClr>
        <a:buFont typeface="Calisto MT" pitchFamily="18" charset="0"/>
        <a:buChar char="•"/>
        <a:defRPr sz="2200" kern="1200">
          <a:solidFill>
            <a:schemeClr val="bg2"/>
          </a:solidFill>
          <a:effectLst>
            <a:outerShdw blurRad="63500" dir="2700000" algn="tl" rotWithShape="0">
              <a:schemeClr val="tx1">
                <a:alpha val="40000"/>
              </a:schemeClr>
            </a:outerShdw>
          </a:effectLst>
          <a:latin typeface="+mn-lt"/>
          <a:ea typeface="+mn-ea"/>
          <a:cs typeface="+mn-cs"/>
        </a:defRPr>
      </a:lvl2pPr>
      <a:lvl3pPr marL="860425" indent="-282575" algn="l" defTabSz="914400" rtl="0" eaLnBrk="1" latinLnBrk="0" hangingPunct="1">
        <a:spcBef>
          <a:spcPts val="600"/>
        </a:spcBef>
        <a:buFont typeface="Calisto MT" pitchFamily="18" charset="0"/>
        <a:buChar char="•"/>
        <a:defRPr sz="2000" kern="1200">
          <a:solidFill>
            <a:schemeClr val="bg2"/>
          </a:solidFill>
          <a:effectLst>
            <a:outerShdw blurRad="63500" dir="2700000" algn="tl" rotWithShape="0">
              <a:schemeClr val="tx1">
                <a:alpha val="40000"/>
              </a:schemeClr>
            </a:outerShdw>
          </a:effectLst>
          <a:latin typeface="+mn-lt"/>
          <a:ea typeface="+mn-ea"/>
          <a:cs typeface="+mn-cs"/>
        </a:defRPr>
      </a:lvl3pPr>
      <a:lvl4pPr marL="1143000" indent="-282575" algn="l" defTabSz="914400" rtl="0" eaLnBrk="1" latinLnBrk="0" hangingPunct="1">
        <a:spcBef>
          <a:spcPts val="600"/>
        </a:spcBef>
        <a:buClr>
          <a:schemeClr val="bg2">
            <a:lumMod val="60000"/>
            <a:lumOff val="40000"/>
          </a:schemeClr>
        </a:buClr>
        <a:buFont typeface="Calisto MT" pitchFamily="18" charset="0"/>
        <a:buChar char="•"/>
        <a:defRPr sz="1800" kern="1200">
          <a:solidFill>
            <a:schemeClr val="bg2"/>
          </a:solidFill>
          <a:effectLst>
            <a:outerShdw blurRad="63500" dir="2700000" algn="tl" rotWithShape="0">
              <a:schemeClr val="tx1">
                <a:alpha val="40000"/>
              </a:schemeClr>
            </a:outerShdw>
          </a:effectLst>
          <a:latin typeface="+mn-lt"/>
          <a:ea typeface="+mn-ea"/>
          <a:cs typeface="+mn-cs"/>
        </a:defRPr>
      </a:lvl4pPr>
      <a:lvl5pPr marL="1425575" indent="-282575" algn="l" defTabSz="914400" rtl="0" eaLnBrk="1" latinLnBrk="0" hangingPunct="1">
        <a:spcBef>
          <a:spcPts val="600"/>
        </a:spcBef>
        <a:buFont typeface="Calisto MT" pitchFamily="18" charset="0"/>
        <a:buChar char="•"/>
        <a:defRPr sz="1800" kern="1200">
          <a:solidFill>
            <a:schemeClr val="bg2"/>
          </a:solidFill>
          <a:effectLst>
            <a:outerShdw blurRad="63500" dir="2700000" algn="tl" rotWithShape="0">
              <a:schemeClr val="tx1">
                <a:alpha val="40000"/>
              </a:scheme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6" Type="http://schemas.microsoft.com/office/2007/relationships/diagramDrawing" Target="../diagrams/drawing1.xml"/><Relationship Id="rId4" Type="http://schemas.openxmlformats.org/officeDocument/2006/relationships/diagramQuickStyle" Target="../diagrams/quickStyle1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1.xml"/><Relationship Id="rId3" Type="http://schemas.openxmlformats.org/officeDocument/2006/relationships/diagramLayout" Target="../diagrams/layout1.xml"/><Relationship Id="rId5" Type="http://schemas.openxmlformats.org/officeDocument/2006/relationships/diagramColors" Target="../diagrams/colors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6" Type="http://schemas.microsoft.com/office/2007/relationships/diagramDrawing" Target="../diagrams/drawing2.xml"/><Relationship Id="rId4" Type="http://schemas.openxmlformats.org/officeDocument/2006/relationships/diagramQuickStyle" Target="../diagrams/quickStyle2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2.xml"/><Relationship Id="rId3" Type="http://schemas.openxmlformats.org/officeDocument/2006/relationships/diagramLayout" Target="../diagrams/layout2.xml"/><Relationship Id="rId5" Type="http://schemas.openxmlformats.org/officeDocument/2006/relationships/diagramColors" Target="../diagrams/colors2.xml"/></Relationships>
</file>

<file path=ppt/slides/_rels/slide5.xml.rels><?xml version="1.0" encoding="UTF-8" standalone="yes"?>
<Relationships xmlns="http://schemas.openxmlformats.org/package/2006/relationships"><Relationship Id="rId6" Type="http://schemas.microsoft.com/office/2007/relationships/diagramDrawing" Target="../diagrams/drawing3.xml"/><Relationship Id="rId4" Type="http://schemas.openxmlformats.org/officeDocument/2006/relationships/diagramQuickStyle" Target="../diagrams/quickStyle3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3.xml"/><Relationship Id="rId3" Type="http://schemas.openxmlformats.org/officeDocument/2006/relationships/diagramLayout" Target="../diagrams/layout3.xml"/><Relationship Id="rId5" Type="http://schemas.openxmlformats.org/officeDocument/2006/relationships/diagramColors" Target="../diagrams/colors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45098" y="506342"/>
            <a:ext cx="7940793" cy="2951339"/>
          </a:xfrm>
        </p:spPr>
        <p:txBody>
          <a:bodyPr>
            <a:normAutofit fontScale="90000"/>
          </a:bodyPr>
          <a:lstStyle/>
          <a:p>
            <a:r>
              <a:rPr lang="es-ES_tradnl" dirty="0" smtClean="0"/>
              <a:t>AVANCES DE Un sistema: </a:t>
            </a:r>
            <a:r>
              <a:rPr lang="es-ES_tradnl" dirty="0" smtClean="0"/>
              <a:t>Evaluación y monitoreo en el CONEVAL, 2006</a:t>
            </a:r>
            <a:r>
              <a:rPr lang="es-ES_tradnl" dirty="0" smtClean="0"/>
              <a:t> </a:t>
            </a:r>
            <a:r>
              <a:rPr lang="es-ES_tradnl" dirty="0" err="1" smtClean="0"/>
              <a:t>–</a:t>
            </a:r>
            <a:r>
              <a:rPr lang="es-ES_tradnl" dirty="0" smtClean="0"/>
              <a:t> 2010</a:t>
            </a:r>
            <a:br>
              <a:rPr lang="es-ES_tradnl" dirty="0" smtClean="0"/>
            </a:br>
            <a:r>
              <a:rPr lang="es-ES_tradnl" sz="2400" dirty="0" smtClean="0"/>
              <a:t>(una visi</a:t>
            </a:r>
            <a:r>
              <a:rPr lang="es-ES_tradnl" sz="2400" dirty="0" smtClean="0"/>
              <a:t>ón personal)</a:t>
            </a:r>
            <a:r>
              <a:rPr lang="es-ES_tradnl" dirty="0" smtClean="0"/>
              <a:t/>
            </a:r>
            <a:br>
              <a:rPr lang="es-ES_tradnl" dirty="0" smtClean="0"/>
            </a:br>
            <a:endParaRPr lang="es-ES_tradnl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432560" y="3457681"/>
            <a:ext cx="7406640" cy="1752600"/>
          </a:xfrm>
        </p:spPr>
        <p:txBody>
          <a:bodyPr/>
          <a:lstStyle/>
          <a:p>
            <a:r>
              <a:rPr lang="es-ES_tradnl" dirty="0" smtClean="0"/>
              <a:t>Agustín Escobar</a:t>
            </a:r>
          </a:p>
          <a:p>
            <a:r>
              <a:rPr lang="es-ES_tradnl" dirty="0" smtClean="0"/>
              <a:t>CIESAS / </a:t>
            </a:r>
            <a:r>
              <a:rPr lang="es-ES_tradnl" dirty="0" smtClean="0"/>
              <a:t>CONEVAL</a:t>
            </a:r>
          </a:p>
          <a:p>
            <a:endParaRPr lang="es-ES_tradnl" dirty="0" smtClean="0"/>
          </a:p>
          <a:p>
            <a:endParaRPr lang="es-ES_tradnl" dirty="0"/>
          </a:p>
        </p:txBody>
      </p:sp>
      <p:sp>
        <p:nvSpPr>
          <p:cNvPr id="4" name="CuadroTexto 3"/>
          <p:cNvSpPr txBox="1"/>
          <p:nvPr/>
        </p:nvSpPr>
        <p:spPr>
          <a:xfrm>
            <a:off x="1873824" y="5746666"/>
            <a:ext cx="64334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dirty="0" smtClean="0"/>
              <a:t>VI Conferencia de la Red de Monitoreo y Evaluación en América Latina y el Caribe, 25-27 de </a:t>
            </a:r>
            <a:r>
              <a:rPr lang="es-ES_tradnl" dirty="0" smtClean="0"/>
              <a:t>agosto de </a:t>
            </a:r>
            <a:r>
              <a:rPr lang="es-ES_tradnl" dirty="0" smtClean="0"/>
              <a:t>2010, México</a:t>
            </a:r>
            <a:endParaRPr lang="es-ES_tradn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/>
          <a:lstStyle/>
          <a:p>
            <a:r>
              <a:rPr lang="es-MX">
                <a:effectLst/>
              </a:rPr>
              <a:t>Tres tipos de cobertura:</a:t>
            </a:r>
            <a:endParaRPr lang="es-ES">
              <a:effectLst/>
            </a:endParaRPr>
          </a:p>
        </p:txBody>
      </p:sp>
      <p:sp>
        <p:nvSpPr>
          <p:cNvPr id="39939" name="Rectangle 3"/>
          <p:cNvSpPr>
            <a:spLocks noGrp="1"/>
          </p:cNvSpPr>
          <p:nvPr>
            <p:ph type="body" idx="4294967295"/>
          </p:nvPr>
        </p:nvSpPr>
        <p:spPr bwMode="auto">
          <a:noFill/>
        </p:spPr>
        <p:txBody>
          <a:bodyPr/>
          <a:lstStyle/>
          <a:p>
            <a:pPr marL="457200" indent="-457200">
              <a:buFont typeface="Calisto MT" charset="0"/>
              <a:buAutoNum type="arabicPeriod"/>
            </a:pPr>
            <a:r>
              <a:rPr lang="es-MX" dirty="0">
                <a:effectLst/>
              </a:rPr>
              <a:t>De programas específicos</a:t>
            </a:r>
          </a:p>
          <a:p>
            <a:pPr marL="457200" indent="-457200">
              <a:buFont typeface="Calisto MT" charset="0"/>
              <a:buAutoNum type="arabicPeriod"/>
            </a:pPr>
            <a:r>
              <a:rPr lang="es-MX" dirty="0">
                <a:effectLst/>
              </a:rPr>
              <a:t>De conjuntos de acciones en un campo o “estratégicas” (salud, crédito, seguridad y protección social, gasto descentralizado)</a:t>
            </a:r>
          </a:p>
          <a:p>
            <a:pPr marL="457200" indent="-457200">
              <a:buFont typeface="Calisto MT" charset="0"/>
              <a:buAutoNum type="arabicPeriod"/>
            </a:pPr>
            <a:r>
              <a:rPr lang="es-MX" dirty="0">
                <a:effectLst/>
              </a:rPr>
              <a:t>De políticas </a:t>
            </a:r>
            <a:r>
              <a:rPr lang="es-MX" dirty="0" smtClean="0">
                <a:effectLst/>
              </a:rPr>
              <a:t>(informes </a:t>
            </a:r>
            <a:r>
              <a:rPr lang="es-MX" dirty="0">
                <a:effectLst/>
              </a:rPr>
              <a:t>globales de rezagos sociales, pobreza de ingresos y multidimensional, carencias y relevancia, coordinación y alcance de las políticas públicas)</a:t>
            </a:r>
            <a:r>
              <a:rPr lang="es-MX" dirty="0" smtClean="0">
                <a:effectLst/>
              </a:rPr>
              <a:t>.</a:t>
            </a:r>
          </a:p>
          <a:p>
            <a:pPr marL="457200" indent="-457200">
              <a:buFont typeface="Calisto MT" charset="0"/>
              <a:buAutoNum type="arabicPeriod"/>
            </a:pPr>
            <a:r>
              <a:rPr lang="es-MX" dirty="0" smtClean="0">
                <a:effectLst/>
              </a:rPr>
              <a:t>S</a:t>
            </a:r>
            <a:r>
              <a:rPr lang="es-MX" dirty="0" smtClean="0">
                <a:effectLst/>
              </a:rPr>
              <a:t>ólo indirectamente, estatales</a:t>
            </a:r>
            <a:endParaRPr lang="es-MX" dirty="0" smtClean="0">
              <a:effectLst/>
            </a:endParaRPr>
          </a:p>
          <a:p>
            <a:pPr marL="457200" indent="-457200">
              <a:buFont typeface="Calisto MT" charset="0"/>
              <a:buAutoNum type="arabicPeriod"/>
            </a:pPr>
            <a:endParaRPr lang="es-ES" dirty="0">
              <a:effectLst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/>
          <a:lstStyle/>
          <a:p>
            <a:r>
              <a:rPr lang="es-MX">
                <a:effectLst/>
              </a:rPr>
              <a:t>Según objetivos:</a:t>
            </a:r>
            <a:endParaRPr lang="es-ES">
              <a:effectLst/>
            </a:endParaRPr>
          </a:p>
        </p:txBody>
      </p:sp>
      <p:sp>
        <p:nvSpPr>
          <p:cNvPr id="40963" name="Rectangle 3"/>
          <p:cNvSpPr>
            <a:spLocks noGrp="1"/>
          </p:cNvSpPr>
          <p:nvPr>
            <p:ph type="body" idx="4294967295"/>
          </p:nvPr>
        </p:nvSpPr>
        <p:spPr bwMode="auto">
          <a:noFill/>
        </p:spPr>
        <p:txBody>
          <a:bodyPr/>
          <a:lstStyle/>
          <a:p>
            <a:pPr marL="457200" indent="-457200">
              <a:buFont typeface="Calisto MT" charset="0"/>
              <a:buAutoNum type="arabicPeriod"/>
            </a:pPr>
            <a:r>
              <a:rPr lang="es-MX" dirty="0">
                <a:effectLst/>
              </a:rPr>
              <a:t>De diseño, consistencia y resultados</a:t>
            </a:r>
            <a:r>
              <a:rPr lang="es-MX" dirty="0" smtClean="0">
                <a:effectLst/>
              </a:rPr>
              <a:t>.✓✓</a:t>
            </a:r>
          </a:p>
          <a:p>
            <a:pPr marL="457200" indent="-457200">
              <a:buFont typeface="Calisto MT" charset="0"/>
              <a:buAutoNum type="arabicPeriod"/>
            </a:pPr>
            <a:r>
              <a:rPr lang="es-MX" dirty="0">
                <a:effectLst/>
              </a:rPr>
              <a:t>Específicas de desempeño</a:t>
            </a:r>
            <a:r>
              <a:rPr lang="es-MX" dirty="0" smtClean="0">
                <a:effectLst/>
              </a:rPr>
              <a:t>.✓</a:t>
            </a:r>
          </a:p>
          <a:p>
            <a:pPr marL="457200" indent="-457200">
              <a:buFont typeface="Calisto MT" charset="0"/>
              <a:buAutoNum type="arabicPeriod"/>
            </a:pPr>
            <a:r>
              <a:rPr lang="es-MX" dirty="0">
                <a:effectLst/>
              </a:rPr>
              <a:t>Impacto.</a:t>
            </a:r>
          </a:p>
          <a:p>
            <a:pPr marL="457200" indent="-457200">
              <a:buFont typeface="Calisto MT" charset="0"/>
              <a:buAutoNum type="arabicPeriod"/>
            </a:pPr>
            <a:r>
              <a:rPr lang="es-MX" dirty="0">
                <a:effectLst/>
              </a:rPr>
              <a:t>Procesos</a:t>
            </a:r>
            <a:r>
              <a:rPr lang="es-MX" dirty="0" smtClean="0">
                <a:effectLst/>
              </a:rPr>
              <a:t>.</a:t>
            </a:r>
          </a:p>
          <a:p>
            <a:pPr marL="457200" indent="-457200">
              <a:buFont typeface="Calisto MT" charset="0"/>
              <a:buAutoNum type="arabicPeriod"/>
            </a:pPr>
            <a:r>
              <a:rPr lang="es-MX" dirty="0" smtClean="0">
                <a:effectLst/>
              </a:rPr>
              <a:t>Indicadores.</a:t>
            </a:r>
          </a:p>
          <a:p>
            <a:pPr marL="457200" indent="-457200">
              <a:buFont typeface="Calisto MT" charset="0"/>
              <a:buAutoNum type="arabicPeriod"/>
            </a:pPr>
            <a:r>
              <a:rPr lang="es-MX" dirty="0">
                <a:effectLst/>
              </a:rPr>
              <a:t>Complementarias.</a:t>
            </a:r>
            <a:endParaRPr lang="es-ES" dirty="0"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/>
          <a:lstStyle/>
          <a:p>
            <a:r>
              <a:rPr lang="es-MX">
                <a:effectLst/>
              </a:rPr>
              <a:t>Según pago:</a:t>
            </a:r>
            <a:endParaRPr lang="es-ES">
              <a:effectLst/>
            </a:endParaRPr>
          </a:p>
        </p:txBody>
      </p:sp>
      <p:sp>
        <p:nvSpPr>
          <p:cNvPr id="43011" name="Rectangle 3"/>
          <p:cNvSpPr>
            <a:spLocks noGrp="1"/>
          </p:cNvSpPr>
          <p:nvPr>
            <p:ph type="body" idx="4294967295"/>
          </p:nvPr>
        </p:nvSpPr>
        <p:spPr bwMode="auto">
          <a:noFill/>
        </p:spPr>
        <p:txBody>
          <a:bodyPr/>
          <a:lstStyle/>
          <a:p>
            <a:r>
              <a:rPr lang="es-MX">
                <a:effectLst/>
              </a:rPr>
              <a:t>Evaluaciones del CONEVAL (130 EED, 5 impacto, 10 ECR)</a:t>
            </a:r>
          </a:p>
          <a:p>
            <a:r>
              <a:rPr lang="es-MX">
                <a:effectLst/>
              </a:rPr>
              <a:t>Evaluaciones contratadas por las entidades (TDR, avances, resultados)</a:t>
            </a:r>
            <a:endParaRPr lang="es-ES">
              <a:effectLst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/>
          <a:lstStyle/>
          <a:p>
            <a:r>
              <a:rPr lang="es-MX">
                <a:effectLst/>
              </a:rPr>
              <a:t>Monitoreo:</a:t>
            </a:r>
            <a:endParaRPr lang="es-ES">
              <a:effectLst/>
            </a:endParaRPr>
          </a:p>
        </p:txBody>
      </p:sp>
      <p:sp>
        <p:nvSpPr>
          <p:cNvPr id="41987" name="Rectangle 3"/>
          <p:cNvSpPr>
            <a:spLocks noGrp="1"/>
          </p:cNvSpPr>
          <p:nvPr>
            <p:ph type="body" idx="4294967295"/>
          </p:nvPr>
        </p:nvSpPr>
        <p:spPr bwMode="auto">
          <a:noFill/>
        </p:spPr>
        <p:txBody>
          <a:bodyPr/>
          <a:lstStyle/>
          <a:p>
            <a:r>
              <a:rPr lang="es-MX" dirty="0">
                <a:effectLst/>
              </a:rPr>
              <a:t>Trabajo siempre renovado de mejoramiento de indicadores (</a:t>
            </a:r>
            <a:r>
              <a:rPr lang="es-MX" dirty="0" smtClean="0">
                <a:effectLst/>
              </a:rPr>
              <a:t>hacia </a:t>
            </a:r>
            <a:r>
              <a:rPr lang="es-MX" dirty="0">
                <a:effectLst/>
              </a:rPr>
              <a:t>resultados transparentes y significativos)</a:t>
            </a:r>
          </a:p>
          <a:p>
            <a:r>
              <a:rPr lang="es-MX" dirty="0">
                <a:effectLst/>
              </a:rPr>
              <a:t>¡</a:t>
            </a:r>
            <a:r>
              <a:rPr lang="es-MX" dirty="0">
                <a:solidFill>
                  <a:srgbClr val="FF0000"/>
                </a:solidFill>
                <a:effectLst/>
              </a:rPr>
              <a:t>Sistemas de información</a:t>
            </a:r>
            <a:r>
              <a:rPr lang="es-MX" dirty="0">
                <a:effectLst/>
              </a:rPr>
              <a:t>! (el SED)</a:t>
            </a:r>
          </a:p>
          <a:p>
            <a:r>
              <a:rPr lang="es-MX" dirty="0">
                <a:effectLst/>
              </a:rPr>
              <a:t>Trabajo constante de mejoría de la matriz de indicadores y resultados</a:t>
            </a:r>
          </a:p>
          <a:p>
            <a:r>
              <a:rPr lang="es-MX" dirty="0">
                <a:effectLst/>
              </a:rPr>
              <a:t>Incorporación creciente de ramos, fondos y programas nuevos o no incluidos (Educación técnica)</a:t>
            </a:r>
            <a:endParaRPr lang="es-ES" dirty="0">
              <a:effectLst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/>
          <a:lstStyle/>
          <a:p>
            <a:r>
              <a:rPr lang="es-MX" sz="4400">
                <a:effectLst/>
              </a:rPr>
              <a:t>Conformación de un sistema</a:t>
            </a:r>
            <a:endParaRPr lang="es-ES" sz="4400">
              <a:effectLst/>
            </a:endParaRPr>
          </a:p>
        </p:txBody>
      </p:sp>
      <p:sp>
        <p:nvSpPr>
          <p:cNvPr id="44035" name="Rectangle 3"/>
          <p:cNvSpPr>
            <a:spLocks noGrp="1"/>
          </p:cNvSpPr>
          <p:nvPr>
            <p:ph type="body" idx="4294967295"/>
          </p:nvPr>
        </p:nvSpPr>
        <p:spPr bwMode="auto">
          <a:noFill/>
        </p:spPr>
        <p:txBody>
          <a:bodyPr/>
          <a:lstStyle/>
          <a:p>
            <a:pPr marL="457200" indent="-457200">
              <a:buFont typeface="Calisto MT" charset="0"/>
              <a:buAutoNum type="arabicPeriod"/>
            </a:pPr>
            <a:r>
              <a:rPr lang="es-MX" dirty="0" smtClean="0">
                <a:effectLst/>
              </a:rPr>
              <a:t>TDR, propuestas, estudio de mercado y licitaci</a:t>
            </a:r>
            <a:r>
              <a:rPr lang="es-MX" dirty="0" smtClean="0">
                <a:effectLst/>
              </a:rPr>
              <a:t>ón</a:t>
            </a:r>
            <a:endParaRPr lang="es-MX" dirty="0" smtClean="0">
              <a:effectLst/>
            </a:endParaRPr>
          </a:p>
          <a:p>
            <a:pPr marL="457200" indent="-457200">
              <a:buFont typeface="Calisto MT" charset="0"/>
              <a:buAutoNum type="arabicPeriod"/>
            </a:pPr>
            <a:r>
              <a:rPr lang="es-MX" dirty="0">
                <a:effectLst/>
              </a:rPr>
              <a:t>Evaluación</a:t>
            </a:r>
          </a:p>
          <a:p>
            <a:pPr marL="457200" indent="-457200">
              <a:buFont typeface="Calisto MT" charset="0"/>
              <a:buAutoNum type="arabicPeriod"/>
            </a:pPr>
            <a:r>
              <a:rPr lang="es-MX" dirty="0">
                <a:effectLst/>
              </a:rPr>
              <a:t>Publicación</a:t>
            </a:r>
          </a:p>
          <a:p>
            <a:pPr marL="457200" indent="-457200">
              <a:buFont typeface="Calisto MT" charset="0"/>
              <a:buAutoNum type="arabicPeriod"/>
            </a:pPr>
            <a:r>
              <a:rPr lang="es-MX" dirty="0">
                <a:effectLst/>
              </a:rPr>
              <a:t>ASM (Aspectos Susceptibles de Mejora)</a:t>
            </a:r>
          </a:p>
          <a:p>
            <a:pPr marL="457200" indent="-457200">
              <a:buFont typeface="Calisto MT" charset="0"/>
              <a:buAutoNum type="arabicPeriod"/>
            </a:pPr>
            <a:r>
              <a:rPr lang="es-MX" dirty="0">
                <a:effectLst/>
              </a:rPr>
              <a:t>Seguimiento a ASM</a:t>
            </a:r>
          </a:p>
          <a:p>
            <a:pPr marL="457200" indent="-457200">
              <a:buFont typeface="Calisto MT" charset="0"/>
              <a:buAutoNum type="arabicPeriod"/>
            </a:pPr>
            <a:r>
              <a:rPr lang="es-MX" dirty="0">
                <a:effectLst/>
              </a:rPr>
              <a:t>¿Retroalimentación a siguiente evaluación?</a:t>
            </a:r>
            <a:endParaRPr lang="es-ES" dirty="0">
              <a:effectLst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/>
          <a:lstStyle/>
          <a:p>
            <a:r>
              <a:rPr lang="es-MX">
                <a:effectLst/>
              </a:rPr>
              <a:t>Los públicos:</a:t>
            </a:r>
            <a:endParaRPr lang="es-ES">
              <a:effectLst/>
            </a:endParaRPr>
          </a:p>
        </p:txBody>
      </p:sp>
      <p:sp>
        <p:nvSpPr>
          <p:cNvPr id="45059" name="Rectangle 3"/>
          <p:cNvSpPr>
            <a:spLocks noGrp="1"/>
          </p:cNvSpPr>
          <p:nvPr>
            <p:ph type="body" idx="4294967295"/>
          </p:nvPr>
        </p:nvSpPr>
        <p:spPr bwMode="auto">
          <a:noFill/>
        </p:spPr>
        <p:txBody>
          <a:bodyPr/>
          <a:lstStyle/>
          <a:p>
            <a:r>
              <a:rPr lang="es-MX" dirty="0">
                <a:effectLst/>
              </a:rPr>
              <a:t>El público y los ciudadanos</a:t>
            </a:r>
          </a:p>
          <a:p>
            <a:r>
              <a:rPr lang="es-MX" dirty="0">
                <a:effectLst/>
              </a:rPr>
              <a:t>El</a:t>
            </a:r>
            <a:r>
              <a:rPr lang="es-MX" dirty="0" smtClean="0">
                <a:effectLst/>
              </a:rPr>
              <a:t> Congreso</a:t>
            </a:r>
            <a:endParaRPr lang="es-MX" dirty="0">
              <a:effectLst/>
            </a:endParaRPr>
          </a:p>
          <a:p>
            <a:r>
              <a:rPr lang="es-MX" dirty="0">
                <a:effectLst/>
              </a:rPr>
              <a:t>La Secretaría de Hacienda</a:t>
            </a:r>
          </a:p>
          <a:p>
            <a:r>
              <a:rPr lang="es-MX" dirty="0">
                <a:effectLst/>
              </a:rPr>
              <a:t>Presidencia</a:t>
            </a:r>
          </a:p>
          <a:p>
            <a:r>
              <a:rPr lang="es-MX" dirty="0">
                <a:effectLst/>
              </a:rPr>
              <a:t>Las entidades evaluadas</a:t>
            </a:r>
          </a:p>
          <a:p>
            <a:r>
              <a:rPr lang="es-MX" dirty="0">
                <a:effectLst/>
              </a:rPr>
              <a:t>Una filosofía: colaboración, utilidad y confianza: CONEVAL como entidad rigurosa, imparcial, transparente que coadyuva al desarrollo social.</a:t>
            </a:r>
            <a:endParaRPr lang="es-ES" dirty="0">
              <a:effectLst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/>
          <a:lstStyle/>
          <a:p>
            <a:r>
              <a:rPr lang="es-MX">
                <a:effectLst/>
              </a:rPr>
              <a:t>Pendientes propios:</a:t>
            </a:r>
            <a:endParaRPr lang="es-ES">
              <a:effectLst/>
            </a:endParaRPr>
          </a:p>
        </p:txBody>
      </p:sp>
      <p:sp>
        <p:nvSpPr>
          <p:cNvPr id="46083" name="Rectangle 3"/>
          <p:cNvSpPr>
            <a:spLocks noGrp="1"/>
          </p:cNvSpPr>
          <p:nvPr>
            <p:ph type="body" idx="4294967295"/>
          </p:nvPr>
        </p:nvSpPr>
        <p:spPr bwMode="auto">
          <a:noFill/>
        </p:spPr>
        <p:txBody>
          <a:bodyPr/>
          <a:lstStyle/>
          <a:p>
            <a:pPr>
              <a:lnSpc>
                <a:spcPct val="80000"/>
              </a:lnSpc>
              <a:spcBef>
                <a:spcPts val="1500"/>
              </a:spcBef>
            </a:pPr>
            <a:r>
              <a:rPr lang="es-MX" sz="2000" dirty="0">
                <a:effectLst/>
              </a:rPr>
              <a:t>Fomentar uso de evaluaciones</a:t>
            </a:r>
          </a:p>
          <a:p>
            <a:pPr>
              <a:lnSpc>
                <a:spcPct val="80000"/>
              </a:lnSpc>
              <a:spcBef>
                <a:spcPts val="1500"/>
              </a:spcBef>
            </a:pPr>
            <a:r>
              <a:rPr lang="es-MX" sz="2000" dirty="0">
                <a:effectLst/>
              </a:rPr>
              <a:t>Contratación por el evaluado: imparcialidad, calidad, rigor</a:t>
            </a:r>
          </a:p>
          <a:p>
            <a:pPr>
              <a:lnSpc>
                <a:spcPct val="80000"/>
              </a:lnSpc>
              <a:spcBef>
                <a:spcPts val="1500"/>
              </a:spcBef>
            </a:pPr>
            <a:r>
              <a:rPr lang="es-MX" sz="2000" dirty="0">
                <a:effectLst/>
              </a:rPr>
              <a:t>Procesos de contratación: tiempos, criterios técnicos</a:t>
            </a:r>
          </a:p>
          <a:p>
            <a:pPr>
              <a:lnSpc>
                <a:spcPct val="80000"/>
              </a:lnSpc>
              <a:spcBef>
                <a:spcPts val="1500"/>
              </a:spcBef>
            </a:pPr>
            <a:r>
              <a:rPr lang="es-MX" sz="2000" dirty="0">
                <a:effectLst/>
              </a:rPr>
              <a:t>Evaluadores: quejas por procesos, tiempos, libertad de expresión en EED</a:t>
            </a:r>
          </a:p>
          <a:p>
            <a:pPr>
              <a:lnSpc>
                <a:spcPct val="80000"/>
              </a:lnSpc>
              <a:spcBef>
                <a:spcPts val="1500"/>
              </a:spcBef>
            </a:pPr>
            <a:r>
              <a:rPr lang="es-MX" sz="2000" dirty="0">
                <a:effectLst/>
              </a:rPr>
              <a:t>Evaluados: réplica y diálogo, deslindar responsabilidades</a:t>
            </a:r>
          </a:p>
          <a:p>
            <a:pPr>
              <a:lnSpc>
                <a:spcPct val="80000"/>
              </a:lnSpc>
              <a:spcBef>
                <a:spcPts val="1500"/>
              </a:spcBef>
            </a:pPr>
            <a:r>
              <a:rPr lang="es-MX" sz="2000" dirty="0">
                <a:effectLst/>
              </a:rPr>
              <a:t>“Valoración”: calidad de información vs. calidad de un programa</a:t>
            </a:r>
          </a:p>
          <a:p>
            <a:pPr>
              <a:lnSpc>
                <a:spcPct val="80000"/>
              </a:lnSpc>
              <a:spcBef>
                <a:spcPts val="1500"/>
              </a:spcBef>
            </a:pPr>
            <a:r>
              <a:rPr lang="es-MX" sz="2000" dirty="0">
                <a:effectLst/>
              </a:rPr>
              <a:t>ONGs: rigor y transparencia</a:t>
            </a:r>
          </a:p>
          <a:p>
            <a:pPr>
              <a:lnSpc>
                <a:spcPct val="80000"/>
              </a:lnSpc>
              <a:spcBef>
                <a:spcPts val="1500"/>
              </a:spcBef>
            </a:pPr>
            <a:r>
              <a:rPr lang="es-MX" sz="2000" dirty="0">
                <a:effectLst/>
              </a:rPr>
              <a:t>Retroalimentación: ¿se atienden y abordan todos los pendientes?</a:t>
            </a:r>
            <a:endParaRPr lang="es-ES" sz="2000" dirty="0">
              <a:effectLst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/>
          <a:lstStyle/>
          <a:p>
            <a:r>
              <a:rPr lang="es-MX">
                <a:effectLst/>
              </a:rPr>
              <a:t>Pendientes del sistema:</a:t>
            </a:r>
            <a:endParaRPr lang="es-ES">
              <a:effectLst/>
            </a:endParaRPr>
          </a:p>
        </p:txBody>
      </p:sp>
      <p:sp>
        <p:nvSpPr>
          <p:cNvPr id="47107" name="Rectangle 3"/>
          <p:cNvSpPr>
            <a:spLocks noGrp="1"/>
          </p:cNvSpPr>
          <p:nvPr>
            <p:ph type="body" idx="4294967295"/>
          </p:nvPr>
        </p:nvSpPr>
        <p:spPr bwMode="auto">
          <a:noFill/>
        </p:spPr>
        <p:txBody>
          <a:bodyPr/>
          <a:lstStyle/>
          <a:p>
            <a:pPr>
              <a:lnSpc>
                <a:spcPct val="80000"/>
              </a:lnSpc>
            </a:pPr>
            <a:r>
              <a:rPr lang="es-MX" sz="1600" dirty="0">
                <a:effectLst/>
              </a:rPr>
              <a:t>¿Quién decide qué programa y qué acción crece, cambia, desaparece y sobre qué base?</a:t>
            </a:r>
          </a:p>
          <a:p>
            <a:pPr>
              <a:lnSpc>
                <a:spcPct val="80000"/>
              </a:lnSpc>
            </a:pPr>
            <a:r>
              <a:rPr lang="es-MX" sz="1600" dirty="0">
                <a:effectLst/>
              </a:rPr>
              <a:t>Planeación: sujetar programas y evaluaciones a objetivos estratégicos, conformar metas transparentes y efectivas en el tiempo</a:t>
            </a:r>
          </a:p>
          <a:p>
            <a:pPr>
              <a:lnSpc>
                <a:spcPct val="80000"/>
              </a:lnSpc>
            </a:pPr>
            <a:r>
              <a:rPr lang="es-MX" sz="1600" dirty="0">
                <a:effectLst/>
              </a:rPr>
              <a:t>Sistemas de información de desarrollo social que informen anualmente los indicadores de los programas</a:t>
            </a:r>
          </a:p>
          <a:p>
            <a:pPr>
              <a:lnSpc>
                <a:spcPct val="80000"/>
              </a:lnSpc>
            </a:pPr>
            <a:r>
              <a:rPr lang="es-MX" sz="1600" dirty="0">
                <a:effectLst/>
              </a:rPr>
              <a:t>Coordinar acciones públicas</a:t>
            </a:r>
          </a:p>
          <a:p>
            <a:pPr>
              <a:lnSpc>
                <a:spcPct val="80000"/>
              </a:lnSpc>
            </a:pPr>
            <a:r>
              <a:rPr lang="es-MX" sz="1600" dirty="0">
                <a:effectLst/>
              </a:rPr>
              <a:t>Coordinar niveles de gobierno</a:t>
            </a:r>
          </a:p>
          <a:p>
            <a:pPr>
              <a:lnSpc>
                <a:spcPct val="80000"/>
              </a:lnSpc>
            </a:pPr>
            <a:r>
              <a:rPr lang="es-MX" sz="1600" dirty="0">
                <a:effectLst/>
              </a:rPr>
              <a:t>Transparentar y evaluar el conjunto de la acción pública</a:t>
            </a:r>
            <a:endParaRPr lang="es-MX" sz="1600" dirty="0" smtClean="0">
              <a:effectLst/>
            </a:endParaRPr>
          </a:p>
          <a:p>
            <a:pPr>
              <a:lnSpc>
                <a:spcPct val="80000"/>
              </a:lnSpc>
            </a:pPr>
            <a:r>
              <a:rPr lang="es-MX" sz="1600" dirty="0" smtClean="0">
                <a:effectLst/>
              </a:rPr>
              <a:t>¿Reforma dr</a:t>
            </a:r>
            <a:r>
              <a:rPr lang="es-MX" sz="1600" dirty="0" smtClean="0">
                <a:effectLst/>
              </a:rPr>
              <a:t>ástica o mejora gradual? ¿</a:t>
            </a:r>
            <a:r>
              <a:rPr lang="es-MX" sz="1600" dirty="0" smtClean="0">
                <a:effectLst/>
              </a:rPr>
              <a:t>Nuevo </a:t>
            </a:r>
            <a:r>
              <a:rPr lang="es-MX" sz="1600" dirty="0">
                <a:effectLst/>
              </a:rPr>
              <a:t>pacto social efectivo o multiplicidad, traslapes y huecos en la acción pública? ¿Quién está a cargo del desarrollo social?</a:t>
            </a:r>
          </a:p>
          <a:p>
            <a:pPr>
              <a:lnSpc>
                <a:spcPct val="80000"/>
              </a:lnSpc>
            </a:pPr>
            <a:r>
              <a:rPr lang="es-MX" sz="1600" dirty="0">
                <a:effectLst/>
              </a:rPr>
              <a:t>Crecimiento con igualdad.</a:t>
            </a:r>
            <a:endParaRPr lang="es-ES" sz="1600" dirty="0">
              <a:effectLst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Hasta 2004</a:t>
            </a:r>
            <a:endParaRPr lang="es-ES_tradnl" dirty="0"/>
          </a:p>
        </p:txBody>
      </p:sp>
      <p:graphicFrame>
        <p:nvGraphicFramePr>
          <p:cNvPr id="7" name="Marcador de contenido 6"/>
          <p:cNvGraphicFramePr>
            <a:graphicFrameLocks noGrp="1"/>
          </p:cNvGraphicFramePr>
          <p:nvPr>
            <p:ph idx="1"/>
          </p:nvPr>
        </p:nvGraphicFramePr>
        <p:xfrm>
          <a:off x="405571" y="1483388"/>
          <a:ext cx="8738430" cy="5186521"/>
        </p:xfrm>
        <a:graphic>
          <a:graphicData uri="http://schemas.openxmlformats.org/drawingml/2006/diagram">
            <a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Antecedentes</a:t>
            </a:r>
            <a:endParaRPr lang="es-ES_tradnl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779463" y="1828800"/>
            <a:ext cx="7583488" cy="4521682"/>
          </a:xfrm>
        </p:spPr>
        <p:txBody>
          <a:bodyPr>
            <a:normAutofit fontScale="77500" lnSpcReduction="20000"/>
          </a:bodyPr>
          <a:lstStyle/>
          <a:p>
            <a:r>
              <a:rPr lang="es-ES_tradnl" dirty="0" smtClean="0"/>
              <a:t>H</a:t>
            </a:r>
            <a:r>
              <a:rPr lang="es-ES_tradnl" dirty="0" smtClean="0"/>
              <a:t>ay </a:t>
            </a:r>
            <a:r>
              <a:rPr lang="es-ES_tradnl" dirty="0" smtClean="0"/>
              <a:t>antecedentes valiosos en:</a:t>
            </a:r>
            <a:endParaRPr lang="es-ES_tradnl" dirty="0" smtClean="0"/>
          </a:p>
          <a:p>
            <a:pPr lvl="1"/>
            <a:r>
              <a:rPr lang="es-ES_tradnl" sz="2452" dirty="0" smtClean="0"/>
              <a:t>Evaluaciones de pol</a:t>
            </a:r>
            <a:r>
              <a:rPr lang="es-ES_tradnl" sz="2452" dirty="0" smtClean="0"/>
              <a:t>íticas públicas en zonas indígenas o marginadas</a:t>
            </a:r>
            <a:endParaRPr lang="es-ES_tradnl" sz="2452" dirty="0" smtClean="0"/>
          </a:p>
          <a:p>
            <a:pPr lvl="1"/>
            <a:r>
              <a:rPr lang="es-ES_tradnl" sz="2452" dirty="0" smtClean="0"/>
              <a:t>Evaluación </a:t>
            </a:r>
            <a:r>
              <a:rPr lang="es-ES_tradnl" sz="2452" dirty="0" smtClean="0"/>
              <a:t>educativa (desde los años </a:t>
            </a:r>
            <a:r>
              <a:rPr lang="es-ES_tradnl" sz="2452" dirty="0" smtClean="0"/>
              <a:t>sesenta</a:t>
            </a:r>
            <a:r>
              <a:rPr lang="es-ES_tradnl" sz="2452" dirty="0" smtClean="0"/>
              <a:t>)</a:t>
            </a:r>
          </a:p>
          <a:p>
            <a:pPr lvl="1"/>
            <a:r>
              <a:rPr lang="es-ES_tradnl" sz="2452" dirty="0" smtClean="0"/>
              <a:t>Evaluaciones de eficacia en salud y nutrición</a:t>
            </a:r>
          </a:p>
          <a:p>
            <a:pPr lvl="1"/>
            <a:r>
              <a:rPr lang="es-ES_tradnl" sz="2452" dirty="0" smtClean="0"/>
              <a:t>Evaluación de PRONASOL (no publicada)</a:t>
            </a:r>
          </a:p>
          <a:p>
            <a:pPr lvl="1"/>
            <a:r>
              <a:rPr lang="es-ES_tradnl" sz="2452" dirty="0" smtClean="0"/>
              <a:t>La evaluación de PROGRESA demuestra que funciona (dice cosas confiables) y sirve (aporta elementos para mejora y permite posicionar el programa en un ambiente político plural)</a:t>
            </a:r>
          </a:p>
          <a:p>
            <a:pPr lvl="1"/>
            <a:r>
              <a:rPr lang="es-ES_tradnl" sz="2452" dirty="0" smtClean="0"/>
              <a:t>A partir de 2002 SEDESOL pone especial énfasis en evaluación y una contraloría que da seguimiento a recomendaciones</a:t>
            </a:r>
          </a:p>
          <a:p>
            <a:pPr lvl="1"/>
            <a:r>
              <a:rPr lang="es-ES_tradnl" sz="2452" dirty="0" smtClean="0"/>
              <a:t>La Auditoría Superior de la Federación realiza auditorías técnicas (de procesos y resultados) a los principales programas, con preguntas sustantivas, en un ambiente potencialmente punitivo (responsabilidad administrativa, multa y cárcel para los funcionarios).</a:t>
            </a:r>
            <a:endParaRPr lang="es-ES_tradnl" sz="2452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Las bases legales</a:t>
            </a:r>
            <a:endParaRPr lang="es-ES_tradnl" dirty="0"/>
          </a:p>
        </p:txBody>
      </p:sp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</p:nvPr>
        </p:nvGraphicFramePr>
        <p:xfrm>
          <a:off x="779462" y="2326464"/>
          <a:ext cx="7583487" cy="4297363"/>
        </p:xfrm>
        <a:graphic>
          <a:graphicData uri="http://schemas.openxmlformats.org/drawingml/2006/diagram">
            <a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¿PARA QU</a:t>
            </a:r>
            <a:r>
              <a:rPr lang="es-ES_tradnl" dirty="0" smtClean="0"/>
              <a:t>É EVALUAR?</a:t>
            </a:r>
            <a:br>
              <a:rPr lang="es-ES_tradnl" dirty="0" smtClean="0"/>
            </a:br>
            <a:r>
              <a:rPr lang="es-ES_tradnl" sz="2800" dirty="0" smtClean="0"/>
              <a:t>EL SENTIDO DE LA LEY</a:t>
            </a:r>
            <a:endParaRPr lang="es-ES_tradnl" dirty="0"/>
          </a:p>
        </p:txBody>
      </p:sp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</p:nvPr>
        </p:nvGraphicFramePr>
        <p:xfrm>
          <a:off x="779462" y="2347808"/>
          <a:ext cx="7583487" cy="4297363"/>
        </p:xfrm>
        <a:graphic>
          <a:graphicData uri="http://schemas.openxmlformats.org/drawingml/2006/diagram">
            <a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CuadroTexto 5"/>
          <p:cNvSpPr txBox="1"/>
          <p:nvPr/>
        </p:nvSpPr>
        <p:spPr>
          <a:xfrm>
            <a:off x="2967063" y="1526074"/>
            <a:ext cx="3223213" cy="646331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ES_tradnl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EJERCICIO DERECHOS SOCIALES</a:t>
            </a:r>
            <a:endParaRPr lang="es-ES_tradnl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Objetivos estrat</a:t>
            </a:r>
            <a:r>
              <a:rPr lang="es-ES_tradnl" dirty="0" smtClean="0"/>
              <a:t>égicos</a:t>
            </a:r>
            <a:endParaRPr lang="es-ES_tradnl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_tradnl" dirty="0" smtClean="0"/>
              <a:t>Resumen del sentido:</a:t>
            </a:r>
            <a:r>
              <a:rPr lang="es-ES_tradnl" dirty="0" smtClean="0"/>
              <a:t> </a:t>
            </a:r>
            <a:r>
              <a:rPr lang="es-ES_tradnl" dirty="0" smtClean="0"/>
              <a:t>mejorar el desempeño y la transparencia de las pol</a:t>
            </a:r>
            <a:r>
              <a:rPr lang="es-ES_tradnl" dirty="0" smtClean="0"/>
              <a:t>íticas y programas sociales para llegar al ejercicio pleno de los derechos sociales.</a:t>
            </a:r>
            <a:endParaRPr lang="es-ES_tradnl" i="1" dirty="0" smtClean="0"/>
          </a:p>
          <a:p>
            <a:r>
              <a:rPr lang="es-ES_tradnl" dirty="0" smtClean="0"/>
              <a:t>Para eso, las evaluaciones deben señalar el cumplimiento o incumplimiento de las obligaciones del gobierno </a:t>
            </a:r>
            <a:r>
              <a:rPr lang="es-ES_tradnl" dirty="0" smtClean="0"/>
              <a:t>al p</a:t>
            </a:r>
            <a:r>
              <a:rPr lang="es-ES_tradnl" dirty="0" smtClean="0"/>
              <a:t>úblico y a</a:t>
            </a:r>
            <a:r>
              <a:rPr lang="es-ES_tradnl" dirty="0" smtClean="0"/>
              <a:t> </a:t>
            </a:r>
            <a:r>
              <a:rPr lang="es-ES_tradnl" dirty="0" smtClean="0"/>
              <a:t>los responsables, y deben incluir recomendaciones y un sistema de seguimiento a los aspectos susceptibles de mejora.</a:t>
            </a:r>
          </a:p>
          <a:p>
            <a:r>
              <a:rPr lang="es-ES_tradnl" dirty="0" smtClean="0"/>
              <a:t>Dos lemas: “lo que se mide se puede mejorar” y “evaluar por resultados” (o desempeño).</a:t>
            </a:r>
            <a:endParaRPr lang="es-ES_tradn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Los</a:t>
            </a:r>
            <a:r>
              <a:rPr lang="es-ES_tradnl" dirty="0" smtClean="0"/>
              <a:t> desafíos</a:t>
            </a:r>
            <a:endParaRPr lang="es-ES_tradnl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779463" y="1811449"/>
            <a:ext cx="7583488" cy="5046551"/>
          </a:xfrm>
        </p:spPr>
        <p:txBody>
          <a:bodyPr>
            <a:normAutofit fontScale="25000" lnSpcReduction="20000"/>
          </a:bodyPr>
          <a:lstStyle/>
          <a:p>
            <a:pPr>
              <a:spcBef>
                <a:spcPts val="800"/>
              </a:spcBef>
              <a:buFont typeface="Arial"/>
              <a:buChar char="•"/>
            </a:pPr>
            <a:r>
              <a:rPr lang="es-ES_tradnl" sz="6800" dirty="0" smtClean="0"/>
              <a:t>I</a:t>
            </a:r>
            <a:r>
              <a:rPr lang="es-ES_tradnl" sz="6800" dirty="0" smtClean="0"/>
              <a:t>nformación </a:t>
            </a:r>
            <a:r>
              <a:rPr lang="es-ES_tradnl" sz="6800" dirty="0" smtClean="0"/>
              <a:t>y análisis útiles y confiables para</a:t>
            </a:r>
            <a:r>
              <a:rPr lang="es-ES_tradnl" sz="6800" dirty="0" smtClean="0"/>
              <a:t> el p</a:t>
            </a:r>
            <a:r>
              <a:rPr lang="es-ES_tradnl" sz="6800" dirty="0" smtClean="0"/>
              <a:t>úblico y </a:t>
            </a:r>
            <a:r>
              <a:rPr lang="es-ES_tradnl" sz="6800" dirty="0" smtClean="0"/>
              <a:t>los </a:t>
            </a:r>
            <a:r>
              <a:rPr lang="es-ES_tradnl" sz="6800" dirty="0" smtClean="0"/>
              <a:t>tomadores de decisiones.</a:t>
            </a:r>
            <a:endParaRPr lang="es-ES_tradnl" sz="6800" dirty="0" smtClean="0"/>
          </a:p>
          <a:p>
            <a:pPr>
              <a:spcBef>
                <a:spcPts val="800"/>
              </a:spcBef>
            </a:pPr>
            <a:r>
              <a:rPr lang="es-ES_tradnl" sz="6800" dirty="0" smtClean="0"/>
              <a:t>Calidad, rigor y confiabilidad altos y uniformes de las evaluaciones entre dependencias y programas</a:t>
            </a:r>
            <a:endParaRPr lang="es-ES_tradnl" sz="6800" dirty="0" smtClean="0"/>
          </a:p>
          <a:p>
            <a:pPr>
              <a:spcBef>
                <a:spcPts val="800"/>
              </a:spcBef>
            </a:pPr>
            <a:r>
              <a:rPr lang="es-ES_tradnl" sz="6800" dirty="0" smtClean="0"/>
              <a:t>Responsabilidad</a:t>
            </a:r>
            <a:r>
              <a:rPr lang="es-ES_tradnl" sz="6800" dirty="0" smtClean="0"/>
              <a:t> directa </a:t>
            </a:r>
            <a:r>
              <a:rPr lang="es-ES_tradnl" sz="6800" dirty="0" smtClean="0"/>
              <a:t>de las evaluaciones estratégicas para el desarrollo social mexicano.</a:t>
            </a:r>
          </a:p>
          <a:p>
            <a:pPr>
              <a:spcBef>
                <a:spcPts val="800"/>
              </a:spcBef>
            </a:pPr>
            <a:r>
              <a:rPr lang="es-ES_tradnl" sz="6800" dirty="0" smtClean="0"/>
              <a:t>Regular la relación entre evaluados y evaluadores: diálogo directo y de colaboración, pero no complicidad.</a:t>
            </a:r>
            <a:endParaRPr lang="es-ES_tradnl" sz="6800" dirty="0" smtClean="0"/>
          </a:p>
          <a:p>
            <a:pPr>
              <a:spcBef>
                <a:spcPts val="800"/>
              </a:spcBef>
            </a:pPr>
            <a:r>
              <a:rPr lang="es-ES_tradnl" sz="6800" dirty="0" smtClean="0"/>
              <a:t>C</a:t>
            </a:r>
            <a:r>
              <a:rPr lang="es-ES_tradnl" sz="6800" dirty="0" smtClean="0"/>
              <a:t>onstitución </a:t>
            </a:r>
            <a:r>
              <a:rPr lang="es-ES_tradnl" sz="6800" dirty="0" smtClean="0"/>
              <a:t>de un mercado de evaluadores de calidad.</a:t>
            </a:r>
            <a:endParaRPr lang="es-ES_tradnl" sz="6800" dirty="0" smtClean="0"/>
          </a:p>
          <a:p>
            <a:pPr>
              <a:spcBef>
                <a:spcPts val="800"/>
              </a:spcBef>
            </a:pPr>
            <a:r>
              <a:rPr lang="es-ES_tradnl" sz="6800" dirty="0" smtClean="0"/>
              <a:t>T</a:t>
            </a:r>
            <a:r>
              <a:rPr lang="es-ES_tradnl" sz="6800" dirty="0" smtClean="0"/>
              <a:t>ipos </a:t>
            </a:r>
            <a:r>
              <a:rPr lang="es-ES_tradnl" sz="6800" dirty="0" smtClean="0"/>
              <a:t>de evaluación con normas y lineamientos específicos.</a:t>
            </a:r>
          </a:p>
          <a:p>
            <a:pPr>
              <a:spcBef>
                <a:spcPts val="800"/>
              </a:spcBef>
            </a:pPr>
            <a:r>
              <a:rPr lang="es-ES_tradnl" sz="6800" dirty="0" smtClean="0"/>
              <a:t>Retroalimentar los resultados con un sistema que promueva mejoras observables en los programas y las políticas.</a:t>
            </a:r>
          </a:p>
          <a:p>
            <a:pPr>
              <a:spcBef>
                <a:spcPts val="800"/>
              </a:spcBef>
            </a:pPr>
            <a:r>
              <a:rPr lang="es-ES_tradnl" sz="6800" dirty="0" smtClean="0"/>
              <a:t>Promover una “cultura de la evaluación” con los responsables y el CONEVAL como aliados para la mejora de las políticas (pasar de espíritu punitivo a la cooperación).</a:t>
            </a:r>
            <a:endParaRPr lang="es-ES_tradnl" sz="6800" dirty="0" smtClean="0"/>
          </a:p>
          <a:p>
            <a:pPr>
              <a:spcBef>
                <a:spcPts val="800"/>
              </a:spcBef>
            </a:pPr>
            <a:r>
              <a:rPr lang="es-ES_tradnl" sz="6800" dirty="0" smtClean="0"/>
              <a:t>Evitar</a:t>
            </a:r>
            <a:r>
              <a:rPr lang="es-ES_tradnl" sz="6800" dirty="0" smtClean="0"/>
              <a:t> </a:t>
            </a:r>
            <a:r>
              <a:rPr lang="es-ES_tradnl" sz="6800" dirty="0" smtClean="0"/>
              <a:t>que las evaluaciones se constituyan en un “juego” que privilegie a programas que aprendan a reportar pero no logren resultados sustantivos, o que castigue a quienes tienen logros y no saben jugar. </a:t>
            </a:r>
          </a:p>
          <a:p>
            <a:endParaRPr lang="es-ES_tradnl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Primeros pasos</a:t>
            </a:r>
            <a:endParaRPr lang="es-ES_tradnl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s-ES_tradnl" dirty="0" smtClean="0"/>
              <a:t>LGDS define desarrollo social amplio. CONEVAL en SEDESOL. ¿Qui</a:t>
            </a:r>
            <a:r>
              <a:rPr lang="es-ES_tradnl" dirty="0" smtClean="0"/>
              <a:t>én está obligado? ¿Qué es un programa? INVENTARIO</a:t>
            </a:r>
            <a:endParaRPr lang="es-ES_tradnl" dirty="0" smtClean="0"/>
          </a:p>
          <a:p>
            <a:r>
              <a:rPr lang="es-ES_tradnl" dirty="0" smtClean="0"/>
              <a:t>“Piso firme”</a:t>
            </a:r>
            <a:r>
              <a:rPr lang="es-ES_tradnl" dirty="0" smtClean="0"/>
              <a:t>: </a:t>
            </a:r>
            <a:r>
              <a:rPr lang="es-ES_tradnl" dirty="0" smtClean="0"/>
              <a:t>una sola herramienta que permita precisar fin, diseño, indicadores y resultados de los programas. Matrices de Marco Lógico y Evaluaciones de Consistencia y Resultados como la base de un sistema de evaluación (2007).</a:t>
            </a:r>
          </a:p>
          <a:p>
            <a:r>
              <a:rPr lang="es-ES_tradnl" dirty="0" smtClean="0"/>
              <a:t>Acuerdos con Hacienda y con Función Pública permiten construir un sistema de reporte único que simplifica obligaciones de entidades.</a:t>
            </a:r>
          </a:p>
          <a:p>
            <a:r>
              <a:rPr lang="es-ES_tradnl" dirty="0" smtClean="0"/>
              <a:t>Trabajo sustantivo con responsables de evaluación para conocer, manejar y aplicar la herramienta (Con CEPAL y BID).</a:t>
            </a:r>
            <a:endParaRPr lang="es-ES_tradnl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Las evaluaciones anuales</a:t>
            </a:r>
            <a:endParaRPr lang="es-ES_tradnl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s-ES_tradnl" dirty="0" smtClean="0"/>
              <a:t>Además de las evaluaciones tradicionales, diseñar una herramienta que permita</a:t>
            </a:r>
          </a:p>
          <a:p>
            <a:pPr lvl="1"/>
            <a:r>
              <a:rPr lang="es-ES_tradnl" dirty="0" smtClean="0">
                <a:solidFill>
                  <a:srgbClr val="FF0000"/>
                </a:solidFill>
              </a:rPr>
              <a:t>Sintetizar</a:t>
            </a:r>
            <a:r>
              <a:rPr lang="es-ES_tradnl" dirty="0" smtClean="0"/>
              <a:t> “el estado actual” de resultados y desafíos de un </a:t>
            </a:r>
            <a:r>
              <a:rPr lang="es-ES_tradnl" i="1" dirty="0" smtClean="0">
                <a:solidFill>
                  <a:srgbClr val="FF0000"/>
                </a:solidFill>
              </a:rPr>
              <a:t>programa </a:t>
            </a:r>
            <a:r>
              <a:rPr lang="es-ES_tradnl" dirty="0" smtClean="0"/>
              <a:t>(no es una evaluación propiamente dicha</a:t>
            </a:r>
            <a:r>
              <a:rPr lang="es-ES_tradnl" dirty="0" smtClean="0">
                <a:solidFill>
                  <a:srgbClr val="000000"/>
                </a:solidFill>
              </a:rPr>
              <a:t>)</a:t>
            </a:r>
          </a:p>
          <a:p>
            <a:pPr lvl="1"/>
            <a:r>
              <a:rPr lang="es-ES_tradnl" dirty="0" smtClean="0"/>
              <a:t>Mostrar logros y retos de sus </a:t>
            </a:r>
            <a:r>
              <a:rPr lang="es-ES_tradnl" i="1" dirty="0" smtClean="0">
                <a:solidFill>
                  <a:srgbClr val="FF0000"/>
                </a:solidFill>
              </a:rPr>
              <a:t>sistemas de </a:t>
            </a:r>
            <a:r>
              <a:rPr lang="es-ES_tradnl" i="1" dirty="0" smtClean="0">
                <a:solidFill>
                  <a:srgbClr val="FF0000"/>
                </a:solidFill>
              </a:rPr>
              <a:t>evaluación y monitoreo</a:t>
            </a:r>
            <a:r>
              <a:rPr lang="es-ES_tradnl" dirty="0" smtClean="0"/>
              <a:t>, </a:t>
            </a:r>
            <a:r>
              <a:rPr lang="es-ES_tradnl" dirty="0" smtClean="0"/>
              <a:t>(indicadores)</a:t>
            </a:r>
          </a:p>
          <a:p>
            <a:pPr lvl="1"/>
            <a:r>
              <a:rPr lang="es-ES_tradnl" dirty="0" smtClean="0"/>
              <a:t>Expresar juicios informados por expertos en cada tema </a:t>
            </a:r>
            <a:r>
              <a:rPr lang="es-ES_tradnl" dirty="0" smtClean="0"/>
              <a:t>(más </a:t>
            </a:r>
            <a:r>
              <a:rPr lang="es-ES_tradnl" dirty="0" smtClean="0"/>
              <a:t>allá de las limitaciones de un sistema de indicadores imperfecto)</a:t>
            </a:r>
          </a:p>
          <a:p>
            <a:pPr lvl="1"/>
            <a:r>
              <a:rPr lang="es-ES_tradnl" dirty="0" smtClean="0"/>
              <a:t>Desarrollar una opinión del CONEVAL no restringida a las opiniones de evaluadores y evaluados. </a:t>
            </a:r>
          </a:p>
          <a:p>
            <a:pPr lvl="1"/>
            <a:r>
              <a:rPr lang="es-ES_tradnl" dirty="0" smtClean="0"/>
              <a:t>Sobre todo, que sea </a:t>
            </a:r>
            <a:r>
              <a:rPr lang="es-ES_tradnl" dirty="0" smtClean="0">
                <a:solidFill>
                  <a:srgbClr val="FF0000"/>
                </a:solidFill>
              </a:rPr>
              <a:t>útil </a:t>
            </a:r>
            <a:r>
              <a:rPr lang="es-ES_tradnl" dirty="0" smtClean="0"/>
              <a:t>para tomadores de decisiones y para el público.</a:t>
            </a:r>
          </a:p>
          <a:p>
            <a:pPr lvl="1"/>
            <a:r>
              <a:rPr lang="es-ES_tradnl" dirty="0" smtClean="0"/>
              <a:t>Hoy </a:t>
            </a:r>
            <a:r>
              <a:rPr lang="es-ES_tradnl" dirty="0" smtClean="0"/>
              <a:t>la </a:t>
            </a:r>
            <a:r>
              <a:rPr lang="es-ES_tradnl" dirty="0" smtClean="0"/>
              <a:t>llamamos “</a:t>
            </a:r>
            <a:r>
              <a:rPr lang="es-ES_tradnl" dirty="0" smtClean="0"/>
              <a:t>Evaluaci</a:t>
            </a:r>
            <a:r>
              <a:rPr lang="es-ES_tradnl" dirty="0" smtClean="0"/>
              <a:t>ón</a:t>
            </a:r>
            <a:r>
              <a:rPr lang="es-ES_tradnl" dirty="0" smtClean="0"/>
              <a:t> Específica </a:t>
            </a:r>
            <a:r>
              <a:rPr lang="es-ES_tradnl" dirty="0" smtClean="0"/>
              <a:t>de Desempeño” y tiene 6 páginas.</a:t>
            </a:r>
          </a:p>
          <a:p>
            <a:pPr lvl="1"/>
            <a:r>
              <a:rPr lang="es-ES_tradnl" dirty="0" smtClean="0"/>
              <a:t>Pero tiene que desarrollarse más.</a:t>
            </a:r>
            <a:endParaRPr lang="es-ES_tradnl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recedente">
  <a:themeElements>
    <a:clrScheme name="Precedente">
      <a:dk1>
        <a:srgbClr val="921F07"/>
      </a:dk1>
      <a:lt1>
        <a:sysClr val="window" lastClr="FFFFFF"/>
      </a:lt1>
      <a:dk2>
        <a:srgbClr val="333333"/>
      </a:dk2>
      <a:lt2>
        <a:srgbClr val="E5E5D3"/>
      </a:lt2>
      <a:accent1>
        <a:srgbClr val="993232"/>
      </a:accent1>
      <a:accent2>
        <a:srgbClr val="9B6C34"/>
      </a:accent2>
      <a:accent3>
        <a:srgbClr val="736C5D"/>
      </a:accent3>
      <a:accent4>
        <a:srgbClr val="C9972B"/>
      </a:accent4>
      <a:accent5>
        <a:srgbClr val="C95F2B"/>
      </a:accent5>
      <a:accent6>
        <a:srgbClr val="8F7A05"/>
      </a:accent6>
      <a:hlink>
        <a:srgbClr val="933926"/>
      </a:hlink>
      <a:folHlink>
        <a:srgbClr val="916019"/>
      </a:folHlink>
    </a:clrScheme>
    <a:fontScheme name="Precedente">
      <a:majorFont>
        <a:latin typeface="Perpetua Titling MT"/>
        <a:ea typeface=""/>
        <a:cs typeface=""/>
        <a:font script="Jpan" typeface="ＭＳ Ｐ明朝"/>
      </a:majorFont>
      <a:minorFont>
        <a:latin typeface="Calisto MT"/>
        <a:ea typeface=""/>
        <a:cs typeface=""/>
        <a:font script="Jpan" typeface="ＭＳ Ｐ明朝"/>
      </a:minorFont>
    </a:fontScheme>
    <a:fmtScheme name="Precedente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90000"/>
                <a:satMod val="135000"/>
              </a:schemeClr>
            </a:gs>
            <a:gs pos="100000">
              <a:schemeClr val="phClr">
                <a:tint val="100000"/>
                <a:shade val="30000"/>
                <a:satMod val="135000"/>
              </a:schemeClr>
            </a:gs>
          </a:gsLst>
          <a:path path="circle">
            <a:fillToRect l="70000" t="10000" b="7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10000"/>
                <a:satMod val="135000"/>
              </a:schemeClr>
              <a:schemeClr val="phClr">
                <a:satMod val="150000"/>
                <a:lumMod val="110000"/>
              </a:schemeClr>
            </a:duotone>
          </a:blip>
          <a:stretch/>
        </a:blip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101600" dist="25400" dir="4800000" sx="103000" sy="103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3000000"/>
            </a:lightRig>
          </a:scene3d>
          <a:sp3d prstMaterial="softEdge">
            <a:bevelT w="0" h="0"/>
          </a:sp3d>
        </a:effectStyle>
        <a:effectStyle>
          <a:effectLst>
            <a:innerShdw blurRad="127000" dist="38100" dir="13200000">
              <a:srgbClr val="000000">
                <a:alpha val="75000"/>
              </a:srgbClr>
            </a:innerShdw>
            <a:outerShdw blurRad="38100" dist="12700" dir="1800000" sx="101000" sy="101000" rotWithShape="0">
              <a:srgbClr val="000000">
                <a:alpha val="40000"/>
              </a:srgbClr>
            </a:outerShdw>
            <a:reflection blurRad="127000" stA="25000" endPos="30000" dist="12700" dir="5400000" sy="-100000" rotWithShape="0"/>
          </a:effectLst>
          <a:scene3d>
            <a:camera prst="orthographicFront">
              <a:rot lat="0" lon="0" rev="0"/>
            </a:camera>
            <a:lightRig rig="twoPt" dir="t">
              <a:rot lat="0" lon="0" rev="1200000"/>
            </a:lightRig>
          </a:scene3d>
          <a:sp3d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90000"/>
                <a:satMod val="135000"/>
              </a:schemeClr>
            </a:gs>
            <a:gs pos="100000">
              <a:schemeClr val="phClr">
                <a:shade val="30000"/>
                <a:satMod val="150000"/>
              </a:schemeClr>
            </a:gs>
          </a:gsLst>
          <a:path path="circle">
            <a:fillToRect t="10000" r="70000" b="70000"/>
          </a:path>
        </a:gradFill>
        <a:blipFill rotWithShape="1">
          <a:blip xmlns:r="http://schemas.openxmlformats.org/officeDocument/2006/relationships" r:embed="rId2">
            <a:duotone>
              <a:schemeClr val="phClr">
                <a:shade val="10000"/>
                <a:satMod val="130000"/>
                <a:lumMod val="80000"/>
              </a:schemeClr>
              <a:schemeClr val="phClr">
                <a:satMod val="150000"/>
                <a:lumMod val="11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Precedente.thmx</Template>
  <TotalTime>1124</TotalTime>
  <Words>1219</Words>
  <Application>Microsoft Macintosh PowerPoint</Application>
  <PresentationFormat>Presentación en pantalla (4:3)</PresentationFormat>
  <Paragraphs>116</Paragraphs>
  <Slides>17</Slides>
  <Notes>0</Notes>
  <HiddenSlides>0</HiddenSlides>
  <MMClips>0</MMClips>
  <ScaleCrop>false</ScaleCrop>
  <HeadingPairs>
    <vt:vector size="4" baseType="variant">
      <vt:variant>
        <vt:lpstr>Plantilla de diseño</vt:lpstr>
      </vt:variant>
      <vt:variant>
        <vt:i4>1</vt:i4>
      </vt:variant>
      <vt:variant>
        <vt:lpstr>Títulos de diapositiva</vt:lpstr>
      </vt:variant>
      <vt:variant>
        <vt:i4>17</vt:i4>
      </vt:variant>
    </vt:vector>
  </HeadingPairs>
  <TitlesOfParts>
    <vt:vector size="18" baseType="lpstr">
      <vt:lpstr>Precedente</vt:lpstr>
      <vt:lpstr>AVANCES DE Un sistema: Evaluación y monitoreo en el CONEVAL, 2006 – 2010 (una visión personal) </vt:lpstr>
      <vt:lpstr>Hasta 2004</vt:lpstr>
      <vt:lpstr>Antecedentes</vt:lpstr>
      <vt:lpstr>Las bases legales</vt:lpstr>
      <vt:lpstr>¿PARA QUÉ EVALUAR? EL SENTIDO DE LA LEY</vt:lpstr>
      <vt:lpstr>Objetivos estratégicos</vt:lpstr>
      <vt:lpstr>Los desafíos</vt:lpstr>
      <vt:lpstr>Primeros pasos</vt:lpstr>
      <vt:lpstr>Las evaluaciones anuales</vt:lpstr>
      <vt:lpstr>Tres tipos de cobertura:</vt:lpstr>
      <vt:lpstr>Según objetivos:</vt:lpstr>
      <vt:lpstr>Según pago:</vt:lpstr>
      <vt:lpstr>Monitoreo:</vt:lpstr>
      <vt:lpstr>Conformación de un sistema</vt:lpstr>
      <vt:lpstr>Los públicos:</vt:lpstr>
      <vt:lpstr>Pendientes propios:</vt:lpstr>
      <vt:lpstr>Pendientes del sistema:</vt:lpstr>
    </vt:vector>
  </TitlesOfParts>
  <Company>ciesas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 sistema en construcción: Evaluación y monitoreo en el CONEVAL, 2006 - 2010 </dc:title>
  <dc:creator>agustin Escobar Latapí</dc:creator>
  <cp:lastModifiedBy>agustin Escobar Latapí</cp:lastModifiedBy>
  <cp:revision>13</cp:revision>
  <dcterms:created xsi:type="dcterms:W3CDTF">2010-08-23T15:23:17Z</dcterms:created>
  <dcterms:modified xsi:type="dcterms:W3CDTF">2010-08-24T00:06:59Z</dcterms:modified>
</cp:coreProperties>
</file>