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7"/>
  </p:notesMasterIdLst>
  <p:handoutMasterIdLst>
    <p:handoutMasterId r:id="rId28"/>
  </p:handoutMasterIdLst>
  <p:sldIdLst>
    <p:sldId id="1337" r:id="rId2"/>
    <p:sldId id="1474" r:id="rId3"/>
    <p:sldId id="1506" r:id="rId4"/>
    <p:sldId id="1507" r:id="rId5"/>
    <p:sldId id="1477" r:id="rId6"/>
    <p:sldId id="1482" r:id="rId7"/>
    <p:sldId id="1480" r:id="rId8"/>
    <p:sldId id="1481" r:id="rId9"/>
    <p:sldId id="1508" r:id="rId10"/>
    <p:sldId id="1483" r:id="rId11"/>
    <p:sldId id="1484" r:id="rId12"/>
    <p:sldId id="1500" r:id="rId13"/>
    <p:sldId id="1486" r:id="rId14"/>
    <p:sldId id="1487" r:id="rId15"/>
    <p:sldId id="1488" r:id="rId16"/>
    <p:sldId id="1490" r:id="rId17"/>
    <p:sldId id="1491" r:id="rId18"/>
    <p:sldId id="1502" r:id="rId19"/>
    <p:sldId id="1504" r:id="rId20"/>
    <p:sldId id="1501" r:id="rId21"/>
    <p:sldId id="1492" r:id="rId22"/>
    <p:sldId id="1503" r:id="rId23"/>
    <p:sldId id="1497" r:id="rId24"/>
    <p:sldId id="1498" r:id="rId25"/>
    <p:sldId id="1509" r:id="rId26"/>
  </p:sldIdLst>
  <p:sldSz cx="9144000" cy="6858000" type="screen4x3"/>
  <p:notesSz cx="6797675" cy="9928225"/>
  <p:defaultTextStyle>
    <a:defPPr>
      <a:defRPr lang="es-ES"/>
    </a:defPPr>
    <a:lvl1pPr algn="ctr" rtl="0" fontAlgn="base">
      <a:spcBef>
        <a:spcPct val="20000"/>
      </a:spcBef>
      <a:spcAft>
        <a:spcPct val="0"/>
      </a:spcAft>
      <a:defRPr sz="1000" kern="1200">
        <a:solidFill>
          <a:schemeClr val="tx1"/>
        </a:solidFill>
        <a:latin typeface="Arial" charset="0"/>
        <a:ea typeface="+mn-ea"/>
        <a:cs typeface="+mn-cs"/>
      </a:defRPr>
    </a:lvl1pPr>
    <a:lvl2pPr marL="457200" algn="ctr" rtl="0" fontAlgn="base">
      <a:spcBef>
        <a:spcPct val="20000"/>
      </a:spcBef>
      <a:spcAft>
        <a:spcPct val="0"/>
      </a:spcAft>
      <a:defRPr sz="1000" kern="1200">
        <a:solidFill>
          <a:schemeClr val="tx1"/>
        </a:solidFill>
        <a:latin typeface="Arial" charset="0"/>
        <a:ea typeface="+mn-ea"/>
        <a:cs typeface="+mn-cs"/>
      </a:defRPr>
    </a:lvl2pPr>
    <a:lvl3pPr marL="914400" algn="ctr" rtl="0" fontAlgn="base">
      <a:spcBef>
        <a:spcPct val="20000"/>
      </a:spcBef>
      <a:spcAft>
        <a:spcPct val="0"/>
      </a:spcAft>
      <a:defRPr sz="1000" kern="1200">
        <a:solidFill>
          <a:schemeClr val="tx1"/>
        </a:solidFill>
        <a:latin typeface="Arial" charset="0"/>
        <a:ea typeface="+mn-ea"/>
        <a:cs typeface="+mn-cs"/>
      </a:defRPr>
    </a:lvl3pPr>
    <a:lvl4pPr marL="1371600" algn="ctr" rtl="0" fontAlgn="base">
      <a:spcBef>
        <a:spcPct val="20000"/>
      </a:spcBef>
      <a:spcAft>
        <a:spcPct val="0"/>
      </a:spcAft>
      <a:defRPr sz="1000" kern="1200">
        <a:solidFill>
          <a:schemeClr val="tx1"/>
        </a:solidFill>
        <a:latin typeface="Arial" charset="0"/>
        <a:ea typeface="+mn-ea"/>
        <a:cs typeface="+mn-cs"/>
      </a:defRPr>
    </a:lvl4pPr>
    <a:lvl5pPr marL="1828800" algn="ctr" rtl="0" fontAlgn="base">
      <a:spcBef>
        <a:spcPct val="2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21C5C1"/>
    <a:srgbClr val="13D3D3"/>
    <a:srgbClr val="00E6E1"/>
    <a:srgbClr val="C4D0DA"/>
    <a:srgbClr val="CCFFFF"/>
    <a:srgbClr val="CCCCFF"/>
    <a:srgbClr val="003399"/>
    <a:srgbClr val="FFFF00"/>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67" autoAdjust="0"/>
    <p:restoredTop sz="98644" autoAdjust="0"/>
  </p:normalViewPr>
  <p:slideViewPr>
    <p:cSldViewPr>
      <p:cViewPr varScale="1">
        <p:scale>
          <a:sx n="78" d="100"/>
          <a:sy n="78" d="100"/>
        </p:scale>
        <p:origin x="-1098" y="-90"/>
      </p:cViewPr>
      <p:guideLst>
        <p:guide orient="horz" pos="105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1650" y="2322"/>
      </p:cViewPr>
      <p:guideLst>
        <p:guide orient="horz" pos="3128"/>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159019-034A-4BC3-B6F5-5BBDFF0B688F}" type="doc">
      <dgm:prSet loTypeId="urn:microsoft.com/office/officeart/2005/8/layout/default" loCatId="list" qsTypeId="urn:microsoft.com/office/officeart/2005/8/quickstyle/simple5" qsCatId="simple" csTypeId="urn:microsoft.com/office/officeart/2005/8/colors/accent6_3" csCatId="accent6" phldr="1"/>
      <dgm:spPr/>
      <dgm:t>
        <a:bodyPr/>
        <a:lstStyle/>
        <a:p>
          <a:endParaRPr lang="es-MX"/>
        </a:p>
      </dgm:t>
    </dgm:pt>
    <dgm:pt modelId="{198F5A59-0D94-4423-8CF7-7C3E25DFF350}">
      <dgm:prSet phldrT="[Texto]" custT="1"/>
      <dgm:spPr/>
      <dgm:t>
        <a:bodyPr/>
        <a:lstStyle/>
        <a:p>
          <a:r>
            <a:rPr lang="es-MX" sz="2000" baseline="0" dirty="0" smtClean="0">
              <a:latin typeface="Calibri" pitchFamily="34" charset="0"/>
            </a:rPr>
            <a:t>El monitoreo de los avances en los programas a través de sus indicadores</a:t>
          </a:r>
          <a:endParaRPr lang="es-MX" sz="2000" baseline="0" dirty="0">
            <a:latin typeface="Calibri" pitchFamily="34" charset="0"/>
          </a:endParaRPr>
        </a:p>
      </dgm:t>
    </dgm:pt>
    <dgm:pt modelId="{30D8F5BF-7E58-4D33-B880-98A3C3769D52}" type="parTrans" cxnId="{560AD498-2E0B-4539-BE02-CAD661224168}">
      <dgm:prSet/>
      <dgm:spPr/>
      <dgm:t>
        <a:bodyPr/>
        <a:lstStyle/>
        <a:p>
          <a:endParaRPr lang="es-MX"/>
        </a:p>
      </dgm:t>
    </dgm:pt>
    <dgm:pt modelId="{4273C34F-0C9D-4343-947C-BE1BA3622FCB}" type="sibTrans" cxnId="{560AD498-2E0B-4539-BE02-CAD661224168}">
      <dgm:prSet/>
      <dgm:spPr/>
      <dgm:t>
        <a:bodyPr/>
        <a:lstStyle/>
        <a:p>
          <a:endParaRPr lang="es-MX"/>
        </a:p>
      </dgm:t>
    </dgm:pt>
    <dgm:pt modelId="{79937061-5C67-4614-971D-5F008F3C730E}">
      <dgm:prSet phldrT="[Texto]" custT="1"/>
      <dgm:spPr/>
      <dgm:t>
        <a:bodyPr/>
        <a:lstStyle/>
        <a:p>
          <a:r>
            <a:rPr lang="es-MX" sz="2000" baseline="0" dirty="0" smtClean="0">
              <a:latin typeface="Calibri" pitchFamily="34" charset="0"/>
            </a:rPr>
            <a:t>La evaluación de programas y políticas</a:t>
          </a:r>
          <a:endParaRPr lang="es-MX" sz="2000" baseline="0" dirty="0">
            <a:latin typeface="Calibri" pitchFamily="34" charset="0"/>
          </a:endParaRPr>
        </a:p>
      </dgm:t>
    </dgm:pt>
    <dgm:pt modelId="{3D0BC42B-C73C-499A-B508-B8F653FE3EC4}" type="parTrans" cxnId="{568B114F-955E-4072-AD22-9B7EFA079AE3}">
      <dgm:prSet/>
      <dgm:spPr/>
      <dgm:t>
        <a:bodyPr/>
        <a:lstStyle/>
        <a:p>
          <a:endParaRPr lang="es-MX"/>
        </a:p>
      </dgm:t>
    </dgm:pt>
    <dgm:pt modelId="{A10CD355-3236-418C-B0C0-ECED642100D1}" type="sibTrans" cxnId="{568B114F-955E-4072-AD22-9B7EFA079AE3}">
      <dgm:prSet/>
      <dgm:spPr/>
      <dgm:t>
        <a:bodyPr/>
        <a:lstStyle/>
        <a:p>
          <a:endParaRPr lang="es-MX"/>
        </a:p>
      </dgm:t>
    </dgm:pt>
    <dgm:pt modelId="{B9539AB3-0CF6-433D-8E4E-CA693CF31504}">
      <dgm:prSet phldrT="[Texto]" custT="1"/>
      <dgm:spPr/>
      <dgm:t>
        <a:bodyPr/>
        <a:lstStyle/>
        <a:p>
          <a:r>
            <a:rPr lang="es-MX" sz="2000" baseline="0" dirty="0" smtClean="0">
              <a:latin typeface="Calibri" pitchFamily="34" charset="0"/>
            </a:rPr>
            <a:t>El aumento de la productividad y eficiencia de los procesos gubernamentales</a:t>
          </a:r>
          <a:endParaRPr lang="es-MX" sz="2000" baseline="0" dirty="0">
            <a:latin typeface="Calibri" pitchFamily="34" charset="0"/>
          </a:endParaRPr>
        </a:p>
      </dgm:t>
    </dgm:pt>
    <dgm:pt modelId="{690283F7-C03B-4335-BA5D-B74E9F0ECD09}" type="parTrans" cxnId="{9D71B072-D0A7-4F8B-84D4-B5BDA43C63B7}">
      <dgm:prSet/>
      <dgm:spPr/>
      <dgm:t>
        <a:bodyPr/>
        <a:lstStyle/>
        <a:p>
          <a:endParaRPr lang="es-MX"/>
        </a:p>
      </dgm:t>
    </dgm:pt>
    <dgm:pt modelId="{08959726-3C4B-4787-9C19-3B25A9AF9B3F}" type="sibTrans" cxnId="{9D71B072-D0A7-4F8B-84D4-B5BDA43C63B7}">
      <dgm:prSet/>
      <dgm:spPr/>
      <dgm:t>
        <a:bodyPr/>
        <a:lstStyle/>
        <a:p>
          <a:endParaRPr lang="es-MX"/>
        </a:p>
      </dgm:t>
    </dgm:pt>
    <dgm:pt modelId="{3FA5F5D0-838A-43A6-A35B-49FA578C9A6B}" type="pres">
      <dgm:prSet presAssocID="{11159019-034A-4BC3-B6F5-5BBDFF0B688F}" presName="diagram" presStyleCnt="0">
        <dgm:presLayoutVars>
          <dgm:dir/>
          <dgm:resizeHandles val="exact"/>
        </dgm:presLayoutVars>
      </dgm:prSet>
      <dgm:spPr/>
      <dgm:t>
        <a:bodyPr/>
        <a:lstStyle/>
        <a:p>
          <a:endParaRPr lang="es-MX"/>
        </a:p>
      </dgm:t>
    </dgm:pt>
    <dgm:pt modelId="{5EA3CA82-9B48-4D28-89E4-20073330906D}" type="pres">
      <dgm:prSet presAssocID="{198F5A59-0D94-4423-8CF7-7C3E25DFF350}" presName="node" presStyleLbl="node1" presStyleIdx="0" presStyleCnt="3" custScaleX="85963" custLinFactNeighborX="-8156" custLinFactNeighborY="-6">
        <dgm:presLayoutVars>
          <dgm:bulletEnabled val="1"/>
        </dgm:presLayoutVars>
      </dgm:prSet>
      <dgm:spPr/>
      <dgm:t>
        <a:bodyPr/>
        <a:lstStyle/>
        <a:p>
          <a:endParaRPr lang="es-MX"/>
        </a:p>
      </dgm:t>
    </dgm:pt>
    <dgm:pt modelId="{C8302BEE-2738-418E-A68A-E6ABB9690E3E}" type="pres">
      <dgm:prSet presAssocID="{4273C34F-0C9D-4343-947C-BE1BA3622FCB}" presName="sibTrans" presStyleCnt="0"/>
      <dgm:spPr/>
    </dgm:pt>
    <dgm:pt modelId="{BD6F4D84-1CC9-423F-8184-B2C36687B0BD}" type="pres">
      <dgm:prSet presAssocID="{79937061-5C67-4614-971D-5F008F3C730E}" presName="node" presStyleLbl="node1" presStyleIdx="1" presStyleCnt="3" custScaleX="88276" custLinFactNeighborX="-1324" custLinFactNeighborY="-6">
        <dgm:presLayoutVars>
          <dgm:bulletEnabled val="1"/>
        </dgm:presLayoutVars>
      </dgm:prSet>
      <dgm:spPr/>
      <dgm:t>
        <a:bodyPr/>
        <a:lstStyle/>
        <a:p>
          <a:endParaRPr lang="es-MX"/>
        </a:p>
      </dgm:t>
    </dgm:pt>
    <dgm:pt modelId="{29BCA91D-CA80-4183-AAAF-B2DD91D18052}" type="pres">
      <dgm:prSet presAssocID="{A10CD355-3236-418C-B0C0-ECED642100D1}" presName="sibTrans" presStyleCnt="0"/>
      <dgm:spPr/>
    </dgm:pt>
    <dgm:pt modelId="{35B4DFA2-0E47-4F70-8163-D93FE982B277}" type="pres">
      <dgm:prSet presAssocID="{B9539AB3-0CF6-433D-8E4E-CA693CF31504}" presName="node" presStyleLbl="node1" presStyleIdx="2" presStyleCnt="3" custScaleX="81785" custLinFactNeighborX="5993" custLinFactNeighborY="-6">
        <dgm:presLayoutVars>
          <dgm:bulletEnabled val="1"/>
        </dgm:presLayoutVars>
      </dgm:prSet>
      <dgm:spPr/>
      <dgm:t>
        <a:bodyPr/>
        <a:lstStyle/>
        <a:p>
          <a:endParaRPr lang="es-MX"/>
        </a:p>
      </dgm:t>
    </dgm:pt>
  </dgm:ptLst>
  <dgm:cxnLst>
    <dgm:cxn modelId="{568B114F-955E-4072-AD22-9B7EFA079AE3}" srcId="{11159019-034A-4BC3-B6F5-5BBDFF0B688F}" destId="{79937061-5C67-4614-971D-5F008F3C730E}" srcOrd="1" destOrd="0" parTransId="{3D0BC42B-C73C-499A-B508-B8F653FE3EC4}" sibTransId="{A10CD355-3236-418C-B0C0-ECED642100D1}"/>
    <dgm:cxn modelId="{560AD498-2E0B-4539-BE02-CAD661224168}" srcId="{11159019-034A-4BC3-B6F5-5BBDFF0B688F}" destId="{198F5A59-0D94-4423-8CF7-7C3E25DFF350}" srcOrd="0" destOrd="0" parTransId="{30D8F5BF-7E58-4D33-B880-98A3C3769D52}" sibTransId="{4273C34F-0C9D-4343-947C-BE1BA3622FCB}"/>
    <dgm:cxn modelId="{831A0147-42D5-47A7-9F96-6DB4FE24A468}" type="presOf" srcId="{198F5A59-0D94-4423-8CF7-7C3E25DFF350}" destId="{5EA3CA82-9B48-4D28-89E4-20073330906D}" srcOrd="0" destOrd="0" presId="urn:microsoft.com/office/officeart/2005/8/layout/default"/>
    <dgm:cxn modelId="{CAE45869-4429-4341-B466-60A45602BA8F}" type="presOf" srcId="{11159019-034A-4BC3-B6F5-5BBDFF0B688F}" destId="{3FA5F5D0-838A-43A6-A35B-49FA578C9A6B}" srcOrd="0" destOrd="0" presId="urn:microsoft.com/office/officeart/2005/8/layout/default"/>
    <dgm:cxn modelId="{3232A709-540F-4BA0-99D0-5C5ED0107039}" type="presOf" srcId="{B9539AB3-0CF6-433D-8E4E-CA693CF31504}" destId="{35B4DFA2-0E47-4F70-8163-D93FE982B277}" srcOrd="0" destOrd="0" presId="urn:microsoft.com/office/officeart/2005/8/layout/default"/>
    <dgm:cxn modelId="{9D71B072-D0A7-4F8B-84D4-B5BDA43C63B7}" srcId="{11159019-034A-4BC3-B6F5-5BBDFF0B688F}" destId="{B9539AB3-0CF6-433D-8E4E-CA693CF31504}" srcOrd="2" destOrd="0" parTransId="{690283F7-C03B-4335-BA5D-B74E9F0ECD09}" sibTransId="{08959726-3C4B-4787-9C19-3B25A9AF9B3F}"/>
    <dgm:cxn modelId="{A0002A63-42FD-4E8F-B6AA-1076B0168429}" type="presOf" srcId="{79937061-5C67-4614-971D-5F008F3C730E}" destId="{BD6F4D84-1CC9-423F-8184-B2C36687B0BD}" srcOrd="0" destOrd="0" presId="urn:microsoft.com/office/officeart/2005/8/layout/default"/>
    <dgm:cxn modelId="{16D3FFAC-3D8E-4286-B05D-6B1F2B925338}" type="presParOf" srcId="{3FA5F5D0-838A-43A6-A35B-49FA578C9A6B}" destId="{5EA3CA82-9B48-4D28-89E4-20073330906D}" srcOrd="0" destOrd="0" presId="urn:microsoft.com/office/officeart/2005/8/layout/default"/>
    <dgm:cxn modelId="{9CF7CF35-AEE5-4DAB-9F5A-8443268CAE30}" type="presParOf" srcId="{3FA5F5D0-838A-43A6-A35B-49FA578C9A6B}" destId="{C8302BEE-2738-418E-A68A-E6ABB9690E3E}" srcOrd="1" destOrd="0" presId="urn:microsoft.com/office/officeart/2005/8/layout/default"/>
    <dgm:cxn modelId="{E448BF61-E416-42A9-A6E2-AA936AE8D471}" type="presParOf" srcId="{3FA5F5D0-838A-43A6-A35B-49FA578C9A6B}" destId="{BD6F4D84-1CC9-423F-8184-B2C36687B0BD}" srcOrd="2" destOrd="0" presId="urn:microsoft.com/office/officeart/2005/8/layout/default"/>
    <dgm:cxn modelId="{27ED60F3-F7BF-4E45-B8F0-DAD04A021CA8}" type="presParOf" srcId="{3FA5F5D0-838A-43A6-A35B-49FA578C9A6B}" destId="{29BCA91D-CA80-4183-AAAF-B2DD91D18052}" srcOrd="3" destOrd="0" presId="urn:microsoft.com/office/officeart/2005/8/layout/default"/>
    <dgm:cxn modelId="{D161E89E-421F-47A7-9B36-49563580B9B5}" type="presParOf" srcId="{3FA5F5D0-838A-43A6-A35B-49FA578C9A6B}" destId="{35B4DFA2-0E47-4F70-8163-D93FE982B277}" srcOrd="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A3CA82-9B48-4D28-89E4-20073330906D}">
      <dsp:nvSpPr>
        <dsp:cNvPr id="0" name=""/>
        <dsp:cNvSpPr/>
      </dsp:nvSpPr>
      <dsp:spPr>
        <a:xfrm>
          <a:off x="90363" y="0"/>
          <a:ext cx="2194576" cy="1531759"/>
        </a:xfrm>
        <a:prstGeom prst="rect">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kern="1200" baseline="0" dirty="0" smtClean="0">
              <a:latin typeface="Calibri" pitchFamily="34" charset="0"/>
            </a:rPr>
            <a:t>El monitoreo de los avances en los programas a través de sus indicadores</a:t>
          </a:r>
          <a:endParaRPr lang="es-MX" sz="2000" kern="1200" baseline="0" dirty="0">
            <a:latin typeface="Calibri" pitchFamily="34" charset="0"/>
          </a:endParaRPr>
        </a:p>
      </dsp:txBody>
      <dsp:txXfrm>
        <a:off x="90363" y="0"/>
        <a:ext cx="2194576" cy="1531759"/>
      </dsp:txXfrm>
    </dsp:sp>
    <dsp:sp modelId="{BD6F4D84-1CC9-423F-8184-B2C36687B0BD}">
      <dsp:nvSpPr>
        <dsp:cNvPr id="0" name=""/>
        <dsp:cNvSpPr/>
      </dsp:nvSpPr>
      <dsp:spPr>
        <a:xfrm>
          <a:off x="2714649" y="0"/>
          <a:ext cx="2253626" cy="1531759"/>
        </a:xfrm>
        <a:prstGeom prst="rect">
          <a:avLst/>
        </a:prstGeom>
        <a:gradFill rotWithShape="0">
          <a:gsLst>
            <a:gs pos="0">
              <a:schemeClr val="accent6">
                <a:shade val="80000"/>
                <a:hueOff val="0"/>
                <a:satOff val="-16910"/>
                <a:lumOff val="16907"/>
                <a:alphaOff val="0"/>
                <a:shade val="51000"/>
                <a:satMod val="130000"/>
              </a:schemeClr>
            </a:gs>
            <a:gs pos="80000">
              <a:schemeClr val="accent6">
                <a:shade val="80000"/>
                <a:hueOff val="0"/>
                <a:satOff val="-16910"/>
                <a:lumOff val="16907"/>
                <a:alphaOff val="0"/>
                <a:shade val="93000"/>
                <a:satMod val="130000"/>
              </a:schemeClr>
            </a:gs>
            <a:gs pos="100000">
              <a:schemeClr val="accent6">
                <a:shade val="80000"/>
                <a:hueOff val="0"/>
                <a:satOff val="-16910"/>
                <a:lumOff val="1690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kern="1200" baseline="0" dirty="0" smtClean="0">
              <a:latin typeface="Calibri" pitchFamily="34" charset="0"/>
            </a:rPr>
            <a:t>La evaluación de programas y políticas</a:t>
          </a:r>
          <a:endParaRPr lang="es-MX" sz="2000" kern="1200" baseline="0" dirty="0">
            <a:latin typeface="Calibri" pitchFamily="34" charset="0"/>
          </a:endParaRPr>
        </a:p>
      </dsp:txBody>
      <dsp:txXfrm>
        <a:off x="2714649" y="0"/>
        <a:ext cx="2253626" cy="1531759"/>
      </dsp:txXfrm>
    </dsp:sp>
    <dsp:sp modelId="{35B4DFA2-0E47-4F70-8163-D93FE982B277}">
      <dsp:nvSpPr>
        <dsp:cNvPr id="0" name=""/>
        <dsp:cNvSpPr/>
      </dsp:nvSpPr>
      <dsp:spPr>
        <a:xfrm>
          <a:off x="5410367" y="0"/>
          <a:ext cx="2087915" cy="1531759"/>
        </a:xfrm>
        <a:prstGeom prst="rect">
          <a:avLst/>
        </a:prstGeom>
        <a:gradFill rotWithShape="0">
          <a:gsLst>
            <a:gs pos="0">
              <a:schemeClr val="accent6">
                <a:shade val="80000"/>
                <a:hueOff val="0"/>
                <a:satOff val="-33821"/>
                <a:lumOff val="33815"/>
                <a:alphaOff val="0"/>
                <a:shade val="51000"/>
                <a:satMod val="130000"/>
              </a:schemeClr>
            </a:gs>
            <a:gs pos="80000">
              <a:schemeClr val="accent6">
                <a:shade val="80000"/>
                <a:hueOff val="0"/>
                <a:satOff val="-33821"/>
                <a:lumOff val="33815"/>
                <a:alphaOff val="0"/>
                <a:shade val="93000"/>
                <a:satMod val="130000"/>
              </a:schemeClr>
            </a:gs>
            <a:gs pos="100000">
              <a:schemeClr val="accent6">
                <a:shade val="80000"/>
                <a:hueOff val="0"/>
                <a:satOff val="-33821"/>
                <a:lumOff val="338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kern="1200" baseline="0" dirty="0" smtClean="0">
              <a:latin typeface="Calibri" pitchFamily="34" charset="0"/>
            </a:rPr>
            <a:t>El aumento de la productividad y eficiencia de los procesos gubernamentales</a:t>
          </a:r>
          <a:endParaRPr lang="es-MX" sz="2000" kern="1200" baseline="0" dirty="0">
            <a:latin typeface="Calibri" pitchFamily="34" charset="0"/>
          </a:endParaRPr>
        </a:p>
      </dsp:txBody>
      <dsp:txXfrm>
        <a:off x="5410367" y="0"/>
        <a:ext cx="2087915" cy="153175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2930" name="Rectangle 2"/>
          <p:cNvSpPr>
            <a:spLocks noGrp="1" noChangeArrowheads="1"/>
          </p:cNvSpPr>
          <p:nvPr>
            <p:ph type="hdr" sz="quarter"/>
          </p:nvPr>
        </p:nvSpPr>
        <p:spPr bwMode="auto">
          <a:xfrm>
            <a:off x="0" y="1"/>
            <a:ext cx="2944736" cy="496582"/>
          </a:xfrm>
          <a:prstGeom prst="rect">
            <a:avLst/>
          </a:prstGeom>
          <a:noFill/>
          <a:ln w="9525">
            <a:noFill/>
            <a:miter lim="800000"/>
            <a:headEnd/>
            <a:tailEnd/>
          </a:ln>
          <a:effectLst/>
        </p:spPr>
        <p:txBody>
          <a:bodyPr vert="horz" wrap="square" lIns="94295" tIns="47147" rIns="94295" bIns="47147" numCol="1" anchor="t" anchorCtr="0" compatLnSpc="1">
            <a:prstTxWarp prst="textNoShape">
              <a:avLst/>
            </a:prstTxWarp>
          </a:bodyPr>
          <a:lstStyle>
            <a:lvl1pPr algn="l" defTabSz="941388">
              <a:defRPr sz="1200"/>
            </a:lvl1pPr>
          </a:lstStyle>
          <a:p>
            <a:endParaRPr lang="es-ES"/>
          </a:p>
        </p:txBody>
      </p:sp>
      <p:sp>
        <p:nvSpPr>
          <p:cNvPr id="252931" name="Rectangle 3"/>
          <p:cNvSpPr>
            <a:spLocks noGrp="1" noChangeArrowheads="1"/>
          </p:cNvSpPr>
          <p:nvPr>
            <p:ph type="dt" sz="quarter" idx="1"/>
          </p:nvPr>
        </p:nvSpPr>
        <p:spPr bwMode="auto">
          <a:xfrm>
            <a:off x="3852940" y="1"/>
            <a:ext cx="2944735" cy="496582"/>
          </a:xfrm>
          <a:prstGeom prst="rect">
            <a:avLst/>
          </a:prstGeom>
          <a:noFill/>
          <a:ln w="9525">
            <a:noFill/>
            <a:miter lim="800000"/>
            <a:headEnd/>
            <a:tailEnd/>
          </a:ln>
          <a:effectLst/>
        </p:spPr>
        <p:txBody>
          <a:bodyPr vert="horz" wrap="square" lIns="94295" tIns="47147" rIns="94295" bIns="47147" numCol="1" anchor="t" anchorCtr="0" compatLnSpc="1">
            <a:prstTxWarp prst="textNoShape">
              <a:avLst/>
            </a:prstTxWarp>
          </a:bodyPr>
          <a:lstStyle>
            <a:lvl1pPr algn="r" defTabSz="941388">
              <a:defRPr sz="1200"/>
            </a:lvl1pPr>
          </a:lstStyle>
          <a:p>
            <a:endParaRPr lang="es-ES"/>
          </a:p>
        </p:txBody>
      </p:sp>
      <p:sp>
        <p:nvSpPr>
          <p:cNvPr id="252932" name="Rectangle 4"/>
          <p:cNvSpPr>
            <a:spLocks noGrp="1" noChangeArrowheads="1"/>
          </p:cNvSpPr>
          <p:nvPr>
            <p:ph type="ftr" sz="quarter" idx="2"/>
          </p:nvPr>
        </p:nvSpPr>
        <p:spPr bwMode="auto">
          <a:xfrm>
            <a:off x="0" y="9431644"/>
            <a:ext cx="2944736" cy="496581"/>
          </a:xfrm>
          <a:prstGeom prst="rect">
            <a:avLst/>
          </a:prstGeom>
          <a:noFill/>
          <a:ln w="9525">
            <a:noFill/>
            <a:miter lim="800000"/>
            <a:headEnd/>
            <a:tailEnd/>
          </a:ln>
          <a:effectLst/>
        </p:spPr>
        <p:txBody>
          <a:bodyPr vert="horz" wrap="square" lIns="94295" tIns="47147" rIns="94295" bIns="47147" numCol="1" anchor="b" anchorCtr="0" compatLnSpc="1">
            <a:prstTxWarp prst="textNoShape">
              <a:avLst/>
            </a:prstTxWarp>
          </a:bodyPr>
          <a:lstStyle>
            <a:lvl1pPr algn="l" defTabSz="941388">
              <a:defRPr sz="1200"/>
            </a:lvl1pPr>
          </a:lstStyle>
          <a:p>
            <a:endParaRPr lang="es-ES"/>
          </a:p>
        </p:txBody>
      </p:sp>
      <p:sp>
        <p:nvSpPr>
          <p:cNvPr id="252933" name="Rectangle 5"/>
          <p:cNvSpPr>
            <a:spLocks noGrp="1" noChangeArrowheads="1"/>
          </p:cNvSpPr>
          <p:nvPr>
            <p:ph type="sldNum" sz="quarter" idx="3"/>
          </p:nvPr>
        </p:nvSpPr>
        <p:spPr bwMode="auto">
          <a:xfrm>
            <a:off x="3852940" y="9431644"/>
            <a:ext cx="2944735" cy="496581"/>
          </a:xfrm>
          <a:prstGeom prst="rect">
            <a:avLst/>
          </a:prstGeom>
          <a:noFill/>
          <a:ln w="9525">
            <a:noFill/>
            <a:miter lim="800000"/>
            <a:headEnd/>
            <a:tailEnd/>
          </a:ln>
          <a:effectLst/>
        </p:spPr>
        <p:txBody>
          <a:bodyPr vert="horz" wrap="square" lIns="94295" tIns="47147" rIns="94295" bIns="47147" numCol="1" anchor="b" anchorCtr="0" compatLnSpc="1">
            <a:prstTxWarp prst="textNoShape">
              <a:avLst/>
            </a:prstTxWarp>
          </a:bodyPr>
          <a:lstStyle>
            <a:lvl1pPr algn="r" defTabSz="941388">
              <a:defRPr sz="1200"/>
            </a:lvl1pPr>
          </a:lstStyle>
          <a:p>
            <a:fld id="{1DA044CC-BADB-4CF5-9F0A-5165942C79D7}" type="slidenum">
              <a:rPr lang="es-ES"/>
              <a:pPr/>
              <a:t>‹#›</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1"/>
            <a:ext cx="2944736" cy="496582"/>
          </a:xfrm>
          <a:prstGeom prst="rect">
            <a:avLst/>
          </a:prstGeom>
          <a:noFill/>
          <a:ln w="9525">
            <a:noFill/>
            <a:miter lim="800000"/>
            <a:headEnd/>
            <a:tailEnd/>
          </a:ln>
          <a:effectLst/>
        </p:spPr>
        <p:txBody>
          <a:bodyPr vert="horz" wrap="square" lIns="94295" tIns="47147" rIns="94295" bIns="47147" numCol="1" anchor="t" anchorCtr="0" compatLnSpc="1">
            <a:prstTxWarp prst="textNoShape">
              <a:avLst/>
            </a:prstTxWarp>
          </a:bodyPr>
          <a:lstStyle>
            <a:lvl1pPr algn="l" defTabSz="941388">
              <a:spcBef>
                <a:spcPct val="0"/>
              </a:spcBef>
              <a:defRPr sz="1200"/>
            </a:lvl1pPr>
          </a:lstStyle>
          <a:p>
            <a:endParaRPr lang="es-ES"/>
          </a:p>
        </p:txBody>
      </p:sp>
      <p:sp>
        <p:nvSpPr>
          <p:cNvPr id="84995" name="Rectangle 3"/>
          <p:cNvSpPr>
            <a:spLocks noGrp="1" noChangeArrowheads="1"/>
          </p:cNvSpPr>
          <p:nvPr>
            <p:ph type="dt" idx="1"/>
          </p:nvPr>
        </p:nvSpPr>
        <p:spPr bwMode="auto">
          <a:xfrm>
            <a:off x="3851400" y="1"/>
            <a:ext cx="2944736" cy="496582"/>
          </a:xfrm>
          <a:prstGeom prst="rect">
            <a:avLst/>
          </a:prstGeom>
          <a:noFill/>
          <a:ln w="9525">
            <a:noFill/>
            <a:miter lim="800000"/>
            <a:headEnd/>
            <a:tailEnd/>
          </a:ln>
          <a:effectLst/>
        </p:spPr>
        <p:txBody>
          <a:bodyPr vert="horz" wrap="square" lIns="94295" tIns="47147" rIns="94295" bIns="47147" numCol="1" anchor="t" anchorCtr="0" compatLnSpc="1">
            <a:prstTxWarp prst="textNoShape">
              <a:avLst/>
            </a:prstTxWarp>
          </a:bodyPr>
          <a:lstStyle>
            <a:lvl1pPr algn="r" defTabSz="941388">
              <a:spcBef>
                <a:spcPct val="0"/>
              </a:spcBef>
              <a:defRPr sz="1200"/>
            </a:lvl1pPr>
          </a:lstStyle>
          <a:p>
            <a:endParaRPr lang="es-ES"/>
          </a:p>
        </p:txBody>
      </p:sp>
      <p:sp>
        <p:nvSpPr>
          <p:cNvPr id="84996" name="Rectangle 4"/>
          <p:cNvSpPr>
            <a:spLocks noGrp="1" noRot="1" noChangeAspect="1" noChangeArrowheads="1" noTextEdit="1"/>
          </p:cNvSpPr>
          <p:nvPr>
            <p:ph type="sldImg" idx="2"/>
          </p:nvPr>
        </p:nvSpPr>
        <p:spPr bwMode="auto">
          <a:xfrm>
            <a:off x="923925" y="744538"/>
            <a:ext cx="4959350" cy="3721100"/>
          </a:xfrm>
          <a:prstGeom prst="rect">
            <a:avLst/>
          </a:prstGeom>
          <a:noFill/>
          <a:ln w="9525">
            <a:solidFill>
              <a:srgbClr val="000000"/>
            </a:solidFill>
            <a:miter lim="800000"/>
            <a:headEnd/>
            <a:tailEnd/>
          </a:ln>
          <a:effectLst/>
        </p:spPr>
      </p:sp>
      <p:sp>
        <p:nvSpPr>
          <p:cNvPr id="84997" name="Rectangle 5"/>
          <p:cNvSpPr>
            <a:spLocks noGrp="1" noChangeArrowheads="1"/>
          </p:cNvSpPr>
          <p:nvPr>
            <p:ph type="body" sz="quarter" idx="3"/>
          </p:nvPr>
        </p:nvSpPr>
        <p:spPr bwMode="auto">
          <a:xfrm>
            <a:off x="680383" y="4716675"/>
            <a:ext cx="5436909" cy="4467531"/>
          </a:xfrm>
          <a:prstGeom prst="rect">
            <a:avLst/>
          </a:prstGeom>
          <a:noFill/>
          <a:ln w="9525">
            <a:noFill/>
            <a:miter lim="800000"/>
            <a:headEnd/>
            <a:tailEnd/>
          </a:ln>
          <a:effectLst/>
        </p:spPr>
        <p:txBody>
          <a:bodyPr vert="horz" wrap="square" lIns="94295" tIns="47147" rIns="94295" bIns="47147" numCol="1" anchor="t" anchorCtr="0" compatLnSpc="1">
            <a:prstTxWarp prst="textNoShape">
              <a:avLst/>
            </a:prstTxWarp>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p>
        </p:txBody>
      </p:sp>
      <p:sp>
        <p:nvSpPr>
          <p:cNvPr id="84998" name="Rectangle 6"/>
          <p:cNvSpPr>
            <a:spLocks noGrp="1" noChangeArrowheads="1"/>
          </p:cNvSpPr>
          <p:nvPr>
            <p:ph type="ftr" sz="quarter" idx="4"/>
          </p:nvPr>
        </p:nvSpPr>
        <p:spPr bwMode="auto">
          <a:xfrm>
            <a:off x="0" y="9429937"/>
            <a:ext cx="2944736" cy="496582"/>
          </a:xfrm>
          <a:prstGeom prst="rect">
            <a:avLst/>
          </a:prstGeom>
          <a:noFill/>
          <a:ln w="9525">
            <a:noFill/>
            <a:miter lim="800000"/>
            <a:headEnd/>
            <a:tailEnd/>
          </a:ln>
          <a:effectLst/>
        </p:spPr>
        <p:txBody>
          <a:bodyPr vert="horz" wrap="square" lIns="94295" tIns="47147" rIns="94295" bIns="47147" numCol="1" anchor="b" anchorCtr="0" compatLnSpc="1">
            <a:prstTxWarp prst="textNoShape">
              <a:avLst/>
            </a:prstTxWarp>
          </a:bodyPr>
          <a:lstStyle>
            <a:lvl1pPr algn="l" defTabSz="941388">
              <a:spcBef>
                <a:spcPct val="0"/>
              </a:spcBef>
              <a:defRPr sz="1200"/>
            </a:lvl1pPr>
          </a:lstStyle>
          <a:p>
            <a:endParaRPr lang="es-ES"/>
          </a:p>
        </p:txBody>
      </p:sp>
      <p:sp>
        <p:nvSpPr>
          <p:cNvPr id="84999" name="Rectangle 7"/>
          <p:cNvSpPr>
            <a:spLocks noGrp="1" noChangeArrowheads="1"/>
          </p:cNvSpPr>
          <p:nvPr>
            <p:ph type="sldNum" sz="quarter" idx="5"/>
          </p:nvPr>
        </p:nvSpPr>
        <p:spPr bwMode="auto">
          <a:xfrm>
            <a:off x="3851400" y="9429937"/>
            <a:ext cx="2944736" cy="496582"/>
          </a:xfrm>
          <a:prstGeom prst="rect">
            <a:avLst/>
          </a:prstGeom>
          <a:noFill/>
          <a:ln w="9525">
            <a:noFill/>
            <a:miter lim="800000"/>
            <a:headEnd/>
            <a:tailEnd/>
          </a:ln>
          <a:effectLst/>
        </p:spPr>
        <p:txBody>
          <a:bodyPr vert="horz" wrap="square" lIns="94295" tIns="47147" rIns="94295" bIns="47147" numCol="1" anchor="b" anchorCtr="0" compatLnSpc="1">
            <a:prstTxWarp prst="textNoShape">
              <a:avLst/>
            </a:prstTxWarp>
          </a:bodyPr>
          <a:lstStyle>
            <a:lvl1pPr algn="r" defTabSz="941388">
              <a:spcBef>
                <a:spcPct val="0"/>
              </a:spcBef>
              <a:defRPr sz="1200"/>
            </a:lvl1pPr>
          </a:lstStyle>
          <a:p>
            <a:fld id="{911107CB-9169-42DD-86BB-E5B4DB35D643}" type="slidenum">
              <a:rPr lang="es-ES"/>
              <a:pPr/>
              <a:t>‹#›</a:t>
            </a:fld>
            <a:endParaRPr 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A50F7B-8ECF-40BE-96C8-349B229D75E3}" type="slidenum">
              <a:rPr lang="es-ES"/>
              <a:pPr/>
              <a:t>1</a:t>
            </a:fld>
            <a:endParaRPr lang="es-ES"/>
          </a:p>
        </p:txBody>
      </p:sp>
      <p:sp>
        <p:nvSpPr>
          <p:cNvPr id="2817026" name="Rectangle 2"/>
          <p:cNvSpPr>
            <a:spLocks noGrp="1" noRot="1" noChangeAspect="1" noChangeArrowheads="1" noTextEdit="1"/>
          </p:cNvSpPr>
          <p:nvPr>
            <p:ph type="sldImg"/>
          </p:nvPr>
        </p:nvSpPr>
        <p:spPr>
          <a:ln/>
        </p:spPr>
      </p:sp>
      <p:sp>
        <p:nvSpPr>
          <p:cNvPr id="2817027"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MX" dirty="0" smtClean="0"/>
              <a:t>Muy buenos días, agradezco la invitación por parte de</a:t>
            </a:r>
            <a:r>
              <a:rPr lang="es-MX" baseline="0" dirty="0" smtClean="0"/>
              <a:t> l</a:t>
            </a:r>
            <a:r>
              <a:rPr lang="es-MX" sz="1200" kern="1200" baseline="0" dirty="0" smtClean="0">
                <a:solidFill>
                  <a:schemeClr val="tx1"/>
                </a:solidFill>
                <a:latin typeface="Arial" charset="0"/>
                <a:ea typeface="+mn-ea"/>
                <a:cs typeface="+mn-cs"/>
              </a:rPr>
              <a:t>a Asociación Mexicana de Gasto Público, A.C. (AMEG) </a:t>
            </a:r>
            <a:r>
              <a:rPr lang="es-MX" dirty="0" smtClean="0"/>
              <a:t>a participar en la</a:t>
            </a:r>
            <a:r>
              <a:rPr lang="es-ES" sz="1200" kern="1200" dirty="0" smtClean="0">
                <a:solidFill>
                  <a:schemeClr val="tx1"/>
                </a:solidFill>
                <a:latin typeface="Arial" charset="0"/>
                <a:ea typeface="+mn-ea"/>
                <a:cs typeface="+mn-cs"/>
              </a:rPr>
              <a:t> inauguración del curso denominado</a:t>
            </a:r>
            <a:r>
              <a:rPr lang="es-MX" dirty="0" smtClean="0"/>
              <a:t>, </a:t>
            </a:r>
            <a:r>
              <a:rPr lang="es-ES" sz="1200" b="1" i="1" kern="1200" dirty="0" smtClean="0">
                <a:solidFill>
                  <a:schemeClr val="tx1"/>
                </a:solidFill>
                <a:latin typeface="Arial" charset="0"/>
                <a:ea typeface="+mn-ea"/>
                <a:cs typeface="+mn-cs"/>
              </a:rPr>
              <a:t>“FORMULACIÓN DEL PRESUPUESTO BASADO EN RESULTADOS”  </a:t>
            </a:r>
            <a:r>
              <a:rPr lang="es-MX" dirty="0" smtClean="0"/>
              <a:t>en el que se tratarán temas de vital importancia sobre el avance en la implementación de la Gestión por Resultados.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10</a:t>
            </a:fld>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El enfoque de Presupuesto basado en Resultados se establece en el PND y el PRONAFIDE.</a:t>
            </a:r>
          </a:p>
          <a:p>
            <a:pPr marL="361950" indent="-276225" algn="just">
              <a:buFont typeface="Arial" pitchFamily="34" charset="0"/>
              <a:buChar char="•"/>
            </a:pPr>
            <a:r>
              <a:rPr lang="es-MX" dirty="0" smtClean="0"/>
              <a:t>Se puso en marcha en 2007 y se sustenta, entre otros, en el Sistema de Evaluación del Desempeño.</a:t>
            </a:r>
          </a:p>
          <a:p>
            <a:pPr marL="361950" indent="-276225" algn="just">
              <a:buFont typeface="Arial" pitchFamily="34" charset="0"/>
              <a:buChar char="•"/>
            </a:pPr>
            <a:r>
              <a:rPr lang="es-MX" dirty="0" smtClean="0"/>
              <a:t>Es un proceso gradual y progresivo en la APF, y deberá también aplicarse en los gobiernos de las entidades federativas y de los municipios, particularmente en lo que se refiere a los recursos federales que se les transfieren.</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11</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088704AD-6F2C-46AD-AEE2-53B43839F044}" type="slidenum">
              <a:rPr lang="es-ES" smtClean="0"/>
              <a:pPr/>
              <a:t>12</a:t>
            </a:fld>
            <a:endParaRPr lang="es-E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0383" y="4716676"/>
            <a:ext cx="5436909" cy="5008513"/>
          </a:xfrm>
          <a:noFill/>
          <a:ln/>
        </p:spPr>
        <p:txBody>
          <a:bodyPr/>
          <a:lstStyle/>
          <a:p>
            <a:pPr marL="361950" indent="-276225" algn="just" eaLnBrk="1" hangingPunct="1">
              <a:buFont typeface="Arial" pitchFamily="34" charset="0"/>
              <a:buChar char="•"/>
            </a:pPr>
            <a:r>
              <a:rPr lang="es-MX" dirty="0" smtClean="0"/>
              <a:t>El </a:t>
            </a:r>
            <a:r>
              <a:rPr lang="es-MX" dirty="0" err="1" smtClean="0"/>
              <a:t>PbR</a:t>
            </a:r>
            <a:r>
              <a:rPr lang="es-MX" dirty="0" smtClean="0"/>
              <a:t> abarca todas las etapas del proceso presupuestario, desde la planeación-programación, hasta la evaluación y rendición de cuentas.</a:t>
            </a:r>
          </a:p>
          <a:p>
            <a:pPr marL="361950" indent="-276225" algn="just" eaLnBrk="1" hangingPunct="1">
              <a:buFont typeface="Arial" pitchFamily="34" charset="0"/>
              <a:buChar char="•"/>
            </a:pPr>
            <a:r>
              <a:rPr lang="es-MX" dirty="0" smtClean="0"/>
              <a:t>En cada etapa intervienen diversos instrumentos como el Programa de Mediano Plazo(PMP)-Programa de Mejora de la Gestión(PMG) y el Sistema de Evaluación del Desempeño (SED).</a:t>
            </a:r>
          </a:p>
          <a:p>
            <a:pPr marL="361950" indent="-276225" algn="just" eaLnBrk="1" hangingPunct="1">
              <a:buFont typeface="Arial" pitchFamily="34" charset="0"/>
              <a:buChar char="•"/>
            </a:pPr>
            <a:r>
              <a:rPr lang="es-MX" dirty="0" smtClean="0"/>
              <a:t>La Matriz de Indicadores para Resultados (MIR) es la herramienta de planeación estratégica que permitirá vincular las distintas herramientas durante todo el proceso, ya que incorpora la información de manera integral:</a:t>
            </a:r>
          </a:p>
          <a:p>
            <a:pPr marL="819150" lvl="1" indent="-276225" algn="just">
              <a:buFont typeface="Wingdings" pitchFamily="2" charset="2"/>
              <a:buChar char="ü"/>
            </a:pPr>
            <a:r>
              <a:rPr lang="es-MX" sz="1100" dirty="0" smtClean="0"/>
              <a:t>Planeación y programación, con la alineación de los programas a los objetivos nacionales</a:t>
            </a:r>
          </a:p>
          <a:p>
            <a:pPr marL="819150" lvl="1" indent="-276225" algn="just">
              <a:buFont typeface="Wingdings" pitchFamily="2" charset="2"/>
              <a:buChar char="ü"/>
            </a:pPr>
            <a:r>
              <a:rPr lang="es-MX" sz="1100" dirty="0" smtClean="0"/>
              <a:t>Programación y </a:t>
            </a:r>
            <a:r>
              <a:rPr lang="es-MX" sz="1100" dirty="0" err="1" smtClean="0"/>
              <a:t>presupuestación</a:t>
            </a:r>
            <a:r>
              <a:rPr lang="es-MX" sz="1100" dirty="0" smtClean="0"/>
              <a:t>, con la asignación de presupuesto por programa presupuestario</a:t>
            </a:r>
          </a:p>
          <a:p>
            <a:pPr marL="819150" lvl="1" indent="-276225" algn="just">
              <a:buFont typeface="Wingdings" pitchFamily="2" charset="2"/>
              <a:buChar char="ü"/>
            </a:pPr>
            <a:r>
              <a:rPr lang="es-MX" sz="1100" dirty="0" smtClean="0"/>
              <a:t>Control, ejercicio y seguimiento, con el monitoreo de los avances físicos (objetivos-indicadores-metas) y financieros</a:t>
            </a:r>
          </a:p>
          <a:p>
            <a:pPr marL="819150" lvl="1" indent="-276225" algn="just">
              <a:buFont typeface="Wingdings" pitchFamily="2" charset="2"/>
              <a:buChar char="ü"/>
            </a:pPr>
            <a:r>
              <a:rPr lang="es-MX" sz="1100" dirty="0" smtClean="0"/>
              <a:t>Evaluación-Planeación, con la retroalimentación de los resultados de las evaluaciones para la mejora de los programas.</a:t>
            </a:r>
          </a:p>
          <a:p>
            <a:pPr marL="819150" lvl="1" indent="-276225" algn="just">
              <a:buFont typeface="Wingdings" pitchFamily="2" charset="2"/>
              <a:buChar char="ü"/>
            </a:pPr>
            <a:r>
              <a:rPr lang="es-MX" sz="1100" dirty="0" smtClean="0"/>
              <a:t>Los resultados se publican en los diversos informes que se entregan al H. Congreso de la Unión.</a:t>
            </a:r>
          </a:p>
          <a:p>
            <a:pPr marL="361950" indent="-276225" algn="just">
              <a:buFont typeface="Arial" pitchFamily="34" charset="0"/>
              <a:buChar char="•"/>
            </a:pPr>
            <a:r>
              <a:rPr lang="es-MX" dirty="0" smtClean="0"/>
              <a:t>Se integra así un sistema de información para toma de decisiones en función de los resultados esperados y obtenidos.</a:t>
            </a:r>
          </a:p>
          <a:p>
            <a:pPr marL="819150" lvl="1" indent="-276225" algn="just">
              <a:buFont typeface="Wingdings" pitchFamily="2" charset="2"/>
              <a:buChar char="ü"/>
            </a:pPr>
            <a:endParaRPr lang="es-MX" sz="1100" b="1" dirty="0" smtClean="0">
              <a:latin typeface="Calibri" pitchFamily="34" charset="0"/>
              <a:cs typeface="Calibri" pitchFamily="34" charset="0"/>
            </a:endParaRPr>
          </a:p>
          <a:p>
            <a:pPr marL="819150" lvl="1" indent="-276225" algn="just">
              <a:buFont typeface="Wingdings" pitchFamily="2" charset="2"/>
              <a:buChar char="ü"/>
            </a:pPr>
            <a:endParaRPr lang="es-ES" sz="11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13</a:t>
            </a:fld>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marR="0"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dirty="0" smtClean="0"/>
              <a:t>El Sistema de Evaluación del Desempeño p</a:t>
            </a:r>
            <a:r>
              <a:rPr lang="es-MX" sz="1200" dirty="0" smtClean="0">
                <a:solidFill>
                  <a:schemeClr val="accent2"/>
                </a:solidFill>
                <a:latin typeface="Calibri" pitchFamily="34" charset="0"/>
                <a:cs typeface="Calibri" pitchFamily="34" charset="0"/>
              </a:rPr>
              <a:t>ermite la valoración objetiva del desempeño de los programas y las políticas públicas a través de la verificación del cumplimiento de metas y objetivos, con base en indicadores estratégicos y de gestión para:</a:t>
            </a:r>
          </a:p>
          <a:p>
            <a:pPr marL="819150" marR="0" lvl="1"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sz="1200" dirty="0" smtClean="0">
                <a:solidFill>
                  <a:schemeClr val="accent2"/>
                </a:solidFill>
                <a:latin typeface="Calibri" pitchFamily="34" charset="0"/>
                <a:cs typeface="Calibri" pitchFamily="34" charset="0"/>
              </a:rPr>
              <a:t>Conocer los resultados del ejercicio de los recursos y el impacto social de los programas,</a:t>
            </a:r>
            <a:endParaRPr lang="es-ES" sz="1200" dirty="0" smtClean="0">
              <a:solidFill>
                <a:schemeClr val="accent2"/>
              </a:solidFill>
              <a:latin typeface="Calibri" pitchFamily="34" charset="0"/>
              <a:cs typeface="Calibri" pitchFamily="34" charset="0"/>
            </a:endParaRPr>
          </a:p>
          <a:p>
            <a:pPr marL="819150" marR="0" lvl="1"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sz="1200" dirty="0" smtClean="0">
                <a:solidFill>
                  <a:schemeClr val="accent2"/>
                </a:solidFill>
                <a:latin typeface="Calibri" pitchFamily="34" charset="0"/>
                <a:cs typeface="Calibri" pitchFamily="34" charset="0"/>
              </a:rPr>
              <a:t>Identificar la eficacia, eficiencia, economía y calidad del gasto, y</a:t>
            </a:r>
            <a:endParaRPr lang="es-ES" sz="1200" dirty="0" smtClean="0">
              <a:solidFill>
                <a:schemeClr val="accent2"/>
              </a:solidFill>
              <a:latin typeface="Calibri" pitchFamily="34" charset="0"/>
              <a:cs typeface="Calibri" pitchFamily="34" charset="0"/>
            </a:endParaRPr>
          </a:p>
          <a:p>
            <a:pPr marL="819150" marR="0" lvl="1"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sz="1200" dirty="0" smtClean="0">
                <a:solidFill>
                  <a:schemeClr val="accent2"/>
                </a:solidFill>
                <a:latin typeface="Calibri" pitchFamily="34" charset="0"/>
                <a:cs typeface="Calibri" pitchFamily="34" charset="0"/>
              </a:rPr>
              <a:t>Mejorar la calidad del gasto mediante una mayor productividad y eficiencia de los procesos gubernamentales.</a:t>
            </a:r>
          </a:p>
          <a:p>
            <a:pPr marL="361950" indent="-276225" algn="just">
              <a:buFont typeface="Arial" pitchFamily="34" charset="0"/>
              <a:buChar char="•"/>
            </a:pPr>
            <a:endParaRPr lang="es-MX" dirty="0" smtClean="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14</a:t>
            </a:fld>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marR="0"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dirty="0" smtClean="0"/>
              <a:t>Las</a:t>
            </a:r>
            <a:r>
              <a:rPr lang="es-MX" baseline="0" dirty="0" smtClean="0"/>
              <a:t> evaluaciones a los programas se efectúan conforme al Programa Anual de Evaluación, y las realizan agentes externos, independientes e imparciales, con base en los indicadores estratégicos y de gestión establecidos en las Matrices de Indicadores para Resultados.</a:t>
            </a:r>
          </a:p>
          <a:p>
            <a:pPr marL="361950" marR="0"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baseline="0" dirty="0" smtClean="0"/>
              <a:t>Existen 7 tipos de evaluaciones para analizar aspectos específicos de cada programa y/o política pública y facilitar así el uso de los resultados en su mejora.</a:t>
            </a:r>
          </a:p>
          <a:p>
            <a:pPr marL="361950" marR="0"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sz="1200" dirty="0" smtClean="0">
                <a:solidFill>
                  <a:schemeClr val="accent2"/>
                </a:solidFill>
                <a:latin typeface="Calibri" pitchFamily="34" charset="0"/>
                <a:cs typeface="Calibri" pitchFamily="34" charset="0"/>
              </a:rPr>
              <a:t>Las evaluaciones deben concluir con una serie de recomendaciones dirigidas a transformar los programas y las políticas públicas, lo que se tomará en cuenta en las decisiones presupuestarias.</a:t>
            </a:r>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15</a:t>
            </a:fld>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16</a:t>
            </a:fld>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En cumplimiento al artículo Sexto Transitorio de la Ley Federal de Presupuesto y Responsabilidad Hacendaria, en 2008 se concluyó la implantación del SED.</a:t>
            </a:r>
          </a:p>
          <a:p>
            <a:pPr marL="361950" indent="-276225" algn="just">
              <a:buFont typeface="Arial" pitchFamily="34" charset="0"/>
              <a:buChar char="•"/>
            </a:pPr>
            <a:r>
              <a:rPr lang="es-MX" dirty="0" smtClean="0"/>
              <a:t>Adicionalmente, y para avanzar hacia el PbR, la Ley General de Contabilidad Gubernamental estableció plazos límite para la homogeneización de los sistemas de contabilidad nacional, en los tres órdenes de gobierno, incluyendo las estructuras programáticas del presupuesto, los momentos contables y el establecimiento de indicadores para la medición de los avances físicos y financieros, entre otros.</a:t>
            </a:r>
          </a:p>
          <a:p>
            <a:pPr marL="361950" indent="-276225" algn="just">
              <a:buFont typeface="Arial" pitchFamily="34" charset="0"/>
              <a:buChar char="•"/>
            </a:pPr>
            <a:r>
              <a:rPr lang="es-MX" dirty="0" smtClean="0"/>
              <a:t>En 2009, el Consejo Nacional de Contabilidad (CONAC) publicó los diversos lineamientos para regular el proceso.</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17</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La información del desempeño se ha venido utilizando para el proceso presupuestario</a:t>
            </a:r>
            <a:r>
              <a:rPr lang="es-MX" baseline="0" dirty="0" smtClean="0"/>
              <a:t>, particularmente en la fusión de algunos programas en los que las evaluaciones identificaron dicha oportunidad.</a:t>
            </a:r>
          </a:p>
          <a:p>
            <a:pPr marL="361950" indent="-276225" algn="just">
              <a:buFont typeface="Arial" pitchFamily="34" charset="0"/>
              <a:buChar char="•"/>
            </a:pPr>
            <a:r>
              <a:rPr lang="es-MX" baseline="0" dirty="0" smtClean="0"/>
              <a:t>Se ha venido trabajando en un mecanismo de análisis de la información que se utilizó para la integración del Proyecto de PEF 2010, mismo que se está perfeccionando, pues </a:t>
            </a:r>
            <a:r>
              <a:rPr lang="es-MX" dirty="0" smtClean="0"/>
              <a:t>el establecimiento de una metodología única para determinar la magnitud en que la información del desempeño influirá sobre las asignaciones presupuestarias aún no se concreta.</a:t>
            </a:r>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18</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marR="0"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dirty="0" smtClean="0"/>
              <a:t>Se ha realizado un esfuerzo por fortalecer el debate en torno al presupuesto con base en la información del desempeño.</a:t>
            </a:r>
          </a:p>
          <a:p>
            <a:pPr marL="361950" marR="0" indent="-276225" algn="just" defTabSz="914400" rtl="0" eaLnBrk="1" fontAlgn="base" latinLnBrk="0" hangingPunct="1">
              <a:lnSpc>
                <a:spcPct val="100000"/>
              </a:lnSpc>
              <a:spcBef>
                <a:spcPct val="30000"/>
              </a:spcBef>
              <a:spcAft>
                <a:spcPct val="0"/>
              </a:spcAft>
              <a:buClrTx/>
              <a:buSzTx/>
              <a:buFont typeface="Arial" pitchFamily="34" charset="0"/>
              <a:buChar char="•"/>
              <a:tabLst/>
              <a:defRPr/>
            </a:pPr>
            <a:r>
              <a:rPr lang="es-MX" dirty="0" smtClean="0"/>
              <a:t>La publicación de los resultados de las evaluaciones ha impulsado la participación de la sociedad civil en el debate.</a:t>
            </a:r>
          </a:p>
          <a:p>
            <a:pPr marL="361950" indent="-276225" algn="just">
              <a:buFont typeface="Arial" pitchFamily="34" charset="0"/>
              <a:buChar char="•"/>
            </a:pPr>
            <a:r>
              <a:rPr lang="es-MX" baseline="0" dirty="0" smtClean="0"/>
              <a:t>La capacitación y difusión han sido elementos clave para </a:t>
            </a:r>
            <a:r>
              <a:rPr lang="es-MX" dirty="0" smtClean="0"/>
              <a:t>diseminar el enfoque del </a:t>
            </a:r>
            <a:r>
              <a:rPr lang="es-MX" dirty="0" err="1" smtClean="0"/>
              <a:t>PbR</a:t>
            </a:r>
            <a:r>
              <a:rPr lang="es-MX" dirty="0" smtClean="0"/>
              <a:t>-SED en los tres órdenes de gobierno y Poderes de la Unión, particularmente, los cursos en línea y el desarrollo de un diplomado con la UNAM.</a:t>
            </a:r>
            <a:endParaRPr lang="es-MX" baseline="0" dirty="0" smtClean="0"/>
          </a:p>
          <a:p>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19</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2</a:t>
            </a:fld>
            <a:endParaRPr 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En 2010, el porcentaje de gasto programable que cuenta con indicadores para medir su desempeño rebasa el 60 por ciento.</a:t>
            </a:r>
          </a:p>
          <a:p>
            <a:pPr marL="361950" indent="-276225" algn="just">
              <a:buFont typeface="Arial" pitchFamily="34" charset="0"/>
              <a:buChar char="•"/>
            </a:pPr>
            <a:r>
              <a:rPr lang="es-MX" dirty="0" smtClean="0"/>
              <a:t>Para facilitar el monitoreo y seguimiento, se seleccionaron 288 indicadores de 196 programas en el PEF 2010, que representan el 86.5 por ciento del gasto asociado a programas con MIR.</a:t>
            </a:r>
          </a:p>
          <a:p>
            <a:pPr marL="361950" indent="-276225" algn="just">
              <a:buFont typeface="Arial" pitchFamily="34" charset="0"/>
              <a:buChar char="•"/>
            </a:pPr>
            <a:r>
              <a:rPr lang="es-MX" dirty="0" smtClean="0"/>
              <a:t>El avance en el cumplimiento de metas de estos programas se reportan en los diversos informes que se entregan al H. Congreso de la Unión.</a:t>
            </a:r>
          </a:p>
          <a:p>
            <a:pPr marL="361950" indent="-276225" algn="just">
              <a:buFont typeface="Arial" pitchFamily="34" charset="0"/>
              <a:buChar char="•"/>
            </a:pPr>
            <a:r>
              <a:rPr lang="es-MX" dirty="0" smtClean="0"/>
              <a:t>La mayor parte del gasto programable de la APF que no cuenta con indicadores en el SED corresponde a programas de naturaleza administrativa que son sujetos del PMP-PMG. Para 2011 se reforzará este ámbito del gasto.</a:t>
            </a:r>
          </a:p>
          <a:p>
            <a:pPr marL="361950" indent="-276225" algn="just">
              <a:buFont typeface="Arial" pitchFamily="34" charset="0"/>
              <a:buChar char="•"/>
            </a:pP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20</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Mediante el Programa Anual de Evaluación, de 2007 a 2010 se ha programado la realización de 678 evaluaciones a programas y políticas públicas.</a:t>
            </a:r>
          </a:p>
          <a:p>
            <a:pPr marL="361950" indent="-276225" algn="just">
              <a:buFont typeface="Arial" pitchFamily="34" charset="0"/>
              <a:buChar char="•"/>
            </a:pPr>
            <a:r>
              <a:rPr lang="es-MX" dirty="0" smtClean="0"/>
              <a:t>Los resultados de las evaluaciones se obtienen a un más largo plazo que los resultados del seguimiento.</a:t>
            </a:r>
          </a:p>
          <a:p>
            <a:pPr marL="361950" indent="-276225" algn="just">
              <a:buFont typeface="Arial" pitchFamily="34" charset="0"/>
              <a:buChar char="•"/>
            </a:pPr>
            <a:r>
              <a:rPr lang="es-MX" dirty="0" smtClean="0"/>
              <a:t>Cada tipo de evaluación arroja resultados en aspectos específicos de cada programa o política pública.</a:t>
            </a:r>
          </a:p>
          <a:p>
            <a:pPr marL="361950" indent="-276225" algn="just">
              <a:buFont typeface="Arial" pitchFamily="34" charset="0"/>
              <a:buChar char="•"/>
            </a:pPr>
            <a:r>
              <a:rPr lang="es-MX" dirty="0" smtClean="0"/>
              <a:t>La mayor carga de evaluaciones se encuentra en las Evaluaciones Específicas de Desempeño, que pretenden resumir los resultados obtenidos cada año por los programas.</a:t>
            </a:r>
          </a:p>
          <a:p>
            <a:pPr marL="361950" indent="-276225" algn="just">
              <a:buFont typeface="Arial" pitchFamily="34" charset="0"/>
              <a:buChar char="•"/>
            </a:pPr>
            <a:r>
              <a:rPr lang="es-MX" dirty="0" smtClean="0"/>
              <a:t>En agosto de 2010 se obtendrán los resultados de este tipo de evaluaciones programadas en el PAE 2009.</a:t>
            </a:r>
          </a:p>
          <a:p>
            <a:pPr marL="361950" indent="-276225" algn="just">
              <a:buFont typeface="Arial" pitchFamily="34" charset="0"/>
              <a:buChar char="•"/>
            </a:pPr>
            <a:r>
              <a:rPr lang="es-MX" dirty="0" smtClean="0"/>
              <a:t>La mayor parte de las evaluaciones 2007 y 2008 ya están concluidas, y sus resultados se han utilizado en la mejora de los programas.</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21</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Para identificar cuáles resultados de las evaluaciones se han utilizado para la mejora de los programas, se emitió el Mecanismo para el seguimiento de los aspectos susceptibles de mejora derivados de informes y evaluaciones externas, que permite monitorear el cumplimiento de los compromisos asumidos por las dependencias y entidades derivados de las recomendaciones de los evaluadores externos.</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22</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En la mayoría de los países con experiencias exitosas de la Gestión para Resultados, instrumentarla ha llevado más de 10 años.</a:t>
            </a:r>
          </a:p>
          <a:p>
            <a:pPr marL="361950" indent="-276225" algn="just">
              <a:buFont typeface="Arial" pitchFamily="34" charset="0"/>
              <a:buChar char="•"/>
            </a:pPr>
            <a:r>
              <a:rPr lang="es-MX" dirty="0" smtClean="0"/>
              <a:t>En México, se encuentra en marcha.</a:t>
            </a:r>
          </a:p>
          <a:p>
            <a:pPr marL="361950" indent="-276225" algn="just">
              <a:buFont typeface="Arial" pitchFamily="34" charset="0"/>
              <a:buChar char="•"/>
            </a:pPr>
            <a:r>
              <a:rPr lang="es-MX" dirty="0" smtClean="0"/>
              <a:t>Es evidente que se han logrado avances, pero enfrentamos aún muchos retos.</a:t>
            </a:r>
          </a:p>
          <a:p>
            <a:pPr marL="361950" indent="-276225" algn="just">
              <a:buFont typeface="Arial" pitchFamily="34" charset="0"/>
              <a:buChar char="•"/>
            </a:pPr>
            <a:r>
              <a:rPr lang="es-MX" dirty="0" smtClean="0"/>
              <a:t>Entre otros, es necesario reforzar:</a:t>
            </a:r>
          </a:p>
          <a:p>
            <a:pPr marL="819150" lvl="1" indent="-276225" algn="just">
              <a:buFont typeface="Wingdings" pitchFamily="2" charset="2"/>
              <a:buChar char="ü"/>
            </a:pPr>
            <a:r>
              <a:rPr lang="es-MX" dirty="0" smtClean="0"/>
              <a:t>La coordinación y cooperación institucional en los tres órdenes de gobierno y Poderes de la Unión;</a:t>
            </a:r>
          </a:p>
          <a:p>
            <a:pPr marL="819150" lvl="1" indent="-276225" algn="just">
              <a:buFont typeface="Wingdings" pitchFamily="2" charset="2"/>
              <a:buChar char="ü"/>
            </a:pPr>
            <a:r>
              <a:rPr lang="es-MX" dirty="0" smtClean="0"/>
              <a:t>La calidad de la información;</a:t>
            </a:r>
          </a:p>
          <a:p>
            <a:pPr marL="819150" lvl="1" indent="-276225" algn="just">
              <a:buFont typeface="Wingdings" pitchFamily="2" charset="2"/>
              <a:buChar char="ü"/>
            </a:pPr>
            <a:r>
              <a:rPr lang="es-MX" dirty="0" smtClean="0"/>
              <a:t>El catálogo de programas para fortalecer complementariedades y eliminar posibles duplicidades;</a:t>
            </a:r>
          </a:p>
          <a:p>
            <a:pPr marL="819150" lvl="1" indent="-276225" algn="just">
              <a:buFont typeface="Wingdings" pitchFamily="2" charset="2"/>
              <a:buChar char="ü"/>
            </a:pPr>
            <a:r>
              <a:rPr lang="es-MX" dirty="0" smtClean="0"/>
              <a:t>La apropiación del enfoque por parte de todos los servidores públicos;</a:t>
            </a:r>
          </a:p>
          <a:p>
            <a:pPr marL="819150" lvl="1" indent="-276225" algn="just">
              <a:buFont typeface="Wingdings" pitchFamily="2" charset="2"/>
              <a:buChar char="ü"/>
            </a:pPr>
            <a:r>
              <a:rPr lang="es-MX" dirty="0" smtClean="0"/>
              <a:t>El procesamiento de la información por parte de los tomadores de decisiones;</a:t>
            </a:r>
          </a:p>
          <a:p>
            <a:pPr marL="819150" lvl="1" indent="-276225" algn="just">
              <a:buFont typeface="Wingdings" pitchFamily="2" charset="2"/>
              <a:buChar char="ü"/>
            </a:pPr>
            <a:r>
              <a:rPr lang="es-MX" dirty="0" smtClean="0"/>
              <a:t>La difusión y rendición de cuentas; y</a:t>
            </a:r>
          </a:p>
          <a:p>
            <a:pPr marL="819150" lvl="1" indent="-276225" algn="just">
              <a:buFont typeface="Wingdings" pitchFamily="2" charset="2"/>
              <a:buChar char="ü"/>
            </a:pPr>
            <a:r>
              <a:rPr lang="es-MX" dirty="0" smtClean="0"/>
              <a:t>Las funciones de control y fiscalización para apoyar el logro de resultados.</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23</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Para el Proyecto de PEF 2011 se presentará una estructura de programas fortalecida y mejor focalizada con el esfuerzo de toda la APF.</a:t>
            </a:r>
          </a:p>
          <a:p>
            <a:pPr marL="361950" indent="-276225" algn="just">
              <a:buFont typeface="Arial" pitchFamily="34" charset="0"/>
              <a:buChar char="•"/>
            </a:pPr>
            <a:r>
              <a:rPr lang="es-MX" dirty="0" smtClean="0"/>
              <a:t>Está en marcha el diseño de mejores y más claros esquemas de difusión y rendición de cuentas.</a:t>
            </a:r>
          </a:p>
          <a:p>
            <a:pPr marL="361950" indent="-276225" algn="just">
              <a:buFont typeface="Arial" pitchFamily="34" charset="0"/>
              <a:buChar char="•"/>
            </a:pPr>
            <a:r>
              <a:rPr lang="es-MX" dirty="0" smtClean="0"/>
              <a:t>Una vez que se concluya la armonización contable en los tres órdenes de gobierno la evaluación del ejercicio del gasto y sus resultados a nivel nacional se podrá llevar a cabo de manera integral.</a:t>
            </a:r>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24</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A50F7B-8ECF-40BE-96C8-349B229D75E3}" type="slidenum">
              <a:rPr lang="es-ES"/>
              <a:pPr/>
              <a:t>25</a:t>
            </a:fld>
            <a:endParaRPr lang="es-ES"/>
          </a:p>
        </p:txBody>
      </p:sp>
      <p:sp>
        <p:nvSpPr>
          <p:cNvPr id="2817026" name="Rectangle 2"/>
          <p:cNvSpPr>
            <a:spLocks noGrp="1" noRot="1" noChangeAspect="1" noChangeArrowheads="1" noTextEdit="1"/>
          </p:cNvSpPr>
          <p:nvPr>
            <p:ph type="sldImg"/>
          </p:nvPr>
        </p:nvSpPr>
        <p:spPr>
          <a:ln/>
        </p:spPr>
      </p:sp>
      <p:sp>
        <p:nvSpPr>
          <p:cNvPr id="2817027"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MX" dirty="0" smtClean="0"/>
              <a:t>Muy buenos días, agradezco la invitación por parte de</a:t>
            </a:r>
            <a:r>
              <a:rPr lang="es-MX" baseline="0" dirty="0" smtClean="0"/>
              <a:t> l</a:t>
            </a:r>
            <a:r>
              <a:rPr lang="es-MX" sz="1200" kern="1200" baseline="0" dirty="0" smtClean="0">
                <a:solidFill>
                  <a:schemeClr val="tx1"/>
                </a:solidFill>
                <a:latin typeface="Arial" charset="0"/>
                <a:ea typeface="+mn-ea"/>
                <a:cs typeface="+mn-cs"/>
              </a:rPr>
              <a:t>a Asociación Mexicana de Gasto Público, A.C. (AMEG) </a:t>
            </a:r>
            <a:r>
              <a:rPr lang="es-MX" dirty="0" smtClean="0"/>
              <a:t>a participar en la</a:t>
            </a:r>
            <a:r>
              <a:rPr lang="es-ES" sz="1200" kern="1200" dirty="0" smtClean="0">
                <a:solidFill>
                  <a:schemeClr val="tx1"/>
                </a:solidFill>
                <a:latin typeface="Arial" charset="0"/>
                <a:ea typeface="+mn-ea"/>
                <a:cs typeface="+mn-cs"/>
              </a:rPr>
              <a:t> inauguración del curso denominado</a:t>
            </a:r>
            <a:r>
              <a:rPr lang="es-MX" dirty="0" smtClean="0"/>
              <a:t>, </a:t>
            </a:r>
            <a:r>
              <a:rPr lang="es-ES" sz="1200" b="1" i="1" kern="1200" dirty="0" smtClean="0">
                <a:solidFill>
                  <a:schemeClr val="tx1"/>
                </a:solidFill>
                <a:latin typeface="Arial" charset="0"/>
                <a:ea typeface="+mn-ea"/>
                <a:cs typeface="+mn-cs"/>
              </a:rPr>
              <a:t>“FORMULACIÓN DEL PRESUPUESTO BASADO EN RESULTADOS”  </a:t>
            </a:r>
            <a:r>
              <a:rPr lang="es-MX" dirty="0" smtClean="0"/>
              <a:t>en el que se tratarán temas de vital importancia sobre el avance en la implementación de la Gestión por Resultados.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54013" indent="-268288" algn="just">
              <a:buFont typeface="Arial" pitchFamily="34" charset="0"/>
              <a:buChar char="•"/>
            </a:pPr>
            <a:r>
              <a:rPr lang="es-MX" dirty="0" smtClean="0"/>
              <a:t>Durante las últimas décadas en México hemos alcanzado un nivel de estabilidad macroeconómica, en muy buena parte, gracias al manejo responsable de las finanzas públicas.</a:t>
            </a:r>
          </a:p>
          <a:p>
            <a:pPr marL="354013" indent="-268288" algn="just">
              <a:buFont typeface="Arial" pitchFamily="34" charset="0"/>
              <a:buChar char="•"/>
            </a:pPr>
            <a:r>
              <a:rPr lang="es-MX" dirty="0" smtClean="0"/>
              <a:t>Si comparamos la evolución del déficit público durante los últimos 30</a:t>
            </a:r>
            <a:r>
              <a:rPr lang="es-MX" baseline="0" dirty="0" smtClean="0"/>
              <a:t> años, podemos observar cómo ha pasado de niveles superiores al 13% del PIB, a un promedio de alrededor de 1% en los últimos 5 años.</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Sin embargo, persiste en nuestro país el reto de elevar los ingresos y el gasto público, así como elevar la calidad y la efectividad del gasto</a:t>
            </a:r>
            <a:r>
              <a:rPr lang="es-MX" baseline="0" dirty="0" smtClean="0"/>
              <a:t> gubernamental.</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4</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Para tal fin, a partir de 2008 se implantó del Presupuesto Basado en Resultados y del Sistema de Evaluación del Desempeño (PbR-SED). </a:t>
            </a:r>
          </a:p>
          <a:p>
            <a:pPr marL="361950" indent="-276225" algn="just">
              <a:buFont typeface="Arial" pitchFamily="34" charset="0"/>
              <a:buChar char="•"/>
            </a:pPr>
            <a:r>
              <a:rPr lang="es-MX" dirty="0" smtClean="0"/>
              <a:t>Con la expedición de la Ley Federal de Presupuesto y Responsabilidad Hacendaria (2007), la reforma a la Constitución en materia de gasto público y fiscalización (2008), y subsecuentes reformas en materia de PbR-SED, quedó establecido el marco institucional para brindar mayor certidumbre jurídica y económica, así como transparencia al proceso presupuestario en su conjunto. </a:t>
            </a:r>
          </a:p>
          <a:p>
            <a:pPr marL="361950" indent="-276225" algn="just">
              <a:buFont typeface="Arial" pitchFamily="34" charset="0"/>
              <a:buChar char="•"/>
            </a:pPr>
            <a:r>
              <a:rPr lang="es-MX" dirty="0" smtClean="0"/>
              <a:t>Con el PbR-SED se estableció una estrategia que refuerza el vínculo entre el proceso presupuestario con las actividades de planeación, ejecución, seguimiento y evaluación de las políticas y programas, así como de las propias instituciones públicas. </a:t>
            </a:r>
          </a:p>
          <a:p>
            <a:pPr marL="361950" indent="-276225" algn="just">
              <a:buFont typeface="Arial" pitchFamily="34" charset="0"/>
              <a:buChar char="•"/>
            </a:pPr>
            <a:r>
              <a:rPr lang="es-MX" dirty="0" smtClean="0"/>
              <a:t>Se busca con ello entregar mejores resultados a la sociedad, a través de una mejor orientación del gasto en los tres órdenes de gobierno.</a:t>
            </a:r>
            <a:endParaRPr lang="es-MX" dirty="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6</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El marco conceptual de las reformas es la Gestión para Resultados, que de acuerdo con la OECD, se sustenta en cinco principios básicos que se retroalimentan entre sí, formando un círculo virtuoso:</a:t>
            </a:r>
          </a:p>
          <a:p>
            <a:pPr marL="819150" lvl="1" indent="-276225" algn="just">
              <a:buFont typeface="+mj-lt"/>
              <a:buAutoNum type="arabicPeriod"/>
            </a:pPr>
            <a:r>
              <a:rPr lang="es-MX" dirty="0" smtClean="0"/>
              <a:t>Centrar el diálogo de todos los actores en los resultados obtenidos.</a:t>
            </a:r>
          </a:p>
          <a:p>
            <a:pPr marL="819150" lvl="1" indent="-276225" algn="just">
              <a:buFont typeface="+mj-lt"/>
              <a:buAutoNum type="arabicPeriod"/>
            </a:pPr>
            <a:r>
              <a:rPr lang="es-MX" dirty="0" smtClean="0"/>
              <a:t>Alinear el proceso presupuestario con los resultados esperados, es decir, con los objetivos nacionales.</a:t>
            </a:r>
          </a:p>
          <a:p>
            <a:pPr marL="819150" lvl="1" indent="-276225" algn="just">
              <a:buFont typeface="+mj-lt"/>
              <a:buAutoNum type="arabicPeriod"/>
            </a:pPr>
            <a:r>
              <a:rPr lang="es-MX" dirty="0" smtClean="0"/>
              <a:t>Promover y mantener procesos sencillos de medición de estos resultados.</a:t>
            </a:r>
          </a:p>
          <a:p>
            <a:pPr marL="819150" lvl="1" indent="-276225" algn="just">
              <a:buFont typeface="+mj-lt"/>
              <a:buAutoNum type="arabicPeriod"/>
            </a:pPr>
            <a:r>
              <a:rPr lang="es-MX" dirty="0" smtClean="0"/>
              <a:t>Gestionar para resultados y no por resultados, es decir, orientar el gasto y las decisiones hacia los objetivos, no solamente con base en los resultados obtenidos.</a:t>
            </a:r>
          </a:p>
          <a:p>
            <a:pPr marL="819150" lvl="1" indent="-276225" algn="just">
              <a:buFont typeface="+mj-lt"/>
              <a:buAutoNum type="arabicPeriod"/>
            </a:pPr>
            <a:r>
              <a:rPr lang="es-MX" dirty="0" smtClean="0"/>
              <a:t>Usar la información sobre los resultados para aprender, apoyar la toma de decisiones y fortalecer la rendición de cuentas.</a:t>
            </a:r>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7</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61950" indent="-276225" algn="just">
              <a:buFont typeface="Arial" pitchFamily="34" charset="0"/>
              <a:buChar char="•"/>
            </a:pPr>
            <a:r>
              <a:rPr lang="es-MX" dirty="0" smtClean="0"/>
              <a:t>La toma de decisiones del proceso de planeación, programación, </a:t>
            </a:r>
            <a:r>
              <a:rPr lang="es-MX" dirty="0" err="1" smtClean="0"/>
              <a:t>presupuestación</a:t>
            </a:r>
            <a:r>
              <a:rPr lang="es-MX" dirty="0" smtClean="0"/>
              <a:t>, ejercicio, seguimiento, evaluación, rendición de cuentas y transparencia se debe concentrar en los resultados. </a:t>
            </a:r>
          </a:p>
          <a:p>
            <a:pPr marL="361950" indent="-276225" algn="just">
              <a:buFont typeface="Arial" pitchFamily="34" charset="0"/>
              <a:buChar char="•"/>
            </a:pPr>
            <a:r>
              <a:rPr lang="es-MX" dirty="0" smtClean="0"/>
              <a:t>De esta forma,</a:t>
            </a:r>
            <a:r>
              <a:rPr lang="es-MX" baseline="0" dirty="0" smtClean="0"/>
              <a:t> </a:t>
            </a:r>
            <a:r>
              <a:rPr lang="es-MX" dirty="0" smtClean="0"/>
              <a:t>la información de resultados se debe aplicar principalmente en la mejora de los programas y sus asignaciones presupuestarias a fin de procurar que se alcancen los objetivos nacionales.</a:t>
            </a:r>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8</a:t>
            </a:fld>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819150" lvl="1" indent="-276225" algn="just">
              <a:buFont typeface="+mj-lt"/>
              <a:buNone/>
            </a:pPr>
            <a:endParaRPr lang="es-MX" dirty="0" smtClean="0"/>
          </a:p>
        </p:txBody>
      </p:sp>
      <p:sp>
        <p:nvSpPr>
          <p:cNvPr id="4" name="3 Marcador de número de diapositiva"/>
          <p:cNvSpPr>
            <a:spLocks noGrp="1"/>
          </p:cNvSpPr>
          <p:nvPr>
            <p:ph type="sldNum" sz="quarter" idx="10"/>
          </p:nvPr>
        </p:nvSpPr>
        <p:spPr/>
        <p:txBody>
          <a:bodyPr/>
          <a:lstStyle/>
          <a:p>
            <a:fld id="{911107CB-9169-42DD-86BB-E5B4DB35D643}" type="slidenum">
              <a:rPr lang="es-ES" smtClean="0"/>
              <a:pPr/>
              <a:t>9</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246813" y="1060450"/>
            <a:ext cx="2070100" cy="5321300"/>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34925" y="1060450"/>
            <a:ext cx="6059488" cy="53213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2133600"/>
            <a:ext cx="3852863"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462463" y="2133600"/>
            <a:ext cx="3854450"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1512" name="Rectangle 8"/>
          <p:cNvSpPr>
            <a:spLocks noGrp="1" noChangeArrowheads="1"/>
          </p:cNvSpPr>
          <p:nvPr>
            <p:ph type="title"/>
          </p:nvPr>
        </p:nvSpPr>
        <p:spPr bwMode="auto">
          <a:xfrm>
            <a:off x="34925" y="1060450"/>
            <a:ext cx="5113338" cy="85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Click to edit Master title style</a:t>
            </a:r>
          </a:p>
        </p:txBody>
      </p:sp>
      <p:sp>
        <p:nvSpPr>
          <p:cNvPr id="21514" name="Rectangle 10"/>
          <p:cNvSpPr>
            <a:spLocks noGrp="1" noChangeArrowheads="1"/>
          </p:cNvSpPr>
          <p:nvPr>
            <p:ph type="body" idx="1"/>
          </p:nvPr>
        </p:nvSpPr>
        <p:spPr bwMode="auto">
          <a:xfrm>
            <a:off x="457200" y="2133600"/>
            <a:ext cx="7859713" cy="42481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515" name="Text Box 11"/>
          <p:cNvSpPr txBox="1">
            <a:spLocks noChangeArrowheads="1"/>
          </p:cNvSpPr>
          <p:nvPr/>
        </p:nvSpPr>
        <p:spPr bwMode="auto">
          <a:xfrm>
            <a:off x="7812088" y="6524625"/>
            <a:ext cx="1258887" cy="244475"/>
          </a:xfrm>
          <a:prstGeom prst="rect">
            <a:avLst/>
          </a:prstGeom>
          <a:noFill/>
          <a:ln w="9525">
            <a:noFill/>
            <a:miter lim="800000"/>
            <a:headEnd/>
            <a:tailEnd/>
          </a:ln>
          <a:effectLst/>
        </p:spPr>
        <p:txBody>
          <a:bodyPr>
            <a:spAutoFit/>
          </a:bodyPr>
          <a:lstStyle/>
          <a:p>
            <a:pPr algn="r">
              <a:spcBef>
                <a:spcPct val="50000"/>
              </a:spcBef>
            </a:pPr>
            <a:r>
              <a:rPr lang="es-MX">
                <a:solidFill>
                  <a:schemeClr val="bg1"/>
                </a:solidFill>
              </a:rPr>
              <a:t> </a:t>
            </a:r>
            <a:fld id="{5C7436AD-61EE-402C-98F0-D0D7AED3A93B}" type="slidenum">
              <a:rPr lang="es-MX">
                <a:solidFill>
                  <a:schemeClr val="bg1"/>
                </a:solidFill>
              </a:rPr>
              <a:pPr algn="r">
                <a:spcBef>
                  <a:spcPct val="50000"/>
                </a:spcBef>
              </a:pPr>
              <a:t>‹#›</a:t>
            </a:fld>
            <a:endParaRPr lang="es-ES">
              <a:solidFill>
                <a:schemeClr val="bg1"/>
              </a:solidFill>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fontAlgn="base">
        <a:spcBef>
          <a:spcPct val="0"/>
        </a:spcBef>
        <a:spcAft>
          <a:spcPct val="0"/>
        </a:spcAft>
        <a:defRPr b="1">
          <a:solidFill>
            <a:schemeClr val="tx2"/>
          </a:solidFill>
          <a:latin typeface="+mj-lt"/>
          <a:ea typeface="+mj-ea"/>
          <a:cs typeface="+mj-cs"/>
        </a:defRPr>
      </a:lvl1pPr>
      <a:lvl2pPr algn="l" rtl="0" fontAlgn="base">
        <a:spcBef>
          <a:spcPct val="0"/>
        </a:spcBef>
        <a:spcAft>
          <a:spcPct val="0"/>
        </a:spcAft>
        <a:defRPr b="1">
          <a:solidFill>
            <a:schemeClr val="tx2"/>
          </a:solidFill>
          <a:latin typeface="Arial" charset="0"/>
        </a:defRPr>
      </a:lvl2pPr>
      <a:lvl3pPr algn="l" rtl="0" fontAlgn="base">
        <a:spcBef>
          <a:spcPct val="0"/>
        </a:spcBef>
        <a:spcAft>
          <a:spcPct val="0"/>
        </a:spcAft>
        <a:defRPr b="1">
          <a:solidFill>
            <a:schemeClr val="tx2"/>
          </a:solidFill>
          <a:latin typeface="Arial" charset="0"/>
        </a:defRPr>
      </a:lvl3pPr>
      <a:lvl4pPr algn="l" rtl="0" fontAlgn="base">
        <a:spcBef>
          <a:spcPct val="0"/>
        </a:spcBef>
        <a:spcAft>
          <a:spcPct val="0"/>
        </a:spcAft>
        <a:defRPr b="1">
          <a:solidFill>
            <a:schemeClr val="tx2"/>
          </a:solidFill>
          <a:latin typeface="Arial" charset="0"/>
        </a:defRPr>
      </a:lvl4pPr>
      <a:lvl5pPr algn="l" rtl="0" fontAlgn="base">
        <a:spcBef>
          <a:spcPct val="0"/>
        </a:spcBef>
        <a:spcAft>
          <a:spcPct val="0"/>
        </a:spcAft>
        <a:defRPr b="1">
          <a:solidFill>
            <a:schemeClr val="tx2"/>
          </a:solidFill>
          <a:latin typeface="Arial" charset="0"/>
        </a:defRPr>
      </a:lvl5pPr>
      <a:lvl6pPr marL="457200" algn="l" rtl="0" fontAlgn="base">
        <a:spcBef>
          <a:spcPct val="0"/>
        </a:spcBef>
        <a:spcAft>
          <a:spcPct val="0"/>
        </a:spcAft>
        <a:defRPr b="1">
          <a:solidFill>
            <a:schemeClr val="tx2"/>
          </a:solidFill>
          <a:latin typeface="Arial" charset="0"/>
        </a:defRPr>
      </a:lvl6pPr>
      <a:lvl7pPr marL="914400" algn="l" rtl="0" fontAlgn="base">
        <a:spcBef>
          <a:spcPct val="0"/>
        </a:spcBef>
        <a:spcAft>
          <a:spcPct val="0"/>
        </a:spcAft>
        <a:defRPr b="1">
          <a:solidFill>
            <a:schemeClr val="tx2"/>
          </a:solidFill>
          <a:latin typeface="Arial" charset="0"/>
        </a:defRPr>
      </a:lvl7pPr>
      <a:lvl8pPr marL="1371600" algn="l" rtl="0" fontAlgn="base">
        <a:spcBef>
          <a:spcPct val="0"/>
        </a:spcBef>
        <a:spcAft>
          <a:spcPct val="0"/>
        </a:spcAft>
        <a:defRPr b="1">
          <a:solidFill>
            <a:schemeClr val="tx2"/>
          </a:solidFill>
          <a:latin typeface="Arial" charset="0"/>
        </a:defRPr>
      </a:lvl8pPr>
      <a:lvl9pPr marL="1828800" algn="l" rtl="0" fontAlgn="base">
        <a:spcBef>
          <a:spcPct val="0"/>
        </a:spcBef>
        <a:spcAft>
          <a:spcPct val="0"/>
        </a:spcAft>
        <a:defRPr b="1">
          <a:solidFill>
            <a:schemeClr val="tx2"/>
          </a:solidFill>
          <a:latin typeface="Arial" charset="0"/>
        </a:defRPr>
      </a:lvl9pPr>
    </p:titleStyle>
    <p:bodyStyle>
      <a:lvl1pPr algn="just" rtl="0" fontAlgn="base">
        <a:spcBef>
          <a:spcPct val="20000"/>
        </a:spcBef>
        <a:spcAft>
          <a:spcPct val="0"/>
        </a:spcAft>
        <a:defRPr sz="1600">
          <a:solidFill>
            <a:schemeClr val="tx1"/>
          </a:solidFill>
          <a:latin typeface="+mn-lt"/>
          <a:ea typeface="+mn-ea"/>
          <a:cs typeface="+mn-cs"/>
        </a:defRPr>
      </a:lvl1pPr>
      <a:lvl2pPr marL="539750" indent="-4763" algn="l" rtl="0" fontAlgn="base">
        <a:spcBef>
          <a:spcPct val="20000"/>
        </a:spcBef>
        <a:spcAft>
          <a:spcPct val="0"/>
        </a:spcAft>
        <a:buChar char="–"/>
        <a:defRPr sz="1600">
          <a:solidFill>
            <a:schemeClr val="tx1"/>
          </a:solidFill>
          <a:latin typeface="+mn-lt"/>
        </a:defRPr>
      </a:lvl2pPr>
      <a:lvl3pPr marL="1128713" indent="-227013" algn="l" rtl="0" fontAlgn="base">
        <a:spcBef>
          <a:spcPct val="20000"/>
        </a:spcBef>
        <a:spcAft>
          <a:spcPct val="0"/>
        </a:spcAft>
        <a:buChar char="•"/>
        <a:defRPr sz="1600">
          <a:solidFill>
            <a:schemeClr val="tx1"/>
          </a:solidFill>
          <a:latin typeface="+mn-lt"/>
        </a:defRPr>
      </a:lvl3pPr>
      <a:lvl4pPr marL="1574800" indent="-266700" algn="l" rtl="0" fontAlgn="base">
        <a:spcBef>
          <a:spcPct val="20000"/>
        </a:spcBef>
        <a:spcAft>
          <a:spcPct val="0"/>
        </a:spcAft>
        <a:buChar char="–"/>
        <a:defRPr sz="1600">
          <a:solidFill>
            <a:schemeClr val="tx1"/>
          </a:solidFill>
          <a:latin typeface="+mn-lt"/>
        </a:defRPr>
      </a:lvl4pPr>
      <a:lvl5pPr marL="1973263" indent="-219075" algn="l" rtl="0" fontAlgn="base">
        <a:spcBef>
          <a:spcPct val="20000"/>
        </a:spcBef>
        <a:spcAft>
          <a:spcPct val="0"/>
        </a:spcAft>
        <a:buChar char="»"/>
        <a:defRPr sz="1600">
          <a:solidFill>
            <a:schemeClr val="tx1"/>
          </a:solidFill>
          <a:latin typeface="+mn-lt"/>
        </a:defRPr>
      </a:lvl5pPr>
      <a:lvl6pPr marL="2430463" indent="-219075" algn="l" rtl="0" fontAlgn="base">
        <a:spcBef>
          <a:spcPct val="20000"/>
        </a:spcBef>
        <a:spcAft>
          <a:spcPct val="0"/>
        </a:spcAft>
        <a:buChar char="»"/>
        <a:defRPr sz="1600">
          <a:solidFill>
            <a:schemeClr val="tx1"/>
          </a:solidFill>
          <a:latin typeface="+mn-lt"/>
        </a:defRPr>
      </a:lvl6pPr>
      <a:lvl7pPr marL="2887663" indent="-219075" algn="l" rtl="0" fontAlgn="base">
        <a:spcBef>
          <a:spcPct val="20000"/>
        </a:spcBef>
        <a:spcAft>
          <a:spcPct val="0"/>
        </a:spcAft>
        <a:buChar char="»"/>
        <a:defRPr sz="1600">
          <a:solidFill>
            <a:schemeClr val="tx1"/>
          </a:solidFill>
          <a:latin typeface="+mn-lt"/>
        </a:defRPr>
      </a:lvl7pPr>
      <a:lvl8pPr marL="3344863" indent="-219075" algn="l" rtl="0" fontAlgn="base">
        <a:spcBef>
          <a:spcPct val="20000"/>
        </a:spcBef>
        <a:spcAft>
          <a:spcPct val="0"/>
        </a:spcAft>
        <a:buChar char="»"/>
        <a:defRPr sz="1600">
          <a:solidFill>
            <a:schemeClr val="tx1"/>
          </a:solidFill>
          <a:latin typeface="+mn-lt"/>
        </a:defRPr>
      </a:lvl8pPr>
      <a:lvl9pPr marL="3802063" indent="-219075" algn="l" rtl="0" fontAlgn="base">
        <a:spcBef>
          <a:spcPct val="20000"/>
        </a:spcBef>
        <a:spcAft>
          <a:spcPct val="0"/>
        </a:spcAft>
        <a:buChar char="»"/>
        <a:defRPr sz="16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medusa.coneval.gob.mx/cmsconeval/rw/pages/index.es.do" TargetMode="External"/><Relationship Id="rId5" Type="http://schemas.openxmlformats.org/officeDocument/2006/relationships/image" Target="../media/image4.jpeg"/><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medusa.coneval.gob.mx/cmsconeval/rw/pages/index.es.do" TargetMode="External"/><Relationship Id="rId5" Type="http://schemas.openxmlformats.org/officeDocument/2006/relationships/image" Target="../media/image4.jpeg"/><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1459" name="Rectangle 3"/>
          <p:cNvSpPr>
            <a:spLocks noChangeArrowheads="1"/>
          </p:cNvSpPr>
          <p:nvPr/>
        </p:nvSpPr>
        <p:spPr bwMode="auto">
          <a:xfrm>
            <a:off x="0" y="1773238"/>
            <a:ext cx="9144000" cy="935037"/>
          </a:xfrm>
          <a:prstGeom prst="rect">
            <a:avLst/>
          </a:prstGeom>
          <a:solidFill>
            <a:srgbClr val="C0C0C0"/>
          </a:solidFill>
          <a:ln w="9525">
            <a:noFill/>
            <a:miter lim="800000"/>
            <a:headEnd/>
            <a:tailEnd/>
          </a:ln>
          <a:effectLst/>
        </p:spPr>
        <p:txBody>
          <a:bodyPr wrap="none" anchor="ctr"/>
          <a:lstStyle/>
          <a:p>
            <a:endParaRPr lang="es-MX"/>
          </a:p>
        </p:txBody>
      </p:sp>
      <p:sp>
        <p:nvSpPr>
          <p:cNvPr id="13" name="Rectangle 5"/>
          <p:cNvSpPr>
            <a:spLocks noChangeArrowheads="1"/>
          </p:cNvSpPr>
          <p:nvPr/>
        </p:nvSpPr>
        <p:spPr bwMode="auto">
          <a:xfrm>
            <a:off x="0" y="0"/>
            <a:ext cx="9144000" cy="928670"/>
          </a:xfrm>
          <a:prstGeom prst="rect">
            <a:avLst/>
          </a:prstGeom>
          <a:solidFill>
            <a:schemeClr val="hlink"/>
          </a:solidFill>
          <a:ln w="9525">
            <a:noFill/>
            <a:miter lim="800000"/>
            <a:headEnd/>
            <a:tailEnd/>
          </a:ln>
          <a:effectLst/>
        </p:spPr>
        <p:txBody>
          <a:bodyPr wrap="none" anchor="ctr"/>
          <a:lstStyle/>
          <a:p>
            <a:endParaRPr lang="es-MX"/>
          </a:p>
        </p:txBody>
      </p:sp>
      <p:sp>
        <p:nvSpPr>
          <p:cNvPr id="2451458" name="Rectangle 2"/>
          <p:cNvSpPr>
            <a:spLocks noChangeArrowheads="1"/>
          </p:cNvSpPr>
          <p:nvPr/>
        </p:nvSpPr>
        <p:spPr bwMode="auto">
          <a:xfrm>
            <a:off x="0" y="928670"/>
            <a:ext cx="9144000" cy="1071570"/>
          </a:xfrm>
          <a:prstGeom prst="rect">
            <a:avLst/>
          </a:prstGeom>
          <a:solidFill>
            <a:schemeClr val="bg2"/>
          </a:solidFill>
          <a:ln w="9525">
            <a:noFill/>
            <a:miter lim="800000"/>
            <a:headEnd/>
            <a:tailEnd/>
          </a:ln>
          <a:effectLst/>
        </p:spPr>
        <p:txBody>
          <a:bodyPr wrap="none" anchor="ctr"/>
          <a:lstStyle/>
          <a:p>
            <a:pPr eaLnBrk="0" hangingPunct="0">
              <a:spcBef>
                <a:spcPct val="0"/>
              </a:spcBef>
            </a:pPr>
            <a:r>
              <a:rPr lang="es-ES" sz="2000" b="1" i="1" dirty="0" smtClean="0">
                <a:solidFill>
                  <a:schemeClr val="bg1"/>
                </a:solidFill>
              </a:rPr>
              <a:t>FORMULACIÓN DEL PRESUPUESTO BASADO EN RESULTADOS</a:t>
            </a:r>
            <a:endParaRPr lang="es-MX" sz="2000" dirty="0">
              <a:solidFill>
                <a:schemeClr val="bg1"/>
              </a:solidFill>
              <a:latin typeface="Times" pitchFamily="18" charset="0"/>
            </a:endParaRPr>
          </a:p>
        </p:txBody>
      </p:sp>
      <p:sp>
        <p:nvSpPr>
          <p:cNvPr id="2451460" name="Rectangle 4"/>
          <p:cNvSpPr>
            <a:spLocks noChangeArrowheads="1"/>
          </p:cNvSpPr>
          <p:nvPr/>
        </p:nvSpPr>
        <p:spPr bwMode="auto">
          <a:xfrm>
            <a:off x="0" y="2708274"/>
            <a:ext cx="3635375" cy="2149486"/>
          </a:xfrm>
          <a:prstGeom prst="rect">
            <a:avLst/>
          </a:prstGeom>
          <a:solidFill>
            <a:srgbClr val="969696"/>
          </a:solidFill>
          <a:ln w="9525">
            <a:noFill/>
            <a:miter lim="800000"/>
            <a:headEnd/>
            <a:tailEnd/>
          </a:ln>
          <a:effectLst/>
        </p:spPr>
        <p:txBody>
          <a:bodyPr wrap="none" anchor="ctr"/>
          <a:lstStyle/>
          <a:p>
            <a:endParaRPr lang="es-MX"/>
          </a:p>
        </p:txBody>
      </p:sp>
      <p:sp>
        <p:nvSpPr>
          <p:cNvPr id="2451461" name="Rectangle 5"/>
          <p:cNvSpPr>
            <a:spLocks noChangeArrowheads="1"/>
          </p:cNvSpPr>
          <p:nvPr/>
        </p:nvSpPr>
        <p:spPr bwMode="auto">
          <a:xfrm>
            <a:off x="0" y="5214950"/>
            <a:ext cx="9144000" cy="1643050"/>
          </a:xfrm>
          <a:prstGeom prst="rect">
            <a:avLst/>
          </a:prstGeom>
          <a:solidFill>
            <a:schemeClr val="hlink"/>
          </a:solidFill>
          <a:ln w="9525">
            <a:noFill/>
            <a:miter lim="800000"/>
            <a:headEnd/>
            <a:tailEnd/>
          </a:ln>
          <a:effectLst/>
        </p:spPr>
        <p:txBody>
          <a:bodyPr wrap="none" anchor="ctr"/>
          <a:lstStyle/>
          <a:p>
            <a:endParaRPr lang="es-MX"/>
          </a:p>
        </p:txBody>
      </p:sp>
      <p:pic>
        <p:nvPicPr>
          <p:cNvPr id="2451462" name="Picture 6" descr="logocolor"/>
          <p:cNvPicPr>
            <a:picLocks noChangeAspect="1" noChangeArrowheads="1"/>
          </p:cNvPicPr>
          <p:nvPr/>
        </p:nvPicPr>
        <p:blipFill>
          <a:blip r:embed="rId3" cstate="print"/>
          <a:srcRect/>
          <a:stretch>
            <a:fillRect/>
          </a:stretch>
        </p:blipFill>
        <p:spPr bwMode="auto">
          <a:xfrm>
            <a:off x="2285984" y="2714620"/>
            <a:ext cx="1343038" cy="2143140"/>
          </a:xfrm>
          <a:prstGeom prst="rect">
            <a:avLst/>
          </a:prstGeom>
          <a:noFill/>
        </p:spPr>
      </p:pic>
      <p:sp>
        <p:nvSpPr>
          <p:cNvPr id="2451464" name="Text Box 8"/>
          <p:cNvSpPr txBox="1">
            <a:spLocks noChangeArrowheads="1"/>
          </p:cNvSpPr>
          <p:nvPr/>
        </p:nvSpPr>
        <p:spPr bwMode="auto">
          <a:xfrm>
            <a:off x="3500431" y="5662613"/>
            <a:ext cx="5535620" cy="1138773"/>
          </a:xfrm>
          <a:prstGeom prst="rect">
            <a:avLst/>
          </a:prstGeom>
          <a:noFill/>
          <a:ln w="9525">
            <a:noFill/>
            <a:miter lim="800000"/>
            <a:headEnd/>
            <a:tailEnd/>
          </a:ln>
          <a:effectLst/>
        </p:spPr>
        <p:txBody>
          <a:bodyPr wrap="square">
            <a:spAutoFit/>
          </a:bodyPr>
          <a:lstStyle/>
          <a:p>
            <a:pPr algn="r"/>
            <a:r>
              <a:rPr lang="es-MX" sz="2000" b="1" dirty="0" smtClean="0"/>
              <a:t>Benjamín G. Hill M.</a:t>
            </a:r>
          </a:p>
          <a:p>
            <a:pPr algn="r"/>
            <a:r>
              <a:rPr lang="es-MX" sz="2000" b="1" dirty="0" smtClean="0"/>
              <a:t>Secretaría de Hacienda y Crédito Público</a:t>
            </a:r>
          </a:p>
          <a:p>
            <a:pPr algn="r"/>
            <a:r>
              <a:rPr lang="es-MX" sz="2000" b="1" dirty="0" smtClean="0"/>
              <a:t>Agosto de 2010</a:t>
            </a:r>
            <a:endParaRPr lang="es-MX" sz="2000" b="1" dirty="0"/>
          </a:p>
        </p:txBody>
      </p:sp>
      <p:sp>
        <p:nvSpPr>
          <p:cNvPr id="2451465" name="Text Box 9"/>
          <p:cNvSpPr txBox="1">
            <a:spLocks noChangeArrowheads="1"/>
          </p:cNvSpPr>
          <p:nvPr/>
        </p:nvSpPr>
        <p:spPr bwMode="auto">
          <a:xfrm>
            <a:off x="3708400" y="2500306"/>
            <a:ext cx="5435600" cy="2419124"/>
          </a:xfrm>
          <a:prstGeom prst="rect">
            <a:avLst/>
          </a:prstGeom>
          <a:noFill/>
          <a:ln w="9525">
            <a:noFill/>
            <a:miter lim="800000"/>
            <a:headEnd/>
            <a:tailEnd/>
          </a:ln>
          <a:effectLst/>
        </p:spPr>
        <p:txBody>
          <a:bodyPr wrap="square">
            <a:spAutoFit/>
          </a:bodyPr>
          <a:lstStyle/>
          <a:p>
            <a:pPr algn="l" eaLnBrk="0" hangingPunct="0">
              <a:lnSpc>
                <a:spcPct val="135000"/>
              </a:lnSpc>
              <a:spcBef>
                <a:spcPct val="0"/>
              </a:spcBef>
            </a:pPr>
            <a:r>
              <a:rPr lang="es-MX" sz="2800" b="1" dirty="0" smtClean="0">
                <a:solidFill>
                  <a:schemeClr val="accent2"/>
                </a:solidFill>
                <a:latin typeface="Calibri" pitchFamily="34" charset="0"/>
                <a:cs typeface="Calibri" pitchFamily="34" charset="0"/>
              </a:rPr>
              <a:t>Alcances y Perspectivas en la Implantación del Presupuesto Basado en Resultados en el Gobierno Federal en México</a:t>
            </a:r>
            <a:endParaRPr lang="es-ES" sz="2800" b="1" dirty="0">
              <a:solidFill>
                <a:schemeClr val="accent2"/>
              </a:solidFill>
              <a:latin typeface="Calibri" pitchFamily="34" charset="0"/>
              <a:cs typeface="Calibri" pitchFamily="34" charset="0"/>
            </a:endParaRPr>
          </a:p>
        </p:txBody>
      </p:sp>
      <p:sp>
        <p:nvSpPr>
          <p:cNvPr id="10" name="Rectangle 3"/>
          <p:cNvSpPr>
            <a:spLocks noChangeArrowheads="1"/>
          </p:cNvSpPr>
          <p:nvPr/>
        </p:nvSpPr>
        <p:spPr bwMode="auto">
          <a:xfrm>
            <a:off x="0" y="4857760"/>
            <a:ext cx="9144000" cy="360354"/>
          </a:xfrm>
          <a:prstGeom prst="rect">
            <a:avLst/>
          </a:prstGeom>
          <a:solidFill>
            <a:srgbClr val="C0C0C0"/>
          </a:solidFill>
          <a:ln w="9525">
            <a:noFill/>
            <a:miter lim="800000"/>
            <a:headEnd/>
            <a:tailEnd/>
          </a:ln>
          <a:effectLst/>
        </p:spPr>
        <p:txBody>
          <a:bodyPr wrap="none" anchor="ctr"/>
          <a:lstStyle/>
          <a:p>
            <a:endParaRPr lang="es-MX"/>
          </a:p>
        </p:txBody>
      </p:sp>
      <p:pic>
        <p:nvPicPr>
          <p:cNvPr id="50181" name="Picture 5" descr="http://finanzaseticas.org/setem/images/logo_BID.gif"/>
          <p:cNvPicPr>
            <a:picLocks noChangeAspect="1" noChangeArrowheads="1"/>
          </p:cNvPicPr>
          <p:nvPr/>
        </p:nvPicPr>
        <p:blipFill>
          <a:blip r:embed="rId4" cstate="print"/>
          <a:srcRect/>
          <a:stretch>
            <a:fillRect/>
          </a:stretch>
        </p:blipFill>
        <p:spPr bwMode="auto">
          <a:xfrm>
            <a:off x="928662" y="0"/>
            <a:ext cx="701649" cy="908017"/>
          </a:xfrm>
          <a:prstGeom prst="rect">
            <a:avLst/>
          </a:prstGeom>
          <a:noFill/>
        </p:spPr>
      </p:pic>
      <p:pic>
        <p:nvPicPr>
          <p:cNvPr id="50183" name="Picture 7" descr="http://www.un.int/maldives/LogoWorldBank.jpg"/>
          <p:cNvPicPr>
            <a:picLocks noChangeAspect="1" noChangeArrowheads="1"/>
          </p:cNvPicPr>
          <p:nvPr/>
        </p:nvPicPr>
        <p:blipFill>
          <a:blip r:embed="rId5" cstate="print"/>
          <a:srcRect/>
          <a:stretch>
            <a:fillRect/>
          </a:stretch>
        </p:blipFill>
        <p:spPr bwMode="auto">
          <a:xfrm>
            <a:off x="7572396" y="0"/>
            <a:ext cx="727689" cy="928670"/>
          </a:xfrm>
          <a:prstGeom prst="rect">
            <a:avLst/>
          </a:prstGeom>
          <a:noFill/>
        </p:spPr>
      </p:pic>
      <p:pic>
        <p:nvPicPr>
          <p:cNvPr id="50185" name="Picture 9" descr="CONEVAL Consejo Nacional de Evaluación de la Política de Desarrollo Social">
            <a:hlinkClick r:id="rId6"/>
          </p:cNvPr>
          <p:cNvPicPr>
            <a:picLocks noChangeAspect="1" noChangeArrowheads="1"/>
          </p:cNvPicPr>
          <p:nvPr/>
        </p:nvPicPr>
        <p:blipFill>
          <a:blip r:embed="rId7" cstate="print"/>
          <a:srcRect/>
          <a:stretch>
            <a:fillRect/>
          </a:stretch>
        </p:blipFill>
        <p:spPr bwMode="auto">
          <a:xfrm>
            <a:off x="3583555" y="0"/>
            <a:ext cx="1845701" cy="962003"/>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857224" y="1643050"/>
            <a:ext cx="6572296" cy="408111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Antecedentes</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Gestión para Resultados (</a:t>
            </a:r>
            <a:r>
              <a:rPr lang="es-MX" sz="2400" dirty="0" err="1" smtClean="0">
                <a:solidFill>
                  <a:schemeClr val="accent2"/>
                </a:solidFill>
                <a:latin typeface="Calibri" pitchFamily="34" charset="0"/>
                <a:cs typeface="Calibri" pitchFamily="34" charset="0"/>
              </a:rPr>
              <a:t>GpR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b="1" dirty="0" smtClean="0">
                <a:solidFill>
                  <a:schemeClr val="accent2"/>
                </a:solidFill>
                <a:latin typeface="Calibri" pitchFamily="34" charset="0"/>
                <a:cs typeface="Calibri" pitchFamily="34" charset="0"/>
              </a:rPr>
              <a:t>Presupuesto basado en Resultados (</a:t>
            </a:r>
            <a:r>
              <a:rPr lang="es-MX" sz="2400" b="1" dirty="0" err="1" smtClean="0">
                <a:solidFill>
                  <a:schemeClr val="accent2"/>
                </a:solidFill>
                <a:latin typeface="Calibri" pitchFamily="34" charset="0"/>
                <a:cs typeface="Calibri" pitchFamily="34" charset="0"/>
              </a:rPr>
              <a:t>PbR</a:t>
            </a:r>
            <a:r>
              <a:rPr lang="es-MX" sz="2400" b="1"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Sistema de Evaluación del Desempeño (SED)</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Avances, retos y perspectiva</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Presupuesto basado en Resultados (</a:t>
            </a:r>
            <a:r>
              <a:rPr lang="es-MX" sz="2400" kern="1200" cap="small" dirty="0" err="1" smtClean="0">
                <a:solidFill>
                  <a:schemeClr val="accent2"/>
                </a:solidFill>
                <a:latin typeface="Calibri" pitchFamily="34" charset="0"/>
                <a:ea typeface="+mn-ea"/>
                <a:cs typeface="Calibri" pitchFamily="34" charset="0"/>
              </a:rPr>
              <a:t>PbR</a:t>
            </a:r>
            <a:r>
              <a:rPr lang="es-MX" sz="2400" kern="1200" cap="small" dirty="0">
                <a:solidFill>
                  <a:schemeClr val="accent2"/>
                </a:solidFill>
                <a:latin typeface="Calibri" pitchFamily="34" charset="0"/>
                <a:ea typeface="+mn-ea"/>
                <a:cs typeface="Calibri" pitchFamily="34" charset="0"/>
              </a:rPr>
              <a:t>)</a:t>
            </a:r>
          </a:p>
        </p:txBody>
      </p:sp>
      <p:sp>
        <p:nvSpPr>
          <p:cNvPr id="2504707" name="Rectangle 3"/>
          <p:cNvSpPr>
            <a:spLocks noGrp="1" noChangeArrowheads="1"/>
          </p:cNvSpPr>
          <p:nvPr>
            <p:ph type="body" idx="1"/>
          </p:nvPr>
        </p:nvSpPr>
        <p:spPr>
          <a:xfrm>
            <a:off x="500034" y="857232"/>
            <a:ext cx="7643866" cy="3429024"/>
          </a:xfrm>
          <a:ln/>
        </p:spPr>
        <p:style>
          <a:lnRef idx="1">
            <a:schemeClr val="accent3"/>
          </a:lnRef>
          <a:fillRef idx="2">
            <a:schemeClr val="accent3"/>
          </a:fillRef>
          <a:effectRef idx="1">
            <a:schemeClr val="accent3"/>
          </a:effectRef>
          <a:fontRef idx="minor">
            <a:schemeClr val="dk1"/>
          </a:fontRef>
        </p:style>
        <p:txBody>
          <a:bodyPr/>
          <a:lstStyle/>
          <a:p>
            <a:pPr marL="358775" indent="-358775">
              <a:spcAft>
                <a:spcPct val="100000"/>
              </a:spcAft>
              <a:buFont typeface="Arial" pitchFamily="34" charset="0"/>
              <a:buChar char="•"/>
            </a:pPr>
            <a:r>
              <a:rPr lang="es-MX" sz="2000" dirty="0" smtClean="0">
                <a:solidFill>
                  <a:schemeClr val="accent2"/>
                </a:solidFill>
                <a:latin typeface="Calibri" pitchFamily="34" charset="0"/>
                <a:cs typeface="Calibri" pitchFamily="34" charset="0"/>
              </a:rPr>
              <a:t>Con base en los trabajos realizados, la experiencia internacional y las reformas al marco institucional en esta Administración, está en marcha la implementación del </a:t>
            </a:r>
            <a:r>
              <a:rPr lang="es-MX" sz="2000" dirty="0" err="1" smtClean="0">
                <a:solidFill>
                  <a:schemeClr val="accent2"/>
                </a:solidFill>
                <a:latin typeface="Calibri" pitchFamily="34" charset="0"/>
                <a:cs typeface="Calibri" pitchFamily="34" charset="0"/>
              </a:rPr>
              <a:t>PbR.</a:t>
            </a:r>
            <a:endParaRPr lang="es-MX" sz="2000" dirty="0" smtClean="0">
              <a:solidFill>
                <a:schemeClr val="accent2"/>
              </a:solidFill>
              <a:latin typeface="Calibri" pitchFamily="34" charset="0"/>
              <a:cs typeface="Calibri" pitchFamily="34" charset="0"/>
            </a:endParaRPr>
          </a:p>
          <a:p>
            <a:pPr marL="358775" indent="-358775">
              <a:spcAft>
                <a:spcPct val="100000"/>
              </a:spcAft>
              <a:buFont typeface="Arial" pitchFamily="34" charset="0"/>
              <a:buChar char="•"/>
            </a:pPr>
            <a:r>
              <a:rPr lang="es-MX" sz="2000" dirty="0" smtClean="0">
                <a:solidFill>
                  <a:schemeClr val="accent2"/>
                </a:solidFill>
                <a:latin typeface="Calibri" pitchFamily="34" charset="0"/>
                <a:cs typeface="Calibri" pitchFamily="34" charset="0"/>
              </a:rPr>
              <a:t>El PbR se desprende del Plan Nacional de Desarrollo, procurando la alineación entre la planeación, el presupuesto y la ejecución del gasto público. </a:t>
            </a:r>
          </a:p>
          <a:p>
            <a:pPr marL="358775" indent="-358775">
              <a:spcAft>
                <a:spcPct val="100000"/>
              </a:spcAft>
              <a:buFont typeface="Arial" pitchFamily="34" charset="0"/>
              <a:buChar char="•"/>
            </a:pPr>
            <a:r>
              <a:rPr lang="es-MX" sz="2000" dirty="0" smtClean="0">
                <a:solidFill>
                  <a:schemeClr val="accent2"/>
                </a:solidFill>
                <a:latin typeface="Calibri" pitchFamily="34" charset="0"/>
                <a:cs typeface="Calibri" pitchFamily="34" charset="0"/>
              </a:rPr>
              <a:t>El Sistema de Evaluación del Desempeño es un componente clave del </a:t>
            </a:r>
            <a:r>
              <a:rPr lang="es-MX" sz="2000" dirty="0" err="1" smtClean="0">
                <a:solidFill>
                  <a:schemeClr val="accent2"/>
                </a:solidFill>
                <a:latin typeface="Calibri" pitchFamily="34" charset="0"/>
                <a:cs typeface="Calibri" pitchFamily="34" charset="0"/>
              </a:rPr>
              <a:t>PbR</a:t>
            </a:r>
            <a:r>
              <a:rPr lang="es-MX" sz="2000" dirty="0" smtClean="0">
                <a:solidFill>
                  <a:schemeClr val="accent2"/>
                </a:solidFill>
                <a:latin typeface="Calibri" pitchFamily="34" charset="0"/>
                <a:cs typeface="Calibri" pitchFamily="34" charset="0"/>
              </a:rPr>
              <a:t>, ya que permite:</a:t>
            </a:r>
            <a:endParaRPr lang="es-MX" sz="2000" dirty="0">
              <a:solidFill>
                <a:schemeClr val="accent2"/>
              </a:solidFill>
              <a:latin typeface="Calibri" pitchFamily="34" charset="0"/>
              <a:cs typeface="Calibri" pitchFamily="34" charset="0"/>
            </a:endParaRPr>
          </a:p>
        </p:txBody>
      </p:sp>
      <p:graphicFrame>
        <p:nvGraphicFramePr>
          <p:cNvPr id="10" name="9 Diagrama"/>
          <p:cNvGraphicFramePr/>
          <p:nvPr/>
        </p:nvGraphicFramePr>
        <p:xfrm>
          <a:off x="500034" y="4611710"/>
          <a:ext cx="7643866" cy="15319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6"/>
          <p:cNvSpPr txBox="1">
            <a:spLocks noChangeArrowheads="1"/>
          </p:cNvSpPr>
          <p:nvPr/>
        </p:nvSpPr>
        <p:spPr bwMode="auto">
          <a:xfrm>
            <a:off x="914400" y="731838"/>
            <a:ext cx="7104063" cy="369332"/>
          </a:xfrm>
          <a:prstGeom prst="rect">
            <a:avLst/>
          </a:prstGeom>
          <a:noFill/>
          <a:ln w="9525">
            <a:noFill/>
            <a:miter lim="800000"/>
            <a:headEnd/>
            <a:tailEnd/>
          </a:ln>
        </p:spPr>
        <p:txBody>
          <a:bodyPr>
            <a:spAutoFit/>
          </a:bodyPr>
          <a:lstStyle/>
          <a:p>
            <a:pPr algn="ctr"/>
            <a:r>
              <a:rPr lang="es-MX" sz="1800" b="1" dirty="0" smtClean="0">
                <a:solidFill>
                  <a:schemeClr val="accent2"/>
                </a:solidFill>
                <a:latin typeface="Calibri" pitchFamily="34" charset="0"/>
                <a:cs typeface="Calibri" pitchFamily="34" charset="0"/>
              </a:rPr>
              <a:t>Orientación </a:t>
            </a:r>
            <a:r>
              <a:rPr lang="es-MX" sz="1800" b="1" dirty="0">
                <a:solidFill>
                  <a:schemeClr val="accent2"/>
                </a:solidFill>
                <a:latin typeface="Calibri" pitchFamily="34" charset="0"/>
                <a:cs typeface="Calibri" pitchFamily="34" charset="0"/>
              </a:rPr>
              <a:t>para Mejorar la Calidad de la Gestión y Gasto Público</a:t>
            </a:r>
            <a:endParaRPr lang="es-ES" sz="1800" b="1" dirty="0">
              <a:solidFill>
                <a:schemeClr val="accent2"/>
              </a:solidFill>
              <a:latin typeface="Calibri" pitchFamily="34" charset="0"/>
              <a:cs typeface="Calibri" pitchFamily="34" charset="0"/>
            </a:endParaRPr>
          </a:p>
        </p:txBody>
      </p:sp>
      <p:sp>
        <p:nvSpPr>
          <p:cNvPr id="6" name="Rectangle 2"/>
          <p:cNvSpPr txBox="1">
            <a:spLocks noChangeArrowheads="1"/>
          </p:cNvSpPr>
          <p:nvPr/>
        </p:nvSpPr>
        <p:spPr bwMode="auto">
          <a:xfrm>
            <a:off x="114325" y="0"/>
            <a:ext cx="8101013" cy="692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MX" sz="2400" b="1" i="0" u="none" strike="noStrike" kern="1200" cap="small" spc="0" normalizeH="0" baseline="0" noProof="0" dirty="0" smtClean="0">
                <a:ln>
                  <a:noFill/>
                </a:ln>
                <a:solidFill>
                  <a:schemeClr val="accent2"/>
                </a:solidFill>
                <a:effectLst/>
                <a:uLnTx/>
                <a:uFillTx/>
                <a:latin typeface="Calibri" pitchFamily="34" charset="0"/>
                <a:ea typeface="+mn-ea"/>
                <a:cs typeface="Calibri" pitchFamily="34" charset="0"/>
              </a:rPr>
              <a:t>Modelos y etapas del proceso presupuestario</a:t>
            </a:r>
            <a:endParaRPr kumimoji="0" lang="es-MX" sz="2400" b="1" i="0" u="none" strike="noStrike" kern="1200" cap="small" spc="0" normalizeH="0" baseline="0" noProof="0" dirty="0">
              <a:ln>
                <a:noFill/>
              </a:ln>
              <a:solidFill>
                <a:schemeClr val="accent2"/>
              </a:solidFill>
              <a:effectLst/>
              <a:uLnTx/>
              <a:uFillTx/>
              <a:latin typeface="Calibri" pitchFamily="34" charset="0"/>
              <a:ea typeface="+mn-ea"/>
              <a:cs typeface="Calibri" pitchFamily="34" charset="0"/>
            </a:endParaRPr>
          </a:p>
        </p:txBody>
      </p:sp>
      <p:sp>
        <p:nvSpPr>
          <p:cNvPr id="9" name="8 Rectángulo"/>
          <p:cNvSpPr/>
          <p:nvPr/>
        </p:nvSpPr>
        <p:spPr bwMode="auto">
          <a:xfrm>
            <a:off x="1071537" y="1285860"/>
            <a:ext cx="7072363" cy="35719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kumimoji="0" lang="es-MX" sz="1400" b="0" i="0" u="none" strike="noStrike" cap="none" normalizeH="0" baseline="0" dirty="0" smtClean="0">
                <a:ln>
                  <a:noFill/>
                </a:ln>
                <a:solidFill>
                  <a:schemeClr val="bg1"/>
                </a:solidFill>
                <a:effectLst/>
                <a:latin typeface="Calibri" pitchFamily="34" charset="0"/>
                <a:cs typeface="Calibri" pitchFamily="34" charset="0"/>
              </a:rPr>
              <a:t>Presupuesto basado en Resultados (</a:t>
            </a:r>
            <a:r>
              <a:rPr kumimoji="0" lang="es-MX" sz="1400" b="0" i="0" u="none" strike="noStrike" cap="none" normalizeH="0" baseline="0" dirty="0" err="1" smtClean="0">
                <a:ln>
                  <a:noFill/>
                </a:ln>
                <a:solidFill>
                  <a:schemeClr val="bg1"/>
                </a:solidFill>
                <a:effectLst/>
                <a:latin typeface="Calibri" pitchFamily="34" charset="0"/>
                <a:cs typeface="Calibri" pitchFamily="34" charset="0"/>
              </a:rPr>
              <a:t>PbR</a:t>
            </a:r>
            <a:r>
              <a:rPr kumimoji="0" lang="es-MX" sz="1400" b="0" i="0" u="none" strike="noStrike" cap="none" normalizeH="0" baseline="0" dirty="0" smtClean="0">
                <a:ln>
                  <a:noFill/>
                </a:ln>
                <a:solidFill>
                  <a:schemeClr val="bg1"/>
                </a:solidFill>
                <a:effectLst/>
                <a:latin typeface="Calibri" pitchFamily="34" charset="0"/>
                <a:cs typeface="Calibri" pitchFamily="34" charset="0"/>
              </a:rPr>
              <a:t>)</a:t>
            </a:r>
          </a:p>
        </p:txBody>
      </p:sp>
      <p:sp>
        <p:nvSpPr>
          <p:cNvPr id="10" name="9 Rectángulo"/>
          <p:cNvSpPr/>
          <p:nvPr/>
        </p:nvSpPr>
        <p:spPr bwMode="auto">
          <a:xfrm>
            <a:off x="1057250" y="1714488"/>
            <a:ext cx="1800238" cy="85725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b="1" dirty="0" smtClean="0">
                <a:latin typeface="Calibri" pitchFamily="34" charset="0"/>
                <a:cs typeface="Calibri" pitchFamily="34" charset="0"/>
              </a:rPr>
              <a:t>Planeación</a:t>
            </a:r>
          </a:p>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kumimoji="0" lang="es-MX" sz="1400" b="0" i="0" u="none" strike="noStrike" cap="none" normalizeH="0" baseline="0" dirty="0" smtClean="0">
                <a:ln>
                  <a:noFill/>
                </a:ln>
                <a:solidFill>
                  <a:schemeClr val="tx1"/>
                </a:solidFill>
                <a:effectLst/>
                <a:latin typeface="Calibri" pitchFamily="34" charset="0"/>
                <a:cs typeface="Calibri" pitchFamily="34" charset="0"/>
              </a:rPr>
              <a:t>PND y sus</a:t>
            </a:r>
            <a:r>
              <a:rPr kumimoji="0" lang="es-MX" sz="1400" b="0" i="0" u="none" strike="noStrike" cap="none" normalizeH="0" dirty="0" smtClean="0">
                <a:ln>
                  <a:noFill/>
                </a:ln>
                <a:solidFill>
                  <a:schemeClr val="tx1"/>
                </a:solidFill>
                <a:effectLst/>
                <a:latin typeface="Calibri" pitchFamily="34" charset="0"/>
                <a:cs typeface="Calibri" pitchFamily="34" charset="0"/>
              </a:rPr>
              <a:t> Programas</a:t>
            </a:r>
            <a:endParaRPr kumimoji="0" lang="es-MX" sz="14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11" name="10 CuadroTexto"/>
          <p:cNvSpPr txBox="1"/>
          <p:nvPr/>
        </p:nvSpPr>
        <p:spPr>
          <a:xfrm>
            <a:off x="3950830" y="1857364"/>
            <a:ext cx="1214446" cy="307777"/>
          </a:xfrm>
          <a:prstGeom prst="rect">
            <a:avLst/>
          </a:prstGeom>
          <a:noFill/>
        </p:spPr>
        <p:txBody>
          <a:bodyPr wrap="square" rtlCol="0">
            <a:spAutoFit/>
          </a:bodyPr>
          <a:lstStyle/>
          <a:p>
            <a:r>
              <a:rPr lang="es-MX" sz="1400" b="1" dirty="0" smtClean="0">
                <a:latin typeface="Calibri" pitchFamily="34" charset="0"/>
                <a:cs typeface="Calibri" pitchFamily="34" charset="0"/>
              </a:rPr>
              <a:t>Programación</a:t>
            </a:r>
            <a:endParaRPr lang="es-MX" sz="1400" b="1" dirty="0">
              <a:latin typeface="Calibri" pitchFamily="34" charset="0"/>
              <a:cs typeface="Calibri" pitchFamily="34" charset="0"/>
            </a:endParaRPr>
          </a:p>
        </p:txBody>
      </p:sp>
      <p:sp>
        <p:nvSpPr>
          <p:cNvPr id="12" name="11 Rectángulo"/>
          <p:cNvSpPr/>
          <p:nvPr/>
        </p:nvSpPr>
        <p:spPr bwMode="auto">
          <a:xfrm>
            <a:off x="6338859" y="1714488"/>
            <a:ext cx="1805041" cy="85725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b="1" dirty="0" err="1" smtClean="0">
                <a:latin typeface="Calibri" pitchFamily="34" charset="0"/>
                <a:cs typeface="Calibri" pitchFamily="34" charset="0"/>
              </a:rPr>
              <a:t>Presupuestación</a:t>
            </a:r>
            <a:endParaRPr lang="es-MX" sz="1400" b="1" dirty="0" smtClean="0">
              <a:latin typeface="Calibri" pitchFamily="34" charset="0"/>
              <a:cs typeface="Calibri" pitchFamily="34" charset="0"/>
            </a:endParaRPr>
          </a:p>
          <a:p>
            <a:pPr marL="0" marR="0" indent="0" algn="ctr" defTabSz="914400" rtl="0" eaLnBrk="1" fontAlgn="base" latinLnBrk="0" hangingPunct="1">
              <a:lnSpc>
                <a:spcPct val="100000"/>
              </a:lnSpc>
              <a:spcBef>
                <a:spcPct val="20000"/>
              </a:spcBef>
              <a:spcAft>
                <a:spcPct val="0"/>
              </a:spcAft>
              <a:buClrTx/>
              <a:buSzTx/>
              <a:buFontTx/>
              <a:buNone/>
              <a:tabLst>
                <a:tab pos="536575" algn="l"/>
              </a:tabLst>
            </a:pPr>
            <a:endParaRPr kumimoji="0" lang="es-MX" sz="1400" b="1" i="0" u="none" strike="noStrike" cap="none" normalizeH="0" baseline="0" dirty="0" smtClean="0">
              <a:ln>
                <a:noFill/>
              </a:ln>
              <a:solidFill>
                <a:schemeClr val="tx1"/>
              </a:solidFill>
              <a:effectLst/>
              <a:latin typeface="Calibri" pitchFamily="34" charset="0"/>
              <a:cs typeface="Calibri" pitchFamily="34" charset="0"/>
            </a:endParaRPr>
          </a:p>
        </p:txBody>
      </p:sp>
      <p:sp>
        <p:nvSpPr>
          <p:cNvPr id="13" name="12 Rectángulo"/>
          <p:cNvSpPr/>
          <p:nvPr/>
        </p:nvSpPr>
        <p:spPr bwMode="auto">
          <a:xfrm>
            <a:off x="1092466" y="5357826"/>
            <a:ext cx="1756306" cy="857256"/>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dirty="0" smtClean="0">
                <a:solidFill>
                  <a:schemeClr val="bg1"/>
                </a:solidFill>
                <a:latin typeface="Calibri" pitchFamily="34" charset="0"/>
                <a:cs typeface="Calibri" pitchFamily="34" charset="0"/>
              </a:rPr>
              <a:t>Sistema de Evaluación del Desempeño (SED)</a:t>
            </a:r>
            <a:endParaRPr kumimoji="0" lang="es-MX" sz="1400" b="0" i="0" u="none" strike="noStrike" cap="none" normalizeH="0" baseline="0" dirty="0" smtClean="0">
              <a:ln>
                <a:noFill/>
              </a:ln>
              <a:solidFill>
                <a:schemeClr val="bg1"/>
              </a:solidFill>
              <a:effectLst/>
              <a:latin typeface="Calibri" pitchFamily="34" charset="0"/>
              <a:cs typeface="Calibri" pitchFamily="34" charset="0"/>
            </a:endParaRPr>
          </a:p>
        </p:txBody>
      </p:sp>
      <p:sp>
        <p:nvSpPr>
          <p:cNvPr id="14" name="13 Rectángulo"/>
          <p:cNvSpPr/>
          <p:nvPr/>
        </p:nvSpPr>
        <p:spPr bwMode="auto">
          <a:xfrm>
            <a:off x="1057250" y="4429132"/>
            <a:ext cx="1800238" cy="85725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b="1" dirty="0" smtClean="0">
                <a:latin typeface="Calibri" pitchFamily="34" charset="0"/>
                <a:cs typeface="Calibri" pitchFamily="34" charset="0"/>
              </a:rPr>
              <a:t>Evaluación</a:t>
            </a:r>
          </a:p>
        </p:txBody>
      </p:sp>
      <p:sp>
        <p:nvSpPr>
          <p:cNvPr id="15" name="14 Rectángulo"/>
          <p:cNvSpPr/>
          <p:nvPr/>
        </p:nvSpPr>
        <p:spPr bwMode="auto">
          <a:xfrm>
            <a:off x="6277576" y="4429132"/>
            <a:ext cx="1881441" cy="85725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b="1" dirty="0" smtClean="0">
                <a:latin typeface="Calibri" pitchFamily="34" charset="0"/>
                <a:cs typeface="Calibri" pitchFamily="34" charset="0"/>
              </a:rPr>
              <a:t>Control</a:t>
            </a:r>
          </a:p>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b="1" dirty="0" smtClean="0">
                <a:latin typeface="Calibri" pitchFamily="34" charset="0"/>
                <a:cs typeface="Calibri" pitchFamily="34" charset="0"/>
              </a:rPr>
              <a:t>Ejercicio</a:t>
            </a:r>
          </a:p>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b="1" dirty="0" smtClean="0">
                <a:latin typeface="Calibri" pitchFamily="34" charset="0"/>
                <a:cs typeface="Calibri" pitchFamily="34" charset="0"/>
              </a:rPr>
              <a:t>Seguimiento</a:t>
            </a:r>
          </a:p>
        </p:txBody>
      </p:sp>
      <p:sp>
        <p:nvSpPr>
          <p:cNvPr id="16" name="15 Rectángulo"/>
          <p:cNvSpPr/>
          <p:nvPr/>
        </p:nvSpPr>
        <p:spPr bwMode="auto">
          <a:xfrm>
            <a:off x="6286511" y="5357826"/>
            <a:ext cx="1857389" cy="857256"/>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dirty="0" smtClean="0">
                <a:solidFill>
                  <a:schemeClr val="bg1"/>
                </a:solidFill>
                <a:latin typeface="Calibri" pitchFamily="34" charset="0"/>
                <a:cs typeface="Calibri" pitchFamily="34" charset="0"/>
              </a:rPr>
              <a:t>Programa de Mediano Plazo para mejorar la calidad del gasto (PMG-PMP)</a:t>
            </a:r>
            <a:endParaRPr kumimoji="0" lang="es-MX" sz="1400" b="0" i="0" u="none" strike="noStrike" cap="none" normalizeH="0" baseline="0" dirty="0" smtClean="0">
              <a:ln>
                <a:noFill/>
              </a:ln>
              <a:solidFill>
                <a:schemeClr val="bg1"/>
              </a:solidFill>
              <a:effectLst/>
              <a:latin typeface="Calibri" pitchFamily="34" charset="0"/>
              <a:cs typeface="Calibri" pitchFamily="34" charset="0"/>
            </a:endParaRPr>
          </a:p>
        </p:txBody>
      </p:sp>
      <p:graphicFrame>
        <p:nvGraphicFramePr>
          <p:cNvPr id="17" name="16 Tabla"/>
          <p:cNvGraphicFramePr>
            <a:graphicFrameLocks noGrp="1"/>
          </p:cNvGraphicFramePr>
          <p:nvPr/>
        </p:nvGraphicFramePr>
        <p:xfrm>
          <a:off x="2928926" y="3003562"/>
          <a:ext cx="3286148" cy="1425570"/>
        </p:xfrm>
        <a:graphic>
          <a:graphicData uri="http://schemas.openxmlformats.org/drawingml/2006/table">
            <a:tbl>
              <a:tblPr firstRow="1" bandRow="1">
                <a:tableStyleId>{5C22544A-7EE6-4342-B048-85BDC9FD1C3A}</a:tableStyleId>
              </a:tblPr>
              <a:tblGrid>
                <a:gridCol w="1000132"/>
                <a:gridCol w="785818"/>
                <a:gridCol w="857256"/>
                <a:gridCol w="642942"/>
              </a:tblGrid>
              <a:tr h="285114">
                <a:tc>
                  <a:txBody>
                    <a:bodyPr/>
                    <a:lstStyle/>
                    <a:p>
                      <a:endParaRPr lang="es-MX" sz="1100" dirty="0">
                        <a:latin typeface="Calibri" pitchFamily="34" charset="0"/>
                        <a:cs typeface="Calibri" pitchFamily="34" charset="0"/>
                      </a:endParaRPr>
                    </a:p>
                  </a:txBody>
                  <a:tcPr/>
                </a:tc>
                <a:tc>
                  <a:txBody>
                    <a:bodyPr/>
                    <a:lstStyle/>
                    <a:p>
                      <a:r>
                        <a:rPr lang="es-MX" sz="1100" dirty="0" smtClean="0">
                          <a:solidFill>
                            <a:schemeClr val="tx1"/>
                          </a:solidFill>
                          <a:latin typeface="Calibri" pitchFamily="34" charset="0"/>
                          <a:cs typeface="Calibri" pitchFamily="34" charset="0"/>
                        </a:rPr>
                        <a:t>Objetivos</a:t>
                      </a:r>
                      <a:endParaRPr lang="es-MX" sz="1100" dirty="0">
                        <a:solidFill>
                          <a:schemeClr val="tx1"/>
                        </a:solidFill>
                        <a:latin typeface="Calibri" pitchFamily="34" charset="0"/>
                        <a:cs typeface="Calibri" pitchFamily="34" charset="0"/>
                      </a:endParaRPr>
                    </a:p>
                  </a:txBody>
                  <a:tcPr/>
                </a:tc>
                <a:tc>
                  <a:txBody>
                    <a:bodyPr/>
                    <a:lstStyle/>
                    <a:p>
                      <a:r>
                        <a:rPr lang="es-MX" sz="1100" dirty="0" smtClean="0">
                          <a:solidFill>
                            <a:schemeClr val="tx1"/>
                          </a:solidFill>
                          <a:latin typeface="Calibri" pitchFamily="34" charset="0"/>
                          <a:cs typeface="Calibri" pitchFamily="34" charset="0"/>
                        </a:rPr>
                        <a:t>Indicadores</a:t>
                      </a:r>
                      <a:endParaRPr lang="es-MX" sz="1100" dirty="0">
                        <a:solidFill>
                          <a:schemeClr val="tx1"/>
                        </a:solidFill>
                        <a:latin typeface="Calibri" pitchFamily="34" charset="0"/>
                        <a:cs typeface="Calibri" pitchFamily="34" charset="0"/>
                      </a:endParaRPr>
                    </a:p>
                  </a:txBody>
                  <a:tcPr/>
                </a:tc>
                <a:tc>
                  <a:txBody>
                    <a:bodyPr/>
                    <a:lstStyle/>
                    <a:p>
                      <a:r>
                        <a:rPr lang="es-MX" sz="1100" dirty="0" smtClean="0">
                          <a:solidFill>
                            <a:schemeClr val="tx1"/>
                          </a:solidFill>
                          <a:latin typeface="Calibri" pitchFamily="34" charset="0"/>
                          <a:cs typeface="Calibri" pitchFamily="34" charset="0"/>
                        </a:rPr>
                        <a:t>Metas</a:t>
                      </a:r>
                      <a:endParaRPr lang="es-MX" sz="1100" dirty="0">
                        <a:solidFill>
                          <a:schemeClr val="tx1"/>
                        </a:solidFill>
                        <a:latin typeface="Calibri" pitchFamily="34" charset="0"/>
                        <a:cs typeface="Calibri" pitchFamily="34" charset="0"/>
                      </a:endParaRPr>
                    </a:p>
                  </a:txBody>
                  <a:tcPr/>
                </a:tc>
              </a:tr>
              <a:tr h="285114">
                <a:tc>
                  <a:txBody>
                    <a:bodyPr/>
                    <a:lstStyle/>
                    <a:p>
                      <a:r>
                        <a:rPr lang="es-MX" sz="1100" dirty="0" smtClean="0">
                          <a:latin typeface="Calibri" pitchFamily="34" charset="0"/>
                          <a:cs typeface="Calibri" pitchFamily="34" charset="0"/>
                        </a:rPr>
                        <a:t>Fin</a:t>
                      </a:r>
                      <a:endParaRPr lang="es-MX" sz="1100" dirty="0">
                        <a:latin typeface="Calibri" pitchFamily="34" charset="0"/>
                        <a:cs typeface="Calibri" pitchFamily="34" charset="0"/>
                      </a:endParaRPr>
                    </a:p>
                  </a:txBody>
                  <a:tcPr/>
                </a:tc>
                <a:tc>
                  <a:txBody>
                    <a:bodyPr/>
                    <a:lstStyle/>
                    <a:p>
                      <a:endParaRPr lang="es-MX" sz="1100" dirty="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r>
              <a:tr h="285114">
                <a:tc>
                  <a:txBody>
                    <a:bodyPr/>
                    <a:lstStyle/>
                    <a:p>
                      <a:r>
                        <a:rPr lang="es-MX" sz="1100" dirty="0" smtClean="0">
                          <a:latin typeface="Calibri" pitchFamily="34" charset="0"/>
                          <a:cs typeface="Calibri" pitchFamily="34" charset="0"/>
                        </a:rPr>
                        <a:t>Propósito</a:t>
                      </a:r>
                      <a:endParaRPr lang="es-MX" sz="1100" dirty="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r>
              <a:tr h="285114">
                <a:tc>
                  <a:txBody>
                    <a:bodyPr/>
                    <a:lstStyle/>
                    <a:p>
                      <a:r>
                        <a:rPr lang="es-MX" sz="1100" dirty="0" smtClean="0">
                          <a:latin typeface="Calibri" pitchFamily="34" charset="0"/>
                          <a:cs typeface="Calibri" pitchFamily="34" charset="0"/>
                        </a:rPr>
                        <a:t>Componente</a:t>
                      </a:r>
                      <a:endParaRPr lang="es-MX" sz="1100" dirty="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c>
                  <a:txBody>
                    <a:bodyPr/>
                    <a:lstStyle/>
                    <a:p>
                      <a:endParaRPr lang="es-MX" sz="1100" dirty="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r>
              <a:tr h="285114">
                <a:tc>
                  <a:txBody>
                    <a:bodyPr/>
                    <a:lstStyle/>
                    <a:p>
                      <a:r>
                        <a:rPr lang="es-MX" sz="1100" dirty="0" smtClean="0">
                          <a:latin typeface="Calibri" pitchFamily="34" charset="0"/>
                          <a:cs typeface="Calibri" pitchFamily="34" charset="0"/>
                        </a:rPr>
                        <a:t>Actividad</a:t>
                      </a:r>
                      <a:endParaRPr lang="es-MX" sz="1100" dirty="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c>
                  <a:txBody>
                    <a:bodyPr/>
                    <a:lstStyle/>
                    <a:p>
                      <a:endParaRPr lang="es-MX" sz="1100">
                        <a:latin typeface="Calibri" pitchFamily="34" charset="0"/>
                        <a:cs typeface="Calibri" pitchFamily="34" charset="0"/>
                      </a:endParaRPr>
                    </a:p>
                  </a:txBody>
                  <a:tcPr/>
                </a:tc>
                <a:tc>
                  <a:txBody>
                    <a:bodyPr/>
                    <a:lstStyle/>
                    <a:p>
                      <a:endParaRPr lang="es-MX" sz="1100" dirty="0">
                        <a:latin typeface="Calibri" pitchFamily="34" charset="0"/>
                        <a:cs typeface="Calibri" pitchFamily="34" charset="0"/>
                      </a:endParaRPr>
                    </a:p>
                  </a:txBody>
                  <a:tcPr/>
                </a:tc>
              </a:tr>
            </a:tbl>
          </a:graphicData>
        </a:graphic>
      </p:graphicFrame>
      <p:sp>
        <p:nvSpPr>
          <p:cNvPr id="18" name="17 Rectángulo"/>
          <p:cNvSpPr/>
          <p:nvPr/>
        </p:nvSpPr>
        <p:spPr bwMode="auto">
          <a:xfrm>
            <a:off x="3769174" y="5214950"/>
            <a:ext cx="1606464" cy="428628"/>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lang="es-MX" sz="1400" dirty="0" smtClean="0">
                <a:solidFill>
                  <a:schemeClr val="bg1"/>
                </a:solidFill>
                <a:latin typeface="Calibri" pitchFamily="34" charset="0"/>
                <a:cs typeface="Calibri" pitchFamily="34" charset="0"/>
              </a:rPr>
              <a:t>Compromisos para Resultados (CORES)</a:t>
            </a:r>
            <a:endParaRPr kumimoji="0" lang="es-MX" sz="1400" b="0" i="0" u="none" strike="noStrike" cap="none" normalizeH="0" baseline="0" dirty="0" smtClean="0">
              <a:ln>
                <a:noFill/>
              </a:ln>
              <a:solidFill>
                <a:schemeClr val="bg1"/>
              </a:solidFill>
              <a:effectLst/>
              <a:latin typeface="Calibri" pitchFamily="34" charset="0"/>
              <a:cs typeface="Calibri" pitchFamily="34" charset="0"/>
            </a:endParaRPr>
          </a:p>
        </p:txBody>
      </p:sp>
      <p:sp>
        <p:nvSpPr>
          <p:cNvPr id="20" name="19 CuadroTexto"/>
          <p:cNvSpPr txBox="1"/>
          <p:nvPr/>
        </p:nvSpPr>
        <p:spPr>
          <a:xfrm>
            <a:off x="2928926" y="2825589"/>
            <a:ext cx="3286148" cy="246221"/>
          </a:xfrm>
          <a:prstGeom prst="rect">
            <a:avLst/>
          </a:prstGeom>
          <a:noFill/>
        </p:spPr>
        <p:txBody>
          <a:bodyPr wrap="square" rtlCol="0">
            <a:spAutoFit/>
          </a:bodyPr>
          <a:lstStyle/>
          <a:p>
            <a:r>
              <a:rPr lang="es-MX" b="1" dirty="0" smtClean="0">
                <a:latin typeface="Calibri" pitchFamily="34" charset="0"/>
                <a:cs typeface="Calibri" pitchFamily="34" charset="0"/>
              </a:rPr>
              <a:t>Matriz de Indicadores para Resultados (MIR)</a:t>
            </a:r>
            <a:endParaRPr lang="es-MX" b="1" dirty="0">
              <a:latin typeface="Calibri" pitchFamily="34" charset="0"/>
              <a:cs typeface="Calibri" pitchFamily="34" charset="0"/>
            </a:endParaRPr>
          </a:p>
        </p:txBody>
      </p:sp>
      <p:sp>
        <p:nvSpPr>
          <p:cNvPr id="21" name="20 CuadroTexto"/>
          <p:cNvSpPr txBox="1"/>
          <p:nvPr/>
        </p:nvSpPr>
        <p:spPr>
          <a:xfrm>
            <a:off x="3428992" y="2549719"/>
            <a:ext cx="2286016" cy="307777"/>
          </a:xfrm>
          <a:prstGeom prst="rect">
            <a:avLst/>
          </a:prstGeom>
          <a:noFill/>
        </p:spPr>
        <p:txBody>
          <a:bodyPr wrap="square" rtlCol="0">
            <a:spAutoFit/>
          </a:bodyPr>
          <a:lstStyle/>
          <a:p>
            <a:r>
              <a:rPr lang="es-MX" sz="1400" b="1" dirty="0" smtClean="0">
                <a:latin typeface="Calibri" pitchFamily="34" charset="0"/>
                <a:cs typeface="Calibri" pitchFamily="34" charset="0"/>
              </a:rPr>
              <a:t>Programa presupuestario</a:t>
            </a:r>
            <a:endParaRPr lang="es-MX" sz="1400" b="1" dirty="0">
              <a:latin typeface="Calibri" pitchFamily="34" charset="0"/>
              <a:cs typeface="Calibri" pitchFamily="34" charset="0"/>
            </a:endParaRPr>
          </a:p>
        </p:txBody>
      </p:sp>
      <p:sp>
        <p:nvSpPr>
          <p:cNvPr id="23" name="22 CuadroTexto"/>
          <p:cNvSpPr txBox="1"/>
          <p:nvPr/>
        </p:nvSpPr>
        <p:spPr>
          <a:xfrm>
            <a:off x="3214678" y="4714884"/>
            <a:ext cx="2714644" cy="307777"/>
          </a:xfrm>
          <a:prstGeom prst="rect">
            <a:avLst/>
          </a:prstGeom>
          <a:noFill/>
        </p:spPr>
        <p:txBody>
          <a:bodyPr wrap="square" rtlCol="0">
            <a:spAutoFit/>
          </a:bodyPr>
          <a:lstStyle/>
          <a:p>
            <a:r>
              <a:rPr lang="es-MX" sz="1400" b="1" dirty="0" smtClean="0">
                <a:latin typeface="Calibri" pitchFamily="34" charset="0"/>
                <a:cs typeface="Calibri" pitchFamily="34" charset="0"/>
              </a:rPr>
              <a:t>Ejecución: Gestión y Gasto Público</a:t>
            </a:r>
            <a:endParaRPr lang="es-MX" sz="1400" b="1" dirty="0">
              <a:latin typeface="Calibri" pitchFamily="34" charset="0"/>
              <a:cs typeface="Calibri" pitchFamily="34" charset="0"/>
            </a:endParaRPr>
          </a:p>
        </p:txBody>
      </p:sp>
      <p:sp>
        <p:nvSpPr>
          <p:cNvPr id="24" name="23 CuadroTexto"/>
          <p:cNvSpPr txBox="1"/>
          <p:nvPr/>
        </p:nvSpPr>
        <p:spPr>
          <a:xfrm>
            <a:off x="3857620" y="3286124"/>
            <a:ext cx="1928826" cy="307777"/>
          </a:xfrm>
          <a:prstGeom prst="rect">
            <a:avLst/>
          </a:prstGeom>
          <a:noFill/>
        </p:spPr>
        <p:txBody>
          <a:bodyPr wrap="square" rtlCol="0">
            <a:spAutoFit/>
          </a:bodyPr>
          <a:lstStyle/>
          <a:p>
            <a:r>
              <a:rPr lang="es-MX" sz="1400" b="1" dirty="0" smtClean="0">
                <a:latin typeface="Calibri" pitchFamily="34" charset="0"/>
                <a:cs typeface="Calibri" pitchFamily="34" charset="0"/>
              </a:rPr>
              <a:t>Parte alta de la Matriz</a:t>
            </a:r>
            <a:endParaRPr lang="es-MX" sz="1400" b="1" dirty="0">
              <a:latin typeface="Calibri" pitchFamily="34" charset="0"/>
              <a:cs typeface="Calibri" pitchFamily="34" charset="0"/>
            </a:endParaRPr>
          </a:p>
        </p:txBody>
      </p:sp>
      <p:sp>
        <p:nvSpPr>
          <p:cNvPr id="25" name="24 CuadroTexto"/>
          <p:cNvSpPr txBox="1"/>
          <p:nvPr/>
        </p:nvSpPr>
        <p:spPr>
          <a:xfrm>
            <a:off x="3929058" y="3857628"/>
            <a:ext cx="1928826" cy="307777"/>
          </a:xfrm>
          <a:prstGeom prst="rect">
            <a:avLst/>
          </a:prstGeom>
          <a:noFill/>
        </p:spPr>
        <p:txBody>
          <a:bodyPr wrap="square" rtlCol="0">
            <a:spAutoFit/>
          </a:bodyPr>
          <a:lstStyle/>
          <a:p>
            <a:r>
              <a:rPr lang="es-MX" sz="1400" b="1" dirty="0" smtClean="0">
                <a:latin typeface="Calibri" pitchFamily="34" charset="0"/>
                <a:cs typeface="Calibri" pitchFamily="34" charset="0"/>
              </a:rPr>
              <a:t>Parte baja de la Matriz</a:t>
            </a:r>
            <a:endParaRPr lang="es-MX" sz="1400" b="1" dirty="0">
              <a:latin typeface="Calibri" pitchFamily="34" charset="0"/>
              <a:cs typeface="Calibri" pitchFamily="34" charset="0"/>
            </a:endParaRPr>
          </a:p>
        </p:txBody>
      </p:sp>
      <p:cxnSp>
        <p:nvCxnSpPr>
          <p:cNvPr id="27" name="26 Conector recto de flecha"/>
          <p:cNvCxnSpPr/>
          <p:nvPr/>
        </p:nvCxnSpPr>
        <p:spPr bwMode="auto">
          <a:xfrm>
            <a:off x="2857488" y="2022012"/>
            <a:ext cx="1000132" cy="1588"/>
          </a:xfrm>
          <a:prstGeom prst="straightConnector1">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29" name="28 Conector recto de flecha"/>
          <p:cNvCxnSpPr/>
          <p:nvPr/>
        </p:nvCxnSpPr>
        <p:spPr bwMode="auto">
          <a:xfrm>
            <a:off x="5286380" y="2022012"/>
            <a:ext cx="1052479" cy="1588"/>
          </a:xfrm>
          <a:prstGeom prst="straightConnector1">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32" name="31 Conector recto de flecha"/>
          <p:cNvCxnSpPr>
            <a:stCxn id="11" idx="2"/>
            <a:endCxn id="21" idx="0"/>
          </p:cNvCxnSpPr>
          <p:nvPr/>
        </p:nvCxnSpPr>
        <p:spPr bwMode="auto">
          <a:xfrm rot="16200000" flipH="1">
            <a:off x="4372737" y="2350456"/>
            <a:ext cx="384578" cy="13947"/>
          </a:xfrm>
          <a:prstGeom prst="straightConnector1">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35" name="34 Conector angular"/>
          <p:cNvCxnSpPr>
            <a:stCxn id="24" idx="1"/>
            <a:endCxn id="10" idx="3"/>
          </p:cNvCxnSpPr>
          <p:nvPr/>
        </p:nvCxnSpPr>
        <p:spPr bwMode="auto">
          <a:xfrm rot="10800000">
            <a:off x="2857488" y="2143117"/>
            <a:ext cx="1000132" cy="1296897"/>
          </a:xfrm>
          <a:prstGeom prst="bentConnector3">
            <a:avLst>
              <a:gd name="adj1" fmla="val 50000"/>
            </a:avLst>
          </a:prstGeom>
          <a:ln>
            <a:headEnd type="oval" w="med" len="med"/>
            <a:tailEnd type="oval"/>
          </a:ln>
        </p:spPr>
        <p:style>
          <a:lnRef idx="2">
            <a:schemeClr val="accent4"/>
          </a:lnRef>
          <a:fillRef idx="0">
            <a:schemeClr val="accent4"/>
          </a:fillRef>
          <a:effectRef idx="1">
            <a:schemeClr val="accent4"/>
          </a:effectRef>
          <a:fontRef idx="minor">
            <a:schemeClr val="tx1"/>
          </a:fontRef>
        </p:style>
      </p:cxnSp>
      <p:cxnSp>
        <p:nvCxnSpPr>
          <p:cNvPr id="42" name="41 Conector angular"/>
          <p:cNvCxnSpPr>
            <a:stCxn id="25" idx="3"/>
            <a:endCxn id="15" idx="1"/>
          </p:cNvCxnSpPr>
          <p:nvPr/>
        </p:nvCxnSpPr>
        <p:spPr bwMode="auto">
          <a:xfrm>
            <a:off x="5857884" y="4011517"/>
            <a:ext cx="419692" cy="846243"/>
          </a:xfrm>
          <a:prstGeom prst="bentConnector3">
            <a:avLst>
              <a:gd name="adj1" fmla="val 50000"/>
            </a:avLst>
          </a:prstGeom>
          <a:ln>
            <a:headEnd type="oval" w="med" len="med"/>
            <a:tailEnd type="oval"/>
          </a:ln>
        </p:spPr>
        <p:style>
          <a:lnRef idx="2">
            <a:schemeClr val="accent4"/>
          </a:lnRef>
          <a:fillRef idx="0">
            <a:schemeClr val="accent4"/>
          </a:fillRef>
          <a:effectRef idx="1">
            <a:schemeClr val="accent4"/>
          </a:effectRef>
          <a:fontRef idx="minor">
            <a:schemeClr val="tx1"/>
          </a:fontRef>
        </p:style>
      </p:cxnSp>
      <p:cxnSp>
        <p:nvCxnSpPr>
          <p:cNvPr id="45" name="44 Conector angular"/>
          <p:cNvCxnSpPr>
            <a:stCxn id="14" idx="3"/>
            <a:endCxn id="21" idx="1"/>
          </p:cNvCxnSpPr>
          <p:nvPr/>
        </p:nvCxnSpPr>
        <p:spPr bwMode="auto">
          <a:xfrm flipV="1">
            <a:off x="2857488" y="2703608"/>
            <a:ext cx="571504" cy="2154152"/>
          </a:xfrm>
          <a:prstGeom prst="bentConnector3">
            <a:avLst>
              <a:gd name="adj1" fmla="val 10000"/>
            </a:avLst>
          </a:prstGeom>
          <a:ln>
            <a:headEnd type="oval" w="med" len="med"/>
            <a:tailEnd type="oval"/>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857224" y="1643050"/>
            <a:ext cx="6572296" cy="408111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Antecedentes</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Gestión para Resultados (</a:t>
            </a:r>
            <a:r>
              <a:rPr lang="es-MX" sz="2400" dirty="0" err="1" smtClean="0">
                <a:solidFill>
                  <a:schemeClr val="accent2"/>
                </a:solidFill>
                <a:latin typeface="Calibri" pitchFamily="34" charset="0"/>
                <a:cs typeface="Calibri" pitchFamily="34" charset="0"/>
              </a:rPr>
              <a:t>GpR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Presupuesto basado en Resultados (</a:t>
            </a:r>
            <a:r>
              <a:rPr lang="es-MX" sz="2400" dirty="0" err="1" smtClean="0">
                <a:solidFill>
                  <a:schemeClr val="accent2"/>
                </a:solidFill>
                <a:latin typeface="Calibri" pitchFamily="34" charset="0"/>
                <a:cs typeface="Calibri" pitchFamily="34" charset="0"/>
              </a:rPr>
              <a:t>PbR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b="1" dirty="0" smtClean="0">
                <a:solidFill>
                  <a:schemeClr val="accent2"/>
                </a:solidFill>
                <a:latin typeface="Calibri" pitchFamily="34" charset="0"/>
                <a:cs typeface="Calibri" pitchFamily="34" charset="0"/>
              </a:rPr>
              <a:t>Sistema de Evaluación del Desempeño (SED)</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Avances, retos y perspectiva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Sistema de Evaluación del Desempeño (SED)</a:t>
            </a:r>
            <a:endParaRPr lang="es-MX" sz="2400" kern="1200" cap="small" dirty="0">
              <a:solidFill>
                <a:schemeClr val="accent2"/>
              </a:solidFill>
              <a:latin typeface="Calibri" pitchFamily="34" charset="0"/>
              <a:ea typeface="+mn-ea"/>
              <a:cs typeface="Calibri" pitchFamily="34" charset="0"/>
            </a:endParaRPr>
          </a:p>
        </p:txBody>
      </p:sp>
      <p:sp>
        <p:nvSpPr>
          <p:cNvPr id="2504707" name="Rectangle 3"/>
          <p:cNvSpPr>
            <a:spLocks noGrp="1" noChangeArrowheads="1"/>
          </p:cNvSpPr>
          <p:nvPr>
            <p:ph type="body" idx="1"/>
          </p:nvPr>
        </p:nvSpPr>
        <p:spPr>
          <a:xfrm>
            <a:off x="500034" y="1071546"/>
            <a:ext cx="7643866" cy="1357322"/>
          </a:xfrm>
          <a:ln/>
        </p:spPr>
        <p:style>
          <a:lnRef idx="1">
            <a:schemeClr val="accent5"/>
          </a:lnRef>
          <a:fillRef idx="2">
            <a:schemeClr val="accent5"/>
          </a:fillRef>
          <a:effectRef idx="1">
            <a:schemeClr val="accent5"/>
          </a:effectRef>
          <a:fontRef idx="minor">
            <a:schemeClr val="dk1"/>
          </a:fontRef>
        </p:style>
        <p:txBody>
          <a:bodyPr/>
          <a:lstStyle/>
          <a:p>
            <a:pPr marL="358775" indent="-358775">
              <a:spcAft>
                <a:spcPct val="100000"/>
              </a:spcAft>
              <a:buFont typeface="Arial" pitchFamily="34" charset="0"/>
              <a:buChar char="•"/>
            </a:pPr>
            <a:r>
              <a:rPr lang="es-MX" sz="2000" dirty="0" smtClean="0">
                <a:solidFill>
                  <a:schemeClr val="accent2"/>
                </a:solidFill>
                <a:latin typeface="Calibri" pitchFamily="34" charset="0"/>
                <a:cs typeface="Calibri" pitchFamily="34" charset="0"/>
              </a:rPr>
              <a:t>Permite la valoración objetiva del desempeño de los programas y las políticas públicas a través de la verificación del cumplimiento de metas y objetivos, con base en indicadores estratégicos y de gestión para:</a:t>
            </a:r>
            <a:endParaRPr lang="es-MX" sz="2000" dirty="0">
              <a:solidFill>
                <a:schemeClr val="accent2"/>
              </a:solidFill>
              <a:latin typeface="Calibri" pitchFamily="34" charset="0"/>
              <a:cs typeface="Calibri" pitchFamily="34" charset="0"/>
            </a:endParaRPr>
          </a:p>
        </p:txBody>
      </p:sp>
      <p:sp>
        <p:nvSpPr>
          <p:cNvPr id="2504710" name="Rectangle 6"/>
          <p:cNvSpPr>
            <a:spLocks noChangeArrowheads="1"/>
          </p:cNvSpPr>
          <p:nvPr/>
        </p:nvSpPr>
        <p:spPr bwMode="auto">
          <a:xfrm>
            <a:off x="214282" y="3357562"/>
            <a:ext cx="2643206" cy="207170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nchorCtr="0"/>
          <a:lstStyle/>
          <a:p>
            <a:pPr algn="l">
              <a:spcBef>
                <a:spcPts val="600"/>
              </a:spcBef>
              <a:spcAft>
                <a:spcPts val="1800"/>
              </a:spcAft>
            </a:pPr>
            <a:r>
              <a:rPr lang="es-MX" sz="2000" dirty="0" smtClean="0">
                <a:solidFill>
                  <a:schemeClr val="accent2"/>
                </a:solidFill>
                <a:latin typeface="Calibri" pitchFamily="34" charset="0"/>
                <a:cs typeface="Calibri" pitchFamily="34" charset="0"/>
              </a:rPr>
              <a:t>Conocer los resultados del ejercicio de los recursos y el impacto social de los programas</a:t>
            </a:r>
            <a:endParaRPr lang="es-ES" sz="2000" dirty="0">
              <a:solidFill>
                <a:schemeClr val="accent2"/>
              </a:solidFill>
              <a:latin typeface="Calibri" pitchFamily="34" charset="0"/>
              <a:cs typeface="Calibri" pitchFamily="34" charset="0"/>
            </a:endParaRPr>
          </a:p>
        </p:txBody>
      </p:sp>
      <p:sp>
        <p:nvSpPr>
          <p:cNvPr id="9" name="8 Elipse"/>
          <p:cNvSpPr/>
          <p:nvPr/>
        </p:nvSpPr>
        <p:spPr bwMode="auto">
          <a:xfrm>
            <a:off x="0" y="3071810"/>
            <a:ext cx="357190" cy="35719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kumimoji="0" lang="es-MX" sz="1400" b="1" i="0" u="none" strike="noStrike" cap="none" normalizeH="0" baseline="0" dirty="0" smtClean="0">
                <a:ln>
                  <a:noFill/>
                </a:ln>
                <a:solidFill>
                  <a:schemeClr val="bg1"/>
                </a:solidFill>
                <a:effectLst/>
                <a:latin typeface="Calibri" pitchFamily="34" charset="0"/>
                <a:cs typeface="Calibri" pitchFamily="34" charset="0"/>
              </a:rPr>
              <a:t>1</a:t>
            </a:r>
          </a:p>
        </p:txBody>
      </p:sp>
      <p:sp>
        <p:nvSpPr>
          <p:cNvPr id="10" name="Rectangle 6"/>
          <p:cNvSpPr>
            <a:spLocks noChangeArrowheads="1"/>
          </p:cNvSpPr>
          <p:nvPr/>
        </p:nvSpPr>
        <p:spPr bwMode="auto">
          <a:xfrm>
            <a:off x="3286116" y="3357562"/>
            <a:ext cx="2643206" cy="207170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nchorCtr="0"/>
          <a:lstStyle/>
          <a:p>
            <a:pPr algn="l">
              <a:spcBef>
                <a:spcPts val="600"/>
              </a:spcBef>
              <a:spcAft>
                <a:spcPts val="1800"/>
              </a:spcAft>
            </a:pPr>
            <a:r>
              <a:rPr lang="es-MX" sz="2000" dirty="0" smtClean="0">
                <a:solidFill>
                  <a:schemeClr val="accent2"/>
                </a:solidFill>
                <a:latin typeface="Calibri" pitchFamily="34" charset="0"/>
                <a:cs typeface="Calibri" pitchFamily="34" charset="0"/>
              </a:rPr>
              <a:t>Identificar la eficacia, eficiencia, economía y calidad del gasto</a:t>
            </a:r>
            <a:endParaRPr lang="es-ES" sz="2000" dirty="0">
              <a:solidFill>
                <a:schemeClr val="accent2"/>
              </a:solidFill>
              <a:latin typeface="Calibri" pitchFamily="34" charset="0"/>
              <a:cs typeface="Calibri" pitchFamily="34" charset="0"/>
            </a:endParaRPr>
          </a:p>
        </p:txBody>
      </p:sp>
      <p:sp>
        <p:nvSpPr>
          <p:cNvPr id="14" name="13 Elipse"/>
          <p:cNvSpPr/>
          <p:nvPr/>
        </p:nvSpPr>
        <p:spPr bwMode="auto">
          <a:xfrm>
            <a:off x="3143240" y="3071810"/>
            <a:ext cx="357190" cy="35719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kumimoji="0" lang="es-MX" sz="1400" b="1" i="0" u="none" strike="noStrike" cap="none" normalizeH="0" baseline="0" dirty="0" smtClean="0">
                <a:ln>
                  <a:noFill/>
                </a:ln>
                <a:solidFill>
                  <a:schemeClr val="bg1"/>
                </a:solidFill>
                <a:effectLst/>
                <a:latin typeface="Calibri" pitchFamily="34" charset="0"/>
                <a:cs typeface="Calibri" pitchFamily="34" charset="0"/>
              </a:rPr>
              <a:t>2</a:t>
            </a:r>
          </a:p>
        </p:txBody>
      </p:sp>
      <p:sp>
        <p:nvSpPr>
          <p:cNvPr id="15" name="Rectangle 6"/>
          <p:cNvSpPr>
            <a:spLocks noChangeArrowheads="1"/>
          </p:cNvSpPr>
          <p:nvPr/>
        </p:nvSpPr>
        <p:spPr bwMode="auto">
          <a:xfrm>
            <a:off x="6357950" y="3357562"/>
            <a:ext cx="2643206" cy="207170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nchorCtr="0"/>
          <a:lstStyle/>
          <a:p>
            <a:pPr algn="l">
              <a:spcBef>
                <a:spcPts val="600"/>
              </a:spcBef>
              <a:spcAft>
                <a:spcPts val="1800"/>
              </a:spcAft>
            </a:pPr>
            <a:r>
              <a:rPr lang="es-MX" sz="2000" dirty="0" smtClean="0">
                <a:solidFill>
                  <a:schemeClr val="accent2"/>
                </a:solidFill>
                <a:latin typeface="Calibri" pitchFamily="34" charset="0"/>
                <a:cs typeface="Calibri" pitchFamily="34" charset="0"/>
              </a:rPr>
              <a:t>Mejorar la calidad del gasto mediante una mayor productividad y eficiencia de los procesos gubernamentales</a:t>
            </a:r>
            <a:endParaRPr lang="es-ES" sz="2000" dirty="0">
              <a:solidFill>
                <a:schemeClr val="accent2"/>
              </a:solidFill>
              <a:latin typeface="Calibri" pitchFamily="34" charset="0"/>
              <a:cs typeface="Calibri" pitchFamily="34" charset="0"/>
            </a:endParaRPr>
          </a:p>
        </p:txBody>
      </p:sp>
      <p:sp>
        <p:nvSpPr>
          <p:cNvPr id="11" name="10 Elipse"/>
          <p:cNvSpPr/>
          <p:nvPr/>
        </p:nvSpPr>
        <p:spPr bwMode="auto">
          <a:xfrm>
            <a:off x="6215074" y="3071810"/>
            <a:ext cx="357190" cy="35719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r>
              <a:rPr kumimoji="0" lang="es-MX" sz="1400" b="1" i="0" u="none" strike="noStrike" cap="none" normalizeH="0" baseline="0" dirty="0" smtClean="0">
                <a:ln>
                  <a:noFill/>
                </a:ln>
                <a:solidFill>
                  <a:schemeClr val="bg1"/>
                </a:solidFill>
                <a:effectLst/>
                <a:latin typeface="Calibri" pitchFamily="34" charset="0"/>
                <a:cs typeface="Calibri" pitchFamily="34" charset="0"/>
              </a:rPr>
              <a:t>3</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Evaluaciones</a:t>
            </a:r>
            <a:endParaRPr lang="es-MX" sz="2400" kern="1200" cap="small" dirty="0">
              <a:solidFill>
                <a:schemeClr val="accent2"/>
              </a:solidFill>
              <a:latin typeface="Calibri" pitchFamily="34" charset="0"/>
              <a:ea typeface="+mn-ea"/>
              <a:cs typeface="Calibri" pitchFamily="34" charset="0"/>
            </a:endParaRPr>
          </a:p>
        </p:txBody>
      </p:sp>
      <p:sp>
        <p:nvSpPr>
          <p:cNvPr id="2504707" name="Rectangle 3"/>
          <p:cNvSpPr>
            <a:spLocks noGrp="1" noChangeArrowheads="1"/>
          </p:cNvSpPr>
          <p:nvPr>
            <p:ph type="body" idx="1"/>
          </p:nvPr>
        </p:nvSpPr>
        <p:spPr>
          <a:xfrm>
            <a:off x="500034" y="5000636"/>
            <a:ext cx="7643866" cy="1071570"/>
          </a:xfr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pPr marL="358775" indent="-358775">
              <a:spcAft>
                <a:spcPct val="100000"/>
              </a:spcAft>
              <a:buFont typeface="Arial" pitchFamily="34" charset="0"/>
              <a:buChar char="•"/>
            </a:pPr>
            <a:r>
              <a:rPr lang="es-MX" sz="2000" dirty="0">
                <a:solidFill>
                  <a:schemeClr val="accent2"/>
                </a:solidFill>
                <a:latin typeface="Calibri" pitchFamily="34" charset="0"/>
                <a:cs typeface="Calibri" pitchFamily="34" charset="0"/>
              </a:rPr>
              <a:t>Las evaluaciones deben concluir con una serie de </a:t>
            </a:r>
            <a:r>
              <a:rPr lang="es-MX" sz="2000" dirty="0" smtClean="0">
                <a:solidFill>
                  <a:schemeClr val="accent2"/>
                </a:solidFill>
                <a:latin typeface="Calibri" pitchFamily="34" charset="0"/>
                <a:cs typeface="Calibri" pitchFamily="34" charset="0"/>
              </a:rPr>
              <a:t>recomendaciones dirigidas </a:t>
            </a:r>
            <a:r>
              <a:rPr lang="es-MX" sz="2000" dirty="0">
                <a:solidFill>
                  <a:schemeClr val="accent2"/>
                </a:solidFill>
                <a:latin typeface="Calibri" pitchFamily="34" charset="0"/>
                <a:cs typeface="Calibri" pitchFamily="34" charset="0"/>
              </a:rPr>
              <a:t>a transformar los programas y las políticas </a:t>
            </a:r>
            <a:r>
              <a:rPr lang="es-MX" sz="2000" dirty="0" smtClean="0">
                <a:solidFill>
                  <a:schemeClr val="accent2"/>
                </a:solidFill>
                <a:latin typeface="Calibri" pitchFamily="34" charset="0"/>
                <a:cs typeface="Calibri" pitchFamily="34" charset="0"/>
              </a:rPr>
              <a:t>públicas, lo que se tomará en cuenta también en las decisiones presupuestarias.</a:t>
            </a:r>
            <a:endParaRPr lang="es-MX" sz="2000" dirty="0">
              <a:solidFill>
                <a:schemeClr val="accent2"/>
              </a:solidFill>
              <a:latin typeface="Calibri" pitchFamily="34" charset="0"/>
              <a:cs typeface="Calibri" pitchFamily="34" charset="0"/>
            </a:endParaRPr>
          </a:p>
        </p:txBody>
      </p:sp>
      <p:sp>
        <p:nvSpPr>
          <p:cNvPr id="10" name="Rectangle 6"/>
          <p:cNvSpPr>
            <a:spLocks noChangeArrowheads="1"/>
          </p:cNvSpPr>
          <p:nvPr/>
        </p:nvSpPr>
        <p:spPr bwMode="auto">
          <a:xfrm>
            <a:off x="500034" y="1000108"/>
            <a:ext cx="7643866" cy="107157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a:solidFill>
                  <a:schemeClr val="accent2"/>
                </a:solidFill>
                <a:latin typeface="Calibri" pitchFamily="34" charset="0"/>
                <a:cs typeface="Calibri" pitchFamily="34" charset="0"/>
              </a:rPr>
              <a:t>Las evaluaciones se </a:t>
            </a:r>
            <a:r>
              <a:rPr lang="es-MX" sz="2000" dirty="0" smtClean="0">
                <a:solidFill>
                  <a:schemeClr val="accent2"/>
                </a:solidFill>
                <a:latin typeface="Calibri" pitchFamily="34" charset="0"/>
                <a:cs typeface="Calibri" pitchFamily="34" charset="0"/>
              </a:rPr>
              <a:t>efectúan conforme al Programa Anual de Evaluación que se emite conjuntamente por la SHCP, la SFP y el CONEVAL. </a:t>
            </a:r>
            <a:endParaRPr lang="es-MX" sz="2000" dirty="0">
              <a:solidFill>
                <a:schemeClr val="accent2"/>
              </a:solidFill>
              <a:latin typeface="Calibri" pitchFamily="34" charset="0"/>
              <a:cs typeface="Calibri" pitchFamily="34" charset="0"/>
            </a:endParaRPr>
          </a:p>
        </p:txBody>
      </p:sp>
      <p:sp>
        <p:nvSpPr>
          <p:cNvPr id="12" name="Rectangle 3"/>
          <p:cNvSpPr txBox="1">
            <a:spLocks noChangeArrowheads="1"/>
          </p:cNvSpPr>
          <p:nvPr/>
        </p:nvSpPr>
        <p:spPr bwMode="auto">
          <a:xfrm>
            <a:off x="500034" y="2214554"/>
            <a:ext cx="7643866" cy="1071570"/>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358775" marR="0" lvl="0" indent="-358775" algn="just" defTabSz="914400" rtl="0" eaLnBrk="1" fontAlgn="base" latinLnBrk="0" hangingPunct="1">
              <a:lnSpc>
                <a:spcPct val="100000"/>
              </a:lnSpc>
              <a:spcBef>
                <a:spcPct val="20000"/>
              </a:spcBef>
              <a:spcAft>
                <a:spcPct val="100000"/>
              </a:spcAft>
              <a:buClrTx/>
              <a:buSzTx/>
              <a:buFont typeface="Arial" pitchFamily="34" charset="0"/>
              <a:buChar char="•"/>
              <a:tabLst/>
              <a:defRPr/>
            </a:pPr>
            <a:r>
              <a:rPr kumimoji="0" lang="es-MX" sz="2000" b="0" i="0" u="none" strike="noStrike" kern="0" cap="none" spc="0" normalizeH="0" baseline="0" noProof="0" dirty="0" smtClean="0">
                <a:ln>
                  <a:noFill/>
                </a:ln>
                <a:solidFill>
                  <a:schemeClr val="accent2"/>
                </a:solidFill>
                <a:effectLst/>
                <a:uLnTx/>
                <a:uFillTx/>
                <a:latin typeface="Calibri" pitchFamily="34" charset="0"/>
                <a:ea typeface="+mn-ea"/>
                <a:cs typeface="Calibri" pitchFamily="34" charset="0"/>
              </a:rPr>
              <a:t>Existen 7 tipos</a:t>
            </a:r>
            <a:r>
              <a:rPr kumimoji="0" lang="es-MX" sz="2000" b="0" i="0" u="none" strike="noStrike" kern="0" cap="none" spc="0" normalizeH="0" noProof="0" dirty="0" smtClean="0">
                <a:ln>
                  <a:noFill/>
                </a:ln>
                <a:solidFill>
                  <a:schemeClr val="accent2"/>
                </a:solidFill>
                <a:effectLst/>
                <a:uLnTx/>
                <a:uFillTx/>
                <a:latin typeface="Calibri" pitchFamily="34" charset="0"/>
                <a:ea typeface="+mn-ea"/>
                <a:cs typeface="Calibri" pitchFamily="34" charset="0"/>
              </a:rPr>
              <a:t> de evaluaciones, dirigidas al análisis de aspectos específicos de los programas y políticas públicas, lo que les da mayor rigor y facilita la emisión de recomendaciones.</a:t>
            </a:r>
            <a:endParaRPr kumimoji="0" lang="es-MX" sz="2000" b="0" i="0" u="none" strike="noStrike" kern="0" cap="none" spc="0" normalizeH="0" baseline="0" noProof="0" dirty="0" smtClean="0">
              <a:ln>
                <a:noFill/>
              </a:ln>
              <a:solidFill>
                <a:schemeClr val="accent2"/>
              </a:solidFill>
              <a:effectLst/>
              <a:uLnTx/>
              <a:uFillTx/>
              <a:latin typeface="Calibri" pitchFamily="34" charset="0"/>
              <a:ea typeface="+mn-ea"/>
              <a:cs typeface="Calibri" pitchFamily="34" charset="0"/>
            </a:endParaRPr>
          </a:p>
        </p:txBody>
      </p:sp>
      <p:sp>
        <p:nvSpPr>
          <p:cNvPr id="13" name="Rectangle 6"/>
          <p:cNvSpPr>
            <a:spLocks noChangeArrowheads="1"/>
          </p:cNvSpPr>
          <p:nvPr/>
        </p:nvSpPr>
        <p:spPr bwMode="auto">
          <a:xfrm>
            <a:off x="500034" y="3429000"/>
            <a:ext cx="7643866" cy="1347798"/>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a:t>
            </a:r>
            <a:r>
              <a:rPr lang="es-MX" sz="2000" dirty="0">
                <a:solidFill>
                  <a:schemeClr val="accent2"/>
                </a:solidFill>
                <a:latin typeface="Calibri" pitchFamily="34" charset="0"/>
                <a:cs typeface="Calibri" pitchFamily="34" charset="0"/>
              </a:rPr>
              <a:t>realizan </a:t>
            </a:r>
            <a:r>
              <a:rPr lang="es-MX" sz="2000" dirty="0" smtClean="0">
                <a:solidFill>
                  <a:schemeClr val="accent2"/>
                </a:solidFill>
                <a:latin typeface="Calibri" pitchFamily="34" charset="0"/>
                <a:cs typeface="Calibri" pitchFamily="34" charset="0"/>
              </a:rPr>
              <a:t>por </a:t>
            </a:r>
            <a:r>
              <a:rPr lang="es-MX" sz="2000" dirty="0">
                <a:solidFill>
                  <a:schemeClr val="accent2"/>
                </a:solidFill>
                <a:latin typeface="Calibri" pitchFamily="34" charset="0"/>
                <a:cs typeface="Calibri" pitchFamily="34" charset="0"/>
              </a:rPr>
              <a:t>agentes externos con experiencia probada en la </a:t>
            </a:r>
            <a:r>
              <a:rPr lang="es-MX" sz="2000" dirty="0" smtClean="0">
                <a:solidFill>
                  <a:schemeClr val="accent2"/>
                </a:solidFill>
                <a:latin typeface="Calibri" pitchFamily="34" charset="0"/>
                <a:cs typeface="Calibri" pitchFamily="34" charset="0"/>
              </a:rPr>
              <a:t>materia, independientes e imparciales, </a:t>
            </a:r>
            <a:r>
              <a:rPr lang="es-MX" sz="2000" dirty="0">
                <a:solidFill>
                  <a:schemeClr val="accent2"/>
                </a:solidFill>
                <a:latin typeface="Calibri" pitchFamily="34" charset="0"/>
                <a:cs typeface="Calibri" pitchFamily="34" charset="0"/>
              </a:rPr>
              <a:t>y con base en los indicadores estratégicos y de gestión establecidos en la MIR y que forman parte del SED.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857224" y="1643050"/>
            <a:ext cx="6572296" cy="408111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Antecedentes</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Gestión para Resultados (</a:t>
            </a:r>
            <a:r>
              <a:rPr lang="es-MX" sz="2400" dirty="0" err="1" smtClean="0">
                <a:solidFill>
                  <a:schemeClr val="accent2"/>
                </a:solidFill>
                <a:latin typeface="Calibri" pitchFamily="34" charset="0"/>
                <a:cs typeface="Calibri" pitchFamily="34" charset="0"/>
              </a:rPr>
              <a:t>GpR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Presupuesto basado en Resultados (</a:t>
            </a:r>
            <a:r>
              <a:rPr lang="es-MX" sz="2400" dirty="0" err="1" smtClean="0">
                <a:solidFill>
                  <a:schemeClr val="accent2"/>
                </a:solidFill>
                <a:latin typeface="Calibri" pitchFamily="34" charset="0"/>
                <a:cs typeface="Calibri" pitchFamily="34" charset="0"/>
              </a:rPr>
              <a:t>PbR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Sistema de Evaluación del Desempeño (SED)</a:t>
            </a:r>
          </a:p>
          <a:p>
            <a:pPr marL="457200" indent="-457200" algn="l">
              <a:lnSpc>
                <a:spcPct val="200000"/>
              </a:lnSpc>
              <a:buFont typeface="+mj-lt"/>
              <a:buAutoNum type="arabicPeriod"/>
            </a:pPr>
            <a:r>
              <a:rPr lang="es-MX" sz="2400" b="1" dirty="0" smtClean="0">
                <a:solidFill>
                  <a:schemeClr val="accent2"/>
                </a:solidFill>
                <a:latin typeface="Calibri" pitchFamily="34" charset="0"/>
                <a:cs typeface="Calibri" pitchFamily="34" charset="0"/>
              </a:rPr>
              <a:t>Avances, retos y perspectiva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Avances</a:t>
            </a:r>
            <a:endParaRPr lang="es-MX" sz="2400" kern="1200" cap="small" dirty="0">
              <a:solidFill>
                <a:schemeClr val="accent2"/>
              </a:solidFill>
              <a:latin typeface="Calibri" pitchFamily="34" charset="0"/>
              <a:ea typeface="+mn-ea"/>
              <a:cs typeface="Calibri" pitchFamily="34" charset="0"/>
            </a:endParaRPr>
          </a:p>
        </p:txBody>
      </p:sp>
      <p:sp>
        <p:nvSpPr>
          <p:cNvPr id="10" name="Rectangle 6"/>
          <p:cNvSpPr>
            <a:spLocks noChangeArrowheads="1"/>
          </p:cNvSpPr>
          <p:nvPr/>
        </p:nvSpPr>
        <p:spPr bwMode="auto">
          <a:xfrm>
            <a:off x="500034" y="1000108"/>
            <a:ext cx="7643866" cy="1285884"/>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a:solidFill>
                  <a:schemeClr val="accent2"/>
                </a:solidFill>
                <a:latin typeface="Calibri" pitchFamily="34" charset="0"/>
                <a:cs typeface="Calibri" pitchFamily="34" charset="0"/>
              </a:rPr>
              <a:t>Se concluyó la implantación del SED en 2008, entendida como </a:t>
            </a:r>
            <a:r>
              <a:rPr lang="es-MX" sz="2000" dirty="0" smtClean="0">
                <a:solidFill>
                  <a:schemeClr val="accent2"/>
                </a:solidFill>
                <a:latin typeface="Calibri" pitchFamily="34" charset="0"/>
                <a:cs typeface="Calibri" pitchFamily="34" charset="0"/>
              </a:rPr>
              <a:t>el establecimiento y ejecución de </a:t>
            </a:r>
            <a:r>
              <a:rPr lang="es-MX" sz="2000" dirty="0">
                <a:solidFill>
                  <a:schemeClr val="accent2"/>
                </a:solidFill>
                <a:latin typeface="Calibri" pitchFamily="34" charset="0"/>
                <a:cs typeface="Calibri" pitchFamily="34" charset="0"/>
              </a:rPr>
              <a:t>los principios, conceptos, metodologías, lineamientos, procedimientos y sistemas informáticos que sustentan la operación del SED. </a:t>
            </a:r>
          </a:p>
        </p:txBody>
      </p:sp>
      <p:sp>
        <p:nvSpPr>
          <p:cNvPr id="12" name="Rectangle 3"/>
          <p:cNvSpPr txBox="1">
            <a:spLocks noChangeArrowheads="1"/>
          </p:cNvSpPr>
          <p:nvPr/>
        </p:nvSpPr>
        <p:spPr bwMode="auto">
          <a:xfrm>
            <a:off x="500034" y="2500306"/>
            <a:ext cx="7643866" cy="1928826"/>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815975" lvl="1" indent="-358775" algn="just">
              <a:spcAft>
                <a:spcPct val="100000"/>
              </a:spcAft>
              <a:buFont typeface="Wingdings" pitchFamily="2" charset="2"/>
              <a:buChar char="ü"/>
              <a:defRPr/>
            </a:pPr>
            <a:r>
              <a:rPr kumimoji="0" lang="es-MX" sz="1800" b="0" i="0" u="none" strike="noStrike" kern="0" cap="none" spc="0" normalizeH="0" baseline="0" noProof="0" dirty="0" smtClean="0">
                <a:ln>
                  <a:noFill/>
                </a:ln>
                <a:solidFill>
                  <a:schemeClr val="accent2"/>
                </a:solidFill>
                <a:effectLst/>
                <a:uLnTx/>
                <a:uFillTx/>
                <a:latin typeface="Calibri" pitchFamily="34" charset="0"/>
                <a:ea typeface="+mn-ea"/>
                <a:cs typeface="Calibri" pitchFamily="34" charset="0"/>
              </a:rPr>
              <a:t>Los elementos fundamentales de la Gestión para Resultados están</a:t>
            </a:r>
            <a:r>
              <a:rPr kumimoji="0" lang="es-MX" sz="1800" b="0" i="0" u="none" strike="noStrike" kern="0" cap="none" spc="0" normalizeH="0" noProof="0" dirty="0" smtClean="0">
                <a:ln>
                  <a:noFill/>
                </a:ln>
                <a:solidFill>
                  <a:schemeClr val="accent2"/>
                </a:solidFill>
                <a:effectLst/>
                <a:uLnTx/>
                <a:uFillTx/>
                <a:latin typeface="Calibri" pitchFamily="34" charset="0"/>
                <a:ea typeface="+mn-ea"/>
                <a:cs typeface="Calibri" pitchFamily="34" charset="0"/>
              </a:rPr>
              <a:t> legislados.</a:t>
            </a:r>
          </a:p>
          <a:p>
            <a:pPr marL="815975" lvl="1" indent="-358775" algn="just">
              <a:spcAft>
                <a:spcPct val="100000"/>
              </a:spcAft>
              <a:buFont typeface="Wingdings" pitchFamily="2" charset="2"/>
              <a:buChar char="ü"/>
              <a:defRPr/>
            </a:pPr>
            <a:r>
              <a:rPr lang="es-MX" sz="1800" kern="0" dirty="0" smtClean="0">
                <a:solidFill>
                  <a:schemeClr val="accent2"/>
                </a:solidFill>
                <a:latin typeface="Calibri" pitchFamily="34" charset="0"/>
                <a:cs typeface="Calibri" pitchFamily="34" charset="0"/>
              </a:rPr>
              <a:t>México es el único país de la OECD que ha buscado implementar la </a:t>
            </a:r>
            <a:r>
              <a:rPr lang="es-MX" sz="1800" kern="0" dirty="0" err="1" smtClean="0">
                <a:solidFill>
                  <a:schemeClr val="accent2"/>
                </a:solidFill>
                <a:latin typeface="Calibri" pitchFamily="34" charset="0"/>
                <a:cs typeface="Calibri" pitchFamily="34" charset="0"/>
              </a:rPr>
              <a:t>presupuestación</a:t>
            </a:r>
            <a:r>
              <a:rPr lang="es-MX" sz="1800" kern="0" dirty="0" smtClean="0">
                <a:solidFill>
                  <a:schemeClr val="accent2"/>
                </a:solidFill>
                <a:latin typeface="Calibri" pitchFamily="34" charset="0"/>
                <a:cs typeface="Calibri" pitchFamily="34" charset="0"/>
              </a:rPr>
              <a:t> con base en resultados de manera simultánea en los tres órdenes de gobierno.</a:t>
            </a:r>
          </a:p>
        </p:txBody>
      </p:sp>
      <p:sp>
        <p:nvSpPr>
          <p:cNvPr id="5" name="Rectangle 6"/>
          <p:cNvSpPr>
            <a:spLocks noChangeArrowheads="1"/>
          </p:cNvSpPr>
          <p:nvPr/>
        </p:nvSpPr>
        <p:spPr bwMode="auto">
          <a:xfrm>
            <a:off x="500034" y="4857760"/>
            <a:ext cx="7643866" cy="85725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a:solidFill>
                  <a:schemeClr val="accent2"/>
                </a:solidFill>
                <a:latin typeface="Calibri" pitchFamily="34" charset="0"/>
                <a:cs typeface="Calibri" pitchFamily="34" charset="0"/>
              </a:rPr>
              <a:t>Se </a:t>
            </a:r>
            <a:r>
              <a:rPr lang="es-MX" sz="2000" dirty="0" smtClean="0">
                <a:solidFill>
                  <a:schemeClr val="accent2"/>
                </a:solidFill>
                <a:latin typeface="Calibri" pitchFamily="34" charset="0"/>
                <a:cs typeface="Calibri" pitchFamily="34" charset="0"/>
              </a:rPr>
              <a:t>estableció la obligatoriedad para los tres órdenes de gobierno de elaborar sus Cuentas Públicas de manera armónica a partir de 2012.</a:t>
            </a:r>
            <a:endParaRPr lang="es-MX" sz="2000" dirty="0">
              <a:solidFill>
                <a:schemeClr val="accent2"/>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Avances</a:t>
            </a:r>
            <a:endParaRPr lang="es-MX" sz="2400" kern="1200" cap="small" dirty="0">
              <a:solidFill>
                <a:schemeClr val="accent2"/>
              </a:solidFill>
              <a:latin typeface="Calibri" pitchFamily="34" charset="0"/>
              <a:ea typeface="+mn-ea"/>
              <a:cs typeface="Calibri" pitchFamily="34" charset="0"/>
            </a:endParaRPr>
          </a:p>
        </p:txBody>
      </p:sp>
      <p:sp>
        <p:nvSpPr>
          <p:cNvPr id="10" name="Rectangle 6"/>
          <p:cNvSpPr>
            <a:spLocks noChangeArrowheads="1"/>
          </p:cNvSpPr>
          <p:nvPr/>
        </p:nvSpPr>
        <p:spPr bwMode="auto">
          <a:xfrm>
            <a:off x="500034" y="1000108"/>
            <a:ext cx="7643866" cy="114300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comenzó a utilizar la información del desempeño para alinear las decisiones presupuestarias y las prioridades de política en la formulación del Presupuesto 2009. </a:t>
            </a:r>
          </a:p>
        </p:txBody>
      </p:sp>
      <p:graphicFrame>
        <p:nvGraphicFramePr>
          <p:cNvPr id="4" name="3 Tabla"/>
          <p:cNvGraphicFramePr>
            <a:graphicFrameLocks noGrp="1"/>
          </p:cNvGraphicFramePr>
          <p:nvPr/>
        </p:nvGraphicFramePr>
        <p:xfrm>
          <a:off x="285750" y="2331701"/>
          <a:ext cx="8429710" cy="4026257"/>
        </p:xfrm>
        <a:graphic>
          <a:graphicData uri="http://schemas.openxmlformats.org/drawingml/2006/table">
            <a:tbl>
              <a:tblPr/>
              <a:tblGrid>
                <a:gridCol w="1089219"/>
                <a:gridCol w="551964"/>
                <a:gridCol w="652280"/>
                <a:gridCol w="615907"/>
                <a:gridCol w="1198676"/>
                <a:gridCol w="760575"/>
                <a:gridCol w="760575"/>
                <a:gridCol w="760575"/>
                <a:gridCol w="723017"/>
                <a:gridCol w="704236"/>
                <a:gridCol w="612686"/>
              </a:tblGrid>
              <a:tr h="1085078">
                <a:tc>
                  <a:txBody>
                    <a:bodyPr/>
                    <a:lstStyle/>
                    <a:p>
                      <a:pPr algn="ctr" fontAlgn="t"/>
                      <a:r>
                        <a:rPr lang="es-MX" sz="1000" b="1" i="0" u="none" strike="noStrike" dirty="0">
                          <a:solidFill>
                            <a:srgbClr val="FFFFFF"/>
                          </a:solidFill>
                          <a:latin typeface="Calibri"/>
                        </a:rPr>
                        <a:t>Programas Presupuestarios (</a:t>
                      </a:r>
                      <a:r>
                        <a:rPr lang="es-MX" sz="1000" b="1" i="0" u="none" strike="noStrike" dirty="0" err="1">
                          <a:solidFill>
                            <a:srgbClr val="FFFFFF"/>
                          </a:solidFill>
                          <a:latin typeface="Calibri"/>
                        </a:rPr>
                        <a:t>Pp</a:t>
                      </a:r>
                      <a:r>
                        <a:rPr lang="es-MX" sz="1000" b="1" i="0" u="none" strike="noStrike" dirty="0">
                          <a:solidFill>
                            <a:srgbClr val="FFFFFF"/>
                          </a:solidFill>
                          <a:latin typeface="Calibri"/>
                        </a:rPr>
                        <a:t>)</a:t>
                      </a:r>
                    </a:p>
                  </a:txBody>
                  <a:tcPr marL="5097" marR="5097" marT="5097" marB="0">
                    <a:lnL>
                      <a:noFill/>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Indicador</a:t>
                      </a:r>
                      <a:br>
                        <a:rPr lang="es-MX" sz="1000" b="1" i="0" u="none" strike="noStrike">
                          <a:solidFill>
                            <a:srgbClr val="FFFFFF"/>
                          </a:solidFill>
                          <a:latin typeface="Calibri"/>
                        </a:rPr>
                      </a:br>
                      <a:r>
                        <a:rPr lang="es-MX" sz="1000" b="1" i="0" u="none" strike="noStrike">
                          <a:solidFill>
                            <a:srgbClr val="FFFFFF"/>
                          </a:solidFill>
                          <a:latin typeface="Calibri"/>
                        </a:rPr>
                        <a:t>PEF</a:t>
                      </a:r>
                      <a:br>
                        <a:rPr lang="es-MX" sz="1000" b="1" i="0" u="none" strike="noStrike">
                          <a:solidFill>
                            <a:srgbClr val="FFFFFF"/>
                          </a:solidFill>
                          <a:latin typeface="Calibri"/>
                        </a:rPr>
                      </a:br>
                      <a:r>
                        <a:rPr lang="es-MX" sz="1000" b="1" i="0" u="none" strike="noStrike">
                          <a:solidFill>
                            <a:srgbClr val="FFFFFF"/>
                          </a:solidFill>
                          <a:latin typeface="Calibri"/>
                        </a:rPr>
                        <a:t>2010</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 de Avance</a:t>
                      </a:r>
                      <a:br>
                        <a:rPr lang="es-MX" sz="1000" b="1" i="0" u="none" strike="noStrike">
                          <a:solidFill>
                            <a:srgbClr val="FFFFFF"/>
                          </a:solidFill>
                          <a:latin typeface="Calibri"/>
                        </a:rPr>
                      </a:br>
                      <a:r>
                        <a:rPr lang="es-MX" sz="1000" b="1" i="0" u="none" strike="noStrike">
                          <a:solidFill>
                            <a:srgbClr val="FFFFFF"/>
                          </a:solidFill>
                          <a:latin typeface="Calibri"/>
                        </a:rPr>
                        <a:t>del Programa</a:t>
                      </a:r>
                      <a:br>
                        <a:rPr lang="es-MX" sz="1000" b="1" i="0" u="none" strike="noStrike">
                          <a:solidFill>
                            <a:srgbClr val="FFFFFF"/>
                          </a:solidFill>
                          <a:latin typeface="Calibri"/>
                        </a:rPr>
                      </a:br>
                      <a:r>
                        <a:rPr lang="es-MX" sz="1000" b="1" i="0" u="none" strike="noStrike">
                          <a:solidFill>
                            <a:srgbClr val="FFFFFF"/>
                          </a:solidFill>
                          <a:latin typeface="Calibri"/>
                        </a:rPr>
                        <a:t>Prioritario</a:t>
                      </a:r>
                      <a:br>
                        <a:rPr lang="es-MX" sz="1000" b="1" i="0" u="none" strike="noStrike">
                          <a:solidFill>
                            <a:srgbClr val="FFFFFF"/>
                          </a:solidFill>
                          <a:latin typeface="Calibri"/>
                        </a:rPr>
                      </a:br>
                      <a:r>
                        <a:rPr lang="es-MX" sz="1000" b="1" i="0" u="none" strike="noStrike">
                          <a:solidFill>
                            <a:srgbClr val="FFFFFF"/>
                          </a:solidFill>
                          <a:latin typeface="Calibri"/>
                        </a:rPr>
                        <a:t>Propósito 2009</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Semáforo 2009</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Indicador</a:t>
                      </a:r>
                      <a:br>
                        <a:rPr lang="es-MX" sz="1000" b="1" i="0" u="none" strike="noStrike">
                          <a:solidFill>
                            <a:srgbClr val="FFFFFF"/>
                          </a:solidFill>
                          <a:latin typeface="Calibri"/>
                        </a:rPr>
                      </a:br>
                      <a:r>
                        <a:rPr lang="es-MX" sz="1000" b="1" i="0" u="none" strike="noStrike">
                          <a:solidFill>
                            <a:srgbClr val="FFFFFF"/>
                          </a:solidFill>
                          <a:latin typeface="Calibri"/>
                        </a:rPr>
                        <a:t>Programa</a:t>
                      </a:r>
                      <a:br>
                        <a:rPr lang="es-MX" sz="1000" b="1" i="0" u="none" strike="noStrike">
                          <a:solidFill>
                            <a:srgbClr val="FFFFFF"/>
                          </a:solidFill>
                          <a:latin typeface="Calibri"/>
                        </a:rPr>
                      </a:br>
                      <a:r>
                        <a:rPr lang="es-MX" sz="1000" b="1" i="0" u="none" strike="noStrike">
                          <a:solidFill>
                            <a:srgbClr val="FFFFFF"/>
                          </a:solidFill>
                          <a:latin typeface="Calibri"/>
                        </a:rPr>
                        <a:t>Prioritario</a:t>
                      </a:r>
                      <a:br>
                        <a:rPr lang="es-MX" sz="1000" b="1" i="0" u="none" strike="noStrike">
                          <a:solidFill>
                            <a:srgbClr val="FFFFFF"/>
                          </a:solidFill>
                          <a:latin typeface="Calibri"/>
                        </a:rPr>
                      </a:br>
                      <a:r>
                        <a:rPr lang="es-MX" sz="1000" b="1" i="0" u="none" strike="noStrike">
                          <a:solidFill>
                            <a:srgbClr val="FFFFFF"/>
                          </a:solidFill>
                          <a:latin typeface="Calibri"/>
                        </a:rPr>
                        <a:t>2009</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Evaluaciones programadas</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Evaluaciones Realizadas</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Evaluaciones pendientes</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Valoración Integral de la ECR</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Vinculación con Objetivos Sectoriales</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c>
                  <a:txBody>
                    <a:bodyPr/>
                    <a:lstStyle/>
                    <a:p>
                      <a:pPr algn="ctr" fontAlgn="t"/>
                      <a:r>
                        <a:rPr lang="es-MX" sz="1000" b="1" i="0" u="none" strike="noStrike">
                          <a:solidFill>
                            <a:srgbClr val="FFFFFF"/>
                          </a:solidFill>
                          <a:latin typeface="Calibri"/>
                        </a:rPr>
                        <a:t>Valoración General de la EED</a:t>
                      </a:r>
                    </a:p>
                  </a:txBody>
                  <a:tcPr marL="5097" marR="5097" marT="5097"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339966"/>
                    </a:solidFill>
                  </a:tcPr>
                </a:tc>
              </a:tr>
              <a:tr h="1239352">
                <a:tc>
                  <a:txBody>
                    <a:bodyPr/>
                    <a:lstStyle/>
                    <a:p>
                      <a:pPr algn="l" fontAlgn="ctr"/>
                      <a:r>
                        <a:rPr lang="es-MX" sz="1000" b="0" i="0" u="none" strike="noStrike">
                          <a:latin typeface="Arial"/>
                        </a:rPr>
                        <a:t>Programa de Abasto Social de Leche a cargo de Liconsa, S.A. de C.V.</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ctr" fontAlgn="ctr"/>
                      <a:r>
                        <a:rPr lang="es-MX" sz="1000" b="0" i="0" u="none" strike="noStrike">
                          <a:latin typeface="Arial"/>
                        </a:rPr>
                        <a:t>#</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ctr" fontAlgn="ctr"/>
                      <a:r>
                        <a:rPr lang="es-MX" sz="1000" b="0" i="0" u="none" strike="noStrike">
                          <a:latin typeface="Calibri"/>
                        </a:rPr>
                        <a:t>104.1</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ctr" fontAlgn="ctr"/>
                      <a:r>
                        <a:rPr lang="es-MX" sz="2000" b="1" i="0" u="none" strike="noStrike" dirty="0">
                          <a:solidFill>
                            <a:srgbClr val="339966"/>
                          </a:solidFill>
                          <a:latin typeface="Wingdings 2"/>
                        </a:rPr>
                        <a:t></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t"/>
                      <a:r>
                        <a:rPr lang="es-MX" sz="1000" b="0" i="0" u="none" strike="noStrike" dirty="0">
                          <a:latin typeface="Calibri"/>
                        </a:rPr>
                        <a:t>6 indicadores: población atendida, cobertura, litros entregados, litros por beneficiario, hogares atendidos, margen de ahorro</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s-MX" sz="1000" b="0" i="0" u="none" strike="noStrike">
                          <a:latin typeface="Calibri"/>
                        </a:rPr>
                        <a:t>Total 6: EED 2008, 2009, 2010; Estratégica 2010; Impacto 2009; CyR 2007</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s-MX" sz="1000" b="0" i="0" u="none" strike="noStrike">
                          <a:latin typeface="Calibri"/>
                        </a:rPr>
                        <a:t>Total 3: EED 2008; CyR 2007; Impacto 2009.</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s-MX" sz="1000" b="0" i="0" u="none" strike="noStrike">
                          <a:latin typeface="Calibri"/>
                        </a:rPr>
                        <a:t>Total 4: EED 2009, 2010; Estratégica 2010.</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ctr" fontAlgn="ctr"/>
                      <a:r>
                        <a:rPr lang="es-MX" sz="1000" b="1" i="0" u="none" strike="noStrike" dirty="0">
                          <a:solidFill>
                            <a:srgbClr val="000000"/>
                          </a:solidFill>
                          <a:latin typeface="Calibri"/>
                        </a:rPr>
                        <a:t>DESTACADA</a:t>
                      </a:r>
                      <a:r>
                        <a:rPr lang="es-MX" sz="1000" b="0" i="0" u="none" strike="noStrike" dirty="0">
                          <a:solidFill>
                            <a:srgbClr val="000000"/>
                          </a:solidFill>
                          <a:latin typeface="Calibri"/>
                        </a:rPr>
                        <a:t> valoración integral de la ECR</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ctr" fontAlgn="ctr"/>
                      <a:r>
                        <a:rPr lang="es-MX" sz="1000" b="1" i="0" u="none" strike="noStrike" dirty="0">
                          <a:solidFill>
                            <a:srgbClr val="000000"/>
                          </a:solidFill>
                          <a:latin typeface="Calibri"/>
                        </a:rPr>
                        <a:t>DESTACADA</a:t>
                      </a:r>
                      <a:r>
                        <a:rPr lang="es-MX" sz="1000" b="0" i="0" u="none" strike="noStrike" dirty="0">
                          <a:solidFill>
                            <a:srgbClr val="000000"/>
                          </a:solidFill>
                          <a:latin typeface="Calibri"/>
                        </a:rPr>
                        <a:t> alineación con programa sectorial</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ctr" fontAlgn="ctr"/>
                      <a:r>
                        <a:rPr lang="es-MX" sz="1000" b="1" i="0" u="none" strike="noStrike" dirty="0">
                          <a:solidFill>
                            <a:srgbClr val="000000"/>
                          </a:solidFill>
                          <a:latin typeface="Calibri"/>
                        </a:rPr>
                        <a:t>ADECUADA</a:t>
                      </a:r>
                      <a:r>
                        <a:rPr lang="es-MX" sz="1000" b="0" i="0" u="none" strike="noStrike" dirty="0">
                          <a:solidFill>
                            <a:srgbClr val="000000"/>
                          </a:solidFill>
                          <a:latin typeface="Calibri"/>
                        </a:rPr>
                        <a:t> valoración global en la EED</a:t>
                      </a:r>
                    </a:p>
                  </a:txBody>
                  <a:tcPr marL="5097" marR="5097" marT="5097" marB="0" anchor="ctr">
                    <a:lnL>
                      <a:noFill/>
                    </a:lnL>
                    <a:lnR>
                      <a:noFill/>
                    </a:lnR>
                    <a:lnT>
                      <a:noFill/>
                    </a:lnT>
                    <a:lnB w="6350" cap="flat" cmpd="sng" algn="ctr">
                      <a:solidFill>
                        <a:srgbClr val="000000"/>
                      </a:solidFill>
                      <a:prstDash val="dot"/>
                      <a:round/>
                      <a:headEnd type="none" w="med" len="med"/>
                      <a:tailEnd type="none" w="med" len="med"/>
                    </a:lnB>
                  </a:tcPr>
                </a:tc>
              </a:tr>
              <a:tr h="1701827">
                <a:tc>
                  <a:txBody>
                    <a:bodyPr/>
                    <a:lstStyle/>
                    <a:p>
                      <a:pPr algn="l" fontAlgn="ctr"/>
                      <a:r>
                        <a:rPr lang="es-MX" sz="1000" b="0" i="0" u="none" strike="noStrike" dirty="0">
                          <a:latin typeface="Arial"/>
                        </a:rPr>
                        <a:t>Programa de Apoyo Alimentario</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s-MX" sz="1000" b="0" i="0" u="none" strike="noStrike" dirty="0">
                          <a:latin typeface="Arial"/>
                        </a:rPr>
                        <a:t>#</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s-MX" sz="1000" b="0" i="0" u="none" strike="noStrike">
                          <a:latin typeface="Calibri"/>
                        </a:rPr>
                        <a:t>113.2</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s-MX" sz="2000" b="1" i="0" u="none" strike="noStrike" dirty="0">
                          <a:solidFill>
                            <a:srgbClr val="339966"/>
                          </a:solidFill>
                          <a:latin typeface="Wingdings 2"/>
                        </a:rPr>
                        <a:t></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t"/>
                      <a:r>
                        <a:rPr lang="es-MX" sz="1000" b="0" i="0" u="none" strike="noStrike" dirty="0">
                          <a:latin typeface="Calibri"/>
                        </a:rPr>
                        <a:t>4 indicadores: nivel de ingesta, prevalencia de desnutrición (3)</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s-MX" sz="1000" b="0" i="0" u="none" strike="noStrike" dirty="0">
                          <a:latin typeface="Calibri"/>
                        </a:rPr>
                        <a:t>Total 7: EED 2008, 2009, 2010; Estratégica 2010; Diseño 2009; Impacto 2009; </a:t>
                      </a:r>
                      <a:r>
                        <a:rPr lang="es-MX" sz="1000" b="0" i="0" u="none" strike="noStrike" dirty="0" err="1">
                          <a:latin typeface="Calibri"/>
                        </a:rPr>
                        <a:t>CyR</a:t>
                      </a:r>
                      <a:r>
                        <a:rPr lang="es-MX" sz="1000" b="0" i="0" u="none" strike="noStrike" dirty="0">
                          <a:latin typeface="Calibri"/>
                        </a:rPr>
                        <a:t> 2007</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s-MX" sz="1000" b="0" i="0" u="none" strike="noStrike">
                          <a:latin typeface="Calibri"/>
                        </a:rPr>
                        <a:t>Total 2: Diseño 2009; CyR 2007.</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s-MX" sz="1000" b="0" i="0" u="none" strike="noStrike">
                          <a:solidFill>
                            <a:srgbClr val="000000"/>
                          </a:solidFill>
                          <a:latin typeface="Calibri"/>
                        </a:rPr>
                        <a:t>Total 5: EED 2009, 2010; Estratégica 2010; Diseño 2009; Impacto 2009.</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s-MX" sz="1000" b="1" i="0" u="none" strike="noStrike" dirty="0">
                          <a:solidFill>
                            <a:srgbClr val="000000"/>
                          </a:solidFill>
                          <a:latin typeface="Calibri"/>
                        </a:rPr>
                        <a:t>ADECUADA</a:t>
                      </a:r>
                      <a:r>
                        <a:rPr lang="es-MX" sz="1000" b="0" i="0" u="none" strike="noStrike" dirty="0">
                          <a:solidFill>
                            <a:srgbClr val="000000"/>
                          </a:solidFill>
                          <a:latin typeface="Calibri"/>
                        </a:rPr>
                        <a:t> valoración integral de la ECR</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s-MX" sz="1000" b="1" i="0" u="none" strike="noStrike" dirty="0">
                          <a:solidFill>
                            <a:srgbClr val="000000"/>
                          </a:solidFill>
                          <a:latin typeface="Calibri"/>
                        </a:rPr>
                        <a:t>DESTACADA</a:t>
                      </a:r>
                      <a:r>
                        <a:rPr lang="es-MX" sz="1000" b="0" i="0" u="none" strike="noStrike" dirty="0">
                          <a:solidFill>
                            <a:srgbClr val="000000"/>
                          </a:solidFill>
                          <a:latin typeface="Calibri"/>
                        </a:rPr>
                        <a:t> alineación con programa sectorial</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s-MX" sz="1000" b="1" i="0" u="none" strike="noStrike" dirty="0">
                          <a:solidFill>
                            <a:srgbClr val="000000"/>
                          </a:solidFill>
                          <a:latin typeface="Calibri"/>
                        </a:rPr>
                        <a:t>ADECUADA</a:t>
                      </a:r>
                      <a:r>
                        <a:rPr lang="es-MX" sz="1000" b="0" i="0" u="none" strike="noStrike" dirty="0">
                          <a:solidFill>
                            <a:srgbClr val="000000"/>
                          </a:solidFill>
                          <a:latin typeface="Calibri"/>
                        </a:rPr>
                        <a:t> valoración global en la EED</a:t>
                      </a:r>
                    </a:p>
                  </a:txBody>
                  <a:tcPr marL="5097" marR="5097" marT="5097"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Avances</a:t>
            </a:r>
            <a:endParaRPr lang="es-MX" sz="2400" kern="1200" cap="small" dirty="0">
              <a:solidFill>
                <a:schemeClr val="accent2"/>
              </a:solidFill>
              <a:latin typeface="Calibri" pitchFamily="34" charset="0"/>
              <a:ea typeface="+mn-ea"/>
              <a:cs typeface="Calibri" pitchFamily="34" charset="0"/>
            </a:endParaRPr>
          </a:p>
        </p:txBody>
      </p:sp>
      <p:sp>
        <p:nvSpPr>
          <p:cNvPr id="10" name="Rectangle 6"/>
          <p:cNvSpPr>
            <a:spLocks noChangeArrowheads="1"/>
          </p:cNvSpPr>
          <p:nvPr/>
        </p:nvSpPr>
        <p:spPr bwMode="auto">
          <a:xfrm>
            <a:off x="500034" y="1000108"/>
            <a:ext cx="7643866" cy="478634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ha realizado un esfuerzo intenso por mejorar el debate sobre la información en torno al desempeño en el proceso presupuestario.</a:t>
            </a:r>
          </a:p>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ha logrado que los servidores públicos estén conscientes del proceso y de la importancia de medir y de lograr resultados.</a:t>
            </a:r>
          </a:p>
          <a:p>
            <a:pPr marL="815975" lvl="1" indent="-358775" algn="just">
              <a:spcBef>
                <a:spcPts val="600"/>
              </a:spcBef>
              <a:spcAft>
                <a:spcPts val="600"/>
              </a:spcAft>
              <a:buFont typeface="Wingdings" pitchFamily="2" charset="2"/>
              <a:buChar char="ü"/>
            </a:pPr>
            <a:r>
              <a:rPr lang="es-MX" sz="2000" dirty="0" smtClean="0">
                <a:solidFill>
                  <a:schemeClr val="accent2"/>
                </a:solidFill>
                <a:latin typeface="Calibri" pitchFamily="34" charset="0"/>
                <a:cs typeface="Calibri" pitchFamily="34" charset="0"/>
              </a:rPr>
              <a:t>Se han capacitado 12,317 servidores públicos de los tres órdenes de gobierno y Poderes de la Unión, así como 414 evaluadores externos, a través de conferencias, cursos y talleres presenciales y en línea.</a:t>
            </a:r>
          </a:p>
          <a:p>
            <a:pPr marL="815975" lvl="1" indent="-358775" algn="just">
              <a:spcBef>
                <a:spcPts val="600"/>
              </a:spcBef>
              <a:spcAft>
                <a:spcPts val="600"/>
              </a:spcAft>
              <a:buFont typeface="Wingdings" pitchFamily="2" charset="2"/>
              <a:buChar char="ü"/>
            </a:pPr>
            <a:r>
              <a:rPr lang="es-MX" sz="2000" dirty="0" smtClean="0">
                <a:solidFill>
                  <a:schemeClr val="accent2"/>
                </a:solidFill>
                <a:latin typeface="Calibri" pitchFamily="34" charset="0"/>
                <a:cs typeface="Calibri" pitchFamily="34" charset="0"/>
              </a:rPr>
              <a:t>Se desarrollaron cursos en línea y en disco compacto. </a:t>
            </a:r>
          </a:p>
          <a:p>
            <a:pPr marL="815975" lvl="1" indent="-358775" algn="just">
              <a:spcBef>
                <a:spcPts val="600"/>
              </a:spcBef>
              <a:spcAft>
                <a:spcPts val="600"/>
              </a:spcAft>
              <a:buFont typeface="Wingdings" pitchFamily="2" charset="2"/>
              <a:buChar char="ü"/>
            </a:pPr>
            <a:r>
              <a:rPr lang="es-MX" sz="2000" dirty="0" smtClean="0">
                <a:solidFill>
                  <a:schemeClr val="accent2"/>
                </a:solidFill>
                <a:latin typeface="Calibri" pitchFamily="34" charset="0"/>
                <a:cs typeface="Calibri" pitchFamily="34" charset="0"/>
              </a:rPr>
              <a:t>Se desarrolló un diplomado en materia del </a:t>
            </a:r>
            <a:r>
              <a:rPr lang="es-MX" sz="2000" dirty="0" err="1" smtClean="0">
                <a:solidFill>
                  <a:schemeClr val="accent2"/>
                </a:solidFill>
                <a:latin typeface="Calibri" pitchFamily="34" charset="0"/>
                <a:cs typeface="Calibri" pitchFamily="34" charset="0"/>
              </a:rPr>
              <a:t>PbR</a:t>
            </a:r>
            <a:r>
              <a:rPr lang="es-MX" sz="2000" dirty="0" smtClean="0">
                <a:solidFill>
                  <a:schemeClr val="accent2"/>
                </a:solidFill>
                <a:latin typeface="Calibri" pitchFamily="34" charset="0"/>
                <a:cs typeface="Calibri" pitchFamily="34" charset="0"/>
              </a:rPr>
              <a:t> y del SED con la UNAM,  actualmente en curso.</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950" y="71438"/>
            <a:ext cx="8208963" cy="549275"/>
          </a:xfrm>
          <a:prstGeom prst="rect">
            <a:avLst/>
          </a:prstGeom>
          <a:noFill/>
          <a:ln w="9525">
            <a:noFill/>
            <a:miter lim="800000"/>
            <a:headEnd/>
            <a:tailEnd/>
          </a:ln>
          <a:effectLst/>
        </p:spPr>
        <p:txBody>
          <a:bodyPr anchor="ctr"/>
          <a:lstStyle/>
          <a:p>
            <a:pPr algn="l">
              <a:spcBef>
                <a:spcPct val="0"/>
              </a:spcBef>
            </a:pPr>
            <a:r>
              <a:rPr lang="es-MX" sz="2400" b="1" cap="small" dirty="0" smtClean="0">
                <a:solidFill>
                  <a:schemeClr val="accent2"/>
                </a:solidFill>
                <a:latin typeface="Calibri" pitchFamily="34" charset="0"/>
                <a:cs typeface="Calibri" pitchFamily="34" charset="0"/>
              </a:rPr>
              <a:t>Contenido</a:t>
            </a:r>
            <a:endParaRPr lang="es-ES" sz="2400" b="1" cap="small" dirty="0">
              <a:solidFill>
                <a:schemeClr val="accent2"/>
              </a:solidFill>
              <a:latin typeface="Calibri" pitchFamily="34" charset="0"/>
              <a:cs typeface="Calibri" pitchFamily="34" charset="0"/>
            </a:endParaRPr>
          </a:p>
        </p:txBody>
      </p:sp>
      <p:sp>
        <p:nvSpPr>
          <p:cNvPr id="3" name="2 CuadroTexto"/>
          <p:cNvSpPr txBox="1"/>
          <p:nvPr/>
        </p:nvSpPr>
        <p:spPr>
          <a:xfrm>
            <a:off x="857224" y="1643050"/>
            <a:ext cx="6572296" cy="408111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457200" indent="-457200" algn="l">
              <a:lnSpc>
                <a:spcPct val="200000"/>
              </a:lnSpc>
              <a:buFont typeface="+mj-lt"/>
              <a:buAutoNum type="arabicPeriod"/>
            </a:pPr>
            <a:r>
              <a:rPr lang="es-MX" sz="2400" b="1" dirty="0" smtClean="0">
                <a:solidFill>
                  <a:schemeClr val="accent2"/>
                </a:solidFill>
                <a:latin typeface="Calibri" pitchFamily="34" charset="0"/>
                <a:cs typeface="Calibri" pitchFamily="34" charset="0"/>
              </a:rPr>
              <a:t>Antecedentes</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Gestión para Resultados (</a:t>
            </a:r>
            <a:r>
              <a:rPr lang="es-MX" sz="2400" dirty="0" err="1" smtClean="0">
                <a:solidFill>
                  <a:schemeClr val="accent2"/>
                </a:solidFill>
                <a:latin typeface="Calibri" pitchFamily="34" charset="0"/>
                <a:cs typeface="Calibri" pitchFamily="34" charset="0"/>
              </a:rPr>
              <a:t>GpR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Presupuesto basado en Resultados (</a:t>
            </a:r>
            <a:r>
              <a:rPr lang="es-MX" sz="2400" dirty="0" err="1" smtClean="0">
                <a:solidFill>
                  <a:schemeClr val="accent2"/>
                </a:solidFill>
                <a:latin typeface="Calibri" pitchFamily="34" charset="0"/>
                <a:cs typeface="Calibri" pitchFamily="34" charset="0"/>
              </a:rPr>
              <a:t>PbR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Sistema de Evaluación del Desempeño (SED)</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Avances, retos y perspectiva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Avances</a:t>
            </a:r>
            <a:endParaRPr lang="es-MX" sz="2400" kern="1200" cap="small" dirty="0">
              <a:solidFill>
                <a:schemeClr val="accent2"/>
              </a:solidFill>
              <a:latin typeface="Calibri" pitchFamily="34" charset="0"/>
              <a:ea typeface="+mn-ea"/>
              <a:cs typeface="Calibri" pitchFamily="34" charset="0"/>
            </a:endParaRPr>
          </a:p>
        </p:txBody>
      </p:sp>
      <p:sp>
        <p:nvSpPr>
          <p:cNvPr id="12" name="Rectangle 3"/>
          <p:cNvSpPr txBox="1">
            <a:spLocks noChangeArrowheads="1"/>
          </p:cNvSpPr>
          <p:nvPr/>
        </p:nvSpPr>
        <p:spPr bwMode="auto">
          <a:xfrm>
            <a:off x="500034" y="1000108"/>
            <a:ext cx="7643866" cy="2857520"/>
          </a:xfrm>
          <a:prstGeom prst="rect">
            <a:avLst/>
          </a:prstGeom>
          <a:ln w="9525" cap="flat" cmpd="sng" algn="ctr">
            <a:solidFill>
              <a:schemeClr val="accent5">
                <a:shade val="95000"/>
                <a:satMod val="105000"/>
              </a:schemeClr>
            </a:solidFill>
            <a:prstDash val="solid"/>
            <a:miter lim="800000"/>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marR="0" lvl="0" indent="-358775" algn="just" defTabSz="914400" rtl="0" eaLnBrk="1" fontAlgn="base" latinLnBrk="0" hangingPunct="1">
              <a:lnSpc>
                <a:spcPct val="100000"/>
              </a:lnSpc>
              <a:spcBef>
                <a:spcPct val="20000"/>
              </a:spcBef>
              <a:spcAft>
                <a:spcPct val="100000"/>
              </a:spcAft>
              <a:buClrTx/>
              <a:buSzTx/>
              <a:buFont typeface="Arial" pitchFamily="34" charset="0"/>
              <a:buChar char="•"/>
              <a:tabLst/>
              <a:defRPr/>
            </a:pPr>
            <a:r>
              <a:rPr kumimoji="0" lang="es-MX" sz="2000" b="0" i="0" u="none" strike="noStrike" kern="0" cap="none" spc="0" normalizeH="0" baseline="0" noProof="0" dirty="0" smtClean="0">
                <a:ln>
                  <a:noFill/>
                </a:ln>
                <a:solidFill>
                  <a:schemeClr val="accent2"/>
                </a:solidFill>
                <a:effectLst/>
                <a:uLnTx/>
                <a:uFillTx/>
                <a:latin typeface="Calibri" pitchFamily="34" charset="0"/>
                <a:ea typeface="+mn-ea"/>
                <a:cs typeface="Calibri" pitchFamily="34" charset="0"/>
              </a:rPr>
              <a:t>En 2010, el número de Programas presupuestarios que cuentan</a:t>
            </a:r>
            <a:r>
              <a:rPr kumimoji="0" lang="es-MX" sz="2000" b="0" i="0" u="none" strike="noStrike" kern="0" cap="none" spc="0" normalizeH="0" noProof="0" dirty="0" smtClean="0">
                <a:ln>
                  <a:noFill/>
                </a:ln>
                <a:solidFill>
                  <a:schemeClr val="accent2"/>
                </a:solidFill>
                <a:effectLst/>
                <a:uLnTx/>
                <a:uFillTx/>
                <a:latin typeface="Calibri" pitchFamily="34" charset="0"/>
                <a:ea typeface="+mn-ea"/>
                <a:cs typeface="Calibri" pitchFamily="34" charset="0"/>
              </a:rPr>
              <a:t> con Matriz de Indicadores para Resultados (MIR), </a:t>
            </a:r>
            <a:r>
              <a:rPr lang="es-MX" sz="2000" kern="0" dirty="0" smtClean="0">
                <a:solidFill>
                  <a:schemeClr val="accent2"/>
                </a:solidFill>
                <a:latin typeface="Calibri" pitchFamily="34" charset="0"/>
                <a:cs typeface="Calibri" pitchFamily="34" charset="0"/>
              </a:rPr>
              <a:t>representan el 43 por ciento del gasto programable total, 13 puntos porcentuales más que en 2008.</a:t>
            </a:r>
            <a:endParaRPr kumimoji="0" lang="es-MX" sz="2000" b="0" i="0" u="none" strike="noStrike" kern="0" cap="none" spc="0" normalizeH="0" baseline="0" noProof="0" dirty="0" smtClean="0">
              <a:ln>
                <a:noFill/>
              </a:ln>
              <a:solidFill>
                <a:schemeClr val="accent2"/>
              </a:solidFill>
              <a:effectLst/>
              <a:uLnTx/>
              <a:uFillTx/>
              <a:latin typeface="Calibri" pitchFamily="34" charset="0"/>
              <a:ea typeface="+mn-ea"/>
              <a:cs typeface="Calibri" pitchFamily="34" charset="0"/>
            </a:endParaRPr>
          </a:p>
          <a:p>
            <a:pPr marL="358775" marR="0" lvl="0" indent="-358775" algn="just" defTabSz="914400" rtl="0" eaLnBrk="1" fontAlgn="base" latinLnBrk="0" hangingPunct="1">
              <a:lnSpc>
                <a:spcPct val="100000"/>
              </a:lnSpc>
              <a:spcBef>
                <a:spcPct val="20000"/>
              </a:spcBef>
              <a:spcAft>
                <a:spcPct val="100000"/>
              </a:spcAft>
              <a:buClrTx/>
              <a:buSzTx/>
              <a:buFont typeface="Arial" pitchFamily="34" charset="0"/>
              <a:buChar char="•"/>
              <a:tabLst/>
              <a:defRPr/>
            </a:pPr>
            <a:r>
              <a:rPr lang="es-MX" sz="2000" kern="0" dirty="0" smtClean="0">
                <a:solidFill>
                  <a:schemeClr val="accent2"/>
                </a:solidFill>
                <a:latin typeface="Calibri" pitchFamily="34" charset="0"/>
                <a:cs typeface="Calibri" pitchFamily="34" charset="0"/>
              </a:rPr>
              <a:t>Considerando adicionalmente los indicadores del Ramo 33, que fueron conciliados con los gobiernos de las entidades federativas, se alcanza un 60.7 por ciento del gasto programable total que cuenta con indicadores para medir su desempeño.</a:t>
            </a:r>
            <a:endParaRPr kumimoji="0" lang="es-MX" sz="2000" b="0" i="0" u="none" strike="noStrike" kern="0" cap="none" spc="0" normalizeH="0" baseline="0" noProof="0" dirty="0" smtClean="0">
              <a:ln>
                <a:noFill/>
              </a:ln>
              <a:solidFill>
                <a:schemeClr val="accent2"/>
              </a:solidFill>
              <a:effectLst/>
              <a:uLnTx/>
              <a:uFillTx/>
              <a:latin typeface="Calibri" pitchFamily="34" charset="0"/>
              <a:ea typeface="+mn-ea"/>
              <a:cs typeface="Calibri" pitchFamily="34" charset="0"/>
            </a:endParaRPr>
          </a:p>
        </p:txBody>
      </p:sp>
      <p:sp>
        <p:nvSpPr>
          <p:cNvPr id="5" name="Rectangle 6"/>
          <p:cNvSpPr>
            <a:spLocks noChangeArrowheads="1"/>
          </p:cNvSpPr>
          <p:nvPr/>
        </p:nvSpPr>
        <p:spPr bwMode="auto">
          <a:xfrm>
            <a:off x="500034" y="4071942"/>
            <a:ext cx="7643866" cy="228601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seleccionaron 288 indicadores de 196 programas en el PEF 2010, que representan el 37.2 por ciento del gasto programable total, y el 86.5 por ciento del gasto asociado programas con MIR.</a:t>
            </a:r>
          </a:p>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Los avances en el cumplimiento de metas de estos programas se reportan en los diversos informes que se entregan al H. Congreso de la Unión.</a:t>
            </a:r>
            <a:endParaRPr lang="es-MX" sz="2000" dirty="0">
              <a:solidFill>
                <a:schemeClr val="accent2"/>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Avances</a:t>
            </a:r>
            <a:endParaRPr lang="es-MX" sz="2400" kern="1200" cap="small" dirty="0">
              <a:solidFill>
                <a:schemeClr val="accent2"/>
              </a:solidFill>
              <a:latin typeface="Calibri" pitchFamily="34" charset="0"/>
              <a:ea typeface="+mn-ea"/>
              <a:cs typeface="Calibri" pitchFamily="34" charset="0"/>
            </a:endParaRPr>
          </a:p>
        </p:txBody>
      </p:sp>
      <p:sp>
        <p:nvSpPr>
          <p:cNvPr id="10" name="Rectangle 6"/>
          <p:cNvSpPr>
            <a:spLocks noChangeArrowheads="1"/>
          </p:cNvSpPr>
          <p:nvPr/>
        </p:nvSpPr>
        <p:spPr bwMode="auto">
          <a:xfrm>
            <a:off x="500034" y="785794"/>
            <a:ext cx="7643866" cy="78581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En el Programa Anual de Evaluación, de 2007 a 2010 se han programado 678 evaluaciones a programas y políticas públicas. </a:t>
            </a:r>
          </a:p>
        </p:txBody>
      </p:sp>
      <p:graphicFrame>
        <p:nvGraphicFramePr>
          <p:cNvPr id="6" name="Group 1132"/>
          <p:cNvGraphicFramePr>
            <a:graphicFrameLocks noGrp="1"/>
          </p:cNvGraphicFramePr>
          <p:nvPr/>
        </p:nvGraphicFramePr>
        <p:xfrm>
          <a:off x="571472" y="1654514"/>
          <a:ext cx="7215238" cy="4846320"/>
        </p:xfrm>
        <a:graphic>
          <a:graphicData uri="http://schemas.openxmlformats.org/drawingml/2006/table">
            <a:tbl>
              <a:tblPr/>
              <a:tblGrid>
                <a:gridCol w="3819523"/>
                <a:gridCol w="681071"/>
                <a:gridCol w="642942"/>
                <a:gridCol w="714380"/>
                <a:gridCol w="714380"/>
                <a:gridCol w="642942"/>
              </a:tblGrid>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Tipo de Evaluación</a:t>
                      </a: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2007</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2008</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2009</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2010</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Total</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Total</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126</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192</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196</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164</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678</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Consistencia y Resultados</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116</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34</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22</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15</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187</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Consistencia y resultados</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103</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103</a:t>
                      </a: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Diseño</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13</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34</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22</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15</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84</a:t>
                      </a: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Específica</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cap="flat">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6</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151</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158</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129</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444</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solidFill>
                      <a:schemeClr val="accent1"/>
                    </a:solid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Calibri" pitchFamily="34" charset="0"/>
                          <a:cs typeface="Calibri" pitchFamily="34" charset="0"/>
                        </a:rPr>
                        <a:t>Obra Pública Ejecutada</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5</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5</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Calidad de los Servicios</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Desempeño</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133</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131</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126</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390</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Percepción de los beneficiarios</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3</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4</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Calibri" pitchFamily="34" charset="0"/>
                          <a:cs typeface="Calibri" pitchFamily="34" charset="0"/>
                        </a:rPr>
                        <a:t>Perspectivas transversales (Género, juventud y/o personas con discapacidad)</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17</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21</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38</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Desarrollo Forestal</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1</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Ramo 23 (Fondos Metropolitano y Regional)</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2</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2</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357188" marR="0" lvl="0" indent="0" algn="l"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Costo Efectividad</a:t>
                      </a: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Calibri" pitchFamily="34" charset="0"/>
                          <a:cs typeface="Calibri" pitchFamily="34" charset="0"/>
                        </a:rPr>
                        <a:t>3</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3</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Impacto</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cap="flat">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2</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6</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4</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12</a:t>
                      </a:r>
                    </a:p>
                  </a:txBody>
                  <a:tcPr anchor="b" horzOverflow="overflow">
                    <a:lnL>
                      <a:noFill/>
                    </a:lnL>
                    <a:lnR cap="flat">
                      <a:noFill/>
                    </a:lnR>
                    <a:lnT>
                      <a:noFill/>
                    </a:lnT>
                    <a:lnB>
                      <a:noFill/>
                    </a:lnB>
                    <a:lnTlToBr>
                      <a:noFill/>
                    </a:lnTlToBr>
                    <a:lnBlToTr>
                      <a:noFill/>
                    </a:lnBlToTr>
                    <a:solidFill>
                      <a:schemeClr val="accent1"/>
                    </a:solidFill>
                  </a:tcPr>
                </a:tc>
              </a:tr>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Estratégica</a:t>
                      </a:r>
                      <a:endParaRPr kumimoji="0" lang="es-MX" sz="1200" b="0" i="0" u="none" strike="noStrike" cap="none" normalizeH="0" baseline="0" smtClean="0">
                        <a:ln>
                          <a:noFill/>
                        </a:ln>
                        <a:solidFill>
                          <a:schemeClr val="tx1"/>
                        </a:solidFill>
                        <a:effectLst/>
                        <a:latin typeface="Calibri" pitchFamily="34" charset="0"/>
                        <a:cs typeface="Calibri" pitchFamily="34" charset="0"/>
                      </a:endParaRPr>
                    </a:p>
                  </a:txBody>
                  <a:tcPr anchor="b" horzOverflow="overflow">
                    <a:lnL cap="flat">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2</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7</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12</a:t>
                      </a:r>
                    </a:p>
                  </a:txBody>
                  <a:tcPr anchor="b" horzOverflow="overflow">
                    <a:lnL>
                      <a:noFill/>
                    </a:lnL>
                    <a:lnR>
                      <a:noFill/>
                    </a:lnR>
                    <a:lnT>
                      <a:noFill/>
                    </a:lnT>
                    <a:lnB>
                      <a:noFill/>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22</a:t>
                      </a:r>
                    </a:p>
                  </a:txBody>
                  <a:tcPr anchor="b" horzOverflow="overflow">
                    <a:lnL>
                      <a:noFill/>
                    </a:lnL>
                    <a:lnR cap="flat">
                      <a:noFill/>
                    </a:lnR>
                    <a:lnT>
                      <a:noFill/>
                    </a:lnT>
                    <a:lnB>
                      <a:noFill/>
                    </a:lnB>
                    <a:lnTlToBr>
                      <a:noFill/>
                    </a:lnTlToBr>
                    <a:lnBlToTr>
                      <a:noFill/>
                    </a:lnBlToTr>
                    <a:solidFill>
                      <a:schemeClr val="accent1"/>
                    </a:solidFill>
                  </a:tcPr>
                </a:tc>
              </a:tr>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Procesos</a:t>
                      </a:r>
                      <a:endParaRPr kumimoji="0" lang="es-MX" sz="1200" b="0" i="0" u="none" strike="noStrike" cap="none" normalizeH="0" baseline="0" dirty="0" smtClean="0">
                        <a:ln>
                          <a:noFill/>
                        </a:ln>
                        <a:solidFill>
                          <a:schemeClr val="tx1"/>
                        </a:solidFill>
                        <a:effectLst/>
                        <a:latin typeface="Calibri" pitchFamily="34" charset="0"/>
                        <a:cs typeface="Calibri" pitchFamily="34" charset="0"/>
                      </a:endParaRP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5</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smtClean="0">
                          <a:ln>
                            <a:noFill/>
                          </a:ln>
                          <a:solidFill>
                            <a:schemeClr val="tx1"/>
                          </a:solidFill>
                          <a:effectLst/>
                          <a:latin typeface="Calibri" pitchFamily="34" charset="0"/>
                          <a:cs typeface="Calibri" pitchFamily="34" charset="0"/>
                        </a:rPr>
                        <a:t>8</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1" i="0" u="none" strike="noStrike" cap="none" normalizeH="0" baseline="0" dirty="0" smtClean="0">
                          <a:ln>
                            <a:noFill/>
                          </a:ln>
                          <a:solidFill>
                            <a:schemeClr val="tx1"/>
                          </a:solidFill>
                          <a:effectLst/>
                          <a:latin typeface="Calibri" pitchFamily="34" charset="0"/>
                          <a:cs typeface="Calibri" pitchFamily="34" charset="0"/>
                        </a:rPr>
                        <a:t>13</a:t>
                      </a:r>
                    </a:p>
                  </a:txBody>
                  <a:tcPr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Avances</a:t>
            </a:r>
            <a:endParaRPr lang="es-MX" sz="2400" kern="1200" cap="small" dirty="0">
              <a:solidFill>
                <a:schemeClr val="accent2"/>
              </a:solidFill>
              <a:latin typeface="Calibri" pitchFamily="34" charset="0"/>
              <a:ea typeface="+mn-ea"/>
              <a:cs typeface="Calibri" pitchFamily="34" charset="0"/>
            </a:endParaRPr>
          </a:p>
        </p:txBody>
      </p:sp>
      <p:sp>
        <p:nvSpPr>
          <p:cNvPr id="5" name="Rectangle 6"/>
          <p:cNvSpPr>
            <a:spLocks noChangeArrowheads="1"/>
          </p:cNvSpPr>
          <p:nvPr/>
        </p:nvSpPr>
        <p:spPr bwMode="auto">
          <a:xfrm>
            <a:off x="500034" y="1071546"/>
            <a:ext cx="7643866" cy="1285884"/>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emitió el Mecanismo para el seguimiento de los aspectos susceptibles de mejora derivados de informes y evaluaciones externas, y se obligó a informar respecto de los avances en la atención a las recomendaciones derivadas de las evaluaciones.</a:t>
            </a:r>
            <a:endParaRPr lang="es-MX" sz="2000" dirty="0">
              <a:solidFill>
                <a:schemeClr val="accent2"/>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Retos</a:t>
            </a:r>
            <a:endParaRPr lang="es-MX" sz="2400" kern="1200" cap="small" dirty="0">
              <a:solidFill>
                <a:schemeClr val="accent2"/>
              </a:solidFill>
              <a:latin typeface="Calibri" pitchFamily="34" charset="0"/>
              <a:ea typeface="+mn-ea"/>
              <a:cs typeface="Calibri" pitchFamily="34" charset="0"/>
            </a:endParaRPr>
          </a:p>
        </p:txBody>
      </p:sp>
      <p:sp>
        <p:nvSpPr>
          <p:cNvPr id="10" name="Rectangle 6"/>
          <p:cNvSpPr>
            <a:spLocks noChangeArrowheads="1"/>
          </p:cNvSpPr>
          <p:nvPr/>
        </p:nvSpPr>
        <p:spPr bwMode="auto">
          <a:xfrm>
            <a:off x="500034" y="1000108"/>
            <a:ext cx="7643866" cy="5143536"/>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358775" lvl="0" indent="-358775" algn="just">
              <a:spcBef>
                <a:spcPts val="600"/>
              </a:spcBef>
              <a:spcAft>
                <a:spcPts val="600"/>
              </a:spcAft>
              <a:buFont typeface="Arial" pitchFamily="34" charset="0"/>
              <a:buChar char="•"/>
            </a:pPr>
            <a:r>
              <a:rPr lang="es-MX" sz="2000" dirty="0" smtClean="0">
                <a:solidFill>
                  <a:schemeClr val="accent2"/>
                </a:solidFill>
                <a:latin typeface="Calibri" pitchFamily="34" charset="0"/>
                <a:cs typeface="Calibri" pitchFamily="34" charset="0"/>
              </a:rPr>
              <a:t>Mejorar la coordinación y la cooperación institucional en los tres órdenes de gobierno y Poderes de la Unión.</a:t>
            </a:r>
          </a:p>
          <a:p>
            <a:pPr marL="358775" lvl="0" indent="-358775" algn="just">
              <a:spcBef>
                <a:spcPts val="600"/>
              </a:spcBef>
              <a:spcAft>
                <a:spcPts val="600"/>
              </a:spcAft>
              <a:buFont typeface="Arial" pitchFamily="34" charset="0"/>
              <a:buChar char="•"/>
            </a:pPr>
            <a:r>
              <a:rPr lang="es-MX" sz="2000" dirty="0" smtClean="0">
                <a:solidFill>
                  <a:schemeClr val="accent2"/>
                </a:solidFill>
                <a:latin typeface="Calibri" pitchFamily="34" charset="0"/>
                <a:cs typeface="Calibri" pitchFamily="34" charset="0"/>
              </a:rPr>
              <a:t>Mejorar la calidad de la información sobre el desempeño.</a:t>
            </a:r>
          </a:p>
          <a:p>
            <a:pPr marL="358775" lvl="0" indent="-358775" algn="just">
              <a:spcBef>
                <a:spcPts val="600"/>
              </a:spcBef>
              <a:spcAft>
                <a:spcPts val="600"/>
              </a:spcAft>
              <a:buFont typeface="Arial" pitchFamily="34" charset="0"/>
              <a:buChar char="•"/>
            </a:pPr>
            <a:r>
              <a:rPr lang="es-MX" sz="2000" dirty="0" smtClean="0">
                <a:solidFill>
                  <a:schemeClr val="accent2"/>
                </a:solidFill>
                <a:latin typeface="Calibri" pitchFamily="34" charset="0"/>
                <a:cs typeface="Calibri" pitchFamily="34" charset="0"/>
              </a:rPr>
              <a:t>Revisar la estructura de programas para fortalecer complementariedades y eliminar posibles duplicidades entre éstos.</a:t>
            </a:r>
          </a:p>
          <a:p>
            <a:pPr marL="358775" indent="-358775" algn="just">
              <a:spcBef>
                <a:spcPts val="600"/>
              </a:spcBef>
              <a:spcAft>
                <a:spcPts val="600"/>
              </a:spcAft>
              <a:buFont typeface="Arial" pitchFamily="34" charset="0"/>
              <a:buChar char="•"/>
            </a:pPr>
            <a:r>
              <a:rPr lang="es-MX" sz="2000" dirty="0" smtClean="0">
                <a:solidFill>
                  <a:schemeClr val="accent2"/>
                </a:solidFill>
                <a:latin typeface="Calibri" pitchFamily="34" charset="0"/>
                <a:cs typeface="Calibri" pitchFamily="34" charset="0"/>
              </a:rPr>
              <a:t>Promover el uso de la información del desempeño por los principales actores del proceso presupuestario.</a:t>
            </a:r>
          </a:p>
          <a:p>
            <a:pPr marL="358775" indent="-358775" algn="just">
              <a:spcBef>
                <a:spcPts val="600"/>
              </a:spcBef>
              <a:spcAft>
                <a:spcPts val="600"/>
              </a:spcAft>
              <a:buFont typeface="Arial" pitchFamily="34" charset="0"/>
              <a:buChar char="•"/>
              <a:tabLst>
                <a:tab pos="442913" algn="l"/>
                <a:tab pos="7265988" algn="r"/>
              </a:tabLst>
            </a:pPr>
            <a:r>
              <a:rPr lang="es-MX" sz="2000" dirty="0" smtClean="0">
                <a:solidFill>
                  <a:schemeClr val="accent2"/>
                </a:solidFill>
                <a:latin typeface="Calibri" pitchFamily="34" charset="0"/>
                <a:cs typeface="Calibri" pitchFamily="34" charset="0"/>
              </a:rPr>
              <a:t>Incentivar y motivar a los servidores públicos de los tres órdenes de gobierno para el logro de resultados.</a:t>
            </a:r>
          </a:p>
          <a:p>
            <a:pPr marL="358775" lvl="0" indent="-358775" algn="just">
              <a:spcBef>
                <a:spcPts val="600"/>
              </a:spcBef>
              <a:spcAft>
                <a:spcPts val="600"/>
              </a:spcAft>
              <a:buFont typeface="Arial" pitchFamily="34" charset="0"/>
              <a:buChar char="•"/>
              <a:tabLst>
                <a:tab pos="442913" algn="l"/>
                <a:tab pos="7265988" algn="r"/>
              </a:tabLst>
            </a:pPr>
            <a:r>
              <a:rPr lang="es-MX" sz="2000" dirty="0" smtClean="0">
                <a:solidFill>
                  <a:schemeClr val="accent2"/>
                </a:solidFill>
                <a:latin typeface="Calibri" pitchFamily="34" charset="0"/>
                <a:cs typeface="Calibri" pitchFamily="34" charset="0"/>
              </a:rPr>
              <a:t>Dar mejor difusión a los resultados y fortalecer la transparencia presupuestaria.</a:t>
            </a:r>
          </a:p>
          <a:p>
            <a:pPr marL="358775" indent="-358775" algn="just">
              <a:spcBef>
                <a:spcPts val="600"/>
              </a:spcBef>
              <a:spcAft>
                <a:spcPts val="600"/>
              </a:spcAft>
              <a:buFont typeface="Arial" pitchFamily="34" charset="0"/>
              <a:buChar char="•"/>
              <a:tabLst>
                <a:tab pos="442913" algn="l"/>
                <a:tab pos="7265988" algn="r"/>
              </a:tabLst>
            </a:pPr>
            <a:r>
              <a:rPr lang="es-MX" sz="2000" dirty="0" smtClean="0">
                <a:solidFill>
                  <a:schemeClr val="accent2"/>
                </a:solidFill>
                <a:latin typeface="Calibri" pitchFamily="34" charset="0"/>
                <a:cs typeface="Calibri" pitchFamily="34" charset="0"/>
              </a:rPr>
              <a:t>Innovar las funciones de control y fiscalización para apoyar a las instituciones en el logro de resultados.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smtClean="0">
                <a:solidFill>
                  <a:schemeClr val="accent2"/>
                </a:solidFill>
                <a:latin typeface="Calibri" pitchFamily="34" charset="0"/>
                <a:ea typeface="+mn-ea"/>
                <a:cs typeface="Calibri" pitchFamily="34" charset="0"/>
              </a:rPr>
              <a:t>Perspectiva</a:t>
            </a:r>
            <a:endParaRPr lang="es-MX" sz="2400" kern="1200" cap="small" dirty="0">
              <a:solidFill>
                <a:schemeClr val="accent2"/>
              </a:solidFill>
              <a:latin typeface="Calibri" pitchFamily="34" charset="0"/>
              <a:ea typeface="+mn-ea"/>
              <a:cs typeface="Calibri" pitchFamily="34" charset="0"/>
            </a:endParaRPr>
          </a:p>
        </p:txBody>
      </p:sp>
      <p:sp>
        <p:nvSpPr>
          <p:cNvPr id="10" name="Rectangle 6"/>
          <p:cNvSpPr>
            <a:spLocks noChangeArrowheads="1"/>
          </p:cNvSpPr>
          <p:nvPr/>
        </p:nvSpPr>
        <p:spPr bwMode="auto">
          <a:xfrm>
            <a:off x="500034" y="1000108"/>
            <a:ext cx="7643866" cy="514353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Para el Presupuesto 2011, se contará con una estructura de programas fortalecida y mejor focalizada.</a:t>
            </a:r>
          </a:p>
          <a:p>
            <a:pPr marL="358775" indent="-358775" algn="just">
              <a:spcAft>
                <a:spcPct val="100000"/>
              </a:spcAft>
              <a:buFont typeface="Arial" pitchFamily="34" charset="0"/>
              <a:buChar char="•"/>
            </a:pPr>
            <a:endParaRPr lang="es-MX" sz="2000" dirty="0" smtClean="0">
              <a:solidFill>
                <a:schemeClr val="accent2"/>
              </a:solidFill>
              <a:latin typeface="Calibri" pitchFamily="34" charset="0"/>
              <a:cs typeface="Calibri" pitchFamily="34" charset="0"/>
            </a:endParaRPr>
          </a:p>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Se desarrollarán mejores instrumentos de difusión para fortalecer la transparencia presupuestaria y atender así la demanda de la sociedad.</a:t>
            </a:r>
          </a:p>
          <a:p>
            <a:pPr marL="358775" indent="-358775" algn="just">
              <a:spcAft>
                <a:spcPct val="100000"/>
              </a:spcAft>
              <a:buFont typeface="Arial" pitchFamily="34" charset="0"/>
              <a:buChar char="•"/>
            </a:pPr>
            <a:endParaRPr lang="es-MX" sz="2000" dirty="0" smtClean="0">
              <a:solidFill>
                <a:schemeClr val="accent2"/>
              </a:solidFill>
              <a:latin typeface="Calibri" pitchFamily="34" charset="0"/>
              <a:cs typeface="Calibri" pitchFamily="34" charset="0"/>
            </a:endParaRPr>
          </a:p>
          <a:p>
            <a:pPr marL="358775" indent="-358775" algn="just">
              <a:spcAft>
                <a:spcPct val="100000"/>
              </a:spcAft>
              <a:buFont typeface="Arial" pitchFamily="34" charset="0"/>
              <a:buChar char="•"/>
            </a:pPr>
            <a:r>
              <a:rPr lang="es-MX" sz="2000" dirty="0" smtClean="0">
                <a:solidFill>
                  <a:schemeClr val="accent2"/>
                </a:solidFill>
                <a:latin typeface="Calibri" pitchFamily="34" charset="0"/>
                <a:cs typeface="Calibri" pitchFamily="34" charset="0"/>
              </a:rPr>
              <a:t>A partir de 2012, con los sistemas contables armonizados en los tres órdenes de gobierno, se podrán evaluar el ejercicio del gasto y sus resultados a nivel nacional y de manera integral.</a:t>
            </a:r>
          </a:p>
          <a:p>
            <a:pPr marL="815975" lvl="1" indent="-358775" algn="just">
              <a:spcAft>
                <a:spcPct val="100000"/>
              </a:spcAft>
              <a:buFont typeface="Wingdings" pitchFamily="2" charset="2"/>
              <a:buChar char="ü"/>
            </a:pPr>
            <a:endParaRPr lang="es-MX" sz="2000" dirty="0">
              <a:solidFill>
                <a:schemeClr val="accent2"/>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1459" name="Rectangle 3"/>
          <p:cNvSpPr>
            <a:spLocks noChangeArrowheads="1"/>
          </p:cNvSpPr>
          <p:nvPr/>
        </p:nvSpPr>
        <p:spPr bwMode="auto">
          <a:xfrm>
            <a:off x="0" y="1773238"/>
            <a:ext cx="9144000" cy="935037"/>
          </a:xfrm>
          <a:prstGeom prst="rect">
            <a:avLst/>
          </a:prstGeom>
          <a:solidFill>
            <a:srgbClr val="C0C0C0"/>
          </a:solidFill>
          <a:ln w="9525">
            <a:noFill/>
            <a:miter lim="800000"/>
            <a:headEnd/>
            <a:tailEnd/>
          </a:ln>
          <a:effectLst/>
        </p:spPr>
        <p:txBody>
          <a:bodyPr wrap="none" anchor="ctr"/>
          <a:lstStyle/>
          <a:p>
            <a:endParaRPr lang="es-MX"/>
          </a:p>
        </p:txBody>
      </p:sp>
      <p:sp>
        <p:nvSpPr>
          <p:cNvPr id="13" name="Rectangle 5"/>
          <p:cNvSpPr>
            <a:spLocks noChangeArrowheads="1"/>
          </p:cNvSpPr>
          <p:nvPr/>
        </p:nvSpPr>
        <p:spPr bwMode="auto">
          <a:xfrm>
            <a:off x="0" y="0"/>
            <a:ext cx="9144000" cy="928670"/>
          </a:xfrm>
          <a:prstGeom prst="rect">
            <a:avLst/>
          </a:prstGeom>
          <a:solidFill>
            <a:schemeClr val="hlink"/>
          </a:solidFill>
          <a:ln w="9525">
            <a:noFill/>
            <a:miter lim="800000"/>
            <a:headEnd/>
            <a:tailEnd/>
          </a:ln>
          <a:effectLst/>
        </p:spPr>
        <p:txBody>
          <a:bodyPr wrap="none" anchor="ctr"/>
          <a:lstStyle/>
          <a:p>
            <a:endParaRPr lang="es-MX"/>
          </a:p>
        </p:txBody>
      </p:sp>
      <p:sp>
        <p:nvSpPr>
          <p:cNvPr id="2451458" name="Rectangle 2"/>
          <p:cNvSpPr>
            <a:spLocks noChangeArrowheads="1"/>
          </p:cNvSpPr>
          <p:nvPr/>
        </p:nvSpPr>
        <p:spPr bwMode="auto">
          <a:xfrm>
            <a:off x="0" y="928670"/>
            <a:ext cx="9144000" cy="1071570"/>
          </a:xfrm>
          <a:prstGeom prst="rect">
            <a:avLst/>
          </a:prstGeom>
          <a:solidFill>
            <a:schemeClr val="bg2"/>
          </a:solidFill>
          <a:ln w="9525">
            <a:noFill/>
            <a:miter lim="800000"/>
            <a:headEnd/>
            <a:tailEnd/>
          </a:ln>
          <a:effectLst/>
        </p:spPr>
        <p:txBody>
          <a:bodyPr wrap="none" anchor="ctr"/>
          <a:lstStyle/>
          <a:p>
            <a:pPr eaLnBrk="0" hangingPunct="0">
              <a:spcBef>
                <a:spcPct val="0"/>
              </a:spcBef>
            </a:pPr>
            <a:r>
              <a:rPr lang="es-ES" sz="2000" b="1" i="1" dirty="0" smtClean="0">
                <a:solidFill>
                  <a:schemeClr val="bg1"/>
                </a:solidFill>
              </a:rPr>
              <a:t>FORMULACIÓN DEL PRESUPUESTO BASADO EN RESULTADOS</a:t>
            </a:r>
            <a:endParaRPr lang="es-MX" sz="2000" dirty="0">
              <a:solidFill>
                <a:schemeClr val="bg1"/>
              </a:solidFill>
              <a:latin typeface="Times" pitchFamily="18" charset="0"/>
            </a:endParaRPr>
          </a:p>
        </p:txBody>
      </p:sp>
      <p:sp>
        <p:nvSpPr>
          <p:cNvPr id="2451460" name="Rectangle 4"/>
          <p:cNvSpPr>
            <a:spLocks noChangeArrowheads="1"/>
          </p:cNvSpPr>
          <p:nvPr/>
        </p:nvSpPr>
        <p:spPr bwMode="auto">
          <a:xfrm>
            <a:off x="0" y="2708274"/>
            <a:ext cx="3635375" cy="2149486"/>
          </a:xfrm>
          <a:prstGeom prst="rect">
            <a:avLst/>
          </a:prstGeom>
          <a:solidFill>
            <a:srgbClr val="969696"/>
          </a:solidFill>
          <a:ln w="9525">
            <a:noFill/>
            <a:miter lim="800000"/>
            <a:headEnd/>
            <a:tailEnd/>
          </a:ln>
          <a:effectLst/>
        </p:spPr>
        <p:txBody>
          <a:bodyPr wrap="none" anchor="ctr"/>
          <a:lstStyle/>
          <a:p>
            <a:endParaRPr lang="es-MX"/>
          </a:p>
        </p:txBody>
      </p:sp>
      <p:sp>
        <p:nvSpPr>
          <p:cNvPr id="2451461" name="Rectangle 5"/>
          <p:cNvSpPr>
            <a:spLocks noChangeArrowheads="1"/>
          </p:cNvSpPr>
          <p:nvPr/>
        </p:nvSpPr>
        <p:spPr bwMode="auto">
          <a:xfrm>
            <a:off x="0" y="5214950"/>
            <a:ext cx="9144000" cy="1643050"/>
          </a:xfrm>
          <a:prstGeom prst="rect">
            <a:avLst/>
          </a:prstGeom>
          <a:solidFill>
            <a:schemeClr val="hlink"/>
          </a:solidFill>
          <a:ln w="9525">
            <a:noFill/>
            <a:miter lim="800000"/>
            <a:headEnd/>
            <a:tailEnd/>
          </a:ln>
          <a:effectLst/>
        </p:spPr>
        <p:txBody>
          <a:bodyPr wrap="none" anchor="ctr"/>
          <a:lstStyle/>
          <a:p>
            <a:endParaRPr lang="es-MX"/>
          </a:p>
        </p:txBody>
      </p:sp>
      <p:pic>
        <p:nvPicPr>
          <p:cNvPr id="2451462" name="Picture 6" descr="logocolor"/>
          <p:cNvPicPr>
            <a:picLocks noChangeAspect="1" noChangeArrowheads="1"/>
          </p:cNvPicPr>
          <p:nvPr/>
        </p:nvPicPr>
        <p:blipFill>
          <a:blip r:embed="rId3" cstate="print"/>
          <a:srcRect/>
          <a:stretch>
            <a:fillRect/>
          </a:stretch>
        </p:blipFill>
        <p:spPr bwMode="auto">
          <a:xfrm>
            <a:off x="2285984" y="2714620"/>
            <a:ext cx="1343038" cy="2143140"/>
          </a:xfrm>
          <a:prstGeom prst="rect">
            <a:avLst/>
          </a:prstGeom>
          <a:noFill/>
        </p:spPr>
      </p:pic>
      <p:sp>
        <p:nvSpPr>
          <p:cNvPr id="2451464" name="Text Box 8"/>
          <p:cNvSpPr txBox="1">
            <a:spLocks noChangeArrowheads="1"/>
          </p:cNvSpPr>
          <p:nvPr/>
        </p:nvSpPr>
        <p:spPr bwMode="auto">
          <a:xfrm>
            <a:off x="3500431" y="5662613"/>
            <a:ext cx="5535620" cy="1138773"/>
          </a:xfrm>
          <a:prstGeom prst="rect">
            <a:avLst/>
          </a:prstGeom>
          <a:noFill/>
          <a:ln w="9525">
            <a:noFill/>
            <a:miter lim="800000"/>
            <a:headEnd/>
            <a:tailEnd/>
          </a:ln>
          <a:effectLst/>
        </p:spPr>
        <p:txBody>
          <a:bodyPr wrap="square">
            <a:spAutoFit/>
          </a:bodyPr>
          <a:lstStyle/>
          <a:p>
            <a:pPr algn="r"/>
            <a:r>
              <a:rPr lang="es-MX" sz="2000" b="1" dirty="0" smtClean="0"/>
              <a:t>Benjamín G. Hill M.</a:t>
            </a:r>
          </a:p>
          <a:p>
            <a:pPr algn="r"/>
            <a:r>
              <a:rPr lang="es-MX" sz="2000" b="1" dirty="0" smtClean="0"/>
              <a:t>Secretaría de Hacienda y Crédito Público</a:t>
            </a:r>
          </a:p>
          <a:p>
            <a:pPr algn="r"/>
            <a:r>
              <a:rPr lang="es-MX" sz="2000" b="1" dirty="0" smtClean="0"/>
              <a:t>Agosto de 2010</a:t>
            </a:r>
            <a:endParaRPr lang="es-MX" sz="2000" b="1" dirty="0"/>
          </a:p>
        </p:txBody>
      </p:sp>
      <p:sp>
        <p:nvSpPr>
          <p:cNvPr id="2451465" name="Text Box 9"/>
          <p:cNvSpPr txBox="1">
            <a:spLocks noChangeArrowheads="1"/>
          </p:cNvSpPr>
          <p:nvPr/>
        </p:nvSpPr>
        <p:spPr bwMode="auto">
          <a:xfrm>
            <a:off x="3708400" y="3286124"/>
            <a:ext cx="5435600" cy="623376"/>
          </a:xfrm>
          <a:prstGeom prst="rect">
            <a:avLst/>
          </a:prstGeom>
          <a:noFill/>
          <a:ln w="9525">
            <a:noFill/>
            <a:miter lim="800000"/>
            <a:headEnd/>
            <a:tailEnd/>
          </a:ln>
          <a:effectLst/>
        </p:spPr>
        <p:txBody>
          <a:bodyPr wrap="square">
            <a:spAutoFit/>
          </a:bodyPr>
          <a:lstStyle/>
          <a:p>
            <a:pPr eaLnBrk="0" hangingPunct="0">
              <a:lnSpc>
                <a:spcPct val="135000"/>
              </a:lnSpc>
              <a:spcBef>
                <a:spcPct val="0"/>
              </a:spcBef>
            </a:pPr>
            <a:r>
              <a:rPr lang="es-MX" sz="2800" b="1" dirty="0" smtClean="0">
                <a:solidFill>
                  <a:schemeClr val="accent2"/>
                </a:solidFill>
                <a:latin typeface="Calibri" pitchFamily="34" charset="0"/>
                <a:cs typeface="Calibri" pitchFamily="34" charset="0"/>
              </a:rPr>
              <a:t>Muchas gracias!</a:t>
            </a:r>
            <a:endParaRPr lang="es-ES" sz="2800" b="1" dirty="0">
              <a:solidFill>
                <a:schemeClr val="accent2"/>
              </a:solidFill>
              <a:latin typeface="Calibri" pitchFamily="34" charset="0"/>
              <a:cs typeface="Calibri" pitchFamily="34" charset="0"/>
            </a:endParaRPr>
          </a:p>
        </p:txBody>
      </p:sp>
      <p:sp>
        <p:nvSpPr>
          <p:cNvPr id="10" name="Rectangle 3"/>
          <p:cNvSpPr>
            <a:spLocks noChangeArrowheads="1"/>
          </p:cNvSpPr>
          <p:nvPr/>
        </p:nvSpPr>
        <p:spPr bwMode="auto">
          <a:xfrm>
            <a:off x="0" y="4857760"/>
            <a:ext cx="9144000" cy="360354"/>
          </a:xfrm>
          <a:prstGeom prst="rect">
            <a:avLst/>
          </a:prstGeom>
          <a:solidFill>
            <a:srgbClr val="C0C0C0"/>
          </a:solidFill>
          <a:ln w="9525">
            <a:noFill/>
            <a:miter lim="800000"/>
            <a:headEnd/>
            <a:tailEnd/>
          </a:ln>
          <a:effectLst/>
        </p:spPr>
        <p:txBody>
          <a:bodyPr wrap="none" anchor="ctr"/>
          <a:lstStyle/>
          <a:p>
            <a:endParaRPr lang="es-MX"/>
          </a:p>
        </p:txBody>
      </p:sp>
      <p:pic>
        <p:nvPicPr>
          <p:cNvPr id="50181" name="Picture 5" descr="http://finanzaseticas.org/setem/images/logo_BID.gif"/>
          <p:cNvPicPr>
            <a:picLocks noChangeAspect="1" noChangeArrowheads="1"/>
          </p:cNvPicPr>
          <p:nvPr/>
        </p:nvPicPr>
        <p:blipFill>
          <a:blip r:embed="rId4" cstate="print"/>
          <a:srcRect/>
          <a:stretch>
            <a:fillRect/>
          </a:stretch>
        </p:blipFill>
        <p:spPr bwMode="auto">
          <a:xfrm>
            <a:off x="798517" y="0"/>
            <a:ext cx="701649" cy="908017"/>
          </a:xfrm>
          <a:prstGeom prst="rect">
            <a:avLst/>
          </a:prstGeom>
          <a:noFill/>
        </p:spPr>
      </p:pic>
      <p:pic>
        <p:nvPicPr>
          <p:cNvPr id="50183" name="Picture 7" descr="http://www.un.int/maldives/LogoWorldBank.jpg"/>
          <p:cNvPicPr>
            <a:picLocks noChangeAspect="1" noChangeArrowheads="1"/>
          </p:cNvPicPr>
          <p:nvPr/>
        </p:nvPicPr>
        <p:blipFill>
          <a:blip r:embed="rId5" cstate="print"/>
          <a:srcRect/>
          <a:stretch>
            <a:fillRect/>
          </a:stretch>
        </p:blipFill>
        <p:spPr bwMode="auto">
          <a:xfrm>
            <a:off x="7572396" y="0"/>
            <a:ext cx="727689" cy="928670"/>
          </a:xfrm>
          <a:prstGeom prst="rect">
            <a:avLst/>
          </a:prstGeom>
          <a:noFill/>
        </p:spPr>
      </p:pic>
      <p:pic>
        <p:nvPicPr>
          <p:cNvPr id="50185" name="Picture 9" descr="CONEVAL Consejo Nacional de Evaluación de la Política de Desarrollo Social">
            <a:hlinkClick r:id="rId6"/>
          </p:cNvPr>
          <p:cNvPicPr>
            <a:picLocks noChangeAspect="1" noChangeArrowheads="1"/>
          </p:cNvPicPr>
          <p:nvPr/>
        </p:nvPicPr>
        <p:blipFill>
          <a:blip r:embed="rId7" cstate="print"/>
          <a:srcRect/>
          <a:stretch>
            <a:fillRect/>
          </a:stretch>
        </p:blipFill>
        <p:spPr bwMode="auto">
          <a:xfrm>
            <a:off x="3583555" y="0"/>
            <a:ext cx="1845701" cy="96200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60896" y="2214554"/>
            <a:ext cx="4500594" cy="3929090"/>
          </a:xfrm>
          <a:prstGeom prst="rect">
            <a:avLst/>
          </a:prstGeom>
          <a:noFill/>
          <a:ln w="9525">
            <a:noFill/>
            <a:miter lim="800000"/>
            <a:headEnd/>
            <a:tailEnd/>
          </a:ln>
          <a:effectLst/>
        </p:spPr>
      </p:pic>
      <p:sp>
        <p:nvSpPr>
          <p:cNvPr id="2" name="Rectangle 2"/>
          <p:cNvSpPr>
            <a:spLocks noChangeArrowheads="1"/>
          </p:cNvSpPr>
          <p:nvPr/>
        </p:nvSpPr>
        <p:spPr bwMode="auto">
          <a:xfrm>
            <a:off x="107950" y="71438"/>
            <a:ext cx="8208963" cy="549275"/>
          </a:xfrm>
          <a:prstGeom prst="rect">
            <a:avLst/>
          </a:prstGeom>
          <a:noFill/>
          <a:ln w="9525">
            <a:noFill/>
            <a:miter lim="800000"/>
            <a:headEnd/>
            <a:tailEnd/>
          </a:ln>
          <a:effectLst/>
        </p:spPr>
        <p:txBody>
          <a:bodyPr anchor="ctr"/>
          <a:lstStyle/>
          <a:p>
            <a:pPr algn="l">
              <a:spcBef>
                <a:spcPct val="0"/>
              </a:spcBef>
            </a:pPr>
            <a:r>
              <a:rPr lang="es-MX" sz="2400" b="1" cap="small" dirty="0" smtClean="0">
                <a:solidFill>
                  <a:schemeClr val="accent2"/>
                </a:solidFill>
                <a:latin typeface="Calibri" pitchFamily="34" charset="0"/>
                <a:cs typeface="Calibri" pitchFamily="34" charset="0"/>
              </a:rPr>
              <a:t>Estabilidad Económica</a:t>
            </a:r>
            <a:endParaRPr lang="es-ES" sz="2400" b="1" cap="small" dirty="0">
              <a:solidFill>
                <a:schemeClr val="accent2"/>
              </a:solidFill>
              <a:latin typeface="Calibri" pitchFamily="34" charset="0"/>
              <a:cs typeface="Calibri" pitchFamily="34" charset="0"/>
            </a:endParaRPr>
          </a:p>
        </p:txBody>
      </p:sp>
      <p:sp>
        <p:nvSpPr>
          <p:cNvPr id="3" name="2 CuadroTexto"/>
          <p:cNvSpPr txBox="1"/>
          <p:nvPr/>
        </p:nvSpPr>
        <p:spPr>
          <a:xfrm>
            <a:off x="571472" y="928670"/>
            <a:ext cx="7572428"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358775" indent="-358775" algn="just">
              <a:buFont typeface="Arial" pitchFamily="34" charset="0"/>
              <a:buChar char="•"/>
            </a:pPr>
            <a:r>
              <a:rPr lang="es-MX" sz="2000" dirty="0" smtClean="0">
                <a:solidFill>
                  <a:schemeClr val="accent2"/>
                </a:solidFill>
                <a:latin typeface="Calibri" pitchFamily="34" charset="0"/>
                <a:cs typeface="Calibri" pitchFamily="34" charset="0"/>
              </a:rPr>
              <a:t>México ha logrado la estabilidad económica y de las finanzas públicas desde hace más de una década.</a:t>
            </a:r>
            <a:endParaRPr lang="es-MX" sz="2000" dirty="0">
              <a:solidFill>
                <a:schemeClr val="accent2"/>
              </a:solidFill>
              <a:latin typeface="Calibri" pitchFamily="34" charset="0"/>
              <a:cs typeface="Calibri" pitchFamily="34" charset="0"/>
            </a:endParaRPr>
          </a:p>
        </p:txBody>
      </p:sp>
      <p:pic>
        <p:nvPicPr>
          <p:cNvPr id="2052" name="Picture 4"/>
          <p:cNvPicPr>
            <a:picLocks noChangeAspect="1" noChangeArrowheads="1"/>
          </p:cNvPicPr>
          <p:nvPr/>
        </p:nvPicPr>
        <p:blipFill>
          <a:blip r:embed="rId4" cstate="print"/>
          <a:srcRect/>
          <a:stretch>
            <a:fillRect/>
          </a:stretch>
        </p:blipFill>
        <p:spPr bwMode="auto">
          <a:xfrm>
            <a:off x="4572000" y="2224105"/>
            <a:ext cx="4500594" cy="3919539"/>
          </a:xfrm>
          <a:prstGeom prst="rect">
            <a:avLst/>
          </a:prstGeom>
          <a:noFill/>
          <a:ln w="9525">
            <a:noFill/>
            <a:miter lim="800000"/>
            <a:headEnd/>
            <a:tailEnd/>
          </a:ln>
          <a:effectLst/>
        </p:spPr>
      </p:pic>
      <p:sp>
        <p:nvSpPr>
          <p:cNvPr id="13" name="12 CuadroTexto"/>
          <p:cNvSpPr txBox="1"/>
          <p:nvPr/>
        </p:nvSpPr>
        <p:spPr>
          <a:xfrm>
            <a:off x="-71470" y="6500834"/>
            <a:ext cx="7786742" cy="246221"/>
          </a:xfrm>
          <a:prstGeom prst="rect">
            <a:avLst/>
          </a:prstGeom>
          <a:noFill/>
        </p:spPr>
        <p:txBody>
          <a:bodyPr wrap="square" rtlCol="0">
            <a:spAutoFit/>
          </a:bodyPr>
          <a:lstStyle/>
          <a:p>
            <a:pPr algn="l"/>
            <a:r>
              <a:rPr lang="es-MX" dirty="0" smtClean="0">
                <a:solidFill>
                  <a:schemeClr val="bg1"/>
                </a:solidFill>
              </a:rPr>
              <a:t>*RFSP: Requerimientos financieros del sector público . ** SHRFSP: Saldo histórico de los requerimientos financieros del sector público</a:t>
            </a:r>
            <a:endParaRPr lang="es-MX"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950" y="71438"/>
            <a:ext cx="8208963" cy="549275"/>
          </a:xfrm>
          <a:prstGeom prst="rect">
            <a:avLst/>
          </a:prstGeom>
          <a:noFill/>
          <a:ln w="9525">
            <a:noFill/>
            <a:miter lim="800000"/>
            <a:headEnd/>
            <a:tailEnd/>
          </a:ln>
          <a:effectLst/>
        </p:spPr>
        <p:txBody>
          <a:bodyPr anchor="ctr"/>
          <a:lstStyle/>
          <a:p>
            <a:pPr algn="l">
              <a:spcBef>
                <a:spcPct val="0"/>
              </a:spcBef>
            </a:pPr>
            <a:r>
              <a:rPr lang="es-MX" sz="2400" b="1" cap="small" dirty="0" smtClean="0">
                <a:solidFill>
                  <a:schemeClr val="accent2"/>
                </a:solidFill>
                <a:latin typeface="Calibri" pitchFamily="34" charset="0"/>
                <a:cs typeface="Calibri" pitchFamily="34" charset="0"/>
              </a:rPr>
              <a:t>Calidad y Nivel del Gasto</a:t>
            </a:r>
            <a:endParaRPr lang="es-ES" sz="2400" b="1" cap="small" dirty="0">
              <a:solidFill>
                <a:schemeClr val="accent2"/>
              </a:solidFill>
              <a:latin typeface="Calibri" pitchFamily="34" charset="0"/>
              <a:cs typeface="Calibri" pitchFamily="34" charset="0"/>
            </a:endParaRPr>
          </a:p>
        </p:txBody>
      </p:sp>
      <p:sp>
        <p:nvSpPr>
          <p:cNvPr id="3" name="2 CuadroTexto"/>
          <p:cNvSpPr txBox="1"/>
          <p:nvPr/>
        </p:nvSpPr>
        <p:spPr>
          <a:xfrm>
            <a:off x="571472" y="928670"/>
            <a:ext cx="7572428" cy="106490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358775" indent="-358775" algn="just">
              <a:buFont typeface="Arial" pitchFamily="34" charset="0"/>
              <a:buChar char="•"/>
            </a:pPr>
            <a:r>
              <a:rPr lang="es-MX" sz="2000" dirty="0" smtClean="0">
                <a:solidFill>
                  <a:schemeClr val="accent2"/>
                </a:solidFill>
                <a:latin typeface="Calibri" pitchFamily="34" charset="0"/>
                <a:cs typeface="Calibri" pitchFamily="34" charset="0"/>
              </a:rPr>
              <a:t>No obstante, persiste el reto de:</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Continuar elevando el nivel de ingreso y gasto público, y</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Elevar la calidad y efectividad del gasto.</a:t>
            </a:r>
            <a:endParaRPr lang="es-MX" sz="1800" dirty="0">
              <a:solidFill>
                <a:schemeClr val="accent2"/>
              </a:solidFill>
              <a:latin typeface="Calibri" pitchFamily="34" charset="0"/>
              <a:cs typeface="Calibri" pitchFamily="34" charset="0"/>
            </a:endParaRPr>
          </a:p>
        </p:txBody>
      </p:sp>
      <p:sp>
        <p:nvSpPr>
          <p:cNvPr id="4" name="3 CuadroTexto"/>
          <p:cNvSpPr txBox="1"/>
          <p:nvPr/>
        </p:nvSpPr>
        <p:spPr>
          <a:xfrm>
            <a:off x="3643306" y="3143248"/>
            <a:ext cx="1357322" cy="923330"/>
          </a:xfrm>
          <a:prstGeom prst="rect">
            <a:avLst/>
          </a:prstGeom>
          <a:noFill/>
        </p:spPr>
        <p:txBody>
          <a:bodyPr wrap="square" rtlCol="0">
            <a:spAutoFit/>
          </a:bodyPr>
          <a:lstStyle/>
          <a:p>
            <a:r>
              <a:rPr lang="es-MX" dirty="0" smtClean="0"/>
              <a:t>GRÁFICA  3</a:t>
            </a:r>
          </a:p>
          <a:p>
            <a:r>
              <a:rPr lang="es-MX" dirty="0" smtClean="0"/>
              <a:t>Gasto total del gobierno general como % del PIB</a:t>
            </a:r>
          </a:p>
          <a:p>
            <a:r>
              <a:rPr lang="es-MX" dirty="0" smtClean="0"/>
              <a:t>(varios países)</a:t>
            </a:r>
            <a:endParaRPr lang="es-MX" dirty="0"/>
          </a:p>
        </p:txBody>
      </p:sp>
      <p:pic>
        <p:nvPicPr>
          <p:cNvPr id="1026" name="Picture 2"/>
          <p:cNvPicPr>
            <a:picLocks noChangeAspect="1" noChangeArrowheads="1"/>
          </p:cNvPicPr>
          <p:nvPr/>
        </p:nvPicPr>
        <p:blipFill>
          <a:blip r:embed="rId3" cstate="print"/>
          <a:srcRect/>
          <a:stretch>
            <a:fillRect/>
          </a:stretch>
        </p:blipFill>
        <p:spPr bwMode="auto">
          <a:xfrm>
            <a:off x="1142976" y="2114570"/>
            <a:ext cx="6786610" cy="42433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950" y="71438"/>
            <a:ext cx="8208963" cy="549275"/>
          </a:xfrm>
          <a:prstGeom prst="rect">
            <a:avLst/>
          </a:prstGeom>
          <a:noFill/>
          <a:ln w="9525">
            <a:noFill/>
            <a:miter lim="800000"/>
            <a:headEnd/>
            <a:tailEnd/>
          </a:ln>
          <a:effectLst/>
        </p:spPr>
        <p:txBody>
          <a:bodyPr anchor="ctr"/>
          <a:lstStyle/>
          <a:p>
            <a:pPr algn="l">
              <a:spcBef>
                <a:spcPct val="0"/>
              </a:spcBef>
            </a:pPr>
            <a:r>
              <a:rPr lang="es-MX" sz="2400" b="1" cap="small" dirty="0" smtClean="0">
                <a:solidFill>
                  <a:schemeClr val="accent2"/>
                </a:solidFill>
                <a:latin typeface="Calibri" pitchFamily="34" charset="0"/>
                <a:cs typeface="Calibri" pitchFamily="34" charset="0"/>
              </a:rPr>
              <a:t>Marco institucional de la Reforma Hacendaria</a:t>
            </a:r>
            <a:endParaRPr lang="es-ES" sz="2400" b="1" cap="small" dirty="0">
              <a:solidFill>
                <a:schemeClr val="accent2"/>
              </a:solidFill>
              <a:latin typeface="Calibri" pitchFamily="34" charset="0"/>
              <a:cs typeface="Calibri" pitchFamily="34" charset="0"/>
            </a:endParaRPr>
          </a:p>
        </p:txBody>
      </p:sp>
      <p:sp>
        <p:nvSpPr>
          <p:cNvPr id="3" name="2 CuadroTexto"/>
          <p:cNvSpPr txBox="1"/>
          <p:nvPr/>
        </p:nvSpPr>
        <p:spPr>
          <a:xfrm>
            <a:off x="571472" y="785794"/>
            <a:ext cx="7572428" cy="172970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358775" indent="-358775" algn="just">
              <a:buFont typeface="Arial" pitchFamily="34" charset="0"/>
              <a:buChar char="•"/>
            </a:pPr>
            <a:r>
              <a:rPr lang="es-MX" sz="2000" dirty="0" smtClean="0">
                <a:solidFill>
                  <a:schemeClr val="accent2"/>
                </a:solidFill>
                <a:latin typeface="Calibri" pitchFamily="34" charset="0"/>
                <a:cs typeface="Calibri" pitchFamily="34" charset="0"/>
              </a:rPr>
              <a:t>Se han reformado diversos ordenamientos</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Constitución Política de los Estados Unidos Mexicanos</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Ley Federal de Presupuesto y Responsabilidad Hacendaria</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Ley de Coordinación Fiscal</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Ley General de Contabilidad Gubernamental</a:t>
            </a:r>
          </a:p>
        </p:txBody>
      </p:sp>
      <p:sp>
        <p:nvSpPr>
          <p:cNvPr id="5" name="4 CuadroTexto"/>
          <p:cNvSpPr txBox="1"/>
          <p:nvPr/>
        </p:nvSpPr>
        <p:spPr>
          <a:xfrm>
            <a:off x="571472" y="2857496"/>
            <a:ext cx="7572428" cy="2006703"/>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58775" indent="-358775" algn="just">
              <a:buFont typeface="Arial" pitchFamily="34" charset="0"/>
              <a:buChar char="•"/>
            </a:pPr>
            <a:r>
              <a:rPr lang="es-MX" sz="2000" dirty="0" smtClean="0">
                <a:solidFill>
                  <a:schemeClr val="accent2"/>
                </a:solidFill>
                <a:latin typeface="Calibri" pitchFamily="34" charset="0"/>
                <a:cs typeface="Calibri" pitchFamily="34" charset="0"/>
              </a:rPr>
              <a:t>Para</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Orientar la asignación de recursos a las prioridades nacionales</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Evaluar los resultados del ejercicio de dichos recursos y utilizar la información del desempeño en la toma de decisiones</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Armonizar los sistemas de contabilidad</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Rendir cuentas a la sociedad acerca del uso de los recursos públicos</a:t>
            </a:r>
          </a:p>
        </p:txBody>
      </p:sp>
      <p:sp>
        <p:nvSpPr>
          <p:cNvPr id="6" name="5 CuadroTexto"/>
          <p:cNvSpPr txBox="1"/>
          <p:nvPr/>
        </p:nvSpPr>
        <p:spPr>
          <a:xfrm>
            <a:off x="571472" y="5072074"/>
            <a:ext cx="7572428" cy="106490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358775" indent="-358775" algn="just">
              <a:buFont typeface="Arial" pitchFamily="34" charset="0"/>
              <a:buChar char="•"/>
            </a:pPr>
            <a:r>
              <a:rPr lang="es-MX" sz="2000" dirty="0" smtClean="0">
                <a:solidFill>
                  <a:schemeClr val="accent2"/>
                </a:solidFill>
                <a:latin typeface="Calibri" pitchFamily="34" charset="0"/>
                <a:cs typeface="Calibri" pitchFamily="34" charset="0"/>
              </a:rPr>
              <a:t>Y con ello, en los tres órdenes de gobierno</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Fortalecer el sistema hacendario</a:t>
            </a:r>
          </a:p>
          <a:p>
            <a:pPr marL="815975" lvl="1" indent="-358775" algn="just">
              <a:buFont typeface="Wingdings" pitchFamily="2" charset="2"/>
              <a:buChar char="ü"/>
            </a:pPr>
            <a:r>
              <a:rPr lang="es-MX" sz="1800" dirty="0" smtClean="0">
                <a:solidFill>
                  <a:schemeClr val="accent2"/>
                </a:solidFill>
                <a:latin typeface="Calibri" pitchFamily="34" charset="0"/>
                <a:cs typeface="Calibri" pitchFamily="34" charset="0"/>
              </a:rPr>
              <a:t>Entregar mejores resultados a la sociedad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857224" y="1643050"/>
            <a:ext cx="6572296" cy="408111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Antecedentes</a:t>
            </a:r>
          </a:p>
          <a:p>
            <a:pPr marL="457200" indent="-457200" algn="l">
              <a:lnSpc>
                <a:spcPct val="200000"/>
              </a:lnSpc>
              <a:buFont typeface="+mj-lt"/>
              <a:buAutoNum type="arabicPeriod"/>
            </a:pPr>
            <a:r>
              <a:rPr lang="es-MX" sz="2400" b="1" dirty="0" smtClean="0">
                <a:solidFill>
                  <a:schemeClr val="accent2"/>
                </a:solidFill>
                <a:latin typeface="Calibri" pitchFamily="34" charset="0"/>
                <a:cs typeface="Calibri" pitchFamily="34" charset="0"/>
              </a:rPr>
              <a:t>Gestión para Resultados (</a:t>
            </a:r>
            <a:r>
              <a:rPr lang="es-MX" sz="2400" b="1" dirty="0" err="1" smtClean="0">
                <a:solidFill>
                  <a:schemeClr val="accent2"/>
                </a:solidFill>
                <a:latin typeface="Calibri" pitchFamily="34" charset="0"/>
                <a:cs typeface="Calibri" pitchFamily="34" charset="0"/>
              </a:rPr>
              <a:t>GpR</a:t>
            </a:r>
            <a:r>
              <a:rPr lang="es-MX" sz="2400" b="1"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Presupuesto basado en Resultados (</a:t>
            </a:r>
            <a:r>
              <a:rPr lang="es-MX" sz="2400" dirty="0" err="1" smtClean="0">
                <a:solidFill>
                  <a:schemeClr val="accent2"/>
                </a:solidFill>
                <a:latin typeface="Calibri" pitchFamily="34" charset="0"/>
                <a:cs typeface="Calibri" pitchFamily="34" charset="0"/>
              </a:rPr>
              <a:t>PbR</a:t>
            </a:r>
            <a:r>
              <a:rPr lang="es-MX" sz="2400" dirty="0" smtClean="0">
                <a:solidFill>
                  <a:schemeClr val="accent2"/>
                </a:solidFill>
                <a:latin typeface="Calibri" pitchFamily="34" charset="0"/>
                <a:cs typeface="Calibri" pitchFamily="34" charset="0"/>
              </a:rPr>
              <a:t>)</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Sistema de Evaluación del Desempeño (SED)</a:t>
            </a:r>
          </a:p>
          <a:p>
            <a:pPr marL="457200" indent="-457200" algn="l">
              <a:lnSpc>
                <a:spcPct val="200000"/>
              </a:lnSpc>
              <a:buFont typeface="+mj-lt"/>
              <a:buAutoNum type="arabicPeriod"/>
            </a:pPr>
            <a:r>
              <a:rPr lang="es-MX" sz="2400" dirty="0" smtClean="0">
                <a:solidFill>
                  <a:schemeClr val="accent2"/>
                </a:solidFill>
                <a:latin typeface="Calibri" pitchFamily="34" charset="0"/>
                <a:cs typeface="Calibri" pitchFamily="34" charset="0"/>
              </a:rPr>
              <a:t>Avances, retos y perspectiva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7 Grupo"/>
          <p:cNvGrpSpPr/>
          <p:nvPr/>
        </p:nvGrpSpPr>
        <p:grpSpPr>
          <a:xfrm>
            <a:off x="962025" y="1252538"/>
            <a:ext cx="7015163" cy="4538662"/>
            <a:chOff x="962025" y="1252538"/>
            <a:chExt cx="7015163" cy="4538662"/>
          </a:xfrm>
        </p:grpSpPr>
        <p:pic>
          <p:nvPicPr>
            <p:cNvPr id="2498564" name="Picture 4"/>
            <p:cNvPicPr>
              <a:picLocks noChangeAspect="1" noChangeArrowheads="1"/>
            </p:cNvPicPr>
            <p:nvPr/>
          </p:nvPicPr>
          <p:blipFill>
            <a:blip r:embed="rId3" cstate="print"/>
            <a:srcRect t="1295"/>
            <a:stretch>
              <a:fillRect/>
            </a:stretch>
          </p:blipFill>
          <p:spPr bwMode="auto">
            <a:xfrm>
              <a:off x="962025" y="1252538"/>
              <a:ext cx="7015163" cy="4538662"/>
            </a:xfrm>
            <a:prstGeom prst="rect">
              <a:avLst/>
            </a:prstGeom>
            <a:noFill/>
            <a:ln w="9525">
              <a:noFill/>
              <a:miter lim="800000"/>
              <a:headEnd/>
              <a:tailEnd/>
            </a:ln>
          </p:spPr>
        </p:pic>
        <p:sp>
          <p:nvSpPr>
            <p:cNvPr id="2498565" name="Text Box 5"/>
            <p:cNvSpPr txBox="1">
              <a:spLocks noChangeArrowheads="1"/>
            </p:cNvSpPr>
            <p:nvPr/>
          </p:nvSpPr>
          <p:spPr bwMode="auto">
            <a:xfrm>
              <a:off x="1181100" y="2628900"/>
              <a:ext cx="1828800" cy="1015663"/>
            </a:xfrm>
            <a:prstGeom prst="rect">
              <a:avLst/>
            </a:prstGeom>
            <a:solidFill>
              <a:schemeClr val="bg1"/>
            </a:solidFill>
            <a:ln w="9525">
              <a:noFill/>
              <a:miter lim="800000"/>
              <a:headEnd/>
              <a:tailEnd/>
            </a:ln>
            <a:effectLst/>
          </p:spPr>
          <p:txBody>
            <a:bodyPr>
              <a:spAutoFit/>
            </a:bodyPr>
            <a:lstStyle/>
            <a:p>
              <a:pPr algn="ctr" eaLnBrk="0" hangingPunct="0">
                <a:lnSpc>
                  <a:spcPct val="80000"/>
                </a:lnSpc>
                <a:spcBef>
                  <a:spcPct val="50000"/>
                </a:spcBef>
              </a:pPr>
              <a:r>
                <a:rPr lang="es-MX" sz="1500" dirty="0">
                  <a:latin typeface="Arial Narrow" pitchFamily="34" charset="0"/>
                </a:rPr>
                <a:t>5. Usar la información sobre resultados para aprender, apoyar la toma de decisiones y rendir cuentas.</a:t>
              </a:r>
              <a:endParaRPr lang="es-ES" sz="1500" dirty="0">
                <a:latin typeface="Arial Narrow" pitchFamily="34" charset="0"/>
              </a:endParaRPr>
            </a:p>
          </p:txBody>
        </p:sp>
      </p:grpSp>
      <p:sp>
        <p:nvSpPr>
          <p:cNvPr id="7" name="Rectangle 2"/>
          <p:cNvSpPr>
            <a:spLocks noChangeArrowheads="1"/>
          </p:cNvSpPr>
          <p:nvPr/>
        </p:nvSpPr>
        <p:spPr bwMode="auto">
          <a:xfrm>
            <a:off x="107950" y="71438"/>
            <a:ext cx="8208963" cy="549275"/>
          </a:xfrm>
          <a:prstGeom prst="rect">
            <a:avLst/>
          </a:prstGeom>
          <a:noFill/>
          <a:ln w="9525">
            <a:noFill/>
            <a:miter lim="800000"/>
            <a:headEnd/>
            <a:tailEnd/>
          </a:ln>
          <a:effectLst/>
        </p:spPr>
        <p:txBody>
          <a:bodyPr anchor="ctr"/>
          <a:lstStyle/>
          <a:p>
            <a:pPr algn="l">
              <a:spcBef>
                <a:spcPct val="0"/>
              </a:spcBef>
            </a:pPr>
            <a:r>
              <a:rPr lang="es-MX" sz="2400" b="1" cap="small" dirty="0" smtClean="0">
                <a:solidFill>
                  <a:schemeClr val="accent2"/>
                </a:solidFill>
                <a:latin typeface="Calibri" pitchFamily="34" charset="0"/>
                <a:cs typeface="Calibri" pitchFamily="34" charset="0"/>
              </a:rPr>
              <a:t>Principios</a:t>
            </a:r>
            <a:endParaRPr lang="es-ES" sz="2400" b="1" cap="small" dirty="0">
              <a:solidFill>
                <a:schemeClr val="accent2"/>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4706" name="Rectangle 2"/>
          <p:cNvSpPr>
            <a:spLocks noGrp="1" noChangeArrowheads="1"/>
          </p:cNvSpPr>
          <p:nvPr>
            <p:ph type="title"/>
          </p:nvPr>
        </p:nvSpPr>
        <p:spPr>
          <a:xfrm>
            <a:off x="114325" y="0"/>
            <a:ext cx="8101013" cy="692150"/>
          </a:xfrm>
          <a:noFill/>
          <a:ln w="9525">
            <a:noFill/>
            <a:miter lim="800000"/>
            <a:headEnd/>
            <a:tailEnd/>
          </a:ln>
          <a:effectLst/>
        </p:spPr>
        <p:txBody>
          <a:bodyPr anchor="ctr"/>
          <a:lstStyle/>
          <a:p>
            <a:r>
              <a:rPr lang="es-MX" sz="2400" kern="1200" cap="small" dirty="0">
                <a:solidFill>
                  <a:schemeClr val="accent2"/>
                </a:solidFill>
                <a:latin typeface="Calibri" pitchFamily="34" charset="0"/>
                <a:ea typeface="+mn-ea"/>
                <a:cs typeface="Calibri" pitchFamily="34" charset="0"/>
              </a:rPr>
              <a:t>Gestión para Resultados (GpR)</a:t>
            </a:r>
          </a:p>
        </p:txBody>
      </p:sp>
      <p:sp>
        <p:nvSpPr>
          <p:cNvPr id="2504707" name="Rectangle 3"/>
          <p:cNvSpPr>
            <a:spLocks noGrp="1" noChangeArrowheads="1"/>
          </p:cNvSpPr>
          <p:nvPr>
            <p:ph type="body" idx="1"/>
          </p:nvPr>
        </p:nvSpPr>
        <p:spPr>
          <a:xfrm>
            <a:off x="500034" y="1142984"/>
            <a:ext cx="7643866" cy="1143008"/>
          </a:xfrm>
          <a:ln/>
        </p:spPr>
        <p:style>
          <a:lnRef idx="1">
            <a:schemeClr val="accent5"/>
          </a:lnRef>
          <a:fillRef idx="2">
            <a:schemeClr val="accent5"/>
          </a:fillRef>
          <a:effectRef idx="1">
            <a:schemeClr val="accent5"/>
          </a:effectRef>
          <a:fontRef idx="minor">
            <a:schemeClr val="dk1"/>
          </a:fontRef>
        </p:style>
        <p:txBody>
          <a:bodyPr/>
          <a:lstStyle/>
          <a:p>
            <a:pPr marL="358775" indent="-358775">
              <a:spcAft>
                <a:spcPct val="100000"/>
              </a:spcAft>
              <a:buFont typeface="Arial" pitchFamily="34" charset="0"/>
              <a:buChar char="•"/>
            </a:pPr>
            <a:r>
              <a:rPr lang="es-MX" sz="2000" dirty="0">
                <a:solidFill>
                  <a:schemeClr val="accent2"/>
                </a:solidFill>
                <a:latin typeface="Calibri" pitchFamily="34" charset="0"/>
                <a:cs typeface="Calibri" pitchFamily="34" charset="0"/>
              </a:rPr>
              <a:t>Concentrar en los resultados la toma de decisiones del proceso de planeación, programación, </a:t>
            </a:r>
            <a:r>
              <a:rPr lang="es-MX" sz="2000" dirty="0" err="1">
                <a:solidFill>
                  <a:schemeClr val="accent2"/>
                </a:solidFill>
                <a:latin typeface="Calibri" pitchFamily="34" charset="0"/>
                <a:cs typeface="Calibri" pitchFamily="34" charset="0"/>
              </a:rPr>
              <a:t>presupuestación</a:t>
            </a:r>
            <a:r>
              <a:rPr lang="es-MX" sz="2000" dirty="0">
                <a:solidFill>
                  <a:schemeClr val="accent2"/>
                </a:solidFill>
                <a:latin typeface="Calibri" pitchFamily="34" charset="0"/>
                <a:cs typeface="Calibri" pitchFamily="34" charset="0"/>
              </a:rPr>
              <a:t>, ejercicio, seguimiento, evaluación, rendición de cuentas y transparencia.</a:t>
            </a:r>
          </a:p>
          <a:p>
            <a:pPr lvl="1">
              <a:spcAft>
                <a:spcPct val="100000"/>
              </a:spcAft>
            </a:pPr>
            <a:endParaRPr lang="es-MX" sz="2000" dirty="0">
              <a:solidFill>
                <a:schemeClr val="accent2"/>
              </a:solidFill>
              <a:latin typeface="Calibri" pitchFamily="34" charset="0"/>
              <a:cs typeface="Calibri" pitchFamily="34" charset="0"/>
            </a:endParaRPr>
          </a:p>
        </p:txBody>
      </p:sp>
      <p:sp>
        <p:nvSpPr>
          <p:cNvPr id="2504708" name="Rectangle 4"/>
          <p:cNvSpPr>
            <a:spLocks noChangeArrowheads="1"/>
          </p:cNvSpPr>
          <p:nvPr/>
        </p:nvSpPr>
        <p:spPr bwMode="auto">
          <a:xfrm>
            <a:off x="500034" y="2755899"/>
            <a:ext cx="3143272" cy="458787"/>
          </a:xfrm>
          <a:prstGeom prst="rect">
            <a:avLst/>
          </a:prstGeom>
          <a:noFill/>
          <a:ln w="9525" algn="ctr">
            <a:noFill/>
            <a:miter lim="800000"/>
            <a:headEnd/>
            <a:tailEnd/>
          </a:ln>
          <a:effectLst/>
        </p:spPr>
        <p:txBody>
          <a:bodyPr/>
          <a:lstStyle/>
          <a:p>
            <a:pPr algn="l">
              <a:spcAft>
                <a:spcPct val="30000"/>
              </a:spcAft>
            </a:pPr>
            <a:r>
              <a:rPr lang="es-MX" sz="2000" b="1" dirty="0">
                <a:solidFill>
                  <a:schemeClr val="accent2"/>
                </a:solidFill>
                <a:latin typeface="Calibri" pitchFamily="34" charset="0"/>
                <a:cs typeface="Calibri" pitchFamily="34" charset="0"/>
              </a:rPr>
              <a:t>Aplicación de los resultados</a:t>
            </a:r>
          </a:p>
          <a:p>
            <a:pPr algn="l">
              <a:spcAft>
                <a:spcPct val="30000"/>
              </a:spcAft>
            </a:pPr>
            <a:r>
              <a:rPr lang="es-MX" sz="2000" b="1" dirty="0">
                <a:solidFill>
                  <a:schemeClr val="accent2"/>
                </a:solidFill>
                <a:latin typeface="Calibri" pitchFamily="34" charset="0"/>
                <a:cs typeface="Calibri" pitchFamily="34" charset="0"/>
              </a:rPr>
              <a:t> </a:t>
            </a:r>
            <a:endParaRPr lang="es-ES" sz="2000" b="1" dirty="0">
              <a:solidFill>
                <a:schemeClr val="accent2"/>
              </a:solidFill>
              <a:latin typeface="Calibri" pitchFamily="34" charset="0"/>
              <a:cs typeface="Calibri" pitchFamily="34" charset="0"/>
            </a:endParaRPr>
          </a:p>
        </p:txBody>
      </p:sp>
      <p:sp>
        <p:nvSpPr>
          <p:cNvPr id="2504710" name="Rectangle 6"/>
          <p:cNvSpPr>
            <a:spLocks noChangeArrowheads="1"/>
          </p:cNvSpPr>
          <p:nvPr/>
        </p:nvSpPr>
        <p:spPr bwMode="auto">
          <a:xfrm>
            <a:off x="214282" y="3357562"/>
            <a:ext cx="3817936" cy="264320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nchorCtr="0"/>
          <a:lstStyle/>
          <a:p>
            <a:pPr marL="174625" indent="-174625" algn="l">
              <a:spcBef>
                <a:spcPts val="600"/>
              </a:spcBef>
              <a:spcAft>
                <a:spcPts val="1800"/>
              </a:spcAft>
              <a:buFont typeface="Arial" pitchFamily="34" charset="0"/>
              <a:buChar char="•"/>
            </a:pPr>
            <a:r>
              <a:rPr lang="es-MX" sz="2000" dirty="0">
                <a:solidFill>
                  <a:schemeClr val="accent2"/>
                </a:solidFill>
                <a:latin typeface="Calibri" pitchFamily="34" charset="0"/>
                <a:cs typeface="Calibri" pitchFamily="34" charset="0"/>
              </a:rPr>
              <a:t>Del ejercicio del gasto mediante los </a:t>
            </a:r>
            <a:r>
              <a:rPr lang="es-MX" sz="2000" dirty="0" smtClean="0">
                <a:solidFill>
                  <a:schemeClr val="accent2"/>
                </a:solidFill>
                <a:latin typeface="Calibri" pitchFamily="34" charset="0"/>
                <a:cs typeface="Calibri" pitchFamily="34" charset="0"/>
              </a:rPr>
              <a:t>Programas </a:t>
            </a:r>
            <a:r>
              <a:rPr lang="es-MX" sz="2000" dirty="0">
                <a:solidFill>
                  <a:schemeClr val="accent2"/>
                </a:solidFill>
                <a:latin typeface="Calibri" pitchFamily="34" charset="0"/>
                <a:cs typeface="Calibri" pitchFamily="34" charset="0"/>
              </a:rPr>
              <a:t>presupuestarios</a:t>
            </a:r>
          </a:p>
          <a:p>
            <a:pPr marL="174625" indent="-174625" algn="l">
              <a:spcBef>
                <a:spcPts val="600"/>
              </a:spcBef>
              <a:spcAft>
                <a:spcPts val="1800"/>
              </a:spcAft>
              <a:buFont typeface="Arial" pitchFamily="34" charset="0"/>
              <a:buChar char="•"/>
            </a:pPr>
            <a:r>
              <a:rPr lang="es-MX" sz="2000" dirty="0" smtClean="0">
                <a:solidFill>
                  <a:schemeClr val="accent2"/>
                </a:solidFill>
                <a:latin typeface="Calibri" pitchFamily="34" charset="0"/>
                <a:cs typeface="Calibri" pitchFamily="34" charset="0"/>
              </a:rPr>
              <a:t>Del </a:t>
            </a:r>
            <a:r>
              <a:rPr lang="es-MX" sz="2000" dirty="0">
                <a:solidFill>
                  <a:schemeClr val="accent2"/>
                </a:solidFill>
                <a:latin typeface="Calibri" pitchFamily="34" charset="0"/>
                <a:cs typeface="Calibri" pitchFamily="34" charset="0"/>
              </a:rPr>
              <a:t>monitoreo de programas y    del PEF, mediante los indicadores</a:t>
            </a:r>
          </a:p>
          <a:p>
            <a:pPr marL="174625" indent="-174625" algn="l">
              <a:spcBef>
                <a:spcPts val="600"/>
              </a:spcBef>
              <a:spcAft>
                <a:spcPts val="1800"/>
              </a:spcAft>
              <a:buFont typeface="Arial" pitchFamily="34" charset="0"/>
              <a:buChar char="•"/>
            </a:pPr>
            <a:r>
              <a:rPr lang="es-MX" sz="2000" dirty="0" smtClean="0">
                <a:solidFill>
                  <a:schemeClr val="accent2"/>
                </a:solidFill>
                <a:latin typeface="Calibri" pitchFamily="34" charset="0"/>
                <a:cs typeface="Calibri" pitchFamily="34" charset="0"/>
              </a:rPr>
              <a:t>De </a:t>
            </a:r>
            <a:r>
              <a:rPr lang="es-MX" sz="2000" dirty="0">
                <a:solidFill>
                  <a:schemeClr val="accent2"/>
                </a:solidFill>
                <a:latin typeface="Calibri" pitchFamily="34" charset="0"/>
                <a:cs typeface="Calibri" pitchFamily="34" charset="0"/>
              </a:rPr>
              <a:t>las evaluaciones de los programas y de la gestión pública</a:t>
            </a:r>
            <a:endParaRPr lang="es-ES" sz="2000" dirty="0">
              <a:solidFill>
                <a:schemeClr val="accent2"/>
              </a:solidFill>
              <a:latin typeface="Calibri" pitchFamily="34" charset="0"/>
              <a:cs typeface="Calibri" pitchFamily="34" charset="0"/>
            </a:endParaRPr>
          </a:p>
        </p:txBody>
      </p:sp>
      <p:sp>
        <p:nvSpPr>
          <p:cNvPr id="2504715" name="Rectangle 11"/>
          <p:cNvSpPr>
            <a:spLocks noChangeArrowheads="1"/>
          </p:cNvSpPr>
          <p:nvPr/>
        </p:nvSpPr>
        <p:spPr bwMode="auto">
          <a:xfrm>
            <a:off x="6564332" y="2755899"/>
            <a:ext cx="793750" cy="530225"/>
          </a:xfrm>
          <a:prstGeom prst="rect">
            <a:avLst/>
          </a:prstGeom>
          <a:noFill/>
          <a:ln w="9525" algn="ctr">
            <a:noFill/>
            <a:miter lim="800000"/>
            <a:headEnd/>
            <a:tailEnd/>
          </a:ln>
          <a:effectLst/>
        </p:spPr>
        <p:txBody>
          <a:bodyPr/>
          <a:lstStyle/>
          <a:p>
            <a:pPr algn="l">
              <a:spcAft>
                <a:spcPct val="30000"/>
              </a:spcAft>
            </a:pPr>
            <a:r>
              <a:rPr lang="es-MX" sz="2000" b="1" dirty="0" smtClean="0">
                <a:solidFill>
                  <a:schemeClr val="accent2"/>
                </a:solidFill>
                <a:latin typeface="Calibri" pitchFamily="34" charset="0"/>
                <a:cs typeface="Calibri" pitchFamily="34" charset="0"/>
              </a:rPr>
              <a:t>en</a:t>
            </a:r>
            <a:endParaRPr lang="es-MX" sz="2000" b="1" dirty="0">
              <a:solidFill>
                <a:schemeClr val="accent2"/>
              </a:solidFill>
              <a:latin typeface="Calibri" pitchFamily="34" charset="0"/>
              <a:cs typeface="Calibri" pitchFamily="34" charset="0"/>
            </a:endParaRPr>
          </a:p>
          <a:p>
            <a:pPr algn="l">
              <a:spcAft>
                <a:spcPct val="30000"/>
              </a:spcAft>
            </a:pPr>
            <a:r>
              <a:rPr lang="es-MX" sz="2000" b="1" dirty="0">
                <a:solidFill>
                  <a:schemeClr val="accent2"/>
                </a:solidFill>
                <a:latin typeface="Calibri" pitchFamily="34" charset="0"/>
                <a:cs typeface="Calibri" pitchFamily="34" charset="0"/>
              </a:rPr>
              <a:t> </a:t>
            </a:r>
            <a:endParaRPr lang="es-ES" sz="2000" b="1" dirty="0">
              <a:solidFill>
                <a:schemeClr val="accent2"/>
              </a:solidFill>
              <a:latin typeface="Calibri" pitchFamily="34" charset="0"/>
              <a:cs typeface="Calibri" pitchFamily="34" charset="0"/>
            </a:endParaRPr>
          </a:p>
        </p:txBody>
      </p:sp>
      <p:sp>
        <p:nvSpPr>
          <p:cNvPr id="12" name="Rectangle 6"/>
          <p:cNvSpPr>
            <a:spLocks noChangeArrowheads="1"/>
          </p:cNvSpPr>
          <p:nvPr/>
        </p:nvSpPr>
        <p:spPr bwMode="auto">
          <a:xfrm>
            <a:off x="5072066" y="3357562"/>
            <a:ext cx="3817936" cy="264320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nchorCtr="0"/>
          <a:lstStyle/>
          <a:p>
            <a:pPr marL="174625" indent="-174625" algn="l">
              <a:spcBef>
                <a:spcPts val="600"/>
              </a:spcBef>
              <a:spcAft>
                <a:spcPts val="1800"/>
              </a:spcAft>
              <a:buFont typeface="Arial" pitchFamily="34" charset="0"/>
              <a:buChar char="•"/>
            </a:pPr>
            <a:r>
              <a:rPr lang="es-MX" sz="2000" dirty="0" smtClean="0">
                <a:solidFill>
                  <a:schemeClr val="accent2"/>
                </a:solidFill>
                <a:latin typeface="Calibri" pitchFamily="34" charset="0"/>
                <a:cs typeface="Calibri" pitchFamily="34" charset="0"/>
              </a:rPr>
              <a:t>Apoyar en la asignación de los recursos presupuestarios</a:t>
            </a:r>
            <a:endParaRPr lang="es-MX" sz="2000" dirty="0">
              <a:solidFill>
                <a:schemeClr val="accent2"/>
              </a:solidFill>
              <a:latin typeface="Calibri" pitchFamily="34" charset="0"/>
              <a:cs typeface="Calibri" pitchFamily="34" charset="0"/>
            </a:endParaRPr>
          </a:p>
          <a:p>
            <a:pPr marL="174625" indent="-174625" algn="l">
              <a:spcBef>
                <a:spcPts val="600"/>
              </a:spcBef>
              <a:spcAft>
                <a:spcPts val="1800"/>
              </a:spcAft>
              <a:buFont typeface="Arial" pitchFamily="34" charset="0"/>
              <a:buChar char="•"/>
            </a:pPr>
            <a:r>
              <a:rPr lang="es-MX" sz="2000" dirty="0" smtClean="0">
                <a:solidFill>
                  <a:schemeClr val="accent2"/>
                </a:solidFill>
                <a:latin typeface="Calibri" pitchFamily="34" charset="0"/>
                <a:cs typeface="Calibri" pitchFamily="34" charset="0"/>
              </a:rPr>
              <a:t>Mejora continua de los programas</a:t>
            </a:r>
            <a:endParaRPr lang="es-MX" sz="2000" dirty="0">
              <a:solidFill>
                <a:schemeClr val="accent2"/>
              </a:solidFill>
              <a:latin typeface="Calibri" pitchFamily="34" charset="0"/>
              <a:cs typeface="Calibri" pitchFamily="34" charset="0"/>
            </a:endParaRPr>
          </a:p>
          <a:p>
            <a:pPr marL="174625" indent="-174625" algn="l">
              <a:spcBef>
                <a:spcPts val="600"/>
              </a:spcBef>
              <a:spcAft>
                <a:spcPts val="1800"/>
              </a:spcAft>
              <a:buFont typeface="Arial" pitchFamily="34" charset="0"/>
              <a:buChar char="•"/>
            </a:pPr>
            <a:r>
              <a:rPr lang="es-MX" sz="2000" dirty="0" smtClean="0">
                <a:solidFill>
                  <a:schemeClr val="accent2"/>
                </a:solidFill>
                <a:latin typeface="Calibri" pitchFamily="34" charset="0"/>
                <a:cs typeface="Calibri" pitchFamily="34" charset="0"/>
              </a:rPr>
              <a:t>Modernización </a:t>
            </a:r>
            <a:r>
              <a:rPr lang="es-MX" sz="2000" dirty="0">
                <a:solidFill>
                  <a:schemeClr val="accent2"/>
                </a:solidFill>
                <a:latin typeface="Calibri" pitchFamily="34" charset="0"/>
                <a:cs typeface="Calibri" pitchFamily="34" charset="0"/>
              </a:rPr>
              <a:t>de la gestión pública</a:t>
            </a:r>
            <a:endParaRPr lang="es-ES" sz="2000" dirty="0">
              <a:solidFill>
                <a:schemeClr val="accent2"/>
              </a:solidFill>
              <a:latin typeface="Calibri" pitchFamily="34" charset="0"/>
              <a:cs typeface="Calibri" pitchFamily="34" charset="0"/>
            </a:endParaRPr>
          </a:p>
        </p:txBody>
      </p:sp>
      <p:sp>
        <p:nvSpPr>
          <p:cNvPr id="13" name="12 Flecha derecha"/>
          <p:cNvSpPr/>
          <p:nvPr/>
        </p:nvSpPr>
        <p:spPr bwMode="auto">
          <a:xfrm>
            <a:off x="4286248" y="4429132"/>
            <a:ext cx="642942" cy="285752"/>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tab pos="536575" algn="l"/>
              </a:tabLst>
            </a:pPr>
            <a:endParaRPr kumimoji="0" lang="es-MX" sz="1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107950" y="71438"/>
            <a:ext cx="8208963" cy="549275"/>
          </a:xfrm>
          <a:prstGeom prst="rect">
            <a:avLst/>
          </a:prstGeom>
          <a:noFill/>
          <a:ln w="9525">
            <a:noFill/>
            <a:miter lim="800000"/>
            <a:headEnd/>
            <a:tailEnd/>
          </a:ln>
          <a:effectLst/>
        </p:spPr>
        <p:txBody>
          <a:bodyPr anchor="ctr"/>
          <a:lstStyle/>
          <a:p>
            <a:pPr>
              <a:spcBef>
                <a:spcPct val="0"/>
              </a:spcBef>
            </a:pPr>
            <a:r>
              <a:rPr lang="es-MX" sz="2400" b="1" cap="small" dirty="0" err="1" smtClean="0">
                <a:solidFill>
                  <a:schemeClr val="accent2"/>
                </a:solidFill>
                <a:latin typeface="Calibri" pitchFamily="34" charset="0"/>
                <a:cs typeface="Calibri" pitchFamily="34" charset="0"/>
              </a:rPr>
              <a:t>PbR</a:t>
            </a:r>
            <a:r>
              <a:rPr lang="es-MX" sz="2400" b="1" cap="small" dirty="0" smtClean="0">
                <a:solidFill>
                  <a:schemeClr val="accent2"/>
                </a:solidFill>
                <a:latin typeface="Calibri" pitchFamily="34" charset="0"/>
                <a:cs typeface="Calibri" pitchFamily="34" charset="0"/>
              </a:rPr>
              <a:t>-Cadena de Valor</a:t>
            </a:r>
            <a:endParaRPr lang="es-ES" sz="2400" b="1" cap="small" dirty="0">
              <a:solidFill>
                <a:schemeClr val="accent2"/>
              </a:solidFill>
              <a:latin typeface="Calibri" pitchFamily="34" charset="0"/>
              <a:cs typeface="Calibri" pitchFamily="34" charset="0"/>
            </a:endParaRPr>
          </a:p>
        </p:txBody>
      </p:sp>
      <p:pic>
        <p:nvPicPr>
          <p:cNvPr id="6" name="Picture 6" descr="C:\Users\agustin_caso\Pictures\Imagenes\Imagen.JPG"/>
          <p:cNvPicPr>
            <a:picLocks noChangeAspect="1" noChangeArrowheads="1"/>
          </p:cNvPicPr>
          <p:nvPr/>
        </p:nvPicPr>
        <p:blipFill>
          <a:blip r:embed="rId3" cstate="print"/>
          <a:srcRect/>
          <a:stretch>
            <a:fillRect/>
          </a:stretch>
        </p:blipFill>
        <p:spPr bwMode="auto">
          <a:xfrm>
            <a:off x="0" y="714356"/>
            <a:ext cx="8358188" cy="5786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ción UCSV">
  <a:themeElements>
    <a:clrScheme name="Presentación UCS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ción UCS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20000"/>
          </a:spcBef>
          <a:spcAft>
            <a:spcPct val="0"/>
          </a:spcAft>
          <a:buClrTx/>
          <a:buSzTx/>
          <a:buFontTx/>
          <a:buNone/>
          <a:tabLst>
            <a:tab pos="536575" algn="l"/>
          </a:tabLst>
          <a:defRPr kumimoji="0" lang="es-E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20000"/>
          </a:spcBef>
          <a:spcAft>
            <a:spcPct val="0"/>
          </a:spcAft>
          <a:buClrTx/>
          <a:buSzTx/>
          <a:buFontTx/>
          <a:buNone/>
          <a:tabLst>
            <a:tab pos="536575" algn="l"/>
          </a:tabLst>
          <a:defRPr kumimoji="0" lang="es-ES" sz="1000" b="0" i="0" u="none" strike="noStrike" cap="none" normalizeH="0" baseline="0" smtClean="0">
            <a:ln>
              <a:noFill/>
            </a:ln>
            <a:solidFill>
              <a:schemeClr val="tx1"/>
            </a:solidFill>
            <a:effectLst/>
            <a:latin typeface="Arial" charset="0"/>
          </a:defRPr>
        </a:defPPr>
      </a:lstStyle>
    </a:lnDef>
  </a:objectDefaults>
  <a:extraClrSchemeLst>
    <a:extraClrScheme>
      <a:clrScheme name="Presentación UCS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ción UCSV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ción UCSV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ción UCSV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ción UCSV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ción UCSV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ción UCSV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ción UCSV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ción UCSV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ción UCSV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ción UCSV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ción UCSV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21883</TotalTime>
  <Words>3719</Words>
  <Application>Microsoft Office PowerPoint</Application>
  <PresentationFormat>On-screen Show (4:3)</PresentationFormat>
  <Paragraphs>386</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Presentación UCSV</vt:lpstr>
      <vt:lpstr>Slide 1</vt:lpstr>
      <vt:lpstr>Slide 2</vt:lpstr>
      <vt:lpstr>Slide 3</vt:lpstr>
      <vt:lpstr>Slide 4</vt:lpstr>
      <vt:lpstr>Slide 5</vt:lpstr>
      <vt:lpstr>Slide 6</vt:lpstr>
      <vt:lpstr>Slide 7</vt:lpstr>
      <vt:lpstr>Gestión para Resultados (GpR)</vt:lpstr>
      <vt:lpstr>Slide 9</vt:lpstr>
      <vt:lpstr>Slide 10</vt:lpstr>
      <vt:lpstr>Presupuesto basado en Resultados (PbR)</vt:lpstr>
      <vt:lpstr>Slide 12</vt:lpstr>
      <vt:lpstr>Slide 13</vt:lpstr>
      <vt:lpstr>Sistema de Evaluación del Desempeño (SED)</vt:lpstr>
      <vt:lpstr>Evaluaciones</vt:lpstr>
      <vt:lpstr>Slide 16</vt:lpstr>
      <vt:lpstr>Avances</vt:lpstr>
      <vt:lpstr>Avances</vt:lpstr>
      <vt:lpstr>Avances</vt:lpstr>
      <vt:lpstr>Avances</vt:lpstr>
      <vt:lpstr>Avances</vt:lpstr>
      <vt:lpstr>Avances</vt:lpstr>
      <vt:lpstr>Retos</vt:lpstr>
      <vt:lpstr>Perspectiva</vt:lpstr>
      <vt:lpstr>Slide 25</vt:lpstr>
    </vt:vector>
  </TitlesOfParts>
  <Company>shcp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ENTRENAMIENTO DE MEDIOS</dc:title>
  <dc:creator>paulina_jimenez</dc:creator>
  <cp:lastModifiedBy>German Loyola Corres</cp:lastModifiedBy>
  <cp:revision>2226</cp:revision>
  <dcterms:created xsi:type="dcterms:W3CDTF">2007-01-22T22:21:52Z</dcterms:created>
  <dcterms:modified xsi:type="dcterms:W3CDTF">2010-08-24T05:25:09Z</dcterms:modified>
</cp:coreProperties>
</file>