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notesMasterIdLst>
    <p:notesMasterId r:id="rId30"/>
  </p:notesMasterIdLst>
  <p:handoutMasterIdLst>
    <p:handoutMasterId r:id="rId31"/>
  </p:handoutMasterIdLst>
  <p:sldIdLst>
    <p:sldId id="350" r:id="rId4"/>
    <p:sldId id="345" r:id="rId5"/>
    <p:sldId id="351" r:id="rId6"/>
    <p:sldId id="357" r:id="rId7"/>
    <p:sldId id="369" r:id="rId8"/>
    <p:sldId id="375" r:id="rId9"/>
    <p:sldId id="376" r:id="rId10"/>
    <p:sldId id="377" r:id="rId11"/>
    <p:sldId id="378" r:id="rId12"/>
    <p:sldId id="359" r:id="rId13"/>
    <p:sldId id="360" r:id="rId14"/>
    <p:sldId id="361" r:id="rId15"/>
    <p:sldId id="362" r:id="rId16"/>
    <p:sldId id="363" r:id="rId17"/>
    <p:sldId id="364" r:id="rId18"/>
    <p:sldId id="352" r:id="rId19"/>
    <p:sldId id="355" r:id="rId20"/>
    <p:sldId id="326" r:id="rId21"/>
    <p:sldId id="336" r:id="rId22"/>
    <p:sldId id="344" r:id="rId23"/>
    <p:sldId id="339" r:id="rId24"/>
    <p:sldId id="346" r:id="rId25"/>
    <p:sldId id="372" r:id="rId26"/>
    <p:sldId id="374" r:id="rId27"/>
    <p:sldId id="370" r:id="rId28"/>
    <p:sldId id="349" r:id="rId29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C7E"/>
    <a:srgbClr val="DAE7EC"/>
    <a:srgbClr val="7D0000"/>
    <a:srgbClr val="260000"/>
    <a:srgbClr val="99815D"/>
    <a:srgbClr val="D7CDBE"/>
    <a:srgbClr val="9CBECC"/>
    <a:srgbClr val="F0EDE7"/>
    <a:srgbClr val="DFD9D9"/>
    <a:srgbClr val="D8B3B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5" autoAdjust="0"/>
    <p:restoredTop sz="94737" autoAdjust="0"/>
  </p:normalViewPr>
  <p:slideViewPr>
    <p:cSldViewPr>
      <p:cViewPr>
        <p:scale>
          <a:sx n="60" d="100"/>
          <a:sy n="60" d="100"/>
        </p:scale>
        <p:origin x="-141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5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-Estado%20para%20Resultados\2.%20Avalia&#231;&#227;o%20Executiva%20de%20Indicadores\AEI%202010\Relat&#243;rio%20Final\Tabelas%20AEI%202010_v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201;ber\Meus%20documentos\Produ&#231;&#227;o\AEI\Tabelas%20AEI%202010_v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201;ber\Meus%20documentos\Produ&#231;&#227;o\AEI\Tabelas%20AEI%202010_v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-Estado%20para%20Resultados\2.%20Avalia&#231;&#227;o%20Executiva%20de%20Indicadores\AEI%202010\Relat&#243;rio%20Final\Tabelas%20AEI%202010_v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7.6273185762505455E-2"/>
          <c:y val="3.0014914743582602E-2"/>
          <c:w val="0.90658795797213498"/>
          <c:h val="0.70991878387121077"/>
        </c:manualLayout>
      </c:layout>
      <c:barChart>
        <c:barDir val="col"/>
        <c:grouping val="percentStacked"/>
        <c:ser>
          <c:idx val="4"/>
          <c:order val="0"/>
          <c:tx>
            <c:strRef>
              <c:f>Classes!$G$62</c:f>
              <c:strCache>
                <c:ptCount val="1"/>
                <c:pt idx="0">
                  <c:v>Precário
0-40</c:v>
                </c:pt>
              </c:strCache>
            </c:strRef>
          </c:tx>
          <c:spPr>
            <a:solidFill>
              <a:srgbClr val="D8B3B3"/>
            </a:solidFill>
            <a:ln>
              <a:solidFill>
                <a:schemeClr val="tx1"/>
              </a:solidFill>
            </a:ln>
          </c:spPr>
          <c:dLbls>
            <c:dLbl>
              <c:idx val="1"/>
              <c:delete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15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Classes!$B$63:$B$65</c:f>
              <c:strCache>
                <c:ptCount val="3"/>
                <c:pt idx="0">
                  <c:v>AEI 2007</c:v>
                </c:pt>
                <c:pt idx="1">
                  <c:v>AEI 2009</c:v>
                </c:pt>
                <c:pt idx="2">
                  <c:v>AEI 2010</c:v>
                </c:pt>
              </c:strCache>
            </c:strRef>
          </c:cat>
          <c:val>
            <c:numRef>
              <c:f>Classes!$G$63:$G$65</c:f>
              <c:numCache>
                <c:formatCode>0.0%</c:formatCode>
                <c:ptCount val="3"/>
                <c:pt idx="0">
                  <c:v>0.16037735849056653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3"/>
          <c:order val="1"/>
          <c:tx>
            <c:strRef>
              <c:f>Classes!$F$62</c:f>
              <c:strCache>
                <c:ptCount val="1"/>
                <c:pt idx="0">
                  <c:v>Fraco
40-60</c:v>
                </c:pt>
              </c:strCache>
            </c:strRef>
          </c:tx>
          <c:spPr>
            <a:solidFill>
              <a:srgbClr val="7D00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Classes!$B$63:$B$65</c:f>
              <c:strCache>
                <c:ptCount val="3"/>
                <c:pt idx="0">
                  <c:v>AEI 2007</c:v>
                </c:pt>
                <c:pt idx="1">
                  <c:v>AEI 2009</c:v>
                </c:pt>
                <c:pt idx="2">
                  <c:v>AEI 2010</c:v>
                </c:pt>
              </c:strCache>
            </c:strRef>
          </c:cat>
          <c:val>
            <c:numRef>
              <c:f>Classes!$F$63:$F$65</c:f>
              <c:numCache>
                <c:formatCode>0.0%</c:formatCode>
                <c:ptCount val="3"/>
                <c:pt idx="0">
                  <c:v>0.37735849056603782</c:v>
                </c:pt>
                <c:pt idx="1">
                  <c:v>0.23076923076923264</c:v>
                </c:pt>
                <c:pt idx="2">
                  <c:v>8.5714285714285743E-2</c:v>
                </c:pt>
              </c:numCache>
            </c:numRef>
          </c:val>
        </c:ser>
        <c:ser>
          <c:idx val="2"/>
          <c:order val="2"/>
          <c:tx>
            <c:strRef>
              <c:f>Classes!$E$62</c:f>
              <c:strCache>
                <c:ptCount val="1"/>
                <c:pt idx="0">
                  <c:v>Limitado
60-70</c:v>
                </c:pt>
              </c:strCache>
            </c:strRef>
          </c:tx>
          <c:spPr>
            <a:solidFill>
              <a:srgbClr val="085C7E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Classes!$B$63:$B$65</c:f>
              <c:strCache>
                <c:ptCount val="3"/>
                <c:pt idx="0">
                  <c:v>AEI 2007</c:v>
                </c:pt>
                <c:pt idx="1">
                  <c:v>AEI 2009</c:v>
                </c:pt>
                <c:pt idx="2">
                  <c:v>AEI 2010</c:v>
                </c:pt>
              </c:strCache>
            </c:strRef>
          </c:cat>
          <c:val>
            <c:numRef>
              <c:f>Classes!$E$63:$E$65</c:f>
              <c:numCache>
                <c:formatCode>0.0%</c:formatCode>
                <c:ptCount val="3"/>
                <c:pt idx="0">
                  <c:v>0.40566037735849336</c:v>
                </c:pt>
                <c:pt idx="1">
                  <c:v>0.20192307692307687</c:v>
                </c:pt>
                <c:pt idx="2">
                  <c:v>0.24761904761904771</c:v>
                </c:pt>
              </c:numCache>
            </c:numRef>
          </c:val>
        </c:ser>
        <c:ser>
          <c:idx val="1"/>
          <c:order val="3"/>
          <c:tx>
            <c:strRef>
              <c:f>Classes!$D$62</c:f>
              <c:strCache>
                <c:ptCount val="1"/>
                <c:pt idx="0">
                  <c:v>Moderado
70-80</c:v>
                </c:pt>
              </c:strCache>
            </c:strRef>
          </c:tx>
          <c:spPr>
            <a:solidFill>
              <a:srgbClr val="9CBECC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5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Classes!$B$63:$B$65</c:f>
              <c:strCache>
                <c:ptCount val="3"/>
                <c:pt idx="0">
                  <c:v>AEI 2007</c:v>
                </c:pt>
                <c:pt idx="1">
                  <c:v>AEI 2009</c:v>
                </c:pt>
                <c:pt idx="2">
                  <c:v>AEI 2010</c:v>
                </c:pt>
              </c:strCache>
            </c:strRef>
          </c:cat>
          <c:val>
            <c:numRef>
              <c:f>Classes!$D$63:$D$65</c:f>
              <c:numCache>
                <c:formatCode>0.0%</c:formatCode>
                <c:ptCount val="3"/>
                <c:pt idx="0">
                  <c:v>5.6603773584905683E-2</c:v>
                </c:pt>
                <c:pt idx="1">
                  <c:v>0.37500000000000183</c:v>
                </c:pt>
                <c:pt idx="2">
                  <c:v>0.2952380952380953</c:v>
                </c:pt>
              </c:numCache>
            </c:numRef>
          </c:val>
        </c:ser>
        <c:ser>
          <c:idx val="0"/>
          <c:order val="4"/>
          <c:tx>
            <c:strRef>
              <c:f>Classes!$C$62</c:f>
              <c:strCache>
                <c:ptCount val="1"/>
                <c:pt idx="0">
                  <c:v>Suficiente
80-100</c:v>
                </c:pt>
              </c:strCache>
            </c:strRef>
          </c:tx>
          <c:spPr>
            <a:solidFill>
              <a:srgbClr val="DAE7EC"/>
            </a:solidFill>
            <a:ln>
              <a:solidFill>
                <a:schemeClr val="tx1"/>
              </a:solidFill>
            </a:ln>
          </c:spPr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15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Classes!$B$63:$B$65</c:f>
              <c:strCache>
                <c:ptCount val="3"/>
                <c:pt idx="0">
                  <c:v>AEI 2007</c:v>
                </c:pt>
                <c:pt idx="1">
                  <c:v>AEI 2009</c:v>
                </c:pt>
                <c:pt idx="2">
                  <c:v>AEI 2010</c:v>
                </c:pt>
              </c:strCache>
            </c:strRef>
          </c:cat>
          <c:val>
            <c:numRef>
              <c:f>Classes!$C$63:$C$65</c:f>
              <c:numCache>
                <c:formatCode>0.0%</c:formatCode>
                <c:ptCount val="3"/>
                <c:pt idx="0">
                  <c:v>0</c:v>
                </c:pt>
                <c:pt idx="1">
                  <c:v>0.19230769230769301</c:v>
                </c:pt>
                <c:pt idx="2">
                  <c:v>0.37142857142857488</c:v>
                </c:pt>
              </c:numCache>
            </c:numRef>
          </c:val>
        </c:ser>
        <c:overlap val="100"/>
        <c:axId val="68877696"/>
        <c:axId val="69158016"/>
      </c:barChart>
      <c:catAx>
        <c:axId val="68877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69158016"/>
        <c:crosses val="autoZero"/>
        <c:auto val="1"/>
        <c:lblAlgn val="ctr"/>
        <c:lblOffset val="100"/>
      </c:catAx>
      <c:valAx>
        <c:axId val="69158016"/>
        <c:scaling>
          <c:orientation val="minMax"/>
        </c:scaling>
        <c:axPos val="l"/>
        <c:numFmt formatCode="0%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68877696"/>
        <c:crosses val="autoZero"/>
        <c:crossBetween val="between"/>
      </c:valAx>
      <c:spPr>
        <a:ln>
          <a:noFill/>
        </a:ln>
        <a:scene3d>
          <a:camera prst="orthographicFront"/>
          <a:lightRig rig="chilly" dir="t"/>
        </a:scene3d>
        <a:sp3d prstMaterial="matte"/>
      </c:spPr>
    </c:plotArea>
    <c:legend>
      <c:legendPos val="b"/>
      <c:layout>
        <c:manualLayout>
          <c:xMode val="edge"/>
          <c:yMode val="edge"/>
          <c:x val="0.12122029638075719"/>
          <c:y val="0.8495818004078256"/>
          <c:w val="0.74540909910098962"/>
          <c:h val="0.1250748325878519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spPr>
    <a:noFill/>
    <a:ln>
      <a:noFill/>
    </a:ln>
    <a:scene3d>
      <a:camera prst="orthographicFront"/>
      <a:lightRig rig="threePt" dir="t"/>
    </a:scene3d>
    <a:sp3d prstMaterial="matte">
      <a:bevelT/>
    </a:sp3d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35554900486828883"/>
          <c:y val="2.3231554071234232E-2"/>
          <c:w val="0.61487954650364274"/>
          <c:h val="0.85730803660442756"/>
        </c:manualLayout>
      </c:layout>
      <c:barChart>
        <c:barDir val="bar"/>
        <c:grouping val="stacked"/>
        <c:ser>
          <c:idx val="0"/>
          <c:order val="0"/>
          <c:tx>
            <c:strRef>
              <c:f>'Resultado AR'!$B$1:$G$1</c:f>
              <c:strCache>
                <c:ptCount val="1"/>
                <c:pt idx="0">
                  <c:v>AEI 2007</c:v>
                </c:pt>
              </c:strCache>
            </c:strRef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'Resultado AR'!$B$3:$B$16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AR'!$G$3:$G$16</c:f>
              <c:numCache>
                <c:formatCode>0.0</c:formatCode>
                <c:ptCount val="14"/>
                <c:pt idx="0">
                  <c:v>39.285714285714285</c:v>
                </c:pt>
                <c:pt idx="1">
                  <c:v>47.783333333333339</c:v>
                </c:pt>
                <c:pt idx="2">
                  <c:v>39.720000000000013</c:v>
                </c:pt>
                <c:pt idx="3">
                  <c:v>48.25</c:v>
                </c:pt>
                <c:pt idx="4">
                  <c:v>33.720000000000013</c:v>
                </c:pt>
                <c:pt idx="5">
                  <c:v>54.125000000000156</c:v>
                </c:pt>
                <c:pt idx="6">
                  <c:v>59.866666666666262</c:v>
                </c:pt>
                <c:pt idx="7">
                  <c:v>60.23571428571428</c:v>
                </c:pt>
                <c:pt idx="8">
                  <c:v>54.925000000000011</c:v>
                </c:pt>
                <c:pt idx="9">
                  <c:v>55.618750000000013</c:v>
                </c:pt>
                <c:pt idx="10">
                  <c:v>59.807142857142694</c:v>
                </c:pt>
                <c:pt idx="11">
                  <c:v>64.69</c:v>
                </c:pt>
                <c:pt idx="12">
                  <c:v>58.100000000000009</c:v>
                </c:pt>
                <c:pt idx="13">
                  <c:v>54.347641509433515</c:v>
                </c:pt>
              </c:numCache>
            </c:numRef>
          </c:val>
        </c:ser>
        <c:ser>
          <c:idx val="1"/>
          <c:order val="1"/>
          <c:tx>
            <c:strRef>
              <c:f>'Resultado AR'!$I$1:$N$1</c:f>
              <c:strCache>
                <c:ptCount val="1"/>
                <c:pt idx="0">
                  <c:v>AEI 2009</c:v>
                </c:pt>
              </c:strCache>
            </c:strRef>
          </c:tx>
          <c:spPr>
            <a:solidFill>
              <a:srgbClr val="085C7E"/>
            </a:solidFill>
          </c:spPr>
          <c:dLbls>
            <c:dLbl>
              <c:idx val="0"/>
              <c:tx>
                <c:strRef>
                  <c:f>'Resultado AR'!$N$3</c:f>
                  <c:strCache>
                    <c:ptCount val="1"/>
                    <c:pt idx="0">
                      <c:v>59,0</c:v>
                    </c:pt>
                  </c:strCache>
                </c:strRef>
              </c:tx>
              <c:showVal val="1"/>
            </c:dLbl>
            <c:dLbl>
              <c:idx val="1"/>
              <c:tx>
                <c:strRef>
                  <c:f>'Resultado AR'!$N$4</c:f>
                  <c:strCache>
                    <c:ptCount val="1"/>
                    <c:pt idx="0">
                      <c:v>57,5</c:v>
                    </c:pt>
                  </c:strCache>
                </c:strRef>
              </c:tx>
              <c:showVal val="1"/>
            </c:dLbl>
            <c:dLbl>
              <c:idx val="2"/>
              <c:layout>
                <c:manualLayout>
                  <c:x val="2.2370194073608202E-2"/>
                  <c:y val="0"/>
                </c:manualLayout>
              </c:layout>
              <c:tx>
                <c:strRef>
                  <c:f>'Resultado AR'!$N$5</c:f>
                  <c:strCache>
                    <c:ptCount val="1"/>
                    <c:pt idx="0">
                      <c:v>57,0</c:v>
                    </c:pt>
                  </c:strCache>
                </c:strRef>
              </c:tx>
              <c:showVal val="1"/>
            </c:dLbl>
            <c:dLbl>
              <c:idx val="3"/>
              <c:tx>
                <c:strRef>
                  <c:f>'Resultado AR'!$N$6</c:f>
                  <c:strCache>
                    <c:ptCount val="1"/>
                    <c:pt idx="0">
                      <c:v>63,2</c:v>
                    </c:pt>
                  </c:strCache>
                </c:strRef>
              </c:tx>
              <c:showVal val="1"/>
            </c:dLbl>
            <c:dLbl>
              <c:idx val="4"/>
              <c:layout>
                <c:manualLayout>
                  <c:x val="3.2897240612212088E-2"/>
                  <c:y val="0"/>
                </c:manualLayout>
              </c:layout>
              <c:tx>
                <c:strRef>
                  <c:f>'Resultado AR'!$N$7</c:f>
                  <c:strCache>
                    <c:ptCount val="1"/>
                    <c:pt idx="0">
                      <c:v>65,1</c:v>
                    </c:pt>
                  </c:strCache>
                </c:strRef>
              </c:tx>
              <c:showVal val="1"/>
            </c:dLbl>
            <c:dLbl>
              <c:idx val="5"/>
              <c:tx>
                <c:strRef>
                  <c:f>'Resultado AR'!$N$8</c:f>
                  <c:strCache>
                    <c:ptCount val="1"/>
                    <c:pt idx="0">
                      <c:v>70,2</c:v>
                    </c:pt>
                  </c:strCache>
                </c:strRef>
              </c:tx>
              <c:showVal val="1"/>
            </c:dLbl>
            <c:dLbl>
              <c:idx val="6"/>
              <c:layout>
                <c:manualLayout>
                  <c:x val="9.2112563832505139E-3"/>
                  <c:y val="0"/>
                </c:manualLayout>
              </c:layout>
              <c:tx>
                <c:strRef>
                  <c:f>'Resultado AR'!$N$9</c:f>
                  <c:strCache>
                    <c:ptCount val="1"/>
                    <c:pt idx="0">
                      <c:v>65,7</c:v>
                    </c:pt>
                  </c:strCache>
                </c:strRef>
              </c:tx>
              <c:showVal val="1"/>
            </c:dLbl>
            <c:dLbl>
              <c:idx val="7"/>
              <c:tx>
                <c:strRef>
                  <c:f>'Resultado AR'!$N$10</c:f>
                  <c:strCache>
                    <c:ptCount val="1"/>
                    <c:pt idx="0">
                      <c:v>71,5</c:v>
                    </c:pt>
                  </c:strCache>
                </c:strRef>
              </c:tx>
              <c:showVal val="1"/>
            </c:dLbl>
            <c:dLbl>
              <c:idx val="8"/>
              <c:layout>
                <c:manualLayout>
                  <c:x val="1.4474831459393539E-2"/>
                  <c:y val="0"/>
                </c:manualLayout>
              </c:layout>
              <c:tx>
                <c:strRef>
                  <c:f>'Resultado AR'!$N$11</c:f>
                  <c:strCache>
                    <c:ptCount val="1"/>
                    <c:pt idx="0">
                      <c:v>74,2</c:v>
                    </c:pt>
                  </c:strCache>
                </c:strRef>
              </c:tx>
              <c:showVal val="1"/>
            </c:dLbl>
            <c:dLbl>
              <c:idx val="9"/>
              <c:layout>
                <c:manualLayout>
                  <c:x val="9.2112563832504289E-3"/>
                  <c:y val="3.8718809502400496E-17"/>
                </c:manualLayout>
              </c:layout>
              <c:tx>
                <c:strRef>
                  <c:f>'Resultado AR'!$N$12</c:f>
                  <c:strCache>
                    <c:ptCount val="1"/>
                    <c:pt idx="0">
                      <c:v>74,4</c:v>
                    </c:pt>
                  </c:strCache>
                </c:strRef>
              </c:tx>
              <c:showVal val="1"/>
            </c:dLbl>
            <c:dLbl>
              <c:idx val="10"/>
              <c:layout>
                <c:manualLayout>
                  <c:x val="1.5790725228429423E-2"/>
                  <c:y val="0"/>
                </c:manualLayout>
              </c:layout>
              <c:tx>
                <c:strRef>
                  <c:f>'Resultado AR'!$N$13</c:f>
                  <c:strCache>
                    <c:ptCount val="1"/>
                    <c:pt idx="0">
                      <c:v>75,4</c:v>
                    </c:pt>
                  </c:strCache>
                </c:strRef>
              </c:tx>
              <c:showVal val="1"/>
            </c:dLbl>
            <c:dLbl>
              <c:idx val="11"/>
              <c:layout>
                <c:manualLayout>
                  <c:x val="-2.6317875380715799E-3"/>
                  <c:y val="0"/>
                </c:manualLayout>
              </c:layout>
              <c:tx>
                <c:strRef>
                  <c:f>'Resultado AR'!$N$14</c:f>
                  <c:strCache>
                    <c:ptCount val="1"/>
                    <c:pt idx="0">
                      <c:v>75,4</c:v>
                    </c:pt>
                  </c:strCache>
                </c:strRef>
              </c:tx>
              <c:showVal val="1"/>
            </c:dLbl>
            <c:dLbl>
              <c:idx val="12"/>
              <c:layout>
                <c:manualLayout>
                  <c:x val="2.7633769149751561E-2"/>
                  <c:y val="0"/>
                </c:manualLayout>
              </c:layout>
              <c:tx>
                <c:strRef>
                  <c:f>'Resultado AR'!$N$15</c:f>
                  <c:strCache>
                    <c:ptCount val="1"/>
                    <c:pt idx="0">
                      <c:v>79,6</c:v>
                    </c:pt>
                  </c:strCache>
                </c:strRef>
              </c:tx>
              <c:showVal val="1"/>
            </c:dLbl>
            <c:dLbl>
              <c:idx val="13"/>
              <c:layout>
                <c:manualLayout>
                  <c:x val="1.4474831459393442E-2"/>
                  <c:y val="0"/>
                </c:manualLayout>
              </c:layout>
              <c:tx>
                <c:strRef>
                  <c:f>'Resultado AR'!$N$16</c:f>
                  <c:strCache>
                    <c:ptCount val="1"/>
                    <c:pt idx="0">
                      <c:v>68,5</c:v>
                    </c:pt>
                  </c:strCache>
                </c:strRef>
              </c:tx>
              <c:showVal val="1"/>
            </c:dLbl>
            <c:txPr>
              <a:bodyPr/>
              <a:lstStyle/>
              <a:p>
                <a:pPr algn="ctr">
                  <a:defRPr lang="pt-BR" sz="1400" b="1" i="0" u="none" strike="noStrike" kern="1200" baseline="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</c:dLbls>
          <c:cat>
            <c:strRef>
              <c:f>'Resultado AR'!$B$3:$B$16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AR'!$AB$3:$AB$16</c:f>
              <c:numCache>
                <c:formatCode>0.0</c:formatCode>
                <c:ptCount val="14"/>
                <c:pt idx="0">
                  <c:v>19.742857142857133</c:v>
                </c:pt>
                <c:pt idx="1">
                  <c:v>9.7000000000000011</c:v>
                </c:pt>
                <c:pt idx="2">
                  <c:v>17.313333333333201</c:v>
                </c:pt>
                <c:pt idx="3">
                  <c:v>14.930000000000007</c:v>
                </c:pt>
                <c:pt idx="4">
                  <c:v>31.417500000000011</c:v>
                </c:pt>
                <c:pt idx="5">
                  <c:v>16.105000000000011</c:v>
                </c:pt>
                <c:pt idx="6">
                  <c:v>5.8388888888888957</c:v>
                </c:pt>
                <c:pt idx="7">
                  <c:v>11.30000000000002</c:v>
                </c:pt>
                <c:pt idx="8">
                  <c:v>19.234999999999999</c:v>
                </c:pt>
                <c:pt idx="9">
                  <c:v>18.78680555555556</c:v>
                </c:pt>
                <c:pt idx="10">
                  <c:v>15.557142857142876</c:v>
                </c:pt>
                <c:pt idx="11">
                  <c:v>10.674285714285716</c:v>
                </c:pt>
                <c:pt idx="12">
                  <c:v>21.541666666666657</c:v>
                </c:pt>
                <c:pt idx="13">
                  <c:v>14.200916182873765</c:v>
                </c:pt>
              </c:numCache>
            </c:numRef>
          </c:val>
        </c:ser>
        <c:ser>
          <c:idx val="2"/>
          <c:order val="2"/>
          <c:tx>
            <c:strRef>
              <c:f>'Resultado AR'!$P$1:$U$1</c:f>
              <c:strCache>
                <c:ptCount val="1"/>
                <c:pt idx="0">
                  <c:v>AEI 2010</c:v>
                </c:pt>
              </c:strCache>
            </c:strRef>
          </c:tx>
          <c:spPr>
            <a:solidFill>
              <a:srgbClr val="99815D"/>
            </a:solidFill>
            <a:ln>
              <a:noFill/>
            </a:ln>
          </c:spPr>
          <c:dLbls>
            <c:dLbl>
              <c:idx val="0"/>
              <c:layout>
                <c:manualLayout>
                  <c:x val="1.9738406535536549E-2"/>
                  <c:y val="0"/>
                </c:manualLayout>
              </c:layout>
              <c:tx>
                <c:strRef>
                  <c:f>'Resultado AR'!$U$3</c:f>
                  <c:strCache>
                    <c:ptCount val="1"/>
                    <c:pt idx="0">
                      <c:v>64,2</c:v>
                    </c:pt>
                  </c:strCache>
                </c:strRef>
              </c:tx>
              <c:dLblPos val="ctr"/>
              <c:showVal val="1"/>
            </c:dLbl>
            <c:dLbl>
              <c:idx val="1"/>
              <c:layout>
                <c:manualLayout>
                  <c:x val="1.4474831459393539E-2"/>
                  <c:y val="0"/>
                </c:manualLayout>
              </c:layout>
              <c:tx>
                <c:strRef>
                  <c:f>'Resultado AR'!$U$4</c:f>
                  <c:strCache>
                    <c:ptCount val="1"/>
                    <c:pt idx="0">
                      <c:v>64,6</c:v>
                    </c:pt>
                  </c:strCache>
                </c:strRef>
              </c:tx>
              <c:dLblPos val="ctr"/>
              <c:showVal val="1"/>
            </c:dLbl>
            <c:dLbl>
              <c:idx val="2"/>
              <c:tx>
                <c:strRef>
                  <c:f>'Resultado AR'!$U$5</c:f>
                  <c:strCache>
                    <c:ptCount val="1"/>
                    <c:pt idx="0">
                      <c:v>66,2</c:v>
                    </c:pt>
                  </c:strCache>
                </c:strRef>
              </c:tx>
              <c:dLblPos val="ctr"/>
              <c:showVal val="1"/>
            </c:dLbl>
            <c:dLbl>
              <c:idx val="3"/>
              <c:tx>
                <c:strRef>
                  <c:f>'Resultado AR'!$U$6</c:f>
                  <c:strCache>
                    <c:ptCount val="1"/>
                    <c:pt idx="0">
                      <c:v>68,5</c:v>
                    </c:pt>
                  </c:strCache>
                </c:strRef>
              </c:tx>
              <c:dLblPos val="ctr"/>
              <c:showVal val="1"/>
            </c:dLbl>
            <c:dLbl>
              <c:idx val="4"/>
              <c:layout>
                <c:manualLayout>
                  <c:x val="5.2635750761431061E-3"/>
                  <c:y val="0"/>
                </c:manualLayout>
              </c:layout>
              <c:tx>
                <c:strRef>
                  <c:f>'Resultado AR'!$U$7</c:f>
                  <c:strCache>
                    <c:ptCount val="1"/>
                    <c:pt idx="0">
                      <c:v>69,5</c:v>
                    </c:pt>
                  </c:strCache>
                </c:strRef>
              </c:tx>
              <c:dLblPos val="ctr"/>
              <c:showVal val="1"/>
            </c:dLbl>
            <c:dLbl>
              <c:idx val="5"/>
              <c:layout>
                <c:manualLayout>
                  <c:x val="1.0527046538603698E-2"/>
                  <c:y val="0"/>
                </c:manualLayout>
              </c:layout>
              <c:tx>
                <c:strRef>
                  <c:f>'Resultado AR'!$U$8</c:f>
                  <c:strCache>
                    <c:ptCount val="1"/>
                    <c:pt idx="0">
                      <c:v>72,3</c:v>
                    </c:pt>
                  </c:strCache>
                </c:strRef>
              </c:tx>
              <c:dLblPos val="ctr"/>
              <c:showVal val="1"/>
            </c:dLbl>
            <c:dLbl>
              <c:idx val="6"/>
              <c:layout>
                <c:manualLayout>
                  <c:x val="1.184304392132189E-2"/>
                  <c:y val="0"/>
                </c:manualLayout>
              </c:layout>
              <c:tx>
                <c:strRef>
                  <c:f>'Resultado AR'!$U$9</c:f>
                  <c:strCache>
                    <c:ptCount val="1"/>
                    <c:pt idx="0">
                      <c:v>74,6</c:v>
                    </c:pt>
                  </c:strCache>
                </c:strRef>
              </c:tx>
              <c:dLblPos val="ctr"/>
              <c:showVal val="1"/>
            </c:dLbl>
            <c:dLbl>
              <c:idx val="7"/>
              <c:tx>
                <c:strRef>
                  <c:f>'Resultado AR'!$U$10</c:f>
                  <c:strCache>
                    <c:ptCount val="1"/>
                    <c:pt idx="0">
                      <c:v>77,9</c:v>
                    </c:pt>
                  </c:strCache>
                </c:strRef>
              </c:tx>
              <c:dLblPos val="ctr"/>
              <c:showVal val="1"/>
            </c:dLbl>
            <c:dLbl>
              <c:idx val="8"/>
              <c:layout>
                <c:manualLayout>
                  <c:x val="6.579468845178957E-3"/>
                  <c:y val="0"/>
                </c:manualLayout>
              </c:layout>
              <c:tx>
                <c:strRef>
                  <c:f>'Resultado AR'!$U$11</c:f>
                  <c:strCache>
                    <c:ptCount val="1"/>
                    <c:pt idx="0">
                      <c:v>79,2</c:v>
                    </c:pt>
                  </c:strCache>
                </c:strRef>
              </c:tx>
              <c:dLblPos val="ctr"/>
              <c:showVal val="1"/>
            </c:dLbl>
            <c:dLbl>
              <c:idx val="9"/>
              <c:layout>
                <c:manualLayout>
                  <c:x val="6.579468845178957E-3"/>
                  <c:y val="3.8718809502400496E-17"/>
                </c:manualLayout>
              </c:layout>
              <c:tx>
                <c:strRef>
                  <c:f>'Resultado AR'!$U$12</c:f>
                  <c:strCache>
                    <c:ptCount val="1"/>
                    <c:pt idx="0">
                      <c:v>79,3</c:v>
                    </c:pt>
                  </c:strCache>
                </c:strRef>
              </c:tx>
              <c:dLblPos val="ctr"/>
              <c:showVal val="1"/>
            </c:dLbl>
            <c:dLbl>
              <c:idx val="10"/>
              <c:layout>
                <c:manualLayout>
                  <c:x val="2.6317875380715899E-3"/>
                  <c:y val="0"/>
                </c:manualLayout>
              </c:layout>
              <c:tx>
                <c:strRef>
                  <c:f>'Resultado AR'!$U$13</c:f>
                  <c:strCache>
                    <c:ptCount val="1"/>
                    <c:pt idx="0">
                      <c:v>80,8</c:v>
                    </c:pt>
                  </c:strCache>
                </c:strRef>
              </c:tx>
              <c:dLblPos val="ctr"/>
              <c:showVal val="1"/>
            </c:dLbl>
            <c:dLbl>
              <c:idx val="11"/>
              <c:tx>
                <c:strRef>
                  <c:f>'Resultado AR'!$U$14</c:f>
                  <c:strCache>
                    <c:ptCount val="1"/>
                    <c:pt idx="0">
                      <c:v>82,5</c:v>
                    </c:pt>
                  </c:strCache>
                </c:strRef>
              </c:tx>
              <c:dLblPos val="ctr"/>
              <c:showVal val="1"/>
            </c:dLbl>
            <c:dLbl>
              <c:idx val="12"/>
              <c:layout>
                <c:manualLayout>
                  <c:x val="7.8953626142147636E-3"/>
                  <c:y val="0"/>
                </c:manualLayout>
              </c:layout>
              <c:tx>
                <c:strRef>
                  <c:f>'Resultado AR'!$U$15</c:f>
                  <c:strCache>
                    <c:ptCount val="1"/>
                    <c:pt idx="0">
                      <c:v>83,5</c:v>
                    </c:pt>
                  </c:strCache>
                </c:strRef>
              </c:tx>
              <c:dLblPos val="ctr"/>
              <c:showVal val="1"/>
            </c:dLbl>
            <c:dLbl>
              <c:idx val="13"/>
              <c:layout>
                <c:manualLayout>
                  <c:x val="3.9476813071073627E-3"/>
                  <c:y val="2.1119594610212941E-3"/>
                </c:manualLayout>
              </c:layout>
              <c:tx>
                <c:strRef>
                  <c:f>'Resultado AR'!$U$16</c:f>
                  <c:strCache>
                    <c:ptCount val="1"/>
                    <c:pt idx="0">
                      <c:v>74,1</c:v>
                    </c:pt>
                  </c:strCache>
                </c:strRef>
              </c:tx>
              <c:dLblPos val="ctr"/>
              <c:showVal val="1"/>
            </c:dLbl>
            <c:numFmt formatCode="General" sourceLinked="0"/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Val val="1"/>
          </c:dLbls>
          <c:cat>
            <c:strRef>
              <c:f>'Resultado AR'!$B$3:$B$16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AR'!$AI$3:$AI$16</c:f>
              <c:numCache>
                <c:formatCode>0.0</c:formatCode>
                <c:ptCount val="14"/>
                <c:pt idx="0">
                  <c:v>5.1521978021978256</c:v>
                </c:pt>
                <c:pt idx="1">
                  <c:v>7.0666666666666771</c:v>
                </c:pt>
                <c:pt idx="2">
                  <c:v>9.1166666666666725</c:v>
                </c:pt>
                <c:pt idx="3">
                  <c:v>5.2866666666666724</c:v>
                </c:pt>
                <c:pt idx="4">
                  <c:v>4.3499999999999943</c:v>
                </c:pt>
                <c:pt idx="5">
                  <c:v>2.0499999999999972</c:v>
                </c:pt>
                <c:pt idx="6">
                  <c:v>8.9256944444444368</c:v>
                </c:pt>
                <c:pt idx="7">
                  <c:v>6.3698412698412445</c:v>
                </c:pt>
                <c:pt idx="8">
                  <c:v>5.0200000000000085</c:v>
                </c:pt>
                <c:pt idx="9">
                  <c:v>4.8626262626262369</c:v>
                </c:pt>
                <c:pt idx="10">
                  <c:v>5.3857142857143154</c:v>
                </c:pt>
                <c:pt idx="11">
                  <c:v>7.1190476190476204</c:v>
                </c:pt>
                <c:pt idx="12">
                  <c:v>3.8383333333333227</c:v>
                </c:pt>
                <c:pt idx="13">
                  <c:v>5.5219184981684606</c:v>
                </c:pt>
              </c:numCache>
            </c:numRef>
          </c:val>
        </c:ser>
        <c:gapWidth val="51"/>
        <c:overlap val="100"/>
        <c:axId val="69299584"/>
        <c:axId val="69309568"/>
      </c:barChart>
      <c:catAx>
        <c:axId val="69299584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69309568"/>
        <c:crosses val="autoZero"/>
        <c:auto val="1"/>
        <c:lblAlgn val="ctr"/>
        <c:lblOffset val="100"/>
      </c:catAx>
      <c:valAx>
        <c:axId val="69309568"/>
        <c:scaling>
          <c:orientation val="minMax"/>
          <c:max val="100"/>
          <c:min val="0"/>
        </c:scaling>
        <c:axPos val="b"/>
        <c:majorGridlines>
          <c:spPr>
            <a:ln>
              <a:prstDash val="dash"/>
            </a:ln>
          </c:spPr>
        </c:majorGridlines>
        <c:numFmt formatCode="0.0" sourceLinked="1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69299584"/>
        <c:crosses val="autoZero"/>
        <c:crossBetween val="between"/>
        <c:majorUnit val="10"/>
        <c:minorUnit val="4"/>
      </c:valAx>
    </c:plotArea>
    <c:legend>
      <c:legendPos val="b"/>
      <c:txPr>
        <a:bodyPr/>
        <a:lstStyle/>
        <a:p>
          <a:pPr>
            <a:defRPr sz="1200" b="1"/>
          </a:pPr>
          <a:endParaRPr lang="en-US"/>
        </a:p>
      </c:txPr>
    </c:legend>
    <c:plotVisOnly val="1"/>
  </c:chart>
  <c:spPr>
    <a:ln w="0"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200040202108853"/>
          <c:y val="2.3231554071234232E-2"/>
          <c:w val="0.85042453116103789"/>
          <c:h val="0.85730803660442712"/>
        </c:manualLayout>
      </c:layout>
      <c:barChart>
        <c:barDir val="bar"/>
        <c:grouping val="stacked"/>
        <c:ser>
          <c:idx val="0"/>
          <c:order val="0"/>
          <c:tx>
            <c:strRef>
              <c:f>'Por secretaria'!$B$28</c:f>
              <c:strCache>
                <c:ptCount val="1"/>
                <c:pt idx="0">
                  <c:v> AEI 2007</c:v>
                </c:pt>
              </c:strCache>
            </c:strRef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'Por secretaria'!$A$29:$A$48</c:f>
              <c:strCache>
                <c:ptCount val="20"/>
                <c:pt idx="0">
                  <c:v>SEC</c:v>
                </c:pt>
                <c:pt idx="1">
                  <c:v>SECTES </c:v>
                </c:pt>
                <c:pt idx="2">
                  <c:v>SETUR </c:v>
                </c:pt>
                <c:pt idx="3">
                  <c:v>SEEJ </c:v>
                </c:pt>
                <c:pt idx="4">
                  <c:v>AGE </c:v>
                </c:pt>
                <c:pt idx="5">
                  <c:v>AUGE </c:v>
                </c:pt>
                <c:pt idx="6">
                  <c:v>SEDS </c:v>
                </c:pt>
                <c:pt idx="7">
                  <c:v>SETOP </c:v>
                </c:pt>
                <c:pt idx="8">
                  <c:v>SEMAD </c:v>
                </c:pt>
                <c:pt idx="9">
                  <c:v>SEDESE </c:v>
                </c:pt>
                <c:pt idx="10">
                  <c:v>SEGOV </c:v>
                </c:pt>
                <c:pt idx="11">
                  <c:v>SEPLAG </c:v>
                </c:pt>
                <c:pt idx="12">
                  <c:v>SEDRU </c:v>
                </c:pt>
                <c:pt idx="13">
                  <c:v>SEDVAN </c:v>
                </c:pt>
                <c:pt idx="14">
                  <c:v>SEAPA </c:v>
                </c:pt>
                <c:pt idx="15">
                  <c:v>SEDE </c:v>
                </c:pt>
                <c:pt idx="16">
                  <c:v>SEF </c:v>
                </c:pt>
                <c:pt idx="17">
                  <c:v>SES </c:v>
                </c:pt>
                <c:pt idx="18">
                  <c:v>SEARA</c:v>
                </c:pt>
                <c:pt idx="19">
                  <c:v>SEE </c:v>
                </c:pt>
              </c:strCache>
            </c:strRef>
          </c:cat>
          <c:val>
            <c:numRef>
              <c:f>'Por secretaria'!$B$29:$B$48</c:f>
              <c:numCache>
                <c:formatCode>0.0</c:formatCode>
                <c:ptCount val="20"/>
                <c:pt idx="0">
                  <c:v>15.2</c:v>
                </c:pt>
                <c:pt idx="1">
                  <c:v>36.200000000000003</c:v>
                </c:pt>
                <c:pt idx="2">
                  <c:v>29.1</c:v>
                </c:pt>
                <c:pt idx="3">
                  <c:v>53.2</c:v>
                </c:pt>
                <c:pt idx="6">
                  <c:v>47.1</c:v>
                </c:pt>
                <c:pt idx="7">
                  <c:v>34.9</c:v>
                </c:pt>
                <c:pt idx="8">
                  <c:v>59.9</c:v>
                </c:pt>
                <c:pt idx="9">
                  <c:v>49.5</c:v>
                </c:pt>
                <c:pt idx="10">
                  <c:v>36.1</c:v>
                </c:pt>
                <c:pt idx="11">
                  <c:v>46</c:v>
                </c:pt>
                <c:pt idx="12">
                  <c:v>60.1</c:v>
                </c:pt>
                <c:pt idx="13">
                  <c:v>60.2</c:v>
                </c:pt>
                <c:pt idx="14">
                  <c:v>47.6</c:v>
                </c:pt>
                <c:pt idx="15">
                  <c:v>48.7</c:v>
                </c:pt>
                <c:pt idx="16">
                  <c:v>60.3</c:v>
                </c:pt>
                <c:pt idx="17">
                  <c:v>58.3</c:v>
                </c:pt>
                <c:pt idx="18">
                  <c:v>38.6</c:v>
                </c:pt>
                <c:pt idx="19">
                  <c:v>59.2</c:v>
                </c:pt>
              </c:numCache>
            </c:numRef>
          </c:val>
        </c:ser>
        <c:ser>
          <c:idx val="1"/>
          <c:order val="1"/>
          <c:tx>
            <c:strRef>
              <c:f>'Por secretaria'!$C$28</c:f>
              <c:strCache>
                <c:ptCount val="1"/>
                <c:pt idx="0">
                  <c:v> AEI 2009</c:v>
                </c:pt>
              </c:strCache>
            </c:strRef>
          </c:tx>
          <c:spPr>
            <a:solidFill>
              <a:srgbClr val="085C7E"/>
            </a:solidFill>
          </c:spPr>
          <c:dLbls>
            <c:dLbl>
              <c:idx val="0"/>
              <c:tx>
                <c:strRef>
                  <c:f>'Por secretaria'!$C$29</c:f>
                  <c:strCache>
                    <c:ptCount val="1"/>
                    <c:pt idx="0">
                      <c:v>45,5</c:v>
                    </c:pt>
                  </c:strCache>
                </c:strRef>
              </c:tx>
              <c:showVal val="1"/>
            </c:dLbl>
            <c:dLbl>
              <c:idx val="1"/>
              <c:tx>
                <c:strRef>
                  <c:f>'Por secretaria'!$C$22</c:f>
                  <c:strCache>
                    <c:ptCount val="1"/>
                    <c:pt idx="0">
                      <c:v>56,9</c:v>
                    </c:pt>
                  </c:strCache>
                </c:strRef>
              </c:tx>
              <c:showVal val="1"/>
            </c:dLbl>
            <c:dLbl>
              <c:idx val="2"/>
              <c:layout>
                <c:manualLayout>
                  <c:x val="2.2370194073608195E-2"/>
                  <c:y val="0"/>
                </c:manualLayout>
              </c:layout>
              <c:tx>
                <c:strRef>
                  <c:f>'Por secretaria'!$C$31</c:f>
                  <c:strCache>
                    <c:ptCount val="1"/>
                    <c:pt idx="0">
                      <c:v>63,8</c:v>
                    </c:pt>
                  </c:strCache>
                </c:strRef>
              </c:tx>
              <c:showVal val="1"/>
            </c:dLbl>
            <c:dLbl>
              <c:idx val="3"/>
              <c:tx>
                <c:strRef>
                  <c:f>'Por secretaria'!$C$32</c:f>
                  <c:strCache>
                    <c:ptCount val="1"/>
                    <c:pt idx="0">
                      <c:v>66,4</c:v>
                    </c:pt>
                  </c:strCache>
                </c:strRef>
              </c:tx>
              <c:showVal val="1"/>
            </c:dLbl>
            <c:dLbl>
              <c:idx val="4"/>
              <c:layout>
                <c:manualLayout>
                  <c:x val="3.289724061221206E-2"/>
                  <c:y val="0"/>
                </c:manualLayout>
              </c:layout>
              <c:tx>
                <c:strRef>
                  <c:f>'Por secretaria'!$C$33</c:f>
                  <c:strCache>
                    <c:ptCount val="1"/>
                    <c:pt idx="0">
                      <c:v>54,7</c:v>
                    </c:pt>
                  </c:strCache>
                </c:strRef>
              </c:tx>
              <c:showVal val="1"/>
            </c:dLbl>
            <c:dLbl>
              <c:idx val="5"/>
              <c:tx>
                <c:strRef>
                  <c:f>'Por secretaria'!$C$34</c:f>
                  <c:strCache>
                    <c:ptCount val="1"/>
                    <c:pt idx="0">
                      <c:v>54,7</c:v>
                    </c:pt>
                  </c:strCache>
                </c:strRef>
              </c:tx>
              <c:showVal val="1"/>
            </c:dLbl>
            <c:dLbl>
              <c:idx val="6"/>
              <c:layout>
                <c:manualLayout>
                  <c:x val="9.2112563832505139E-3"/>
                  <c:y val="0"/>
                </c:manualLayout>
              </c:layout>
              <c:tx>
                <c:strRef>
                  <c:f>'Por secretaria'!$C$35</c:f>
                  <c:strCache>
                    <c:ptCount val="1"/>
                    <c:pt idx="0">
                      <c:v>70,2</c:v>
                    </c:pt>
                  </c:strCache>
                </c:strRef>
              </c:tx>
              <c:showVal val="1"/>
            </c:dLbl>
            <c:dLbl>
              <c:idx val="7"/>
              <c:tx>
                <c:strRef>
                  <c:f>'Por secretaria'!$C$36</c:f>
                  <c:strCache>
                    <c:ptCount val="1"/>
                    <c:pt idx="0">
                      <c:v>68,0</c:v>
                    </c:pt>
                  </c:strCache>
                </c:strRef>
              </c:tx>
              <c:showVal val="1"/>
            </c:dLbl>
            <c:dLbl>
              <c:idx val="8"/>
              <c:layout>
                <c:manualLayout>
                  <c:x val="1.4474831459393539E-2"/>
                  <c:y val="0"/>
                </c:manualLayout>
              </c:layout>
              <c:tx>
                <c:strRef>
                  <c:f>'Por secretaria'!$C$37</c:f>
                  <c:strCache>
                    <c:ptCount val="1"/>
                    <c:pt idx="0">
                      <c:v>66,7</c:v>
                    </c:pt>
                  </c:strCache>
                </c:strRef>
              </c:tx>
              <c:showVal val="1"/>
            </c:dLbl>
            <c:dLbl>
              <c:idx val="9"/>
              <c:layout>
                <c:manualLayout>
                  <c:x val="9.2112563832504289E-3"/>
                  <c:y val="3.8718809502400434E-17"/>
                </c:manualLayout>
              </c:layout>
              <c:tx>
                <c:strRef>
                  <c:f>'Por secretaria'!$C$38</c:f>
                  <c:strCache>
                    <c:ptCount val="1"/>
                    <c:pt idx="0">
                      <c:v>73,0</c:v>
                    </c:pt>
                  </c:strCache>
                </c:strRef>
              </c:tx>
              <c:showVal val="1"/>
            </c:dLbl>
            <c:dLbl>
              <c:idx val="10"/>
              <c:layout>
                <c:manualLayout>
                  <c:x val="1.5790725228429343E-2"/>
                  <c:y val="0"/>
                </c:manualLayout>
              </c:layout>
              <c:tx>
                <c:strRef>
                  <c:f>'Por secretaria'!$C$39</c:f>
                  <c:strCache>
                    <c:ptCount val="1"/>
                    <c:pt idx="0">
                      <c:v>67,3</c:v>
                    </c:pt>
                  </c:strCache>
                </c:strRef>
              </c:tx>
              <c:showVal val="1"/>
            </c:dLbl>
            <c:dLbl>
              <c:idx val="11"/>
              <c:layout>
                <c:manualLayout>
                  <c:x val="-2.6317875380715778E-3"/>
                  <c:y val="0"/>
                </c:manualLayout>
              </c:layout>
              <c:tx>
                <c:strRef>
                  <c:f>'Por secretaria'!$C$40</c:f>
                  <c:strCache>
                    <c:ptCount val="1"/>
                    <c:pt idx="0">
                      <c:v>68,2</c:v>
                    </c:pt>
                  </c:strCache>
                </c:strRef>
              </c:tx>
              <c:showVal val="1"/>
            </c:dLbl>
            <c:dLbl>
              <c:idx val="12"/>
              <c:layout>
                <c:manualLayout>
                  <c:x val="2.763376914975155E-2"/>
                  <c:y val="0"/>
                </c:manualLayout>
              </c:layout>
              <c:tx>
                <c:strRef>
                  <c:f>'Por secretaria'!$C$41</c:f>
                  <c:strCache>
                    <c:ptCount val="1"/>
                    <c:pt idx="0">
                      <c:v>70,5</c:v>
                    </c:pt>
                  </c:strCache>
                </c:strRef>
              </c:tx>
              <c:showVal val="1"/>
            </c:dLbl>
            <c:dLbl>
              <c:idx val="13"/>
              <c:layout>
                <c:manualLayout>
                  <c:x val="1.4474831459393442E-2"/>
                  <c:y val="0"/>
                </c:manualLayout>
              </c:layout>
              <c:tx>
                <c:strRef>
                  <c:f>'Por secretaria'!$C$42</c:f>
                  <c:strCache>
                    <c:ptCount val="1"/>
                    <c:pt idx="0">
                      <c:v>72,4</c:v>
                    </c:pt>
                  </c:strCache>
                </c:strRef>
              </c:tx>
              <c:showVal val="1"/>
            </c:dLbl>
            <c:dLbl>
              <c:idx val="14"/>
              <c:tx>
                <c:strRef>
                  <c:f>'Por secretaria'!$C$9</c:f>
                  <c:strCache>
                    <c:ptCount val="1"/>
                    <c:pt idx="0">
                      <c:v>74,9</c:v>
                    </c:pt>
                  </c:strCache>
                </c:strRef>
              </c:tx>
              <c:showVal val="1"/>
            </c:dLbl>
            <c:dLbl>
              <c:idx val="15"/>
              <c:tx>
                <c:strRef>
                  <c:f>'Por secretaria'!$C$8</c:f>
                  <c:strCache>
                    <c:ptCount val="1"/>
                    <c:pt idx="0">
                      <c:v>73,4</c:v>
                    </c:pt>
                  </c:strCache>
                </c:strRef>
              </c:tx>
              <c:showVal val="1"/>
            </c:dLbl>
            <c:dLbl>
              <c:idx val="16"/>
              <c:tx>
                <c:strRef>
                  <c:f>'Por secretaria'!$C$45</c:f>
                  <c:strCache>
                    <c:ptCount val="1"/>
                    <c:pt idx="0">
                      <c:v>75,4</c:v>
                    </c:pt>
                  </c:strCache>
                </c:strRef>
              </c:tx>
              <c:showVal val="1"/>
            </c:dLbl>
            <c:dLbl>
              <c:idx val="17"/>
              <c:tx>
                <c:strRef>
                  <c:f>'Por secretaria'!$C$46</c:f>
                  <c:strCache>
                    <c:ptCount val="1"/>
                    <c:pt idx="0">
                      <c:v>76,0</c:v>
                    </c:pt>
                  </c:strCache>
                </c:strRef>
              </c:tx>
              <c:showVal val="1"/>
            </c:dLbl>
            <c:dLbl>
              <c:idx val="18"/>
              <c:tx>
                <c:strRef>
                  <c:f>'Por secretaria'!$C$47</c:f>
                  <c:strCache>
                    <c:ptCount val="1"/>
                  </c:strCache>
                </c:strRef>
              </c:tx>
              <c:showVal val="1"/>
            </c:dLbl>
            <c:dLbl>
              <c:idx val="19"/>
              <c:tx>
                <c:strRef>
                  <c:f>'Por secretaria'!$C$48</c:f>
                  <c:strCache>
                    <c:ptCount val="1"/>
                    <c:pt idx="0">
                      <c:v>79,9</c:v>
                    </c:pt>
                  </c:strCache>
                </c:strRef>
              </c:tx>
              <c:showVal val="1"/>
            </c:dLbl>
            <c:txPr>
              <a:bodyPr/>
              <a:lstStyle/>
              <a:p>
                <a:pPr algn="ctr">
                  <a:defRPr lang="pt-BR" sz="1400" b="1" i="0" u="none" strike="noStrike" kern="1200" baseline="0">
                    <a:solidFill>
                      <a:sysClr val="window" lastClr="FFFFFF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</c:dLbls>
          <c:cat>
            <c:strRef>
              <c:f>'Por secretaria'!$A$29:$A$48</c:f>
              <c:strCache>
                <c:ptCount val="20"/>
                <c:pt idx="0">
                  <c:v>SEC</c:v>
                </c:pt>
                <c:pt idx="1">
                  <c:v>SECTES </c:v>
                </c:pt>
                <c:pt idx="2">
                  <c:v>SETUR </c:v>
                </c:pt>
                <c:pt idx="3">
                  <c:v>SEEJ </c:v>
                </c:pt>
                <c:pt idx="4">
                  <c:v>AGE </c:v>
                </c:pt>
                <c:pt idx="5">
                  <c:v>AUGE </c:v>
                </c:pt>
                <c:pt idx="6">
                  <c:v>SEDS </c:v>
                </c:pt>
                <c:pt idx="7">
                  <c:v>SETOP </c:v>
                </c:pt>
                <c:pt idx="8">
                  <c:v>SEMAD </c:v>
                </c:pt>
                <c:pt idx="9">
                  <c:v>SEDESE </c:v>
                </c:pt>
                <c:pt idx="10">
                  <c:v>SEGOV </c:v>
                </c:pt>
                <c:pt idx="11">
                  <c:v>SEPLAG </c:v>
                </c:pt>
                <c:pt idx="12">
                  <c:v>SEDRU </c:v>
                </c:pt>
                <c:pt idx="13">
                  <c:v>SEDVAN </c:v>
                </c:pt>
                <c:pt idx="14">
                  <c:v>SEAPA </c:v>
                </c:pt>
                <c:pt idx="15">
                  <c:v>SEDE </c:v>
                </c:pt>
                <c:pt idx="16">
                  <c:v>SEF </c:v>
                </c:pt>
                <c:pt idx="17">
                  <c:v>SES </c:v>
                </c:pt>
                <c:pt idx="18">
                  <c:v>SEARA</c:v>
                </c:pt>
                <c:pt idx="19">
                  <c:v>SEE </c:v>
                </c:pt>
              </c:strCache>
            </c:strRef>
          </c:cat>
          <c:val>
            <c:numRef>
              <c:f>'Por secretaria'!$E$29:$E$48</c:f>
              <c:numCache>
                <c:formatCode>0.0</c:formatCode>
                <c:ptCount val="20"/>
                <c:pt idx="0">
                  <c:v>30.3</c:v>
                </c:pt>
                <c:pt idx="1">
                  <c:v>20.699999999999996</c:v>
                </c:pt>
                <c:pt idx="2">
                  <c:v>34.70000000000001</c:v>
                </c:pt>
                <c:pt idx="3">
                  <c:v>13.200000000000003</c:v>
                </c:pt>
                <c:pt idx="4">
                  <c:v>54.7</c:v>
                </c:pt>
                <c:pt idx="5">
                  <c:v>54.7</c:v>
                </c:pt>
                <c:pt idx="6">
                  <c:v>23.1</c:v>
                </c:pt>
                <c:pt idx="7">
                  <c:v>33.1</c:v>
                </c:pt>
                <c:pt idx="8">
                  <c:v>6.8000000000000043</c:v>
                </c:pt>
                <c:pt idx="9">
                  <c:v>23.5</c:v>
                </c:pt>
                <c:pt idx="10">
                  <c:v>31.199999999999996</c:v>
                </c:pt>
                <c:pt idx="11">
                  <c:v>22.200000000000003</c:v>
                </c:pt>
                <c:pt idx="12">
                  <c:v>10.400000000000002</c:v>
                </c:pt>
                <c:pt idx="13">
                  <c:v>12.200000000000003</c:v>
                </c:pt>
                <c:pt idx="14">
                  <c:v>27.300000000000004</c:v>
                </c:pt>
                <c:pt idx="15">
                  <c:v>24.700000000000003</c:v>
                </c:pt>
                <c:pt idx="16">
                  <c:v>15.100000000000009</c:v>
                </c:pt>
                <c:pt idx="17">
                  <c:v>17.700000000000003</c:v>
                </c:pt>
                <c:pt idx="19">
                  <c:v>20.700000000000003</c:v>
                </c:pt>
              </c:numCache>
            </c:numRef>
          </c:val>
        </c:ser>
        <c:ser>
          <c:idx val="2"/>
          <c:order val="2"/>
          <c:tx>
            <c:strRef>
              <c:f>'Por secretaria'!$D$28</c:f>
              <c:strCache>
                <c:ptCount val="1"/>
                <c:pt idx="0">
                  <c:v> AEI 2010</c:v>
                </c:pt>
              </c:strCache>
            </c:strRef>
          </c:tx>
          <c:spPr>
            <a:solidFill>
              <a:srgbClr val="99815D"/>
            </a:solidFill>
            <a:ln>
              <a:noFill/>
            </a:ln>
          </c:spPr>
          <c:dLbls>
            <c:dLbl>
              <c:idx val="0"/>
              <c:layout>
                <c:manualLayout>
                  <c:x val="1.9738406535536549E-2"/>
                  <c:y val="0"/>
                </c:manualLayout>
              </c:layout>
              <c:tx>
                <c:strRef>
                  <c:f>'Por secretaria'!$D$29</c:f>
                  <c:strCache>
                    <c:ptCount val="1"/>
                    <c:pt idx="0">
                      <c:v>57,9</c:v>
                    </c:pt>
                  </c:strCache>
                </c:strRef>
              </c:tx>
              <c:dLblPos val="ctr"/>
              <c:showVal val="1"/>
            </c:dLbl>
            <c:dLbl>
              <c:idx val="1"/>
              <c:layout>
                <c:manualLayout>
                  <c:x val="1.4474831459393539E-2"/>
                  <c:y val="0"/>
                </c:manualLayout>
              </c:layout>
              <c:tx>
                <c:strRef>
                  <c:f>'Por secretaria'!$D$30</c:f>
                  <c:strCache>
                    <c:ptCount val="1"/>
                    <c:pt idx="0">
                      <c:v>60,6</c:v>
                    </c:pt>
                  </c:strCache>
                </c:strRef>
              </c:tx>
              <c:dLblPos val="ctr"/>
              <c:showVal val="1"/>
            </c:dLbl>
            <c:dLbl>
              <c:idx val="2"/>
              <c:tx>
                <c:strRef>
                  <c:f>'Por secretaria'!$D$31</c:f>
                  <c:strCache>
                    <c:ptCount val="1"/>
                    <c:pt idx="0">
                      <c:v>66,4</c:v>
                    </c:pt>
                  </c:strCache>
                </c:strRef>
              </c:tx>
              <c:dLblPos val="ctr"/>
              <c:showVal val="1"/>
            </c:dLbl>
            <c:dLbl>
              <c:idx val="3"/>
              <c:tx>
                <c:strRef>
                  <c:f>'Por secretaria'!$D$32</c:f>
                  <c:strCache>
                    <c:ptCount val="1"/>
                    <c:pt idx="0">
                      <c:v>68,9</c:v>
                    </c:pt>
                  </c:strCache>
                </c:strRef>
              </c:tx>
              <c:dLblPos val="ctr"/>
              <c:showVal val="1"/>
            </c:dLbl>
            <c:dLbl>
              <c:idx val="4"/>
              <c:layout>
                <c:manualLayout>
                  <c:x val="5.2635750761431052E-3"/>
                  <c:y val="0"/>
                </c:manualLayout>
              </c:layout>
              <c:tx>
                <c:strRef>
                  <c:f>'Por secretaria'!$D$33</c:f>
                  <c:strCache>
                    <c:ptCount val="1"/>
                    <c:pt idx="0">
                      <c:v>72,0</c:v>
                    </c:pt>
                  </c:strCache>
                </c:strRef>
              </c:tx>
              <c:dLblPos val="ctr"/>
              <c:showVal val="1"/>
            </c:dLbl>
            <c:dLbl>
              <c:idx val="5"/>
              <c:layout>
                <c:manualLayout>
                  <c:x val="1.0527046538603698E-2"/>
                  <c:y val="0"/>
                </c:manualLayout>
              </c:layout>
              <c:tx>
                <c:strRef>
                  <c:f>'Por secretaria'!$D$34</c:f>
                  <c:strCache>
                    <c:ptCount val="1"/>
                    <c:pt idx="0">
                      <c:v>72,0</c:v>
                    </c:pt>
                  </c:strCache>
                </c:strRef>
              </c:tx>
              <c:dLblPos val="ctr"/>
              <c:showVal val="1"/>
            </c:dLbl>
            <c:dLbl>
              <c:idx val="6"/>
              <c:layout>
                <c:manualLayout>
                  <c:x val="1.184304392132189E-2"/>
                  <c:y val="0"/>
                </c:manualLayout>
              </c:layout>
              <c:tx>
                <c:strRef>
                  <c:f>'Por secretaria'!$D$35</c:f>
                  <c:strCache>
                    <c:ptCount val="1"/>
                    <c:pt idx="0">
                      <c:v>72,3</c:v>
                    </c:pt>
                  </c:strCache>
                </c:strRef>
              </c:tx>
              <c:dLblPos val="ctr"/>
              <c:showVal val="1"/>
            </c:dLbl>
            <c:dLbl>
              <c:idx val="7"/>
              <c:tx>
                <c:strRef>
                  <c:f>'Por secretaria'!$D$36</c:f>
                  <c:strCache>
                    <c:ptCount val="1"/>
                    <c:pt idx="0">
                      <c:v>72,3</c:v>
                    </c:pt>
                  </c:strCache>
                </c:strRef>
              </c:tx>
              <c:dLblPos val="ctr"/>
              <c:showVal val="1"/>
            </c:dLbl>
            <c:dLbl>
              <c:idx val="8"/>
              <c:layout>
                <c:manualLayout>
                  <c:x val="6.5794688451789535E-3"/>
                  <c:y val="0"/>
                </c:manualLayout>
              </c:layout>
              <c:tx>
                <c:strRef>
                  <c:f>'Por secretaria'!$D$37</c:f>
                  <c:strCache>
                    <c:ptCount val="1"/>
                    <c:pt idx="0">
                      <c:v>75,3</c:v>
                    </c:pt>
                  </c:strCache>
                </c:strRef>
              </c:tx>
              <c:dLblPos val="ctr"/>
              <c:showVal val="1"/>
            </c:dLbl>
            <c:dLbl>
              <c:idx val="9"/>
              <c:layout>
                <c:manualLayout>
                  <c:x val="6.5794688451789535E-3"/>
                  <c:y val="3.8718809502400434E-17"/>
                </c:manualLayout>
              </c:layout>
              <c:tx>
                <c:strRef>
                  <c:f>'Por secretaria'!$D$38</c:f>
                  <c:strCache>
                    <c:ptCount val="1"/>
                    <c:pt idx="0">
                      <c:v>75,7</c:v>
                    </c:pt>
                  </c:strCache>
                </c:strRef>
              </c:tx>
              <c:dLblPos val="ctr"/>
              <c:showVal val="1"/>
            </c:dLbl>
            <c:dLbl>
              <c:idx val="10"/>
              <c:layout>
                <c:manualLayout>
                  <c:x val="2.631787538071589E-3"/>
                  <c:y val="0"/>
                </c:manualLayout>
              </c:layout>
              <c:tx>
                <c:strRef>
                  <c:f>'Por secretaria'!$D$39</c:f>
                  <c:strCache>
                    <c:ptCount val="1"/>
                    <c:pt idx="0">
                      <c:v>76,0</c:v>
                    </c:pt>
                  </c:strCache>
                </c:strRef>
              </c:tx>
              <c:dLblPos val="ctr"/>
              <c:showVal val="1"/>
            </c:dLbl>
            <c:dLbl>
              <c:idx val="11"/>
              <c:tx>
                <c:strRef>
                  <c:f>'Por secretaria'!$D$40</c:f>
                  <c:strCache>
                    <c:ptCount val="1"/>
                    <c:pt idx="0">
                      <c:v>76,2</c:v>
                    </c:pt>
                  </c:strCache>
                </c:strRef>
              </c:tx>
              <c:dLblPos val="ctr"/>
              <c:showVal val="1"/>
            </c:dLbl>
            <c:dLbl>
              <c:idx val="12"/>
              <c:layout>
                <c:manualLayout>
                  <c:x val="7.8953626142147584E-3"/>
                  <c:y val="0"/>
                </c:manualLayout>
              </c:layout>
              <c:tx>
                <c:strRef>
                  <c:f>'Por secretaria'!$D$41</c:f>
                  <c:strCache>
                    <c:ptCount val="1"/>
                    <c:pt idx="0">
                      <c:v>77,5</c:v>
                    </c:pt>
                  </c:strCache>
                </c:strRef>
              </c:tx>
              <c:dLblPos val="ctr"/>
              <c:showVal val="1"/>
            </c:dLbl>
            <c:dLbl>
              <c:idx val="13"/>
              <c:tx>
                <c:strRef>
                  <c:f>'Por secretaria'!$D$42</c:f>
                  <c:strCache>
                    <c:ptCount val="1"/>
                    <c:pt idx="0">
                      <c:v>78,1</c:v>
                    </c:pt>
                  </c:strCache>
                </c:strRef>
              </c:tx>
              <c:dLblPos val="ctr"/>
              <c:showVal val="1"/>
            </c:dLbl>
            <c:dLbl>
              <c:idx val="14"/>
              <c:tx>
                <c:strRef>
                  <c:f>'Por secretaria'!$D$43</c:f>
                  <c:strCache>
                    <c:ptCount val="1"/>
                    <c:pt idx="0">
                      <c:v>78,5</c:v>
                    </c:pt>
                  </c:strCache>
                </c:strRef>
              </c:tx>
              <c:dLblPos val="ctr"/>
              <c:showVal val="1"/>
            </c:dLbl>
            <c:dLbl>
              <c:idx val="15"/>
              <c:tx>
                <c:strRef>
                  <c:f>'Por secretaria'!$D$44</c:f>
                  <c:strCache>
                    <c:ptCount val="1"/>
                    <c:pt idx="0">
                      <c:v>78,5</c:v>
                    </c:pt>
                  </c:strCache>
                </c:strRef>
              </c:tx>
              <c:dLblPos val="ctr"/>
              <c:showVal val="1"/>
            </c:dLbl>
            <c:dLbl>
              <c:idx val="16"/>
              <c:tx>
                <c:strRef>
                  <c:f>'Por secretaria'!$D$45</c:f>
                  <c:strCache>
                    <c:ptCount val="1"/>
                    <c:pt idx="0">
                      <c:v>80,8</c:v>
                    </c:pt>
                  </c:strCache>
                </c:strRef>
              </c:tx>
              <c:dLblPos val="ctr"/>
              <c:showVal val="1"/>
            </c:dLbl>
            <c:dLbl>
              <c:idx val="17"/>
              <c:tx>
                <c:strRef>
                  <c:f>'Por secretaria'!$D$46</c:f>
                  <c:strCache>
                    <c:ptCount val="1"/>
                    <c:pt idx="0">
                      <c:v>81,7</c:v>
                    </c:pt>
                  </c:strCache>
                </c:strRef>
              </c:tx>
              <c:dLblPos val="ctr"/>
              <c:showVal val="1"/>
            </c:dLbl>
            <c:dLbl>
              <c:idx val="18"/>
              <c:tx>
                <c:strRef>
                  <c:f>'Por secretaria'!$D$47</c:f>
                  <c:strCache>
                    <c:ptCount val="1"/>
                    <c:pt idx="0">
                      <c:v>83,0</c:v>
                    </c:pt>
                  </c:strCache>
                </c:strRef>
              </c:tx>
              <c:dLblPos val="ctr"/>
              <c:showVal val="1"/>
            </c:dLbl>
            <c:dLbl>
              <c:idx val="19"/>
              <c:tx>
                <c:strRef>
                  <c:f>'Por secretaria'!$D$48</c:f>
                  <c:strCache>
                    <c:ptCount val="1"/>
                    <c:pt idx="0">
                      <c:v>83,2</c:v>
                    </c:pt>
                  </c:strCache>
                </c:strRef>
              </c:tx>
              <c:dLblPos val="ctr"/>
              <c:showVal val="1"/>
            </c:dLbl>
            <c:numFmt formatCode="General" sourceLinked="0"/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dLblPos val="ctr"/>
            <c:showVal val="1"/>
          </c:dLbls>
          <c:cat>
            <c:strRef>
              <c:f>'Por secretaria'!$A$29:$A$48</c:f>
              <c:strCache>
                <c:ptCount val="20"/>
                <c:pt idx="0">
                  <c:v>SEC</c:v>
                </c:pt>
                <c:pt idx="1">
                  <c:v>SECTES </c:v>
                </c:pt>
                <c:pt idx="2">
                  <c:v>SETUR </c:v>
                </c:pt>
                <c:pt idx="3">
                  <c:v>SEEJ </c:v>
                </c:pt>
                <c:pt idx="4">
                  <c:v>AGE </c:v>
                </c:pt>
                <c:pt idx="5">
                  <c:v>AUGE </c:v>
                </c:pt>
                <c:pt idx="6">
                  <c:v>SEDS </c:v>
                </c:pt>
                <c:pt idx="7">
                  <c:v>SETOP </c:v>
                </c:pt>
                <c:pt idx="8">
                  <c:v>SEMAD </c:v>
                </c:pt>
                <c:pt idx="9">
                  <c:v>SEDESE </c:v>
                </c:pt>
                <c:pt idx="10">
                  <c:v>SEGOV </c:v>
                </c:pt>
                <c:pt idx="11">
                  <c:v>SEPLAG </c:v>
                </c:pt>
                <c:pt idx="12">
                  <c:v>SEDRU </c:v>
                </c:pt>
                <c:pt idx="13">
                  <c:v>SEDVAN </c:v>
                </c:pt>
                <c:pt idx="14">
                  <c:v>SEAPA </c:v>
                </c:pt>
                <c:pt idx="15">
                  <c:v>SEDE </c:v>
                </c:pt>
                <c:pt idx="16">
                  <c:v>SEF </c:v>
                </c:pt>
                <c:pt idx="17">
                  <c:v>SES </c:v>
                </c:pt>
                <c:pt idx="18">
                  <c:v>SEARA</c:v>
                </c:pt>
                <c:pt idx="19">
                  <c:v>SEE </c:v>
                </c:pt>
              </c:strCache>
            </c:strRef>
          </c:cat>
          <c:val>
            <c:numRef>
              <c:f>'Por secretaria'!$F$29:$F$48</c:f>
              <c:numCache>
                <c:formatCode>0.0</c:formatCode>
                <c:ptCount val="20"/>
                <c:pt idx="0">
                  <c:v>12.360000000000024</c:v>
                </c:pt>
                <c:pt idx="1">
                  <c:v>3.6800000000000082</c:v>
                </c:pt>
                <c:pt idx="2">
                  <c:v>2.5500000000000114</c:v>
                </c:pt>
                <c:pt idx="3">
                  <c:v>2.4749999999999943</c:v>
                </c:pt>
                <c:pt idx="4">
                  <c:v>17.325000000000003</c:v>
                </c:pt>
                <c:pt idx="5">
                  <c:v>17.325000000000003</c:v>
                </c:pt>
                <c:pt idx="6">
                  <c:v>2.0799999999999983</c:v>
                </c:pt>
                <c:pt idx="7">
                  <c:v>4.3099999999999881</c:v>
                </c:pt>
                <c:pt idx="8">
                  <c:v>8.5785714285713919</c:v>
                </c:pt>
                <c:pt idx="9">
                  <c:v>2.6500000000000057</c:v>
                </c:pt>
                <c:pt idx="10">
                  <c:v>8.7166666666666703</c:v>
                </c:pt>
                <c:pt idx="11">
                  <c:v>8.0100000000000016</c:v>
                </c:pt>
                <c:pt idx="12">
                  <c:v>6.9750000000000094</c:v>
                </c:pt>
                <c:pt idx="13">
                  <c:v>5.6499999999999915</c:v>
                </c:pt>
                <c:pt idx="14">
                  <c:v>3.5722222222222229</c:v>
                </c:pt>
                <c:pt idx="15">
                  <c:v>5.1312500000000014</c:v>
                </c:pt>
                <c:pt idx="16">
                  <c:v>5.3499999999999943</c:v>
                </c:pt>
                <c:pt idx="17">
                  <c:v>5.6928571428571475</c:v>
                </c:pt>
                <c:pt idx="18">
                  <c:v>44.425000000000011</c:v>
                </c:pt>
                <c:pt idx="19">
                  <c:v>3.3416666666666544</c:v>
                </c:pt>
              </c:numCache>
            </c:numRef>
          </c:val>
        </c:ser>
        <c:gapWidth val="51"/>
        <c:overlap val="100"/>
        <c:axId val="69254528"/>
        <c:axId val="69354624"/>
      </c:barChart>
      <c:catAx>
        <c:axId val="69254528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69354624"/>
        <c:crosses val="autoZero"/>
        <c:auto val="1"/>
        <c:lblAlgn val="ctr"/>
        <c:lblOffset val="100"/>
      </c:catAx>
      <c:valAx>
        <c:axId val="69354624"/>
        <c:scaling>
          <c:orientation val="minMax"/>
          <c:max val="100"/>
          <c:min val="0"/>
        </c:scaling>
        <c:axPos val="b"/>
        <c:majorGridlines>
          <c:spPr>
            <a:ln>
              <a:prstDash val="dash"/>
            </a:ln>
          </c:spPr>
        </c:majorGridlines>
        <c:numFmt formatCode="0.0" sourceLinked="1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69254528"/>
        <c:crosses val="autoZero"/>
        <c:crossBetween val="between"/>
        <c:majorUnit val="10"/>
        <c:minorUnit val="4"/>
      </c:valAx>
    </c:plotArea>
    <c:legend>
      <c:legendPos val="b"/>
      <c:txPr>
        <a:bodyPr/>
        <a:lstStyle/>
        <a:p>
          <a:pPr>
            <a:defRPr sz="1400" b="1"/>
          </a:pPr>
          <a:endParaRPr lang="en-US"/>
        </a:p>
      </c:txPr>
    </c:legend>
    <c:plotVisOnly val="1"/>
  </c:chart>
  <c:spPr>
    <a:ln w="0"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35554900486828883"/>
          <c:y val="6.008782681551704E-2"/>
          <c:w val="0.61487954650364285"/>
          <c:h val="0.8204517939217727"/>
        </c:manualLayout>
      </c:layout>
      <c:barChart>
        <c:barDir val="bar"/>
        <c:grouping val="stacked"/>
        <c:ser>
          <c:idx val="0"/>
          <c:order val="0"/>
          <c:tx>
            <c:strRef>
              <c:f>'Resultado Potencial 2010'!$O$23</c:f>
              <c:strCache>
                <c:ptCount val="1"/>
                <c:pt idx="0">
                  <c:v>Pontuação obtida</c:v>
                </c:pt>
              </c:strCache>
            </c:strRef>
          </c:tx>
          <c:spPr>
            <a:solidFill>
              <a:srgbClr val="998153"/>
            </a:solidFill>
          </c:spPr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'Resultado Potencial 2010'!$B$3:$B$16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Potencial 2010'!$G$3:$G$16</c:f>
              <c:numCache>
                <c:formatCode>0.0</c:formatCode>
                <c:ptCount val="14"/>
                <c:pt idx="0">
                  <c:v>64.180769230769158</c:v>
                </c:pt>
                <c:pt idx="1">
                  <c:v>64.55</c:v>
                </c:pt>
                <c:pt idx="2">
                  <c:v>66.149999999999991</c:v>
                </c:pt>
                <c:pt idx="3">
                  <c:v>68.466666666666697</c:v>
                </c:pt>
                <c:pt idx="4">
                  <c:v>69.487499999999997</c:v>
                </c:pt>
                <c:pt idx="5">
                  <c:v>72.28</c:v>
                </c:pt>
                <c:pt idx="6">
                  <c:v>74.631249999999994</c:v>
                </c:pt>
                <c:pt idx="7">
                  <c:v>77.905555555555551</c:v>
                </c:pt>
                <c:pt idx="8">
                  <c:v>79.179999999999978</c:v>
                </c:pt>
                <c:pt idx="9">
                  <c:v>79.268181818181077</c:v>
                </c:pt>
                <c:pt idx="10">
                  <c:v>80.75</c:v>
                </c:pt>
                <c:pt idx="11">
                  <c:v>82.483333333333249</c:v>
                </c:pt>
                <c:pt idx="12">
                  <c:v>83.47999999999999</c:v>
                </c:pt>
                <c:pt idx="13">
                  <c:v>74.070476190475418</c:v>
                </c:pt>
              </c:numCache>
            </c:numRef>
          </c:val>
        </c:ser>
        <c:ser>
          <c:idx val="1"/>
          <c:order val="1"/>
          <c:tx>
            <c:strRef>
              <c:f>'Resultado Potencial 2010'!$O$22</c:f>
              <c:strCache>
                <c:ptCount val="1"/>
                <c:pt idx="0">
                  <c:v>Pontuação potencial</c:v>
                </c:pt>
              </c:strCache>
            </c:strRef>
          </c:tx>
          <c:spPr>
            <a:solidFill>
              <a:srgbClr val="D7CDBE"/>
            </a:solidFill>
          </c:spPr>
          <c:dLbls>
            <c:dLbl>
              <c:idx val="13"/>
              <c:layout>
                <c:manualLayout>
                  <c:x val="2.0050050398774982E-2"/>
                  <c:y val="4.3360307769416129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'Resultado Potencial 2010'!$B$3:$B$16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Potencial 2010'!$U$3:$U$16</c:f>
              <c:numCache>
                <c:formatCode>0.0</c:formatCode>
                <c:ptCount val="14"/>
                <c:pt idx="0">
                  <c:v>25.519230769230745</c:v>
                </c:pt>
                <c:pt idx="1">
                  <c:v>24.646428571428572</c:v>
                </c:pt>
                <c:pt idx="2">
                  <c:v>19.257692307692309</c:v>
                </c:pt>
                <c:pt idx="3">
                  <c:v>25.075000000000003</c:v>
                </c:pt>
                <c:pt idx="4">
                  <c:v>21.012500000000003</c:v>
                </c:pt>
                <c:pt idx="5">
                  <c:v>18.644999999999996</c:v>
                </c:pt>
                <c:pt idx="6">
                  <c:v>21.488749999999744</c:v>
                </c:pt>
                <c:pt idx="7">
                  <c:v>15.888888888888886</c:v>
                </c:pt>
                <c:pt idx="8">
                  <c:v>13.190000000000001</c:v>
                </c:pt>
                <c:pt idx="9">
                  <c:v>13.531818181818075</c:v>
                </c:pt>
                <c:pt idx="10">
                  <c:v>9.25</c:v>
                </c:pt>
                <c:pt idx="11">
                  <c:v>11.416666666666718</c:v>
                </c:pt>
                <c:pt idx="12">
                  <c:v>10.739999999999998</c:v>
                </c:pt>
                <c:pt idx="13">
                  <c:v>17.300476190476193</c:v>
                </c:pt>
              </c:numCache>
            </c:numRef>
          </c:val>
        </c:ser>
        <c:ser>
          <c:idx val="2"/>
          <c:order val="2"/>
          <c:tx>
            <c:strRef>
              <c:f>'Resultado Potencial 2010'!$O$24</c:f>
              <c:strCache>
                <c:ptCount val="1"/>
                <c:pt idx="0">
                  <c:v>Pontuação não alcançável</c:v>
                </c:pt>
              </c:strCache>
            </c:strRef>
          </c:tx>
          <c:spPr>
            <a:solidFill>
              <a:srgbClr val="F0EDE7">
                <a:alpha val="24706"/>
              </a:srgbClr>
            </a:solidFill>
            <a:ln w="12700">
              <a:solidFill>
                <a:schemeClr val="tx1"/>
              </a:solidFill>
              <a:prstDash val="lgDash"/>
            </a:ln>
          </c:spPr>
          <c:dLbls>
            <c:txPr>
              <a:bodyPr/>
              <a:lstStyle/>
              <a:p>
                <a:pPr>
                  <a:defRPr sz="1400" b="1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dLblPos val="ctr"/>
            <c:showVal val="1"/>
          </c:dLbls>
          <c:cat>
            <c:strRef>
              <c:f>'Resultado Potencial 2010'!$B$3:$B$16</c:f>
              <c:strCache>
                <c:ptCount val="14"/>
                <c:pt idx="0">
                  <c:v>Inovação, Tecnologia e Qualidade</c:v>
                </c:pt>
                <c:pt idx="1">
                  <c:v>Rede de Cidades e Serviços</c:v>
                </c:pt>
                <c:pt idx="2">
                  <c:v>Qualidade e Inovação em Gestão Pública</c:v>
                </c:pt>
                <c:pt idx="3">
                  <c:v>Protagonismo Juvenil</c:v>
                </c:pt>
                <c:pt idx="4">
                  <c:v>Logística de Integração e Desenvolvimento</c:v>
                </c:pt>
                <c:pt idx="5">
                  <c:v>Defesa Social</c:v>
                </c:pt>
                <c:pt idx="6">
                  <c:v>Qualidade Ambiental</c:v>
                </c:pt>
                <c:pt idx="7">
                  <c:v>Desenvolvimento do Norte de Minas, Jequitinhonha, Mucuri e Rio Doce</c:v>
                </c:pt>
                <c:pt idx="8">
                  <c:v>Investimento e Valor Agregado da Produção</c:v>
                </c:pt>
                <c:pt idx="9">
                  <c:v>Redução da Pobreza e Inclusão Produtiva</c:v>
                </c:pt>
                <c:pt idx="10">
                  <c:v>Qualidade Fiscal</c:v>
                </c:pt>
                <c:pt idx="11">
                  <c:v>Vida Saudável</c:v>
                </c:pt>
                <c:pt idx="12">
                  <c:v>Educação de Qualidade</c:v>
                </c:pt>
                <c:pt idx="13">
                  <c:v>TOTAL</c:v>
                </c:pt>
              </c:strCache>
            </c:strRef>
          </c:cat>
          <c:val>
            <c:numRef>
              <c:f>'Resultado Potencial 2010'!$AB$3:$AB$16</c:f>
              <c:numCache>
                <c:formatCode>0.0</c:formatCode>
                <c:ptCount val="14"/>
                <c:pt idx="0">
                  <c:v>10.30000000000002</c:v>
                </c:pt>
                <c:pt idx="1">
                  <c:v>10.803571428571431</c:v>
                </c:pt>
                <c:pt idx="2">
                  <c:v>14.592307692307704</c:v>
                </c:pt>
                <c:pt idx="3">
                  <c:v>6.4583333333333588</c:v>
                </c:pt>
                <c:pt idx="4">
                  <c:v>9.5</c:v>
                </c:pt>
                <c:pt idx="5">
                  <c:v>9.0750000000000028</c:v>
                </c:pt>
                <c:pt idx="6">
                  <c:v>3.8799999999999937</c:v>
                </c:pt>
                <c:pt idx="7">
                  <c:v>6.2055555555555317</c:v>
                </c:pt>
                <c:pt idx="8">
                  <c:v>7.6299999999999955</c:v>
                </c:pt>
                <c:pt idx="9">
                  <c:v>7.1999999999999886</c:v>
                </c:pt>
                <c:pt idx="10">
                  <c:v>10</c:v>
                </c:pt>
                <c:pt idx="11">
                  <c:v>6.1000000000000085</c:v>
                </c:pt>
                <c:pt idx="12">
                  <c:v>5.7800000000000011</c:v>
                </c:pt>
                <c:pt idx="13">
                  <c:v>8.6290476190476948</c:v>
                </c:pt>
              </c:numCache>
            </c:numRef>
          </c:val>
        </c:ser>
        <c:gapWidth val="51"/>
        <c:overlap val="100"/>
        <c:axId val="69434752"/>
        <c:axId val="69444736"/>
      </c:barChart>
      <c:catAx>
        <c:axId val="69434752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69444736"/>
        <c:crosses val="autoZero"/>
        <c:auto val="1"/>
        <c:lblAlgn val="ctr"/>
        <c:lblOffset val="100"/>
      </c:catAx>
      <c:valAx>
        <c:axId val="69444736"/>
        <c:scaling>
          <c:orientation val="minMax"/>
          <c:max val="100"/>
          <c:min val="0"/>
        </c:scaling>
        <c:axPos val="b"/>
        <c:numFmt formatCode="0.0" sourceLinked="1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69434752"/>
        <c:crosses val="autoZero"/>
        <c:crossBetween val="between"/>
        <c:majorUnit val="10"/>
        <c:minorUnit val="4"/>
      </c:valAx>
    </c:plotArea>
    <c:legend>
      <c:legendPos val="b"/>
      <c:txPr>
        <a:bodyPr/>
        <a:lstStyle/>
        <a:p>
          <a:pPr>
            <a:defRPr b="1"/>
          </a:pPr>
          <a:endParaRPr lang="en-US"/>
        </a:p>
      </c:txPr>
    </c:legend>
    <c:plotVisOnly val="1"/>
  </c:chart>
  <c:spPr>
    <a:ln w="0">
      <a:noFill/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967E78-F6B6-4231-BA37-0B961FBDBD6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521A1E0-066F-4633-968C-D162A3CF90DF}">
      <dgm:prSet phldrT="[Texto]" custT="1"/>
      <dgm:spPr>
        <a:solidFill>
          <a:srgbClr val="085C7E"/>
        </a:solidFill>
      </dgm:spPr>
      <dgm:t>
        <a:bodyPr/>
        <a:lstStyle/>
        <a:p>
          <a:r>
            <a:rPr lang="pt-BR" sz="1600" b="1" dirty="0" err="1" smtClean="0">
              <a:solidFill>
                <a:schemeClr val="bg1"/>
              </a:solidFill>
            </a:rPr>
            <a:t>Negociation</a:t>
          </a:r>
          <a:endParaRPr lang="pt-BR" sz="1600" b="1" dirty="0" smtClean="0">
            <a:solidFill>
              <a:srgbClr val="FF0000"/>
            </a:solidFill>
          </a:endParaRPr>
        </a:p>
        <a:p>
          <a:r>
            <a:rPr lang="pt-BR" sz="1400" dirty="0" err="1" smtClean="0">
              <a:solidFill>
                <a:schemeClr val="bg1"/>
              </a:solidFill>
            </a:rPr>
            <a:t>oct-dec</a:t>
          </a:r>
          <a:endParaRPr lang="pt-BR" sz="1400" dirty="0">
            <a:solidFill>
              <a:schemeClr val="bg1"/>
            </a:solidFill>
          </a:endParaRPr>
        </a:p>
      </dgm:t>
    </dgm:pt>
    <dgm:pt modelId="{AF2BEDD1-3C45-4C2D-9580-4A77AAC0167F}" type="parTrans" cxnId="{2E0E98D5-4F42-4AB9-9E16-205046B5C5C2}">
      <dgm:prSet/>
      <dgm:spPr/>
      <dgm:t>
        <a:bodyPr/>
        <a:lstStyle/>
        <a:p>
          <a:endParaRPr lang="pt-BR"/>
        </a:p>
      </dgm:t>
    </dgm:pt>
    <dgm:pt modelId="{37927FA3-F50D-4ED1-9418-0207B73CF324}" type="sibTrans" cxnId="{2E0E98D5-4F42-4AB9-9E16-205046B5C5C2}">
      <dgm:prSet/>
      <dgm:spPr/>
      <dgm:t>
        <a:bodyPr/>
        <a:lstStyle/>
        <a:p>
          <a:endParaRPr lang="pt-BR"/>
        </a:p>
      </dgm:t>
    </dgm:pt>
    <dgm:pt modelId="{6E29C900-0CD7-4B8D-A11C-250B29A0463B}">
      <dgm:prSet phldrT="[Texto]" custT="1"/>
      <dgm:spPr>
        <a:solidFill>
          <a:srgbClr val="085C7E"/>
        </a:solidFill>
      </dgm:spPr>
      <dgm:t>
        <a:bodyPr/>
        <a:lstStyle/>
        <a:p>
          <a:r>
            <a:rPr lang="pt-BR" sz="1600" b="1" dirty="0" err="1" smtClean="0">
              <a:solidFill>
                <a:schemeClr val="bg1"/>
              </a:solidFill>
            </a:rPr>
            <a:t>Results</a:t>
          </a:r>
          <a:r>
            <a:rPr lang="pt-BR" sz="1600" b="1" dirty="0" smtClean="0">
              <a:solidFill>
                <a:schemeClr val="bg1"/>
              </a:solidFill>
            </a:rPr>
            <a:t>’ </a:t>
          </a:r>
          <a:r>
            <a:rPr lang="pt-BR" sz="1600" b="1" dirty="0" err="1" smtClean="0">
              <a:solidFill>
                <a:schemeClr val="bg1"/>
              </a:solidFill>
            </a:rPr>
            <a:t>verifying</a:t>
          </a:r>
          <a:endParaRPr lang="pt-BR" sz="1600" b="1" dirty="0" smtClean="0">
            <a:solidFill>
              <a:schemeClr val="bg1"/>
            </a:solidFill>
          </a:endParaRPr>
        </a:p>
        <a:p>
          <a:r>
            <a:rPr lang="pt-BR" sz="1400" dirty="0" err="1" smtClean="0">
              <a:solidFill>
                <a:schemeClr val="bg1"/>
              </a:solidFill>
            </a:rPr>
            <a:t>jan-mar</a:t>
          </a:r>
          <a:r>
            <a:rPr lang="pt-BR" sz="1400" dirty="0" smtClean="0">
              <a:solidFill>
                <a:schemeClr val="bg1"/>
              </a:solidFill>
            </a:rPr>
            <a:t> </a:t>
          </a:r>
          <a:endParaRPr lang="pt-BR" sz="1400" dirty="0">
            <a:solidFill>
              <a:schemeClr val="bg1"/>
            </a:solidFill>
          </a:endParaRPr>
        </a:p>
      </dgm:t>
    </dgm:pt>
    <dgm:pt modelId="{E90FA1EF-F975-4921-9A79-C661DC1D3F1B}" type="parTrans" cxnId="{8BCF6D78-BD73-47A8-88C8-35CCA76CC17B}">
      <dgm:prSet/>
      <dgm:spPr/>
      <dgm:t>
        <a:bodyPr/>
        <a:lstStyle/>
        <a:p>
          <a:endParaRPr lang="pt-BR"/>
        </a:p>
      </dgm:t>
    </dgm:pt>
    <dgm:pt modelId="{2C131033-AA43-4642-B977-EB482E05429C}" type="sibTrans" cxnId="{8BCF6D78-BD73-47A8-88C8-35CCA76CC17B}">
      <dgm:prSet/>
      <dgm:spPr/>
      <dgm:t>
        <a:bodyPr/>
        <a:lstStyle/>
        <a:p>
          <a:endParaRPr lang="pt-BR"/>
        </a:p>
      </dgm:t>
    </dgm:pt>
    <dgm:pt modelId="{44580848-1358-445A-A03F-D7C88E9A2432}">
      <dgm:prSet phldrT="[Texto]" custT="1"/>
      <dgm:spPr>
        <a:solidFill>
          <a:srgbClr val="085C7E"/>
        </a:solidFill>
      </dgm:spPr>
      <dgm:t>
        <a:bodyPr/>
        <a:lstStyle/>
        <a:p>
          <a:r>
            <a:rPr lang="pt-BR" sz="1600" b="1" dirty="0" smtClean="0">
              <a:solidFill>
                <a:schemeClr val="bg1"/>
              </a:solidFill>
            </a:rPr>
            <a:t>“Caderno de Indicadores” </a:t>
          </a:r>
          <a:r>
            <a:rPr lang="pt-BR" sz="1600" b="1" dirty="0" err="1" smtClean="0">
              <a:solidFill>
                <a:schemeClr val="bg1"/>
              </a:solidFill>
            </a:rPr>
            <a:t>publication</a:t>
          </a:r>
          <a:endParaRPr lang="pt-BR" sz="1600" b="1" dirty="0" smtClean="0">
            <a:solidFill>
              <a:schemeClr val="bg1"/>
            </a:solidFill>
          </a:endParaRPr>
        </a:p>
        <a:p>
          <a:r>
            <a:rPr lang="pt-BR" sz="1400" dirty="0" err="1" smtClean="0">
              <a:solidFill>
                <a:schemeClr val="bg1"/>
              </a:solidFill>
            </a:rPr>
            <a:t>april</a:t>
          </a:r>
          <a:endParaRPr lang="pt-BR" sz="1400" dirty="0">
            <a:solidFill>
              <a:schemeClr val="bg1"/>
            </a:solidFill>
          </a:endParaRPr>
        </a:p>
      </dgm:t>
    </dgm:pt>
    <dgm:pt modelId="{DCD525E8-2EE2-45C4-8237-5878470677BE}" type="parTrans" cxnId="{E0A2EFD5-A325-4923-8986-0DBD33D0CEA9}">
      <dgm:prSet/>
      <dgm:spPr/>
      <dgm:t>
        <a:bodyPr/>
        <a:lstStyle/>
        <a:p>
          <a:endParaRPr lang="pt-BR"/>
        </a:p>
      </dgm:t>
    </dgm:pt>
    <dgm:pt modelId="{AB187B52-058C-4D96-8609-7E84FE779EF4}" type="sibTrans" cxnId="{E0A2EFD5-A325-4923-8986-0DBD33D0CEA9}">
      <dgm:prSet/>
      <dgm:spPr/>
      <dgm:t>
        <a:bodyPr/>
        <a:lstStyle/>
        <a:p>
          <a:endParaRPr lang="pt-BR"/>
        </a:p>
      </dgm:t>
    </dgm:pt>
    <dgm:pt modelId="{93810EED-003B-4BAC-A95C-C86667253DF6}">
      <dgm:prSet phldrT="[Texto]" custT="1"/>
      <dgm:spPr>
        <a:solidFill>
          <a:srgbClr val="085C7E"/>
        </a:solidFill>
      </dgm:spPr>
      <dgm:t>
        <a:bodyPr/>
        <a:lstStyle/>
        <a:p>
          <a:r>
            <a:rPr lang="pt-BR" sz="1600" b="1" dirty="0" err="1" smtClean="0">
              <a:solidFill>
                <a:schemeClr val="bg1"/>
              </a:solidFill>
            </a:rPr>
            <a:t>Executive</a:t>
          </a:r>
          <a:r>
            <a:rPr lang="pt-BR" sz="1600" b="1" dirty="0" smtClean="0">
              <a:solidFill>
                <a:schemeClr val="bg1"/>
              </a:solidFill>
            </a:rPr>
            <a:t> </a:t>
          </a:r>
          <a:r>
            <a:rPr lang="pt-BR" sz="1600" b="1" dirty="0" err="1" smtClean="0">
              <a:solidFill>
                <a:schemeClr val="bg1"/>
              </a:solidFill>
            </a:rPr>
            <a:t>Indicators</a:t>
          </a:r>
          <a:r>
            <a:rPr lang="pt-BR" sz="1600" b="1" dirty="0" smtClean="0">
              <a:solidFill>
                <a:schemeClr val="bg1"/>
              </a:solidFill>
            </a:rPr>
            <a:t> </a:t>
          </a:r>
          <a:r>
            <a:rPr lang="pt-BR" sz="1600" b="1" dirty="0" err="1" smtClean="0">
              <a:solidFill>
                <a:schemeClr val="bg1"/>
              </a:solidFill>
            </a:rPr>
            <a:t>Evaluation</a:t>
          </a:r>
          <a:r>
            <a:rPr lang="pt-BR" sz="1600" b="1" dirty="0" smtClean="0">
              <a:solidFill>
                <a:schemeClr val="bg1"/>
              </a:solidFill>
            </a:rPr>
            <a:t> </a:t>
          </a:r>
        </a:p>
        <a:p>
          <a:r>
            <a:rPr lang="pt-BR" sz="1400" dirty="0" err="1" smtClean="0">
              <a:solidFill>
                <a:schemeClr val="bg1"/>
              </a:solidFill>
            </a:rPr>
            <a:t>may-jun</a:t>
          </a:r>
          <a:endParaRPr lang="pt-BR" sz="1400" dirty="0">
            <a:solidFill>
              <a:schemeClr val="bg1"/>
            </a:solidFill>
          </a:endParaRPr>
        </a:p>
      </dgm:t>
    </dgm:pt>
    <dgm:pt modelId="{1C5AF168-6250-4A07-96AB-4B991B06D387}" type="parTrans" cxnId="{EB54E821-8951-4E83-8AAF-67C08CFBA356}">
      <dgm:prSet/>
      <dgm:spPr/>
      <dgm:t>
        <a:bodyPr/>
        <a:lstStyle/>
        <a:p>
          <a:endParaRPr lang="pt-BR"/>
        </a:p>
      </dgm:t>
    </dgm:pt>
    <dgm:pt modelId="{958E5141-41D4-464F-8F99-FF6E69F9D4EE}" type="sibTrans" cxnId="{EB54E821-8951-4E83-8AAF-67C08CFBA356}">
      <dgm:prSet/>
      <dgm:spPr/>
      <dgm:t>
        <a:bodyPr/>
        <a:lstStyle/>
        <a:p>
          <a:endParaRPr lang="pt-BR"/>
        </a:p>
      </dgm:t>
    </dgm:pt>
    <dgm:pt modelId="{E2DF9D08-CF09-4A04-945B-155A85D98CB1}">
      <dgm:prSet phldrT="[Texto]" custT="1"/>
      <dgm:spPr>
        <a:solidFill>
          <a:srgbClr val="085C7E"/>
        </a:solidFill>
      </dgm:spPr>
      <dgm:t>
        <a:bodyPr/>
        <a:lstStyle/>
        <a:p>
          <a:r>
            <a:rPr lang="pt-BR" sz="1600" b="1" dirty="0" err="1" smtClean="0">
              <a:solidFill>
                <a:schemeClr val="bg1"/>
              </a:solidFill>
            </a:rPr>
            <a:t>Improvements</a:t>
          </a:r>
          <a:r>
            <a:rPr lang="pt-BR" sz="1600" b="1" dirty="0" smtClean="0">
              <a:solidFill>
                <a:schemeClr val="bg1"/>
              </a:solidFill>
            </a:rPr>
            <a:t>’ </a:t>
          </a:r>
          <a:r>
            <a:rPr lang="pt-BR" sz="1600" b="1" dirty="0" err="1" smtClean="0">
              <a:solidFill>
                <a:schemeClr val="bg1"/>
              </a:solidFill>
            </a:rPr>
            <a:t>implementation</a:t>
          </a:r>
          <a:endParaRPr lang="pt-BR" sz="1600" b="1" dirty="0" smtClean="0">
            <a:solidFill>
              <a:schemeClr val="bg1"/>
            </a:solidFill>
          </a:endParaRPr>
        </a:p>
        <a:p>
          <a:r>
            <a:rPr lang="pt-BR" sz="1400" dirty="0" err="1" smtClean="0">
              <a:solidFill>
                <a:schemeClr val="bg1"/>
              </a:solidFill>
            </a:rPr>
            <a:t>jul-sep</a:t>
          </a:r>
          <a:endParaRPr lang="pt-BR" sz="1400" dirty="0">
            <a:solidFill>
              <a:schemeClr val="bg1"/>
            </a:solidFill>
          </a:endParaRPr>
        </a:p>
      </dgm:t>
    </dgm:pt>
    <dgm:pt modelId="{4F84F0F8-01EE-4B0C-B2EF-C94C2F314D42}" type="parTrans" cxnId="{14608BB7-25F0-447E-A708-C2DE7492E35F}">
      <dgm:prSet/>
      <dgm:spPr/>
      <dgm:t>
        <a:bodyPr/>
        <a:lstStyle/>
        <a:p>
          <a:endParaRPr lang="pt-BR"/>
        </a:p>
      </dgm:t>
    </dgm:pt>
    <dgm:pt modelId="{D7D8F9C4-4F8D-47AD-B898-7F8DE98BD955}" type="sibTrans" cxnId="{14608BB7-25F0-447E-A708-C2DE7492E35F}">
      <dgm:prSet/>
      <dgm:spPr/>
      <dgm:t>
        <a:bodyPr/>
        <a:lstStyle/>
        <a:p>
          <a:endParaRPr lang="pt-BR"/>
        </a:p>
      </dgm:t>
    </dgm:pt>
    <dgm:pt modelId="{8D92CFE9-6B9D-46F4-BCE3-47038703ECED}" type="pres">
      <dgm:prSet presAssocID="{4E967E78-F6B6-4231-BA37-0B961FBDBD6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E2E8EAE-C9E7-4ACE-A9A1-3C909CFCF488}" type="pres">
      <dgm:prSet presAssocID="{4E967E78-F6B6-4231-BA37-0B961FBDBD6F}" presName="cycle" presStyleCnt="0"/>
      <dgm:spPr/>
    </dgm:pt>
    <dgm:pt modelId="{762C3024-8A31-4E94-B88D-84E3A0AE06B0}" type="pres">
      <dgm:prSet presAssocID="{6521A1E0-066F-4633-968C-D162A3CF90DF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D399362-A2E7-461B-8DC3-1C50217BB547}" type="pres">
      <dgm:prSet presAssocID="{37927FA3-F50D-4ED1-9418-0207B73CF324}" presName="sibTransFirstNode" presStyleLbl="bgShp" presStyleIdx="0" presStyleCnt="1"/>
      <dgm:spPr/>
      <dgm:t>
        <a:bodyPr/>
        <a:lstStyle/>
        <a:p>
          <a:endParaRPr lang="pt-BR"/>
        </a:p>
      </dgm:t>
    </dgm:pt>
    <dgm:pt modelId="{14C0D8E2-82D5-4804-9B82-98073F8FD43D}" type="pres">
      <dgm:prSet presAssocID="{6E29C900-0CD7-4B8D-A11C-250B29A0463B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EEB16B-A937-4DE8-8933-9B70A6F5FEC4}" type="pres">
      <dgm:prSet presAssocID="{44580848-1358-445A-A03F-D7C88E9A2432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0022448-416E-470E-8F5F-787BAA73C267}" type="pres">
      <dgm:prSet presAssocID="{93810EED-003B-4BAC-A95C-C86667253DF6}" presName="nodeFollowingNodes" presStyleLbl="node1" presStyleIdx="3" presStyleCnt="5" custRadScaleRad="102740" custRadScaleInc="-183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874FB17-89E1-4519-953E-5B9C93479DBE}" type="pres">
      <dgm:prSet presAssocID="{E2DF9D08-CF09-4A04-945B-155A85D98CB1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8DCFE0E-C43A-474F-85AC-4E23057BA818}" type="presOf" srcId="{93810EED-003B-4BAC-A95C-C86667253DF6}" destId="{70022448-416E-470E-8F5F-787BAA73C267}" srcOrd="0" destOrd="0" presId="urn:microsoft.com/office/officeart/2005/8/layout/cycle3"/>
    <dgm:cxn modelId="{3DE13A2C-6D87-4BAD-BCDF-232B4FE7843D}" type="presOf" srcId="{6521A1E0-066F-4633-968C-D162A3CF90DF}" destId="{762C3024-8A31-4E94-B88D-84E3A0AE06B0}" srcOrd="0" destOrd="0" presId="urn:microsoft.com/office/officeart/2005/8/layout/cycle3"/>
    <dgm:cxn modelId="{14608BB7-25F0-447E-A708-C2DE7492E35F}" srcId="{4E967E78-F6B6-4231-BA37-0B961FBDBD6F}" destId="{E2DF9D08-CF09-4A04-945B-155A85D98CB1}" srcOrd="4" destOrd="0" parTransId="{4F84F0F8-01EE-4B0C-B2EF-C94C2F314D42}" sibTransId="{D7D8F9C4-4F8D-47AD-B898-7F8DE98BD955}"/>
    <dgm:cxn modelId="{7B414563-40B3-4A2F-A0E8-B08F30C1673C}" type="presOf" srcId="{44580848-1358-445A-A03F-D7C88E9A2432}" destId="{0EEEB16B-A937-4DE8-8933-9B70A6F5FEC4}" srcOrd="0" destOrd="0" presId="urn:microsoft.com/office/officeart/2005/8/layout/cycle3"/>
    <dgm:cxn modelId="{E1CE69E6-89D5-4938-8BE2-7E18805BED41}" type="presOf" srcId="{E2DF9D08-CF09-4A04-945B-155A85D98CB1}" destId="{8874FB17-89E1-4519-953E-5B9C93479DBE}" srcOrd="0" destOrd="0" presId="urn:microsoft.com/office/officeart/2005/8/layout/cycle3"/>
    <dgm:cxn modelId="{EB54E821-8951-4E83-8AAF-67C08CFBA356}" srcId="{4E967E78-F6B6-4231-BA37-0B961FBDBD6F}" destId="{93810EED-003B-4BAC-A95C-C86667253DF6}" srcOrd="3" destOrd="0" parTransId="{1C5AF168-6250-4A07-96AB-4B991B06D387}" sibTransId="{958E5141-41D4-464F-8F99-FF6E69F9D4EE}"/>
    <dgm:cxn modelId="{36F47D37-4ED6-42EF-B650-4FEDE3F386E7}" type="presOf" srcId="{37927FA3-F50D-4ED1-9418-0207B73CF324}" destId="{3D399362-A2E7-461B-8DC3-1C50217BB547}" srcOrd="0" destOrd="0" presId="urn:microsoft.com/office/officeart/2005/8/layout/cycle3"/>
    <dgm:cxn modelId="{2E0E98D5-4F42-4AB9-9E16-205046B5C5C2}" srcId="{4E967E78-F6B6-4231-BA37-0B961FBDBD6F}" destId="{6521A1E0-066F-4633-968C-D162A3CF90DF}" srcOrd="0" destOrd="0" parTransId="{AF2BEDD1-3C45-4C2D-9580-4A77AAC0167F}" sibTransId="{37927FA3-F50D-4ED1-9418-0207B73CF324}"/>
    <dgm:cxn modelId="{8BCF6D78-BD73-47A8-88C8-35CCA76CC17B}" srcId="{4E967E78-F6B6-4231-BA37-0B961FBDBD6F}" destId="{6E29C900-0CD7-4B8D-A11C-250B29A0463B}" srcOrd="1" destOrd="0" parTransId="{E90FA1EF-F975-4921-9A79-C661DC1D3F1B}" sibTransId="{2C131033-AA43-4642-B977-EB482E05429C}"/>
    <dgm:cxn modelId="{E0A2EFD5-A325-4923-8986-0DBD33D0CEA9}" srcId="{4E967E78-F6B6-4231-BA37-0B961FBDBD6F}" destId="{44580848-1358-445A-A03F-D7C88E9A2432}" srcOrd="2" destOrd="0" parTransId="{DCD525E8-2EE2-45C4-8237-5878470677BE}" sibTransId="{AB187B52-058C-4D96-8609-7E84FE779EF4}"/>
    <dgm:cxn modelId="{DEB36CE9-947A-4EAD-A177-C17BC310CFB4}" type="presOf" srcId="{6E29C900-0CD7-4B8D-A11C-250B29A0463B}" destId="{14C0D8E2-82D5-4804-9B82-98073F8FD43D}" srcOrd="0" destOrd="0" presId="urn:microsoft.com/office/officeart/2005/8/layout/cycle3"/>
    <dgm:cxn modelId="{4DBB3ED6-B0E7-48DE-B4F3-FBC267D0B53F}" type="presOf" srcId="{4E967E78-F6B6-4231-BA37-0B961FBDBD6F}" destId="{8D92CFE9-6B9D-46F4-BCE3-47038703ECED}" srcOrd="0" destOrd="0" presId="urn:microsoft.com/office/officeart/2005/8/layout/cycle3"/>
    <dgm:cxn modelId="{2FCDE44E-257D-4845-B79C-4BA2A960E48B}" type="presParOf" srcId="{8D92CFE9-6B9D-46F4-BCE3-47038703ECED}" destId="{1E2E8EAE-C9E7-4ACE-A9A1-3C909CFCF488}" srcOrd="0" destOrd="0" presId="urn:microsoft.com/office/officeart/2005/8/layout/cycle3"/>
    <dgm:cxn modelId="{1047863F-9B49-425E-A410-0129AD883EC7}" type="presParOf" srcId="{1E2E8EAE-C9E7-4ACE-A9A1-3C909CFCF488}" destId="{762C3024-8A31-4E94-B88D-84E3A0AE06B0}" srcOrd="0" destOrd="0" presId="urn:microsoft.com/office/officeart/2005/8/layout/cycle3"/>
    <dgm:cxn modelId="{339CFB70-82C0-457E-8C42-14C5F23E5F35}" type="presParOf" srcId="{1E2E8EAE-C9E7-4ACE-A9A1-3C909CFCF488}" destId="{3D399362-A2E7-461B-8DC3-1C50217BB547}" srcOrd="1" destOrd="0" presId="urn:microsoft.com/office/officeart/2005/8/layout/cycle3"/>
    <dgm:cxn modelId="{E69A1576-337F-4CA6-9F87-7E8AF42B5449}" type="presParOf" srcId="{1E2E8EAE-C9E7-4ACE-A9A1-3C909CFCF488}" destId="{14C0D8E2-82D5-4804-9B82-98073F8FD43D}" srcOrd="2" destOrd="0" presId="urn:microsoft.com/office/officeart/2005/8/layout/cycle3"/>
    <dgm:cxn modelId="{79AD8EA5-88B6-4BB1-8713-4FE9FA502CFF}" type="presParOf" srcId="{1E2E8EAE-C9E7-4ACE-A9A1-3C909CFCF488}" destId="{0EEEB16B-A937-4DE8-8933-9B70A6F5FEC4}" srcOrd="3" destOrd="0" presId="urn:microsoft.com/office/officeart/2005/8/layout/cycle3"/>
    <dgm:cxn modelId="{29D5B23F-5FD5-4237-9474-524BD405EE73}" type="presParOf" srcId="{1E2E8EAE-C9E7-4ACE-A9A1-3C909CFCF488}" destId="{70022448-416E-470E-8F5F-787BAA73C267}" srcOrd="4" destOrd="0" presId="urn:microsoft.com/office/officeart/2005/8/layout/cycle3"/>
    <dgm:cxn modelId="{5FDF3CD0-023B-451E-AA0B-D6481F322BBE}" type="presParOf" srcId="{1E2E8EAE-C9E7-4ACE-A9A1-3C909CFCF488}" destId="{8874FB17-89E1-4519-953E-5B9C93479DBE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5131A-CB15-425F-9282-4D268F9D136E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E415E-EB72-4F24-B537-0E569B8F2081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F30517-7661-4D50-83C3-21514BA4A0F2}" type="datetimeFigureOut">
              <a:rPr lang="pt-BR"/>
              <a:pPr>
                <a:defRPr/>
              </a:pPr>
              <a:t>26/08/2010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A7FC8CE-60AE-4D18-9B9E-1D73793D92A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B6F3-985E-414A-A373-151309AA4373}" type="datetimeFigureOut">
              <a:rPr lang="pt-BR"/>
              <a:pPr>
                <a:defRPr/>
              </a:pPr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52495-4974-401A-AB82-D3380368DC7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FCC35-891E-4C82-8675-3F96283C5690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49FD9-BC0C-45E4-9D87-5502D981C460}" type="slidenum">
              <a:rPr lang="pt-BR" smtClean="0"/>
              <a:pPr/>
              <a:t>‹#›</a:t>
            </a:fld>
            <a:endParaRPr lang="pt-BR"/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Picture 7" descr="EPR_AEI_TEMPLATE_CAPA_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9" name="Retângulo 8"/>
            <p:cNvSpPr/>
            <p:nvPr/>
          </p:nvSpPr>
          <p:spPr bwMode="auto">
            <a:xfrm>
              <a:off x="2428860" y="214290"/>
              <a:ext cx="4643470" cy="27146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24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F3D99-F5C9-4117-B376-D68150A3104C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76491-8C8B-43F9-9708-5FD3D41ECC6E}" type="slidenum">
              <a:rPr lang="pt-BR" smtClean="0"/>
              <a:pPr/>
              <a:t>‹#›</a:t>
            </a:fld>
            <a:endParaRPr lang="pt-BR"/>
          </a:p>
        </p:txBody>
      </p:sp>
      <p:pic>
        <p:nvPicPr>
          <p:cNvPr id="7" name="Picture 4" descr="EPR_AEI_TEMPLATE_CAPASECA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709AB-592A-44A0-B793-E1096A681554}" type="datetimeFigureOut">
              <a:rPr lang="pt-BR" smtClean="0"/>
              <a:pPr/>
              <a:t>26/08/2010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0717A-2DC4-4373-96D4-1869EA9EEF43}" type="slidenum">
              <a:rPr lang="pt-BR" smtClean="0"/>
              <a:pPr/>
              <a:t>‹#›</a:t>
            </a:fld>
            <a:endParaRPr lang="pt-BR"/>
          </a:p>
        </p:txBody>
      </p:sp>
      <p:pic>
        <p:nvPicPr>
          <p:cNvPr id="8" name="Picture 8" descr="EPR_AEI_TEMPLATE_2"/>
          <p:cNvPicPr>
            <a:picLocks noChangeAspect="1" noChangeArrowheads="1"/>
          </p:cNvPicPr>
          <p:nvPr userDrawn="1"/>
        </p:nvPicPr>
        <p:blipFill>
          <a:blip r:embed="rId14" cstate="print">
            <a:lum bright="25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9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9" y="214290"/>
            <a:ext cx="2071702" cy="89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EPR_AEI_MAR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14290"/>
            <a:ext cx="1188705" cy="841071"/>
          </a:xfrm>
          <a:prstGeom prst="rect">
            <a:avLst/>
          </a:prstGeom>
          <a:noFill/>
        </p:spPr>
      </p:pic>
      <p:sp>
        <p:nvSpPr>
          <p:cNvPr id="8" name="Retângulo 7"/>
          <p:cNvSpPr/>
          <p:nvPr/>
        </p:nvSpPr>
        <p:spPr>
          <a:xfrm>
            <a:off x="785786" y="1714488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7D0000"/>
                </a:solidFill>
                <a:latin typeface="+mj-lt"/>
              </a:rPr>
              <a:t>Executive</a:t>
            </a:r>
            <a:r>
              <a:rPr lang="pt-BR" sz="3600" b="1" dirty="0" smtClean="0">
                <a:solidFill>
                  <a:srgbClr val="7D0000"/>
                </a:solidFill>
                <a:latin typeface="+mj-lt"/>
              </a:rPr>
              <a:t> </a:t>
            </a:r>
            <a:r>
              <a:rPr lang="en-US" sz="3600" b="1" dirty="0" smtClean="0">
                <a:solidFill>
                  <a:srgbClr val="7D0000"/>
                </a:solidFill>
                <a:latin typeface="+mj-lt"/>
              </a:rPr>
              <a:t>Indicators Evaluation: a tool of Minas </a:t>
            </a:r>
            <a:r>
              <a:rPr lang="en-US" sz="3600" b="1" dirty="0" err="1" smtClean="0">
                <a:solidFill>
                  <a:srgbClr val="7D0000"/>
                </a:solidFill>
                <a:latin typeface="+mj-lt"/>
              </a:rPr>
              <a:t>Gerais</a:t>
            </a:r>
            <a:r>
              <a:rPr lang="en-US" sz="3600" b="1" dirty="0" smtClean="0">
                <a:solidFill>
                  <a:srgbClr val="7D0000"/>
                </a:solidFill>
                <a:latin typeface="+mj-lt"/>
              </a:rPr>
              <a:t> government</a:t>
            </a:r>
            <a:endParaRPr lang="en-US" sz="3600" dirty="0">
              <a:solidFill>
                <a:srgbClr val="7D0000"/>
              </a:solidFill>
              <a:latin typeface="+mj-lt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428728" y="4071942"/>
            <a:ext cx="7000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VI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Latin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America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and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Caribbean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Monitoring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and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Evaluation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Network </a:t>
            </a:r>
            <a:r>
              <a:rPr lang="es-ES" sz="2000" b="1" dirty="0" err="1" smtClean="0">
                <a:solidFill>
                  <a:srgbClr val="085C7E"/>
                </a:solidFill>
                <a:latin typeface="Calibri"/>
              </a:rPr>
              <a:t>Conference</a:t>
            </a:r>
            <a:r>
              <a:rPr lang="es-ES" sz="2000" b="1" dirty="0" smtClean="0">
                <a:solidFill>
                  <a:srgbClr val="085C7E"/>
                </a:solidFill>
                <a:latin typeface="Calibri"/>
              </a:rPr>
              <a:t> </a:t>
            </a:r>
            <a:endParaRPr lang="es-ES" sz="2000" b="1" dirty="0">
              <a:solidFill>
                <a:srgbClr val="085C7E"/>
              </a:solidFill>
              <a:latin typeface="+mn-lt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2366946" y="5072074"/>
            <a:ext cx="4776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Mexico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City – </a:t>
            </a:r>
            <a:r>
              <a:rPr lang="es-ES" sz="2000" b="1" dirty="0" err="1" smtClean="0">
                <a:solidFill>
                  <a:srgbClr val="085C7E"/>
                </a:solidFill>
                <a:latin typeface="+mn-lt"/>
              </a:rPr>
              <a:t>August</a:t>
            </a:r>
            <a:r>
              <a:rPr lang="es-ES" sz="2000" b="1" dirty="0" smtClean="0">
                <a:solidFill>
                  <a:srgbClr val="085C7E"/>
                </a:solidFill>
                <a:latin typeface="+mn-lt"/>
              </a:rPr>
              <a:t> 2010</a:t>
            </a:r>
            <a:endParaRPr lang="es-ES" sz="2000" b="1" dirty="0">
              <a:solidFill>
                <a:srgbClr val="085C7E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aixaDeTexto 4"/>
          <p:cNvSpPr txBox="1">
            <a:spLocks noChangeArrowheads="1"/>
          </p:cNvSpPr>
          <p:nvPr/>
        </p:nvSpPr>
        <p:spPr bwMode="auto">
          <a:xfrm>
            <a:off x="285750" y="142875"/>
            <a:ext cx="5500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 dirty="0" smtClean="0">
                <a:solidFill>
                  <a:srgbClr val="7D0000"/>
                </a:solidFill>
                <a:latin typeface="Calibri" pitchFamily="34" charset="0"/>
              </a:rPr>
              <a:t>PRODUÇÃO DOS DADOS</a:t>
            </a:r>
            <a:endParaRPr lang="pt-BR" sz="3200" b="1" dirty="0">
              <a:solidFill>
                <a:srgbClr val="7D0000"/>
              </a:solidFill>
              <a:latin typeface="Calibri" pitchFamily="34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17488" y="785794"/>
          <a:ext cx="8783126" cy="5572181"/>
        </p:xfrm>
        <a:graphic>
          <a:graphicData uri="http://schemas.openxmlformats.org/drawingml/2006/table">
            <a:tbl>
              <a:tblPr/>
              <a:tblGrid>
                <a:gridCol w="7876741"/>
                <a:gridCol w="906385"/>
              </a:tblGrid>
              <a:tr h="50008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Quesito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Peso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produção dos dados é feita segundo algum protocolo?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Verificações e checagens do processo de produção dos dados são realizadas?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Os problemas identificados no processo de produção dos dados recebem tratamento?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Os dados são armazenados em uma base de dados organizada e segura?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instituição produtora disponibiliza uma série cronológica consistente dos dados?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33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meio utilizado para disponibilização dos dados facilita o seu manuseio?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23524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Existe uma equipe capacitada responsável pela base de dados?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Os dados são disponibilizados para o público usuário?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base de dados pode ser desagregada de maneira que possibilite comparações entre diferentes unidades geográficas?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tempo entre a produção dos dados e sua disponibilização é adequado às necessidades de gestão?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2838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Os processos/fluxos de informação para geração dos dados estão bem identificados/mapeados?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906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custo para produção (ou obtenção) dos dados é conhecido?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56671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base de dados pode ser desagregada de maneira que possibilite algum tipo de comparação?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Botão de ação: Início 7">
            <a:hlinkClick r:id="rId2" action="ppaction://hlinksldjump" highlightClick="1"/>
          </p:cNvPr>
          <p:cNvSpPr/>
          <p:nvPr/>
        </p:nvSpPr>
        <p:spPr>
          <a:xfrm>
            <a:off x="8501063" y="6429375"/>
            <a:ext cx="500062" cy="357188"/>
          </a:xfrm>
          <a:prstGeom prst="actionButtonBeginning">
            <a:avLst/>
          </a:prstGeom>
          <a:solidFill>
            <a:srgbClr val="DAE7EC"/>
          </a:solidFill>
          <a:ln>
            <a:solidFill>
              <a:srgbClr val="085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14282" y="1214422"/>
          <a:ext cx="8715436" cy="3430716"/>
        </p:xfrm>
        <a:graphic>
          <a:graphicData uri="http://schemas.openxmlformats.org/drawingml/2006/table">
            <a:tbl>
              <a:tblPr/>
              <a:tblGrid>
                <a:gridCol w="7816036"/>
                <a:gridCol w="899400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Quesito</a:t>
                      </a: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Peso </a:t>
                      </a: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Existe registro do indicador?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8848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São realizados procedimentos sistemáticos de checagem/verificação do cálculo do indicador?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está disponível para consulta pública?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está armazenado numa base de dados organizada e segura?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37056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série cronológica disponibilizada do indicador é consistente?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8848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tempo entre a produção do indicador e a sua divulgação é adequado às necessidades da gestão?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</a:tr>
            </a:tbl>
          </a:graphicData>
        </a:graphic>
      </p:graphicFrame>
      <p:sp>
        <p:nvSpPr>
          <p:cNvPr id="7" name="Botão de ação: Início 6">
            <a:hlinkClick r:id="rId2" action="ppaction://hlinksldjump" highlightClick="1"/>
          </p:cNvPr>
          <p:cNvSpPr/>
          <p:nvPr/>
        </p:nvSpPr>
        <p:spPr>
          <a:xfrm>
            <a:off x="8340725" y="6384925"/>
            <a:ext cx="500063" cy="357188"/>
          </a:xfrm>
          <a:prstGeom prst="actionButtonBeginning">
            <a:avLst/>
          </a:prstGeom>
          <a:solidFill>
            <a:srgbClr val="DAE7EC"/>
          </a:solidFill>
          <a:ln>
            <a:solidFill>
              <a:srgbClr val="085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85750" y="142875"/>
            <a:ext cx="5500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 dirty="0" smtClean="0">
                <a:solidFill>
                  <a:srgbClr val="7D0000"/>
                </a:solidFill>
                <a:latin typeface="Calibri" pitchFamily="34" charset="0"/>
              </a:rPr>
              <a:t>PRODUÇÃO DO INDICADOR</a:t>
            </a:r>
            <a:endParaRPr lang="pt-BR" sz="3200" b="1" dirty="0">
              <a:solidFill>
                <a:srgbClr val="7D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42875" y="928670"/>
          <a:ext cx="8715404" cy="5362399"/>
        </p:xfrm>
        <a:graphic>
          <a:graphicData uri="http://schemas.openxmlformats.org/drawingml/2006/table">
            <a:tbl>
              <a:tblPr/>
              <a:tblGrid>
                <a:gridCol w="7816007"/>
                <a:gridCol w="899397"/>
              </a:tblGrid>
              <a:tr h="57152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Quesito</a:t>
                      </a: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Peso </a:t>
                      </a: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</a:tr>
              <a:tr h="35321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metodologia de cálculo do indicador é adequada ao seu objetivo?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7314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Os dados utilizados podem ser considerados medidas adequadas dos parâmetros do indicador?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57314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está claramente alinhado com algum dos objetivos estratégicos ou iniciativas prioritárias definidas no plano estratégico do governo?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7314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indicador está claramente alinhado com o objetivo ou ação de algum programa ou projeto do governo?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31489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mensura algum impacto ou efeito social relevante?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11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tem um objetivo claro?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58440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tem interpretação clara (não ambígua)?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489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é uma medida suficiente do objetivo?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31489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unidade de medida do indicador favorece a leitura e compreensão?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73141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pode ser considerado uma medida de resultado (outcome) ou de efetividade de alguma política pública?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31489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indicador não tem sobreposição com outro do conjunto de </a:t>
                      </a:r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finalísticos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Botão de ação: Início 6">
            <a:hlinkClick r:id="rId2" action="ppaction://hlinksldjump" highlightClick="1"/>
          </p:cNvPr>
          <p:cNvSpPr/>
          <p:nvPr/>
        </p:nvSpPr>
        <p:spPr>
          <a:xfrm>
            <a:off x="8340725" y="6384925"/>
            <a:ext cx="500063" cy="357188"/>
          </a:xfrm>
          <a:prstGeom prst="actionButtonBeginning">
            <a:avLst/>
          </a:prstGeom>
          <a:solidFill>
            <a:srgbClr val="DAE7EC"/>
          </a:solidFill>
          <a:ln>
            <a:solidFill>
              <a:srgbClr val="085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85750" y="142875"/>
            <a:ext cx="5500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 dirty="0" smtClean="0">
                <a:solidFill>
                  <a:srgbClr val="7D0000"/>
                </a:solidFill>
                <a:latin typeface="Calibri" pitchFamily="34" charset="0"/>
              </a:rPr>
              <a:t>CONCEITO E METODOLOGIA</a:t>
            </a:r>
            <a:endParaRPr lang="pt-BR" sz="3200" b="1" dirty="0">
              <a:solidFill>
                <a:srgbClr val="7D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360363" y="1574800"/>
          <a:ext cx="8425968" cy="3001162"/>
        </p:xfrm>
        <a:graphic>
          <a:graphicData uri="http://schemas.openxmlformats.org/drawingml/2006/table">
            <a:tbl>
              <a:tblPr/>
              <a:tblGrid>
                <a:gridCol w="7556440"/>
                <a:gridCol w="869528"/>
              </a:tblGrid>
              <a:tr h="56850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Quesito</a:t>
                      </a: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Peso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965" marR="8965" marT="8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85C7E"/>
                    </a:solidFill>
                  </a:tcPr>
                </a:tc>
              </a:tr>
              <a:tr h="6536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indicador é apropriado pelas instituições responsáveis?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6723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é reportado nas comunicações à sociedade?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6536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 indicador é reportado pelos executivos do Governo durante reuniões gerenciais sobre resultados e ações do governo?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4698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indicador faz parte do discurso dos parlamentares da Assembleia Legislativa de Minas Gerais?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</a:tr>
            </a:tbl>
          </a:graphicData>
        </a:graphic>
      </p:graphicFrame>
      <p:sp>
        <p:nvSpPr>
          <p:cNvPr id="7" name="Botão de ação: Início 6">
            <a:hlinkClick r:id="rId2" action="ppaction://hlinksldjump" highlightClick="1"/>
          </p:cNvPr>
          <p:cNvSpPr/>
          <p:nvPr/>
        </p:nvSpPr>
        <p:spPr>
          <a:xfrm>
            <a:off x="8340725" y="6384925"/>
            <a:ext cx="500063" cy="357188"/>
          </a:xfrm>
          <a:prstGeom prst="actionButtonBeginning">
            <a:avLst/>
          </a:prstGeom>
          <a:solidFill>
            <a:srgbClr val="DAE7EC"/>
          </a:solidFill>
          <a:ln>
            <a:solidFill>
              <a:srgbClr val="085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85750" y="142875"/>
            <a:ext cx="5500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 dirty="0" smtClean="0">
                <a:solidFill>
                  <a:srgbClr val="7D0000"/>
                </a:solidFill>
                <a:latin typeface="Calibri" pitchFamily="34" charset="0"/>
              </a:rPr>
              <a:t>USO E COMUNICAÇÃO</a:t>
            </a:r>
            <a:endParaRPr lang="pt-BR" sz="3200" b="1" dirty="0">
              <a:solidFill>
                <a:srgbClr val="7D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aixaDeTexto 7"/>
          <p:cNvSpPr txBox="1">
            <a:spLocks noChangeArrowheads="1"/>
          </p:cNvSpPr>
          <p:nvPr/>
        </p:nvSpPr>
        <p:spPr bwMode="auto">
          <a:xfrm>
            <a:off x="357188" y="1251410"/>
            <a:ext cx="850106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400" b="1" dirty="0" err="1" smtClean="0">
                <a:solidFill>
                  <a:srgbClr val="085C7E"/>
                </a:solidFill>
                <a:latin typeface="Calibri" pitchFamily="34" charset="0"/>
              </a:rPr>
              <a:t>Section’s</a:t>
            </a:r>
            <a:r>
              <a:rPr lang="pt-BR" sz="24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400" b="1" dirty="0" err="1" smtClean="0">
                <a:solidFill>
                  <a:srgbClr val="085C7E"/>
                </a:solidFill>
                <a:latin typeface="Calibri" pitchFamily="34" charset="0"/>
              </a:rPr>
              <a:t>weight</a:t>
            </a:r>
            <a:r>
              <a:rPr lang="pt-BR" sz="2400" dirty="0" smtClean="0">
                <a:solidFill>
                  <a:srgbClr val="085C7E"/>
                </a:solidFill>
                <a:latin typeface="Calibri" pitchFamily="34" charset="0"/>
              </a:rPr>
              <a:t>:</a:t>
            </a:r>
            <a:endParaRPr lang="pt-BR" sz="2400" dirty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pt-BR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pt-BR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85C7E"/>
                </a:solidFill>
                <a:latin typeface="Calibri" pitchFamily="34" charset="0"/>
              </a:rPr>
              <a:t>Number of questions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085C7E"/>
                </a:solidFill>
                <a:latin typeface="Calibri" pitchFamily="34" charset="0"/>
              </a:rPr>
              <a:t> Section’s relevancy in the M&amp;E system</a:t>
            </a:r>
          </a:p>
          <a:p>
            <a:endParaRPr lang="en-US" dirty="0" smtClean="0">
              <a:solidFill>
                <a:srgbClr val="085C7E"/>
              </a:solidFill>
              <a:latin typeface="Calibri" pitchFamily="34" charset="0"/>
            </a:endParaRPr>
          </a:p>
          <a:p>
            <a:r>
              <a:rPr lang="en-US" dirty="0" smtClean="0">
                <a:solidFill>
                  <a:srgbClr val="085C7E"/>
                </a:solidFill>
                <a:latin typeface="Calibri" pitchFamily="34" charset="0"/>
              </a:rPr>
              <a:t>Sections with higher challenges have been better detailed, which increased their weight. </a:t>
            </a:r>
            <a:r>
              <a:rPr lang="en-US" dirty="0" err="1" smtClean="0">
                <a:solidFill>
                  <a:srgbClr val="085C7E"/>
                </a:solidFill>
                <a:latin typeface="Calibri" pitchFamily="34" charset="0"/>
              </a:rPr>
              <a:t>E.g</a:t>
            </a:r>
            <a:r>
              <a:rPr lang="en-US" dirty="0" smtClean="0">
                <a:solidFill>
                  <a:srgbClr val="085C7E"/>
                </a:solidFill>
                <a:latin typeface="Calibri" pitchFamily="34" charset="0"/>
              </a:rPr>
              <a:t>: Indicator Production section</a:t>
            </a:r>
            <a:r>
              <a:rPr lang="pt-BR" dirty="0" smtClean="0">
                <a:solidFill>
                  <a:srgbClr val="085C7E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21508" name="CaixaDeTexto 8"/>
          <p:cNvSpPr txBox="1">
            <a:spLocks noChangeArrowheads="1"/>
          </p:cNvSpPr>
          <p:nvPr/>
        </p:nvSpPr>
        <p:spPr bwMode="auto">
          <a:xfrm>
            <a:off x="357188" y="214290"/>
            <a:ext cx="5072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600" b="1" dirty="0" smtClean="0">
                <a:solidFill>
                  <a:srgbClr val="7D0000"/>
                </a:solidFill>
                <a:latin typeface="+mj-lt"/>
              </a:rPr>
              <a:t>WEIGHTS DEFINITION</a:t>
            </a:r>
            <a:endParaRPr lang="pt-BR" sz="3600" b="1" dirty="0">
              <a:solidFill>
                <a:srgbClr val="7D0000"/>
              </a:solidFill>
              <a:latin typeface="+mj-lt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57158" y="4342163"/>
            <a:ext cx="4143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85C7E"/>
                </a:solidFill>
                <a:latin typeface="Calibri" pitchFamily="34" charset="0"/>
              </a:rPr>
              <a:t>Question’s Weight:</a:t>
            </a:r>
          </a:p>
          <a:p>
            <a:endParaRPr lang="en-US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085C7E"/>
                </a:solidFill>
                <a:latin typeface="Calibri" pitchFamily="34" charset="0"/>
              </a:rPr>
              <a:t> Each question was compared to all others within the section (</a:t>
            </a:r>
            <a:r>
              <a:rPr lang="pt-BR" dirty="0" err="1" smtClean="0">
                <a:solidFill>
                  <a:srgbClr val="085C7E"/>
                </a:solidFill>
                <a:latin typeface="Calibri" pitchFamily="34" charset="0"/>
              </a:rPr>
              <a:t>Analytic</a:t>
            </a:r>
            <a:r>
              <a:rPr lang="pt-BR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dirty="0" err="1" smtClean="0">
                <a:solidFill>
                  <a:srgbClr val="085C7E"/>
                </a:solidFill>
                <a:latin typeface="Calibri" pitchFamily="34" charset="0"/>
              </a:rPr>
              <a:t>Hierarchy</a:t>
            </a:r>
            <a:r>
              <a:rPr lang="pt-BR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dirty="0" err="1" smtClean="0">
                <a:solidFill>
                  <a:srgbClr val="085C7E"/>
                </a:solidFill>
                <a:latin typeface="Calibri" pitchFamily="34" charset="0"/>
              </a:rPr>
              <a:t>Process</a:t>
            </a:r>
            <a:r>
              <a:rPr lang="pt-BR" dirty="0" smtClean="0">
                <a:solidFill>
                  <a:srgbClr val="085C7E"/>
                </a:solidFill>
                <a:latin typeface="Calibri" pitchFamily="34" charset="0"/>
              </a:rPr>
              <a:t>)</a:t>
            </a:r>
            <a:endParaRPr lang="pt-BR" dirty="0">
              <a:solidFill>
                <a:srgbClr val="085C7E"/>
              </a:solidFill>
              <a:latin typeface="Calibri" pitchFamily="34" charset="0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4572000" y="4286256"/>
          <a:ext cx="414340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851"/>
                <a:gridCol w="1035851"/>
                <a:gridCol w="1035851"/>
                <a:gridCol w="1035851"/>
              </a:tblGrid>
              <a:tr h="535785">
                <a:tc>
                  <a:txBody>
                    <a:bodyPr/>
                    <a:lstStyle/>
                    <a:p>
                      <a:endParaRPr lang="pt-BR" sz="3200" dirty="0"/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aseline="0" dirty="0" smtClean="0"/>
                        <a:t>Q</a:t>
                      </a:r>
                      <a:r>
                        <a:rPr lang="pt-BR" sz="3200" baseline="-25000" smtClean="0"/>
                        <a:t>1</a:t>
                      </a:r>
                      <a:endParaRPr lang="pt-BR" sz="3200" baseline="-25000" dirty="0"/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200" baseline="0" dirty="0" smtClean="0"/>
                        <a:t>Q</a:t>
                      </a:r>
                      <a:r>
                        <a:rPr lang="pt-BR" sz="3200" baseline="-25000" smtClean="0"/>
                        <a:t>2</a:t>
                      </a:r>
                      <a:endParaRPr lang="pt-BR" sz="3200" baseline="-25000" dirty="0" smtClean="0"/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200" baseline="0" dirty="0" smtClean="0"/>
                        <a:t>Q</a:t>
                      </a:r>
                      <a:r>
                        <a:rPr lang="pt-BR" sz="3200" baseline="-25000" smtClean="0"/>
                        <a:t>3</a:t>
                      </a:r>
                      <a:endParaRPr lang="pt-BR" sz="3200" baseline="-25000" dirty="0" smtClean="0"/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200" b="1" baseline="0" dirty="0" smtClean="0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lang="pt-BR" sz="3200" b="1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pt-BR" sz="3200" b="1" baseline="0" dirty="0" smtClean="0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lang="pt-BR" sz="3200" b="1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pt-BR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pt-BR" sz="3200" b="1" baseline="0" dirty="0" smtClean="0">
                          <a:solidFill>
                            <a:schemeClr val="bg1"/>
                          </a:solidFill>
                        </a:rPr>
                        <a:t>Q</a:t>
                      </a:r>
                      <a:r>
                        <a:rPr lang="pt-BR" sz="3200" b="1" baseline="-2500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pt-BR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5715008" y="547754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+</a:t>
            </a:r>
            <a:endParaRPr lang="pt-BR" sz="28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6730380" y="4873000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-</a:t>
            </a:r>
            <a:endParaRPr lang="pt-BR" sz="28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5715008" y="6072206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+</a:t>
            </a:r>
            <a:endParaRPr lang="pt-BR" sz="28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786710" y="4857760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-</a:t>
            </a:r>
            <a:endParaRPr lang="pt-BR" sz="2800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786578" y="600076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-</a:t>
            </a:r>
            <a:endParaRPr lang="pt-BR" sz="2800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7786710" y="547754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+</a:t>
            </a:r>
            <a:endParaRPr lang="pt-BR" sz="2800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5715008" y="4906044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0</a:t>
            </a:r>
            <a:endParaRPr lang="pt-BR" sz="28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6786578" y="547754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0</a:t>
            </a:r>
            <a:endParaRPr lang="pt-BR" sz="28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7786710" y="604905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0</a:t>
            </a:r>
            <a:endParaRPr lang="pt-B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214282" y="142852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err="1" smtClean="0">
                <a:solidFill>
                  <a:srgbClr val="990000"/>
                </a:solidFill>
                <a:latin typeface="+mj-lt"/>
              </a:rPr>
              <a:t>EVALUATOR’S</a:t>
            </a: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 GUIDEBOOK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087" y="1071546"/>
            <a:ext cx="396675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ixaDeTexto 7"/>
          <p:cNvSpPr txBox="1">
            <a:spLocks noChangeArrowheads="1"/>
          </p:cNvSpPr>
          <p:nvPr/>
        </p:nvSpPr>
        <p:spPr bwMode="auto">
          <a:xfrm>
            <a:off x="357188" y="1142984"/>
            <a:ext cx="407193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dirty="0" err="1" smtClean="0">
                <a:solidFill>
                  <a:srgbClr val="085C7E"/>
                </a:solidFill>
                <a:latin typeface="+mn-lt"/>
              </a:rPr>
              <a:t>Main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085C7E"/>
                </a:solidFill>
                <a:latin typeface="+mn-lt"/>
              </a:rPr>
              <a:t>evaluation tool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85C7E"/>
                </a:solidFill>
                <a:latin typeface="+mn-lt"/>
              </a:rPr>
              <a:t> This idea was based on methodology presented by WB consultants</a:t>
            </a:r>
          </a:p>
          <a:p>
            <a:endParaRPr lang="pt-BR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b="1" dirty="0" smtClean="0">
                <a:solidFill>
                  <a:srgbClr val="085C7E"/>
                </a:solidFill>
                <a:latin typeface="+mn-lt"/>
              </a:rPr>
              <a:t>Starting </a:t>
            </a:r>
            <a:r>
              <a:rPr lang="pt-BR" b="1" dirty="0" err="1" smtClean="0">
                <a:solidFill>
                  <a:srgbClr val="085C7E"/>
                </a:solidFill>
                <a:latin typeface="+mn-lt"/>
              </a:rPr>
              <a:t>point</a:t>
            </a:r>
            <a:r>
              <a:rPr lang="pt-BR" b="1" dirty="0" smtClean="0">
                <a:solidFill>
                  <a:srgbClr val="085C7E"/>
                </a:solidFill>
                <a:latin typeface="+mn-lt"/>
              </a:rPr>
              <a:t>: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C</a:t>
            </a:r>
            <a:r>
              <a:rPr lang="en-US" dirty="0" err="1" smtClean="0">
                <a:solidFill>
                  <a:srgbClr val="085C7E"/>
                </a:solidFill>
                <a:latin typeface="+mn-lt"/>
              </a:rPr>
              <a:t>hecklist</a:t>
            </a:r>
            <a:r>
              <a:rPr lang="en-US" dirty="0" smtClean="0">
                <a:solidFill>
                  <a:srgbClr val="085C7E"/>
                </a:solidFill>
                <a:latin typeface="+mn-lt"/>
              </a:rPr>
              <a:t> of Indicator’s Quality (</a:t>
            </a:r>
            <a:r>
              <a:rPr lang="en-US" i="1" dirty="0" smtClean="0">
                <a:solidFill>
                  <a:srgbClr val="085C7E"/>
                </a:solidFill>
              </a:rPr>
              <a:t>Gita </a:t>
            </a:r>
            <a:r>
              <a:rPr lang="en-US" i="1" dirty="0" err="1" smtClean="0">
                <a:solidFill>
                  <a:srgbClr val="085C7E"/>
                </a:solidFill>
              </a:rPr>
              <a:t>Busjeet</a:t>
            </a:r>
            <a:r>
              <a:rPr lang="en-US" dirty="0" smtClean="0">
                <a:solidFill>
                  <a:srgbClr val="085C7E"/>
                </a:solidFill>
              </a:rPr>
              <a:t>)</a:t>
            </a:r>
            <a:endParaRPr lang="pt-BR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pt-BR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b="1" dirty="0" err="1" smtClean="0">
                <a:solidFill>
                  <a:srgbClr val="085C7E"/>
                </a:solidFill>
                <a:latin typeface="+mn-lt"/>
              </a:rPr>
              <a:t>Format</a:t>
            </a:r>
            <a:r>
              <a:rPr lang="pt-BR" b="1" dirty="0" smtClean="0">
                <a:solidFill>
                  <a:srgbClr val="085C7E"/>
                </a:solidFill>
                <a:latin typeface="+mn-lt"/>
              </a:rPr>
              <a:t>: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dirty="0" err="1" smtClean="0">
                <a:solidFill>
                  <a:srgbClr val="085C7E"/>
                </a:solidFill>
                <a:latin typeface="+mn-lt"/>
              </a:rPr>
              <a:t>Guide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to </a:t>
            </a:r>
            <a:r>
              <a:rPr lang="pt-BR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i="1" dirty="0" err="1" smtClean="0">
                <a:solidFill>
                  <a:srgbClr val="085C7E"/>
                </a:solidFill>
                <a:latin typeface="+mn-lt"/>
              </a:rPr>
              <a:t>Program</a:t>
            </a:r>
            <a:r>
              <a:rPr lang="pt-BR" i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i="1" dirty="0" err="1" smtClean="0">
                <a:solidFill>
                  <a:srgbClr val="085C7E"/>
                </a:solidFill>
                <a:latin typeface="+mn-lt"/>
              </a:rPr>
              <a:t>Assessment</a:t>
            </a:r>
            <a:r>
              <a:rPr lang="pt-BR" i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i="1" dirty="0" err="1" smtClean="0">
                <a:solidFill>
                  <a:srgbClr val="085C7E"/>
                </a:solidFill>
                <a:latin typeface="+mn-lt"/>
              </a:rPr>
              <a:t>Rating</a:t>
            </a:r>
            <a:r>
              <a:rPr lang="pt-BR" i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i="1" dirty="0" err="1" smtClean="0">
                <a:solidFill>
                  <a:srgbClr val="085C7E"/>
                </a:solidFill>
                <a:latin typeface="+mn-lt"/>
              </a:rPr>
              <a:t>Tool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(PART)</a:t>
            </a:r>
          </a:p>
          <a:p>
            <a:endParaRPr lang="pt-BR" u="sng" dirty="0" smtClean="0">
              <a:solidFill>
                <a:srgbClr val="085C7E"/>
              </a:solidFill>
              <a:latin typeface="+mn-lt"/>
            </a:endParaRPr>
          </a:p>
          <a:p>
            <a:r>
              <a:rPr lang="en-US" u="sng" dirty="0" smtClean="0">
                <a:solidFill>
                  <a:srgbClr val="085C7E"/>
                </a:solidFill>
                <a:latin typeface="+mn-lt"/>
              </a:rPr>
              <a:t>Direct</a:t>
            </a:r>
            <a:r>
              <a:rPr lang="pt-BR" u="sng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en-US" u="sng" dirty="0" smtClean="0">
                <a:solidFill>
                  <a:srgbClr val="085C7E"/>
                </a:solidFill>
                <a:latin typeface="+mn-lt"/>
              </a:rPr>
              <a:t>questions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:</a:t>
            </a:r>
          </a:p>
          <a:p>
            <a:r>
              <a:rPr lang="pt-BR" dirty="0" smtClean="0">
                <a:solidFill>
                  <a:srgbClr val="085C7E"/>
                </a:solidFill>
                <a:latin typeface="+mn-lt"/>
                <a:sym typeface="Symbol"/>
              </a:rPr>
              <a:t>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 YES</a:t>
            </a:r>
          </a:p>
          <a:p>
            <a:r>
              <a:rPr lang="pt-BR" dirty="0" smtClean="0">
                <a:solidFill>
                  <a:srgbClr val="085C7E"/>
                </a:solidFill>
                <a:latin typeface="+mn-lt"/>
                <a:sym typeface="Symbol"/>
              </a:rPr>
              <a:t> YES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, </a:t>
            </a:r>
            <a:r>
              <a:rPr lang="pt-BR" dirty="0" smtClean="0">
                <a:solidFill>
                  <a:srgbClr val="085C7E"/>
                </a:solidFill>
                <a:latin typeface="+mn-lt"/>
                <a:sym typeface="Symbol"/>
              </a:rPr>
              <a:t>PARTIALLY</a:t>
            </a:r>
          </a:p>
          <a:p>
            <a:r>
              <a:rPr lang="pt-BR" dirty="0" smtClean="0">
                <a:solidFill>
                  <a:srgbClr val="085C7E"/>
                </a:solidFill>
                <a:latin typeface="+mn-lt"/>
                <a:sym typeface="Symbol"/>
              </a:rPr>
              <a:t> </a:t>
            </a:r>
            <a:r>
              <a:rPr lang="pt-BR" dirty="0" smtClean="0">
                <a:solidFill>
                  <a:srgbClr val="085C7E"/>
                </a:solidFill>
                <a:latin typeface="+mn-lt"/>
              </a:rPr>
              <a:t>NO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/>
          <p:cNvSpPr txBox="1">
            <a:spLocks noChangeArrowheads="1"/>
          </p:cNvSpPr>
          <p:nvPr/>
        </p:nvSpPr>
        <p:spPr bwMode="auto">
          <a:xfrm>
            <a:off x="285720" y="4286256"/>
            <a:ext cx="8429684" cy="132343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’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Unity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Coordinator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has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to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approve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evaluation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Checking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adjustment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needs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5" name="CaixaDeTexto 14"/>
          <p:cNvSpPr txBox="1">
            <a:spLocks noChangeArrowheads="1"/>
          </p:cNvSpPr>
          <p:nvPr/>
        </p:nvSpPr>
        <p:spPr bwMode="auto">
          <a:xfrm>
            <a:off x="357168" y="3852826"/>
            <a:ext cx="8286798" cy="2862322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Making adjustments</a:t>
            </a:r>
          </a:p>
          <a:p>
            <a:pPr>
              <a:buFont typeface="Arial" pitchFamily="34" charset="0"/>
              <a:buChar char="•"/>
            </a:pPr>
            <a:endParaRPr lang="en-US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 Improving the quality and the number of  evidences:</a:t>
            </a:r>
          </a:p>
          <a:p>
            <a:pPr>
              <a:buFont typeface="Symbol" pitchFamily="18" charset="2"/>
              <a:buChar char="Þ"/>
            </a:pP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  <a:sym typeface="Symbol"/>
              </a:rPr>
              <a:t> New sight through official docs</a:t>
            </a:r>
          </a:p>
          <a:p>
            <a:pPr>
              <a:buFont typeface="Symbol" pitchFamily="18" charset="2"/>
              <a:buChar char="Þ"/>
            </a:pP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 New </a:t>
            </a:r>
            <a:r>
              <a:rPr lang="en-US" sz="2000" b="1" dirty="0" err="1" smtClean="0">
                <a:solidFill>
                  <a:srgbClr val="085C7E"/>
                </a:solidFill>
                <a:latin typeface="Calibri" pitchFamily="34" charset="0"/>
              </a:rPr>
              <a:t>contatcs</a:t>
            </a: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 with </a:t>
            </a:r>
            <a:r>
              <a:rPr lang="en-US" sz="2000" b="1" dirty="0" err="1" smtClean="0">
                <a:solidFill>
                  <a:srgbClr val="085C7E"/>
                </a:solidFill>
                <a:latin typeface="Calibri" pitchFamily="34" charset="0"/>
              </a:rPr>
              <a:t>responsibles</a:t>
            </a:r>
            <a:endParaRPr lang="en-US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endParaRPr lang="en-US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 Evaluation’s form </a:t>
            </a:r>
            <a:r>
              <a:rPr lang="en-US" sz="2000" b="1" dirty="0" err="1" smtClean="0">
                <a:solidFill>
                  <a:srgbClr val="085C7E"/>
                </a:solidFill>
                <a:latin typeface="Calibri" pitchFamily="34" charset="0"/>
              </a:rPr>
              <a:t>fulfilment</a:t>
            </a:r>
            <a:endParaRPr lang="en-US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6" name="CaixaDeTexto 15"/>
          <p:cNvSpPr txBox="1">
            <a:spLocks noChangeArrowheads="1"/>
          </p:cNvSpPr>
          <p:nvPr/>
        </p:nvSpPr>
        <p:spPr bwMode="auto">
          <a:xfrm>
            <a:off x="285720" y="3968313"/>
            <a:ext cx="8429684" cy="224676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Answer’s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database </a:t>
            </a: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consolidation</a:t>
            </a: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General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revision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standardization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Checking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new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adjustment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needs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357168" y="3660537"/>
            <a:ext cx="8286798" cy="2554545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Standard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form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fulfilment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Checking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official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docs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Interviews</a:t>
            </a: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Evidences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’ database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construction</a:t>
            </a:r>
            <a:endParaRPr lang="pt-BR" sz="2000" b="1" dirty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4" name="CaixaDeTexto 13"/>
          <p:cNvSpPr txBox="1">
            <a:spLocks noChangeArrowheads="1"/>
          </p:cNvSpPr>
          <p:nvPr/>
        </p:nvSpPr>
        <p:spPr bwMode="auto">
          <a:xfrm>
            <a:off x="428596" y="3638512"/>
            <a:ext cx="8286798" cy="2862322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Global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question’s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revision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rgbClr val="085C7E"/>
                </a:solidFill>
                <a:latin typeface="Calibri" pitchFamily="34" charset="0"/>
              </a:rPr>
              <a:t>Conceptual alignment and standardization</a:t>
            </a: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AEI 2009: 10 rounds (10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each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round)</a:t>
            </a: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Suggestions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recommendations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to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improve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answers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9" name="Pentágono 18"/>
          <p:cNvSpPr/>
          <p:nvPr/>
        </p:nvSpPr>
        <p:spPr>
          <a:xfrm>
            <a:off x="71406" y="1500174"/>
            <a:ext cx="1734869" cy="1857388"/>
          </a:xfrm>
          <a:prstGeom prst="homePlate">
            <a:avLst>
              <a:gd name="adj" fmla="val 28057"/>
            </a:avLst>
          </a:prstGeom>
          <a:solidFill>
            <a:srgbClr val="085C7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b="1" dirty="0" smtClean="0"/>
              <a:t>Initial</a:t>
            </a:r>
            <a:r>
              <a:rPr lang="pt-BR" sz="1700" b="1" dirty="0" smtClean="0"/>
              <a:t> </a:t>
            </a:r>
            <a:r>
              <a:rPr lang="pt-BR" sz="1700" b="1" dirty="0" err="1" smtClean="0"/>
              <a:t>Evaluation</a:t>
            </a:r>
            <a:endParaRPr lang="pt-BR" sz="1700" b="1" dirty="0" smtClean="0"/>
          </a:p>
          <a:p>
            <a:pPr algn="ctr"/>
            <a:endParaRPr lang="pt-BR" sz="1700" b="1" dirty="0" smtClean="0"/>
          </a:p>
          <a:p>
            <a:pPr algn="ctr"/>
            <a:r>
              <a:rPr lang="pt-BR" sz="1600" u="sng" dirty="0" err="1" smtClean="0"/>
              <a:t>Responsible</a:t>
            </a:r>
            <a:r>
              <a:rPr lang="pt-BR" sz="1400" dirty="0" smtClean="0"/>
              <a:t>: </a:t>
            </a:r>
            <a:r>
              <a:rPr lang="pt-BR" sz="1600" dirty="0" err="1" smtClean="0"/>
              <a:t>Evaluator</a:t>
            </a:r>
            <a:endParaRPr lang="pt-BR" sz="1700" dirty="0"/>
          </a:p>
        </p:txBody>
      </p:sp>
      <p:sp>
        <p:nvSpPr>
          <p:cNvPr id="20" name="Divisa 19"/>
          <p:cNvSpPr/>
          <p:nvPr/>
        </p:nvSpPr>
        <p:spPr>
          <a:xfrm>
            <a:off x="1214414" y="1500174"/>
            <a:ext cx="2419400" cy="1857388"/>
          </a:xfrm>
          <a:prstGeom prst="chevron">
            <a:avLst>
              <a:gd name="adj" fmla="val 29683"/>
            </a:avLst>
          </a:prstGeom>
          <a:solidFill>
            <a:srgbClr val="085C7E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chemeClr val="bg1"/>
                </a:solidFill>
              </a:rPr>
              <a:t>Evaluation</a:t>
            </a:r>
            <a:r>
              <a:rPr lang="pt-BR" sz="1700" b="1" dirty="0" smtClean="0">
                <a:solidFill>
                  <a:schemeClr val="bg1"/>
                </a:solidFill>
              </a:rPr>
              <a:t> Workshop</a:t>
            </a:r>
          </a:p>
          <a:p>
            <a:pPr algn="ctr"/>
            <a:endParaRPr lang="pt-BR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chemeClr val="bg1"/>
                </a:solidFill>
              </a:rPr>
              <a:t>Responsible</a:t>
            </a:r>
            <a:r>
              <a:rPr lang="pt-BR" sz="1600" u="sng" dirty="0" smtClean="0">
                <a:solidFill>
                  <a:schemeClr val="bg1"/>
                </a:solidFill>
              </a:rPr>
              <a:t>:</a:t>
            </a:r>
            <a:r>
              <a:rPr lang="pt-BR" sz="1600" dirty="0" smtClean="0">
                <a:solidFill>
                  <a:schemeClr val="bg1"/>
                </a:solidFill>
              </a:rPr>
              <a:t> </a:t>
            </a:r>
            <a:r>
              <a:rPr lang="pt-BR" sz="1600" dirty="0" err="1" smtClean="0">
                <a:solidFill>
                  <a:schemeClr val="bg1"/>
                </a:solidFill>
              </a:rPr>
              <a:t>Evaluation</a:t>
            </a:r>
            <a:r>
              <a:rPr lang="pt-BR" sz="1600" dirty="0" smtClean="0">
                <a:solidFill>
                  <a:schemeClr val="bg1"/>
                </a:solidFill>
              </a:rPr>
              <a:t> </a:t>
            </a:r>
            <a:r>
              <a:rPr lang="pt-BR" sz="1600" dirty="0" err="1" smtClean="0">
                <a:solidFill>
                  <a:schemeClr val="bg1"/>
                </a:solidFill>
              </a:rPr>
              <a:t>team</a:t>
            </a:r>
            <a:endParaRPr lang="pt-BR" sz="1600" dirty="0">
              <a:solidFill>
                <a:schemeClr val="bg1"/>
              </a:solidFill>
            </a:endParaRPr>
          </a:p>
        </p:txBody>
      </p:sp>
      <p:sp>
        <p:nvSpPr>
          <p:cNvPr id="21" name="Divisa 20"/>
          <p:cNvSpPr/>
          <p:nvPr/>
        </p:nvSpPr>
        <p:spPr>
          <a:xfrm>
            <a:off x="3071802" y="1500174"/>
            <a:ext cx="2353338" cy="1857388"/>
          </a:xfrm>
          <a:prstGeom prst="chevron">
            <a:avLst>
              <a:gd name="adj" fmla="val 24213"/>
            </a:avLst>
          </a:prstGeom>
          <a:solidFill>
            <a:srgbClr val="085C7E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chemeClr val="bg1"/>
                </a:solidFill>
              </a:rPr>
              <a:t>Revisionof</a:t>
            </a:r>
            <a:r>
              <a:rPr lang="pt-BR" sz="1700" b="1" dirty="0" smtClean="0">
                <a:solidFill>
                  <a:schemeClr val="bg1"/>
                </a:solidFill>
              </a:rPr>
              <a:t> </a:t>
            </a:r>
            <a:r>
              <a:rPr lang="pt-BR" sz="1700" b="1" dirty="0" err="1" smtClean="0">
                <a:solidFill>
                  <a:schemeClr val="bg1"/>
                </a:solidFill>
              </a:rPr>
              <a:t>the</a:t>
            </a:r>
            <a:r>
              <a:rPr lang="pt-BR" sz="1700" b="1" dirty="0" smtClean="0">
                <a:solidFill>
                  <a:schemeClr val="bg1"/>
                </a:solidFill>
              </a:rPr>
              <a:t> </a:t>
            </a:r>
            <a:r>
              <a:rPr lang="pt-BR" sz="1700" b="1" dirty="0" err="1" smtClean="0">
                <a:solidFill>
                  <a:schemeClr val="bg1"/>
                </a:solidFill>
              </a:rPr>
              <a:t>Initial</a:t>
            </a:r>
            <a:r>
              <a:rPr lang="pt-BR" sz="1700" b="1" dirty="0" smtClean="0">
                <a:solidFill>
                  <a:schemeClr val="bg1"/>
                </a:solidFill>
              </a:rPr>
              <a:t> </a:t>
            </a:r>
            <a:r>
              <a:rPr lang="pt-BR" sz="1700" b="1" dirty="0" err="1" smtClean="0">
                <a:solidFill>
                  <a:schemeClr val="bg1"/>
                </a:solidFill>
              </a:rPr>
              <a:t>Evaluation</a:t>
            </a:r>
            <a:endParaRPr lang="pt-BR" sz="1700" b="1" dirty="0" smtClean="0">
              <a:solidFill>
                <a:schemeClr val="bg1"/>
              </a:solidFill>
            </a:endParaRPr>
          </a:p>
          <a:p>
            <a:pPr algn="ctr"/>
            <a:endParaRPr lang="pt-BR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chemeClr val="bg1"/>
                </a:solidFill>
              </a:rPr>
              <a:t>Responsible</a:t>
            </a:r>
            <a:r>
              <a:rPr lang="pt-BR" sz="1600" u="sng" dirty="0" smtClean="0">
                <a:solidFill>
                  <a:schemeClr val="bg1"/>
                </a:solidFill>
              </a:rPr>
              <a:t>: </a:t>
            </a:r>
            <a:r>
              <a:rPr lang="pt-BR" sz="1600" dirty="0" err="1" smtClean="0">
                <a:solidFill>
                  <a:schemeClr val="bg1"/>
                </a:solidFill>
              </a:rPr>
              <a:t>Evaluator</a:t>
            </a:r>
            <a:endParaRPr lang="pt-BR" sz="1600" dirty="0">
              <a:solidFill>
                <a:schemeClr val="bg1"/>
              </a:solidFill>
            </a:endParaRPr>
          </a:p>
        </p:txBody>
      </p:sp>
      <p:sp>
        <p:nvSpPr>
          <p:cNvPr id="22" name="Divisa 21"/>
          <p:cNvSpPr/>
          <p:nvPr/>
        </p:nvSpPr>
        <p:spPr>
          <a:xfrm>
            <a:off x="4857752" y="1500174"/>
            <a:ext cx="2286016" cy="1857388"/>
          </a:xfrm>
          <a:prstGeom prst="chevron">
            <a:avLst>
              <a:gd name="adj" fmla="val 23157"/>
            </a:avLst>
          </a:prstGeom>
          <a:solidFill>
            <a:srgbClr val="085C7E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chemeClr val="bg1"/>
                </a:solidFill>
              </a:rPr>
              <a:t>Consolidation</a:t>
            </a:r>
            <a:endParaRPr lang="pt-BR" sz="1700" b="1" dirty="0" smtClean="0">
              <a:solidFill>
                <a:schemeClr val="bg1"/>
              </a:solidFill>
            </a:endParaRPr>
          </a:p>
          <a:p>
            <a:pPr algn="ctr"/>
            <a:endParaRPr lang="pt-BR" sz="1700" b="1" u="sng" dirty="0" smtClean="0">
              <a:solidFill>
                <a:schemeClr val="bg1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chemeClr val="bg1"/>
                </a:solidFill>
              </a:rPr>
              <a:t>Responsible</a:t>
            </a:r>
            <a:r>
              <a:rPr lang="pt-BR" sz="1600" u="sng" dirty="0" smtClean="0">
                <a:solidFill>
                  <a:schemeClr val="bg1"/>
                </a:solidFill>
              </a:rPr>
              <a:t>:</a:t>
            </a:r>
            <a:r>
              <a:rPr lang="pt-BR" sz="1600" dirty="0" smtClean="0">
                <a:solidFill>
                  <a:schemeClr val="bg1"/>
                </a:solidFill>
              </a:rPr>
              <a:t> </a:t>
            </a:r>
            <a:r>
              <a:rPr lang="pt-BR" sz="1600" dirty="0" err="1" smtClean="0">
                <a:solidFill>
                  <a:schemeClr val="bg1"/>
                </a:solidFill>
              </a:rPr>
              <a:t>Evaluation</a:t>
            </a:r>
            <a:r>
              <a:rPr lang="pt-BR" sz="1600" dirty="0" smtClean="0">
                <a:solidFill>
                  <a:schemeClr val="bg1"/>
                </a:solidFill>
              </a:rPr>
              <a:t> </a:t>
            </a:r>
            <a:r>
              <a:rPr lang="pt-BR" sz="1600" dirty="0" err="1" smtClean="0">
                <a:solidFill>
                  <a:schemeClr val="bg1"/>
                </a:solidFill>
              </a:rPr>
              <a:t>Coordinator</a:t>
            </a:r>
            <a:endParaRPr lang="pt-BR" sz="1600" dirty="0">
              <a:solidFill>
                <a:schemeClr val="bg1"/>
              </a:solidFill>
            </a:endParaRPr>
          </a:p>
        </p:txBody>
      </p:sp>
      <p:sp>
        <p:nvSpPr>
          <p:cNvPr id="23" name="Divisa 22"/>
          <p:cNvSpPr/>
          <p:nvPr/>
        </p:nvSpPr>
        <p:spPr>
          <a:xfrm>
            <a:off x="6643702" y="1500174"/>
            <a:ext cx="2428892" cy="1857388"/>
          </a:xfrm>
          <a:prstGeom prst="chevron">
            <a:avLst>
              <a:gd name="adj" fmla="val 25776"/>
            </a:avLst>
          </a:prstGeom>
          <a:solidFill>
            <a:srgbClr val="085C7E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chemeClr val="bg1"/>
                </a:solidFill>
              </a:rPr>
              <a:t>Validation</a:t>
            </a:r>
            <a:endParaRPr lang="pt-BR" sz="1700" b="1" dirty="0" smtClean="0">
              <a:solidFill>
                <a:schemeClr val="bg1"/>
              </a:solidFill>
            </a:endParaRPr>
          </a:p>
          <a:p>
            <a:pPr algn="ctr"/>
            <a:endParaRPr lang="pt-BR" sz="1600" b="1" dirty="0" smtClean="0">
              <a:solidFill>
                <a:schemeClr val="bg1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chemeClr val="bg1"/>
                </a:solidFill>
              </a:rPr>
              <a:t>Responsible</a:t>
            </a:r>
            <a:r>
              <a:rPr lang="pt-BR" sz="1600" u="sng" dirty="0" smtClean="0">
                <a:solidFill>
                  <a:schemeClr val="bg1"/>
                </a:solidFill>
              </a:rPr>
              <a:t>:</a:t>
            </a:r>
            <a:r>
              <a:rPr lang="pt-BR" sz="1600" dirty="0" smtClean="0">
                <a:solidFill>
                  <a:schemeClr val="bg1"/>
                </a:solidFill>
              </a:rPr>
              <a:t> </a:t>
            </a:r>
            <a:r>
              <a:rPr lang="pt-BR" sz="1600" dirty="0" err="1" smtClean="0">
                <a:solidFill>
                  <a:schemeClr val="bg1"/>
                </a:solidFill>
              </a:rPr>
              <a:t>Indicators</a:t>
            </a:r>
            <a:r>
              <a:rPr lang="pt-BR" sz="1600" dirty="0" smtClean="0">
                <a:solidFill>
                  <a:schemeClr val="bg1"/>
                </a:solidFill>
              </a:rPr>
              <a:t> Sector </a:t>
            </a:r>
            <a:r>
              <a:rPr lang="pt-BR" sz="1600" dirty="0" err="1" smtClean="0">
                <a:solidFill>
                  <a:schemeClr val="bg1"/>
                </a:solidFill>
              </a:rPr>
              <a:t>Coordinator</a:t>
            </a:r>
            <a:endParaRPr lang="pt-BR" sz="1400" dirty="0">
              <a:solidFill>
                <a:schemeClr val="bg1"/>
              </a:solidFill>
            </a:endParaRPr>
          </a:p>
        </p:txBody>
      </p:sp>
      <p:sp>
        <p:nvSpPr>
          <p:cNvPr id="26" name="Pentágono 25"/>
          <p:cNvSpPr/>
          <p:nvPr/>
        </p:nvSpPr>
        <p:spPr>
          <a:xfrm>
            <a:off x="71406" y="1500174"/>
            <a:ext cx="1734869" cy="1857388"/>
          </a:xfrm>
          <a:prstGeom prst="homePlate">
            <a:avLst>
              <a:gd name="adj" fmla="val 28057"/>
            </a:avLst>
          </a:prstGeom>
          <a:solidFill>
            <a:srgbClr val="DAE7EC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b="1" dirty="0" smtClean="0">
                <a:solidFill>
                  <a:srgbClr val="260000"/>
                </a:solidFill>
              </a:rPr>
              <a:t>Initial</a:t>
            </a:r>
            <a:r>
              <a:rPr lang="pt-BR" sz="1700" b="1" dirty="0" smtClean="0">
                <a:solidFill>
                  <a:srgbClr val="260000"/>
                </a:solidFill>
              </a:rPr>
              <a:t> </a:t>
            </a:r>
            <a:r>
              <a:rPr lang="pt-BR" sz="1700" b="1" dirty="0" err="1" smtClean="0">
                <a:solidFill>
                  <a:srgbClr val="260000"/>
                </a:solidFill>
              </a:rPr>
              <a:t>Evaluation</a:t>
            </a:r>
            <a:endParaRPr lang="pt-BR" sz="1700" b="1" dirty="0" smtClean="0">
              <a:solidFill>
                <a:srgbClr val="260000"/>
              </a:solidFill>
            </a:endParaRPr>
          </a:p>
          <a:p>
            <a:pPr algn="ctr"/>
            <a:endParaRPr lang="pt-BR" sz="1600" b="1" dirty="0" smtClean="0">
              <a:solidFill>
                <a:srgbClr val="260000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rgbClr val="260000"/>
                </a:solidFill>
              </a:rPr>
              <a:t>Responsible</a:t>
            </a:r>
            <a:r>
              <a:rPr lang="pt-BR" sz="1600" dirty="0" smtClean="0">
                <a:solidFill>
                  <a:srgbClr val="260000"/>
                </a:solidFill>
              </a:rPr>
              <a:t>: </a:t>
            </a:r>
            <a:r>
              <a:rPr lang="pt-BR" sz="1600" dirty="0" err="1" smtClean="0">
                <a:solidFill>
                  <a:srgbClr val="260000"/>
                </a:solidFill>
              </a:rPr>
              <a:t>Evaluator</a:t>
            </a:r>
            <a:endParaRPr lang="pt-BR" sz="1600" dirty="0">
              <a:solidFill>
                <a:srgbClr val="260000"/>
              </a:solidFill>
            </a:endParaRPr>
          </a:p>
        </p:txBody>
      </p:sp>
      <p:sp>
        <p:nvSpPr>
          <p:cNvPr id="27" name="Divisa 26"/>
          <p:cNvSpPr/>
          <p:nvPr/>
        </p:nvSpPr>
        <p:spPr>
          <a:xfrm>
            <a:off x="1214414" y="1500174"/>
            <a:ext cx="2419400" cy="1857388"/>
          </a:xfrm>
          <a:prstGeom prst="chevron">
            <a:avLst>
              <a:gd name="adj" fmla="val 29683"/>
            </a:avLst>
          </a:prstGeom>
          <a:solidFill>
            <a:srgbClr val="DAE7EC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rgbClr val="260000"/>
                </a:solidFill>
              </a:rPr>
              <a:t>Evaluation</a:t>
            </a:r>
            <a:r>
              <a:rPr lang="pt-BR" sz="1700" b="1" dirty="0" smtClean="0">
                <a:solidFill>
                  <a:srgbClr val="260000"/>
                </a:solidFill>
              </a:rPr>
              <a:t> Workshop</a:t>
            </a:r>
          </a:p>
          <a:p>
            <a:pPr algn="ctr"/>
            <a:endParaRPr lang="pt-BR" sz="1600" b="1" dirty="0" smtClean="0">
              <a:solidFill>
                <a:srgbClr val="260000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rgbClr val="260000"/>
                </a:solidFill>
              </a:rPr>
              <a:t>Responsible</a:t>
            </a:r>
            <a:r>
              <a:rPr lang="pt-BR" sz="1600" u="sng" dirty="0" smtClean="0">
                <a:solidFill>
                  <a:srgbClr val="260000"/>
                </a:solidFill>
              </a:rPr>
              <a:t>:</a:t>
            </a:r>
            <a:r>
              <a:rPr lang="pt-BR" sz="1600" dirty="0" smtClean="0">
                <a:solidFill>
                  <a:srgbClr val="260000"/>
                </a:solidFill>
              </a:rPr>
              <a:t> </a:t>
            </a:r>
            <a:r>
              <a:rPr lang="pt-BR" sz="1600" dirty="0" err="1" smtClean="0">
                <a:solidFill>
                  <a:srgbClr val="260000"/>
                </a:solidFill>
              </a:rPr>
              <a:t>Evaluation</a:t>
            </a:r>
            <a:r>
              <a:rPr lang="pt-BR" sz="1600" dirty="0" smtClean="0">
                <a:solidFill>
                  <a:srgbClr val="260000"/>
                </a:solidFill>
              </a:rPr>
              <a:t> </a:t>
            </a:r>
            <a:r>
              <a:rPr lang="pt-BR" sz="1600" dirty="0" err="1" smtClean="0">
                <a:solidFill>
                  <a:srgbClr val="260000"/>
                </a:solidFill>
              </a:rPr>
              <a:t>team</a:t>
            </a:r>
            <a:endParaRPr lang="pt-BR" sz="1600" dirty="0">
              <a:solidFill>
                <a:srgbClr val="260000"/>
              </a:solidFill>
            </a:endParaRPr>
          </a:p>
        </p:txBody>
      </p:sp>
      <p:sp>
        <p:nvSpPr>
          <p:cNvPr id="30" name="Divisa 29"/>
          <p:cNvSpPr/>
          <p:nvPr/>
        </p:nvSpPr>
        <p:spPr>
          <a:xfrm>
            <a:off x="3071802" y="1500174"/>
            <a:ext cx="2353338" cy="1857388"/>
          </a:xfrm>
          <a:prstGeom prst="chevron">
            <a:avLst>
              <a:gd name="adj" fmla="val 24213"/>
            </a:avLst>
          </a:prstGeom>
          <a:solidFill>
            <a:srgbClr val="DAE7EC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rgbClr val="260000"/>
                </a:solidFill>
              </a:rPr>
              <a:t>Initial</a:t>
            </a:r>
            <a:r>
              <a:rPr lang="pt-BR" sz="1700" b="1" dirty="0" smtClean="0">
                <a:solidFill>
                  <a:srgbClr val="260000"/>
                </a:solidFill>
              </a:rPr>
              <a:t> </a:t>
            </a:r>
            <a:r>
              <a:rPr lang="pt-BR" sz="1700" b="1" dirty="0" err="1" smtClean="0">
                <a:solidFill>
                  <a:srgbClr val="260000"/>
                </a:solidFill>
              </a:rPr>
              <a:t>Evaluation’s</a:t>
            </a:r>
            <a:r>
              <a:rPr lang="pt-BR" sz="1700" b="1" dirty="0" smtClean="0">
                <a:solidFill>
                  <a:srgbClr val="260000"/>
                </a:solidFill>
              </a:rPr>
              <a:t> </a:t>
            </a:r>
            <a:r>
              <a:rPr lang="pt-BR" sz="1700" b="1" dirty="0" err="1" smtClean="0">
                <a:solidFill>
                  <a:srgbClr val="260000"/>
                </a:solidFill>
              </a:rPr>
              <a:t>Revision</a:t>
            </a:r>
            <a:endParaRPr lang="pt-BR" sz="1700" b="1" dirty="0" smtClean="0">
              <a:solidFill>
                <a:srgbClr val="260000"/>
              </a:solidFill>
            </a:endParaRPr>
          </a:p>
          <a:p>
            <a:pPr algn="ctr"/>
            <a:endParaRPr lang="pt-BR" sz="1600" b="1" dirty="0" smtClean="0">
              <a:solidFill>
                <a:srgbClr val="260000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rgbClr val="260000"/>
                </a:solidFill>
              </a:rPr>
              <a:t>Responsible</a:t>
            </a:r>
            <a:r>
              <a:rPr lang="pt-BR" sz="1600" u="sng" dirty="0" smtClean="0">
                <a:solidFill>
                  <a:srgbClr val="260000"/>
                </a:solidFill>
              </a:rPr>
              <a:t>: </a:t>
            </a:r>
            <a:r>
              <a:rPr lang="pt-BR" sz="1600" dirty="0" err="1" smtClean="0">
                <a:solidFill>
                  <a:srgbClr val="260000"/>
                </a:solidFill>
              </a:rPr>
              <a:t>Evaluator</a:t>
            </a:r>
            <a:endParaRPr lang="pt-BR" sz="1600" dirty="0">
              <a:solidFill>
                <a:srgbClr val="260000"/>
              </a:solidFill>
            </a:endParaRPr>
          </a:p>
        </p:txBody>
      </p:sp>
      <p:sp>
        <p:nvSpPr>
          <p:cNvPr id="32" name="Divisa 31"/>
          <p:cNvSpPr/>
          <p:nvPr/>
        </p:nvSpPr>
        <p:spPr>
          <a:xfrm>
            <a:off x="4857752" y="1500174"/>
            <a:ext cx="2286016" cy="1857388"/>
          </a:xfrm>
          <a:prstGeom prst="chevron">
            <a:avLst>
              <a:gd name="adj" fmla="val 23157"/>
            </a:avLst>
          </a:prstGeom>
          <a:solidFill>
            <a:srgbClr val="DAE7EC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rgbClr val="260000"/>
                </a:solidFill>
              </a:rPr>
              <a:t>Consolidation</a:t>
            </a:r>
            <a:endParaRPr lang="pt-BR" sz="1700" b="1" dirty="0" smtClean="0">
              <a:solidFill>
                <a:srgbClr val="260000"/>
              </a:solidFill>
            </a:endParaRPr>
          </a:p>
          <a:p>
            <a:pPr algn="ctr"/>
            <a:endParaRPr lang="pt-BR" sz="1700" b="1" u="sng" dirty="0" smtClean="0">
              <a:solidFill>
                <a:srgbClr val="260000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rgbClr val="260000"/>
                </a:solidFill>
              </a:rPr>
              <a:t>Responsible</a:t>
            </a:r>
            <a:r>
              <a:rPr lang="pt-BR" sz="1600" u="sng" dirty="0" smtClean="0">
                <a:solidFill>
                  <a:srgbClr val="260000"/>
                </a:solidFill>
              </a:rPr>
              <a:t>:</a:t>
            </a:r>
            <a:r>
              <a:rPr lang="pt-BR" sz="1600" dirty="0" smtClean="0">
                <a:solidFill>
                  <a:srgbClr val="260000"/>
                </a:solidFill>
              </a:rPr>
              <a:t> </a:t>
            </a:r>
            <a:r>
              <a:rPr lang="pt-BR" sz="1600" dirty="0" err="1" smtClean="0">
                <a:solidFill>
                  <a:srgbClr val="260000"/>
                </a:solidFill>
              </a:rPr>
              <a:t>Evaluation</a:t>
            </a:r>
            <a:r>
              <a:rPr lang="pt-BR" sz="1600" dirty="0" smtClean="0">
                <a:solidFill>
                  <a:srgbClr val="260000"/>
                </a:solidFill>
              </a:rPr>
              <a:t> </a:t>
            </a:r>
            <a:r>
              <a:rPr lang="pt-BR" sz="1600" dirty="0" err="1" smtClean="0">
                <a:solidFill>
                  <a:srgbClr val="260000"/>
                </a:solidFill>
              </a:rPr>
              <a:t>Coordinator</a:t>
            </a:r>
            <a:endParaRPr lang="pt-BR" sz="1600" dirty="0">
              <a:solidFill>
                <a:srgbClr val="260000"/>
              </a:solidFill>
            </a:endParaRPr>
          </a:p>
        </p:txBody>
      </p:sp>
      <p:sp>
        <p:nvSpPr>
          <p:cNvPr id="33" name="Divisa 32"/>
          <p:cNvSpPr/>
          <p:nvPr/>
        </p:nvSpPr>
        <p:spPr>
          <a:xfrm>
            <a:off x="6643702" y="1500174"/>
            <a:ext cx="2428892" cy="1857388"/>
          </a:xfrm>
          <a:prstGeom prst="chevron">
            <a:avLst>
              <a:gd name="adj" fmla="val 25776"/>
            </a:avLst>
          </a:prstGeom>
          <a:solidFill>
            <a:srgbClr val="DAE7EC"/>
          </a:solidFill>
          <a:ln>
            <a:solidFill>
              <a:srgbClr val="D7C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 err="1" smtClean="0">
                <a:solidFill>
                  <a:schemeClr val="tx1"/>
                </a:solidFill>
              </a:rPr>
              <a:t>Validation</a:t>
            </a:r>
            <a:endParaRPr lang="pt-BR" sz="1700" b="1" dirty="0" smtClean="0">
              <a:solidFill>
                <a:schemeClr val="tx1"/>
              </a:solidFill>
            </a:endParaRPr>
          </a:p>
          <a:p>
            <a:pPr algn="ctr"/>
            <a:endParaRPr lang="pt-BR" sz="1600" b="1" dirty="0" smtClean="0">
              <a:solidFill>
                <a:srgbClr val="260000"/>
              </a:solidFill>
            </a:endParaRPr>
          </a:p>
          <a:p>
            <a:pPr algn="ctr"/>
            <a:r>
              <a:rPr lang="pt-BR" sz="1600" u="sng" dirty="0" err="1" smtClean="0">
                <a:solidFill>
                  <a:srgbClr val="260000"/>
                </a:solidFill>
              </a:rPr>
              <a:t>Responsible</a:t>
            </a:r>
            <a:r>
              <a:rPr lang="pt-BR" sz="1600" u="sng" dirty="0" smtClean="0">
                <a:solidFill>
                  <a:srgbClr val="260000"/>
                </a:solidFill>
              </a:rPr>
              <a:t>:</a:t>
            </a:r>
            <a:r>
              <a:rPr lang="pt-BR" sz="1600" dirty="0" smtClean="0">
                <a:solidFill>
                  <a:srgbClr val="260000"/>
                </a:solidFill>
              </a:rPr>
              <a:t> </a:t>
            </a:r>
            <a:r>
              <a:rPr lang="pt-BR" sz="1600" dirty="0" err="1" smtClean="0">
                <a:solidFill>
                  <a:srgbClr val="260000"/>
                </a:solidFill>
              </a:rPr>
              <a:t>Indicators</a:t>
            </a:r>
            <a:r>
              <a:rPr lang="pt-BR" sz="1600" dirty="0" smtClean="0">
                <a:solidFill>
                  <a:srgbClr val="260000"/>
                </a:solidFill>
              </a:rPr>
              <a:t>’ Sector </a:t>
            </a:r>
            <a:r>
              <a:rPr lang="pt-BR" sz="1600" dirty="0" err="1" smtClean="0">
                <a:solidFill>
                  <a:srgbClr val="260000"/>
                </a:solidFill>
              </a:rPr>
              <a:t>Coordinator</a:t>
            </a:r>
            <a:endParaRPr lang="pt-BR" sz="1400" dirty="0">
              <a:solidFill>
                <a:srgbClr val="26000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71472" y="285728"/>
            <a:ext cx="4714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PROCESSES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5" grpId="1" animBg="1"/>
      <p:bldP spid="16" grpId="0" animBg="1"/>
      <p:bldP spid="16" grpId="1" animBg="1"/>
      <p:bldP spid="13" grpId="0" animBg="1"/>
      <p:bldP spid="13" grpId="1" animBg="1"/>
      <p:bldP spid="14" grpId="0" animBg="1"/>
      <p:bldP spid="14" grpId="1" animBg="1"/>
      <p:bldP spid="26" grpId="1" animBg="1"/>
      <p:bldP spid="27" grpId="0" animBg="1"/>
      <p:bldP spid="27" grpId="1" animBg="1"/>
      <p:bldP spid="30" grpId="0" animBg="1"/>
      <p:bldP spid="30" grpId="1" animBg="1"/>
      <p:bldP spid="32" grpId="0" animBg="1"/>
      <p:bldP spid="32" grpId="1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44" y="71414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RECOMMENDATIONS’ REPORT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3008"/>
            <a:ext cx="3906715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76954"/>
            <a:ext cx="4179769" cy="553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1357290" y="78579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85C7E"/>
                </a:solidFill>
              </a:rPr>
              <a:t>FRONT</a:t>
            </a:r>
            <a:endParaRPr lang="pt-BR" b="1" dirty="0">
              <a:solidFill>
                <a:srgbClr val="085C7E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357950" y="78579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85C7E"/>
                </a:solidFill>
              </a:rPr>
              <a:t>BACK</a:t>
            </a:r>
            <a:endParaRPr lang="pt-BR" b="1" dirty="0">
              <a:solidFill>
                <a:srgbClr val="085C7E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63" y="857232"/>
            <a:ext cx="8740817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785794"/>
            <a:ext cx="8923537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785794"/>
            <a:ext cx="8786874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ector reto 11"/>
          <p:cNvCxnSpPr/>
          <p:nvPr/>
        </p:nvCxnSpPr>
        <p:spPr>
          <a:xfrm>
            <a:off x="2643174" y="3286124"/>
            <a:ext cx="1928826" cy="1500198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>
            <a:off x="5072066" y="4500570"/>
            <a:ext cx="1857388" cy="642942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Gráfico 9"/>
          <p:cNvGraphicFramePr>
            <a:graphicFrameLocks noGrp="1"/>
          </p:cNvGraphicFramePr>
          <p:nvPr/>
        </p:nvGraphicFramePr>
        <p:xfrm>
          <a:off x="360306" y="1555263"/>
          <a:ext cx="8151069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1928794" y="928670"/>
            <a:ext cx="642942" cy="503237"/>
          </a:xfrm>
          <a:prstGeom prst="ellipse">
            <a:avLst/>
          </a:prstGeom>
          <a:solidFill>
            <a:schemeClr val="bg1"/>
          </a:solidFill>
          <a:ln w="57150" cmpd="thinThick">
            <a:solidFill>
              <a:srgbClr val="7D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54,3</a:t>
            </a:r>
            <a:endParaRPr lang="pt-BR" sz="1600" b="1" dirty="0">
              <a:solidFill>
                <a:srgbClr val="7D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4357686" y="928670"/>
            <a:ext cx="714380" cy="503237"/>
          </a:xfrm>
          <a:prstGeom prst="ellipse">
            <a:avLst/>
          </a:prstGeom>
          <a:solidFill>
            <a:schemeClr val="bg1"/>
          </a:solidFill>
          <a:ln w="57150" cmpd="thinThick">
            <a:solidFill>
              <a:srgbClr val="085C7E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1600" b="1" dirty="0" smtClean="0">
                <a:solidFill>
                  <a:srgbClr val="085C7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68,5</a:t>
            </a:r>
            <a:endParaRPr lang="pt-BR" sz="1600" b="1" dirty="0">
              <a:solidFill>
                <a:srgbClr val="085C7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6858016" y="1000108"/>
            <a:ext cx="714380" cy="503237"/>
          </a:xfrm>
          <a:prstGeom prst="ellipse">
            <a:avLst/>
          </a:prstGeom>
          <a:solidFill>
            <a:schemeClr val="bg1"/>
          </a:solidFill>
          <a:ln w="57150" cmpd="thinThick">
            <a:solidFill>
              <a:srgbClr val="9CBE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1600" b="1" smtClean="0">
                <a:solidFill>
                  <a:srgbClr val="9CBE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74,1</a:t>
            </a:r>
            <a:endParaRPr lang="pt-BR" sz="1600" b="1" dirty="0">
              <a:solidFill>
                <a:srgbClr val="9CBE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14282" y="142852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 smtClean="0">
                <a:solidFill>
                  <a:srgbClr val="990000"/>
                </a:solidFill>
                <a:latin typeface="+mj-lt"/>
              </a:rPr>
              <a:t>RESULTS - 2007, 2009 E 2010</a:t>
            </a:r>
            <a:endParaRPr lang="pt-BR" sz="32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category"/>
        </p:bldSub>
      </p:bldGraphic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/>
          <p:cNvGraphicFramePr>
            <a:graphicFrameLocks noGrp="1"/>
          </p:cNvGraphicFramePr>
          <p:nvPr/>
        </p:nvGraphicFramePr>
        <p:xfrm>
          <a:off x="-431582" y="875797"/>
          <a:ext cx="9651235" cy="6013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Conector reto 10"/>
          <p:cNvCxnSpPr/>
          <p:nvPr/>
        </p:nvCxnSpPr>
        <p:spPr>
          <a:xfrm>
            <a:off x="0" y="1357298"/>
            <a:ext cx="9144000" cy="1588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5"/>
          <p:cNvSpPr/>
          <p:nvPr/>
        </p:nvSpPr>
        <p:spPr>
          <a:xfrm>
            <a:off x="214282" y="142852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 smtClean="0">
                <a:solidFill>
                  <a:srgbClr val="990000"/>
                </a:solidFill>
                <a:latin typeface="+mj-lt"/>
              </a:rPr>
              <a:t>RESULTS BY STRATEGIC AREA</a:t>
            </a:r>
            <a:endParaRPr lang="pt-BR" sz="32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000496" y="428604"/>
            <a:ext cx="4714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err="1" smtClean="0">
                <a:solidFill>
                  <a:srgbClr val="990000"/>
                </a:solidFill>
                <a:latin typeface="+mj-lt"/>
              </a:rPr>
              <a:t>Summary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286248" y="1530384"/>
            <a:ext cx="49292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1.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Purpose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2.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Questions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514350" indent="-51435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3. Processes</a:t>
            </a: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4.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Recommendation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Reports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5.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Results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6. Feedback</a:t>
            </a: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7.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Monitoring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Cycle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8.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Using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Evaluation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  <a:p>
            <a:pPr marL="342900" indent="-342900"/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9. </a:t>
            </a:r>
            <a:r>
              <a:rPr lang="pt-BR" sz="2800" b="1" dirty="0" err="1" smtClean="0">
                <a:solidFill>
                  <a:srgbClr val="085C7E"/>
                </a:solidFill>
                <a:latin typeface="+mn-lt"/>
              </a:rPr>
              <a:t>Conclusions</a:t>
            </a:r>
            <a:endParaRPr lang="pt-BR" sz="2800" b="1" dirty="0" smtClean="0">
              <a:solidFill>
                <a:srgbClr val="085C7E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áfico 12"/>
          <p:cNvGraphicFramePr>
            <a:graphicFrameLocks noGrp="1"/>
          </p:cNvGraphicFramePr>
          <p:nvPr/>
        </p:nvGraphicFramePr>
        <p:xfrm>
          <a:off x="-285784" y="844627"/>
          <a:ext cx="9651235" cy="6013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4" name="Conector reto 13"/>
          <p:cNvCxnSpPr/>
          <p:nvPr/>
        </p:nvCxnSpPr>
        <p:spPr>
          <a:xfrm rot="16200000" flipV="1">
            <a:off x="4250531" y="3393280"/>
            <a:ext cx="6357983" cy="3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 rot="16200000" flipV="1">
            <a:off x="3744748" y="3393280"/>
            <a:ext cx="6357983" cy="3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6072198" y="-24"/>
            <a:ext cx="642942" cy="503237"/>
          </a:xfrm>
          <a:prstGeom prst="ellipse">
            <a:avLst/>
          </a:prstGeom>
          <a:solidFill>
            <a:schemeClr val="bg1"/>
          </a:solidFill>
          <a:ln w="57150" cmpd="thinThick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AVERAGE 2010</a:t>
            </a:r>
          </a:p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74,1</a:t>
            </a:r>
            <a:endParaRPr lang="pt-BR" sz="1600" b="1" dirty="0">
              <a:solidFill>
                <a:srgbClr val="7D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7643834" y="142852"/>
            <a:ext cx="642942" cy="503237"/>
          </a:xfrm>
          <a:prstGeom prst="ellipse">
            <a:avLst/>
          </a:prstGeom>
          <a:solidFill>
            <a:schemeClr val="bg1"/>
          </a:solidFill>
          <a:ln w="57150" cmpd="thinThick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SUFFICIENT</a:t>
            </a:r>
          </a:p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LEVEL</a:t>
            </a:r>
          </a:p>
          <a:p>
            <a:pPr algn="ctr"/>
            <a:r>
              <a:rPr lang="pt-BR" sz="1600" b="1" dirty="0" smtClean="0">
                <a:solidFill>
                  <a:srgbClr val="7D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80,0</a:t>
            </a:r>
            <a:endParaRPr lang="pt-BR" sz="1600" b="1" dirty="0">
              <a:solidFill>
                <a:srgbClr val="7D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14282" y="142852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 smtClean="0">
                <a:solidFill>
                  <a:srgbClr val="990000"/>
                </a:solidFill>
                <a:latin typeface="+mj-lt"/>
              </a:rPr>
              <a:t>RESULTS BY DEPARTMENT</a:t>
            </a:r>
            <a:endParaRPr lang="pt-BR" sz="32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áfico 17"/>
          <p:cNvGraphicFramePr>
            <a:graphicFrameLocks noGrp="1"/>
          </p:cNvGraphicFramePr>
          <p:nvPr/>
        </p:nvGraphicFramePr>
        <p:xfrm>
          <a:off x="-357223" y="1000108"/>
          <a:ext cx="9501223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891" name="CaixaDeTexto 5"/>
          <p:cNvSpPr txBox="1">
            <a:spLocks noChangeArrowheads="1"/>
          </p:cNvSpPr>
          <p:nvPr/>
        </p:nvSpPr>
        <p:spPr bwMode="auto">
          <a:xfrm>
            <a:off x="214282" y="214290"/>
            <a:ext cx="72866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990000"/>
                </a:solidFill>
                <a:latin typeface="Calibri" pitchFamily="34" charset="0"/>
              </a:rPr>
              <a:t>THE PRESENT SET OF INDICATORS COULD REACH THE MAXIMUM OF </a:t>
            </a:r>
            <a:r>
              <a:rPr lang="pt-BR" sz="240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91,4 POINTS</a:t>
            </a:r>
            <a:r>
              <a:rPr lang="pt-BR" sz="2400" b="1" dirty="0" smtClean="0">
                <a:solidFill>
                  <a:srgbClr val="990000"/>
                </a:solidFill>
                <a:latin typeface="Calibri" pitchFamily="34" charset="0"/>
              </a:rPr>
              <a:t> </a:t>
            </a:r>
            <a:endParaRPr lang="pt-BR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14" name="Conector reto 13"/>
          <p:cNvCxnSpPr/>
          <p:nvPr/>
        </p:nvCxnSpPr>
        <p:spPr>
          <a:xfrm rot="5400000" flipH="1" flipV="1">
            <a:off x="5099065" y="3616315"/>
            <a:ext cx="5146690" cy="57152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>
            <a:spLocks noChangeArrowheads="1"/>
          </p:cNvSpPr>
          <p:nvPr/>
        </p:nvSpPr>
        <p:spPr bwMode="auto">
          <a:xfrm>
            <a:off x="0" y="2643182"/>
            <a:ext cx="7643824" cy="224676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r>
              <a:rPr lang="pt-BR" sz="2000" b="1" dirty="0" smtClean="0">
                <a:solidFill>
                  <a:srgbClr val="990000"/>
                </a:solidFill>
                <a:latin typeface="Calibri" pitchFamily="34" charset="0"/>
              </a:rPr>
              <a:t>ALL AREAS COULD REACH SUFFICIENT LEVEL (EDUCATION,  HEALTH </a:t>
            </a:r>
            <a:r>
              <a:rPr lang="pt-BR" sz="2000" b="1" dirty="0" err="1" smtClean="0">
                <a:solidFill>
                  <a:srgbClr val="990000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990000"/>
                </a:solidFill>
                <a:latin typeface="Calibri" pitchFamily="34" charset="0"/>
              </a:rPr>
              <a:t> FISCAL QUALITY HAVE ALREADY REACHED)</a:t>
            </a: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cxnSp>
        <p:nvCxnSpPr>
          <p:cNvPr id="16" name="Conector reto 15"/>
          <p:cNvCxnSpPr/>
          <p:nvPr/>
        </p:nvCxnSpPr>
        <p:spPr>
          <a:xfrm>
            <a:off x="0" y="1681763"/>
            <a:ext cx="9144000" cy="1588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5"/>
          <p:cNvSpPr txBox="1">
            <a:spLocks noChangeArrowheads="1"/>
          </p:cNvSpPr>
          <p:nvPr/>
        </p:nvSpPr>
        <p:spPr bwMode="auto">
          <a:xfrm>
            <a:off x="214313" y="142875"/>
            <a:ext cx="22145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600" b="1" dirty="0" smtClean="0">
                <a:solidFill>
                  <a:srgbClr val="990000"/>
                </a:solidFill>
                <a:latin typeface="Calibri" pitchFamily="34" charset="0"/>
              </a:rPr>
              <a:t>FEEDBACK </a:t>
            </a:r>
            <a:endParaRPr lang="pt-BR" sz="36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85720" y="1222891"/>
            <a:ext cx="84296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Evaluation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feedback to </a:t>
            </a:r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departments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involves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:</a:t>
            </a:r>
          </a:p>
          <a:p>
            <a:endParaRPr lang="pt-BR" sz="2400" b="1" dirty="0" smtClean="0">
              <a:solidFill>
                <a:srgbClr val="085C7E"/>
              </a:solidFill>
              <a:latin typeface="+mn-lt"/>
            </a:endParaRPr>
          </a:p>
          <a:p>
            <a:pPr marL="365125">
              <a:buFont typeface="Arial" pitchFamily="34" charset="0"/>
              <a:buChar char="•"/>
            </a:pPr>
            <a:r>
              <a:rPr lang="pt-BR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Results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p</a:t>
            </a:r>
            <a:r>
              <a:rPr lang="en-US" sz="2000" dirty="0" err="1" smtClean="0">
                <a:solidFill>
                  <a:srgbClr val="085C7E"/>
                </a:solidFill>
                <a:latin typeface="+mn-lt"/>
              </a:rPr>
              <a:t>resentation</a:t>
            </a:r>
            <a:endParaRPr lang="en-US" sz="2000" dirty="0" smtClean="0">
              <a:solidFill>
                <a:srgbClr val="085C7E"/>
              </a:solidFill>
              <a:latin typeface="+mn-lt"/>
            </a:endParaRPr>
          </a:p>
          <a:p>
            <a:pPr marL="365125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Evaluation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Guidebook</a:t>
            </a:r>
            <a:endParaRPr lang="pt-BR" sz="2000" dirty="0" smtClean="0">
              <a:solidFill>
                <a:srgbClr val="085C7E"/>
              </a:solidFill>
              <a:latin typeface="+mn-lt"/>
            </a:endParaRPr>
          </a:p>
          <a:p>
            <a:pPr marL="365125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Recommendation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Reports</a:t>
            </a:r>
            <a:endParaRPr lang="pt-BR" sz="2000" dirty="0" smtClean="0">
              <a:solidFill>
                <a:srgbClr val="085C7E"/>
              </a:solidFill>
              <a:latin typeface="+mn-lt"/>
            </a:endParaRPr>
          </a:p>
          <a:p>
            <a:pPr marL="365125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Discussion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of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a </a:t>
            </a:r>
            <a:r>
              <a:rPr lang="pt-BR" sz="2000" b="1" u="sng" dirty="0" err="1" smtClean="0">
                <a:solidFill>
                  <a:srgbClr val="085C7E"/>
                </a:solidFill>
                <a:latin typeface="+mn-lt"/>
              </a:rPr>
              <a:t>working</a:t>
            </a:r>
            <a:r>
              <a:rPr lang="pt-BR" sz="2000" b="1" u="sng" dirty="0" smtClean="0">
                <a:solidFill>
                  <a:srgbClr val="085C7E"/>
                </a:solidFill>
                <a:latin typeface="+mn-lt"/>
              </a:rPr>
              <a:t> agenda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for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improvement’s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implementation</a:t>
            </a:r>
            <a:endParaRPr lang="pt-BR" b="1" dirty="0">
              <a:solidFill>
                <a:srgbClr val="085C7E"/>
              </a:solidFill>
              <a:latin typeface="+mn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85720" y="3714752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Products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of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400" b="1" dirty="0" err="1" smtClean="0">
                <a:solidFill>
                  <a:srgbClr val="085C7E"/>
                </a:solidFill>
                <a:latin typeface="+mn-lt"/>
              </a:rPr>
              <a:t>working</a:t>
            </a:r>
            <a:r>
              <a:rPr lang="pt-BR" sz="2400" b="1" dirty="0" smtClean="0">
                <a:solidFill>
                  <a:srgbClr val="085C7E"/>
                </a:solidFill>
                <a:latin typeface="+mn-lt"/>
              </a:rPr>
              <a:t> agenda:</a:t>
            </a: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 marL="274638">
              <a:buFont typeface="Arial" pitchFamily="34" charset="0"/>
              <a:buChar char="•"/>
            </a:pPr>
            <a:endParaRPr lang="pt-BR" sz="2000" dirty="0" smtClean="0">
              <a:solidFill>
                <a:srgbClr val="085C7E"/>
              </a:solidFill>
              <a:latin typeface="+mn-lt"/>
            </a:endParaRPr>
          </a:p>
          <a:p>
            <a:pPr marL="274638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Improvement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of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negociated</a:t>
            </a:r>
            <a:r>
              <a:rPr lang="pt-BR" sz="20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indicators</a:t>
            </a:r>
            <a:endParaRPr lang="pt-BR" sz="2000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pt-BR" sz="2000" dirty="0" smtClean="0">
              <a:solidFill>
                <a:srgbClr val="085C7E"/>
              </a:solidFill>
              <a:latin typeface="+mn-lt"/>
            </a:endParaRPr>
          </a:p>
          <a:p>
            <a:pPr marL="365125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 Design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of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new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indicators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:</a:t>
            </a:r>
          </a:p>
          <a:p>
            <a:pPr marL="625475"/>
            <a:r>
              <a:rPr lang="pt-BR" sz="2000" dirty="0" smtClean="0">
                <a:solidFill>
                  <a:srgbClr val="085C7E"/>
                </a:solidFill>
                <a:latin typeface="+mn-lt"/>
                <a:sym typeface="Symbol"/>
              </a:rPr>
              <a:t> </a:t>
            </a:r>
            <a:r>
              <a:rPr lang="en-US" sz="2000" dirty="0" smtClean="0">
                <a:solidFill>
                  <a:srgbClr val="085C7E"/>
                </a:solidFill>
                <a:latin typeface="+mn-lt"/>
              </a:rPr>
              <a:t>Reinforcement of the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“Caderno de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Ideias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” (set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of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good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quality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indicators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)</a:t>
            </a:r>
          </a:p>
          <a:p>
            <a:pPr marL="449263" indent="176213"/>
            <a:r>
              <a:rPr lang="pt-BR" sz="2000" dirty="0" smtClean="0">
                <a:solidFill>
                  <a:srgbClr val="085C7E"/>
                </a:solidFill>
                <a:latin typeface="+mn-lt"/>
                <a:sym typeface="Symbol"/>
              </a:rPr>
              <a:t> Inputs to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government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dirty="0" err="1" smtClean="0">
                <a:solidFill>
                  <a:srgbClr val="085C7E"/>
                </a:solidFill>
                <a:latin typeface="+mn-lt"/>
              </a:rPr>
              <a:t>transition’s</a:t>
            </a:r>
            <a:r>
              <a:rPr lang="pt-BR" sz="2000" dirty="0" smtClean="0">
                <a:solidFill>
                  <a:srgbClr val="085C7E"/>
                </a:solidFill>
                <a:latin typeface="+mn-lt"/>
              </a:rPr>
              <a:t> agenda</a:t>
            </a:r>
            <a:endParaRPr lang="pt-BR" sz="2000" dirty="0">
              <a:solidFill>
                <a:srgbClr val="085C7E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/>
        </p:nvGraphicFramePr>
        <p:xfrm>
          <a:off x="785786" y="928670"/>
          <a:ext cx="6929486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tângulo 2"/>
          <p:cNvSpPr/>
          <p:nvPr/>
        </p:nvSpPr>
        <p:spPr>
          <a:xfrm>
            <a:off x="142876" y="191136"/>
            <a:ext cx="9072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 smtClean="0">
                <a:solidFill>
                  <a:srgbClr val="990000"/>
                </a:solidFill>
                <a:latin typeface="+mj-lt"/>
              </a:rPr>
              <a:t>INTRODUCING </a:t>
            </a:r>
            <a:r>
              <a:rPr lang="pt-BR" sz="2800" b="1" dirty="0" smtClean="0">
                <a:solidFill>
                  <a:srgbClr val="C00000"/>
                </a:solidFill>
                <a:latin typeface="+mj-lt"/>
              </a:rPr>
              <a:t>AEI</a:t>
            </a:r>
            <a:r>
              <a:rPr lang="pt-BR" sz="2800" b="1" dirty="0" smtClean="0">
                <a:solidFill>
                  <a:srgbClr val="990000"/>
                </a:solidFill>
                <a:latin typeface="+mj-lt"/>
              </a:rPr>
              <a:t> IN MONITORING CYCLE</a:t>
            </a:r>
            <a:endParaRPr lang="pt-BR" sz="2800" b="1" dirty="0">
              <a:solidFill>
                <a:srgbClr val="990000"/>
              </a:solidFill>
              <a:latin typeface="+mj-lt"/>
            </a:endParaRPr>
          </a:p>
        </p:txBody>
      </p:sp>
      <p:sp>
        <p:nvSpPr>
          <p:cNvPr id="9" name="CaixaDeTexto 8"/>
          <p:cNvSpPr txBox="1">
            <a:spLocks noChangeArrowheads="1"/>
          </p:cNvSpPr>
          <p:nvPr/>
        </p:nvSpPr>
        <p:spPr bwMode="auto">
          <a:xfrm>
            <a:off x="357158" y="5500702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Last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year’s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verification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Comparing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to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targets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357158" y="5485171"/>
            <a:ext cx="87154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Negotiating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next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year’s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targets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Governor’s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Commitments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Agreements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1" name="CaixaDeTexto 10"/>
          <p:cNvSpPr txBox="1">
            <a:spLocks noChangeArrowheads="1"/>
          </p:cNvSpPr>
          <p:nvPr/>
        </p:nvSpPr>
        <p:spPr bwMode="auto">
          <a:xfrm>
            <a:off x="428596" y="5500702"/>
            <a:ext cx="8143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Feedback</a:t>
            </a: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Planning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doing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Recommendation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Reports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428596" y="5357826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Evaluating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present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set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of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(Caderno de Indicadores)</a:t>
            </a:r>
          </a:p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357158" y="5391709"/>
            <a:ext cx="84296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Editing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publishing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“Caderno de Indicadores”,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which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contains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present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set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of</a:t>
            </a:r>
            <a:r>
              <a:rPr lang="pt-BR" sz="20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Calibri" pitchFamily="34" charset="0"/>
              </a:rPr>
              <a:t>indicators</a:t>
            </a:r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D399362-A2E7-461B-8DC3-1C50217BB5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C0D8E2-82D5-4804-9B82-98073F8FD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EEEB16B-A937-4DE8-8933-9B70A6F5FE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022448-416E-470E-8F5F-787BAA73C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74FB17-89E1-4519-953E-5B9C93479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0" y="714356"/>
            <a:ext cx="8001056" cy="2928958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990000"/>
              </a:solidFill>
              <a:latin typeface="Calibri" pitchFamily="34" charset="0"/>
            </a:endParaRPr>
          </a:p>
          <a:p>
            <a:pPr algn="ctr"/>
            <a:endParaRPr lang="pt-BR" sz="20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71406" y="71414"/>
            <a:ext cx="535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USING THE EVALUATION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14348" y="928670"/>
            <a:ext cx="7501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can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be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useful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to</a:t>
            </a:r>
            <a:r>
              <a:rPr lang="pt-BR" sz="20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set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weight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of</a:t>
            </a: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each</a:t>
            </a: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indicator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in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Agreement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(Acordo de Resultados)</a:t>
            </a:r>
            <a:endParaRPr lang="pt-BR" sz="2000" b="1" dirty="0">
              <a:solidFill>
                <a:srgbClr val="085C7E"/>
              </a:solidFill>
              <a:latin typeface="+mj-lt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857224" y="2000240"/>
          <a:ext cx="7215238" cy="1244790"/>
        </p:xfrm>
        <a:graphic>
          <a:graphicData uri="http://schemas.openxmlformats.org/drawingml/2006/table">
            <a:tbl>
              <a:tblPr/>
              <a:tblGrid>
                <a:gridCol w="3786214"/>
                <a:gridCol w="1643074"/>
                <a:gridCol w="1785950"/>
              </a:tblGrid>
              <a:tr h="61053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State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department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2010  </a:t>
                      </a:r>
                    </a:p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Score</a:t>
                      </a:r>
                      <a:endParaRPr lang="pt-BR" sz="2000" b="1" i="0" u="none" strike="noStrike" dirty="0" smtClean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2010</a:t>
                      </a:r>
                    </a:p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Weighted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Score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1705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Health</a:t>
                      </a:r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81,7</a:t>
                      </a: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82,0</a:t>
                      </a: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05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Finances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80,8</a:t>
                      </a: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83,8</a:t>
                      </a: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85786" y="4143380"/>
            <a:ext cx="721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can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be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useful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to</a:t>
            </a:r>
            <a:r>
              <a:rPr lang="pt-BR" sz="20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set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weight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of</a:t>
            </a: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 a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group</a:t>
            </a: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of</a:t>
            </a: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C00000"/>
                </a:solidFill>
                <a:latin typeface="+mj-lt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in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Results</a:t>
            </a:r>
            <a:r>
              <a:rPr lang="pt-BR" sz="2000" b="1" dirty="0" smtClean="0">
                <a:solidFill>
                  <a:srgbClr val="085C7E"/>
                </a:solidFill>
                <a:latin typeface="+mj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j-lt"/>
              </a:rPr>
              <a:t>Agreement</a:t>
            </a:r>
            <a:endParaRPr lang="pt-BR" sz="2000" b="1" dirty="0">
              <a:solidFill>
                <a:srgbClr val="085C7E"/>
              </a:solidFill>
              <a:latin typeface="+mj-lt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785786" y="5000636"/>
          <a:ext cx="7215238" cy="1244790"/>
        </p:xfrm>
        <a:graphic>
          <a:graphicData uri="http://schemas.openxmlformats.org/drawingml/2006/table">
            <a:tbl>
              <a:tblPr/>
              <a:tblGrid>
                <a:gridCol w="3786214"/>
                <a:gridCol w="1643074"/>
                <a:gridCol w="1785950"/>
              </a:tblGrid>
              <a:tr h="61053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State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department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2010 </a:t>
                      </a:r>
                    </a:p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Score</a:t>
                      </a:r>
                      <a:endParaRPr lang="pt-BR" sz="2000" b="1" i="0" u="none" strike="noStrike" dirty="0" smtClean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Weight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in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the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RA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1705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Education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83,2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70%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05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Culture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57,9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30" marR="8530" marT="8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85720" y="142852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CONCLUSIONS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57158" y="1436922"/>
            <a:ext cx="39290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u="sng" dirty="0" err="1" smtClean="0">
                <a:solidFill>
                  <a:srgbClr val="085C7E"/>
                </a:solidFill>
                <a:latin typeface="+mn-lt"/>
              </a:rPr>
              <a:t>Progresses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:</a:t>
            </a:r>
          </a:p>
          <a:p>
            <a:endParaRPr lang="pt-BR" sz="2400" b="1" dirty="0" smtClean="0">
              <a:solidFill>
                <a:srgbClr val="085C7E"/>
              </a:solidFill>
              <a:latin typeface="+mn-lt"/>
            </a:endParaRPr>
          </a:p>
          <a:p>
            <a:endParaRPr lang="pt-BR" sz="24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Evaluation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strengthened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monitoring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process</a:t>
            </a: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Technical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criteria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for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selecting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/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designing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indicators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established</a:t>
            </a: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Increased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transparency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and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lowered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information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assimetry</a:t>
            </a:r>
            <a:endParaRPr lang="pt-BR" sz="2000" b="1" dirty="0" smtClean="0">
              <a:solidFill>
                <a:srgbClr val="085C7E"/>
              </a:solidFill>
              <a:latin typeface="+mn-l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786314" y="1428736"/>
            <a:ext cx="4000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u="sng" dirty="0" err="1" smtClean="0">
                <a:solidFill>
                  <a:srgbClr val="085C7E"/>
                </a:solidFill>
                <a:latin typeface="+mn-lt"/>
              </a:rPr>
              <a:t>Challenges</a:t>
            </a:r>
            <a:r>
              <a:rPr lang="pt-BR" sz="2800" b="1" dirty="0" smtClean="0">
                <a:solidFill>
                  <a:srgbClr val="085C7E"/>
                </a:solidFill>
                <a:latin typeface="+mn-lt"/>
              </a:rPr>
              <a:t>:</a:t>
            </a:r>
          </a:p>
          <a:p>
            <a:endParaRPr lang="pt-BR" sz="2400" b="1" dirty="0" smtClean="0">
              <a:solidFill>
                <a:srgbClr val="085C7E"/>
              </a:solidFill>
              <a:latin typeface="+mn-lt"/>
            </a:endParaRPr>
          </a:p>
          <a:p>
            <a:endParaRPr lang="pt-BR" sz="24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Disseminate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the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methodology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through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department’s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technicians</a:t>
            </a: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pt-BR" sz="2000" b="1" dirty="0" smtClean="0">
              <a:solidFill>
                <a:srgbClr val="085C7E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Ensure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working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agenda’s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  <a:r>
              <a:rPr lang="pt-BR" sz="2000" b="1" dirty="0" err="1" smtClean="0">
                <a:solidFill>
                  <a:srgbClr val="085C7E"/>
                </a:solidFill>
                <a:latin typeface="+mn-lt"/>
              </a:rPr>
              <a:t>implementation</a:t>
            </a:r>
            <a:r>
              <a:rPr lang="pt-BR" sz="2000" b="1" dirty="0" smtClean="0">
                <a:solidFill>
                  <a:srgbClr val="085C7E"/>
                </a:solidFill>
                <a:latin typeface="+mn-lt"/>
              </a:rPr>
              <a:t> </a:t>
            </a:r>
          </a:p>
          <a:p>
            <a:endParaRPr lang="pt-BR" sz="2000" b="1" dirty="0" smtClean="0">
              <a:solidFill>
                <a:srgbClr val="085C7E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EPR_AEI_MAR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0684" y="214290"/>
            <a:ext cx="3546158" cy="2509092"/>
          </a:xfrm>
          <a:prstGeom prst="rect">
            <a:avLst/>
          </a:prstGeom>
          <a:noFill/>
        </p:spPr>
      </p:pic>
      <p:sp>
        <p:nvSpPr>
          <p:cNvPr id="3" name="Retângulo 2"/>
          <p:cNvSpPr/>
          <p:nvPr/>
        </p:nvSpPr>
        <p:spPr>
          <a:xfrm>
            <a:off x="3643306" y="4143380"/>
            <a:ext cx="550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 smtClean="0">
                <a:solidFill>
                  <a:srgbClr val="085C7E"/>
                </a:solidFill>
                <a:latin typeface="+mj-lt"/>
              </a:rPr>
              <a:t>eber.goncalves@planejamento.mg.gov.br</a:t>
            </a:r>
            <a:endParaRPr lang="pt-BR" sz="2400" b="1" dirty="0">
              <a:solidFill>
                <a:srgbClr val="085C7E"/>
              </a:solidFill>
              <a:latin typeface="+mj-lt"/>
            </a:endParaRPr>
          </a:p>
        </p:txBody>
      </p:sp>
      <p:sp>
        <p:nvSpPr>
          <p:cNvPr id="4" name="CaixaDeTexto 5"/>
          <p:cNvSpPr txBox="1">
            <a:spLocks noChangeArrowheads="1"/>
          </p:cNvSpPr>
          <p:nvPr/>
        </p:nvSpPr>
        <p:spPr bwMode="auto">
          <a:xfrm>
            <a:off x="5000628" y="3429000"/>
            <a:ext cx="25003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600" b="1" dirty="0" err="1" smtClean="0">
                <a:solidFill>
                  <a:srgbClr val="990000"/>
                </a:solidFill>
                <a:latin typeface="Calibri" pitchFamily="34" charset="0"/>
              </a:rPr>
              <a:t>Thank</a:t>
            </a:r>
            <a:r>
              <a:rPr lang="pt-BR" sz="3600" b="1" dirty="0" smtClean="0">
                <a:solidFill>
                  <a:srgbClr val="990000"/>
                </a:solidFill>
                <a:latin typeface="Calibri" pitchFamily="34" charset="0"/>
              </a:rPr>
              <a:t> </a:t>
            </a:r>
            <a:r>
              <a:rPr lang="pt-BR" sz="3600" b="1" dirty="0" err="1" smtClean="0">
                <a:solidFill>
                  <a:srgbClr val="990000"/>
                </a:solidFill>
                <a:latin typeface="Calibri" pitchFamily="34" charset="0"/>
              </a:rPr>
              <a:t>you</a:t>
            </a:r>
            <a:r>
              <a:rPr lang="pt-BR" sz="3600" b="1" dirty="0" smtClean="0">
                <a:solidFill>
                  <a:srgbClr val="990000"/>
                </a:solidFill>
                <a:latin typeface="Calibri" pitchFamily="34" charset="0"/>
              </a:rPr>
              <a:t>! </a:t>
            </a:r>
            <a:endParaRPr lang="pt-BR" sz="3600" b="1" dirty="0">
              <a:solidFill>
                <a:srgbClr val="99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11"/>
          <p:cNvSpPr txBox="1">
            <a:spLocks noChangeArrowheads="1"/>
          </p:cNvSpPr>
          <p:nvPr/>
        </p:nvSpPr>
        <p:spPr bwMode="auto">
          <a:xfrm>
            <a:off x="428596" y="1785926"/>
            <a:ext cx="82153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sz="2800" b="1" dirty="0" smtClean="0">
                <a:solidFill>
                  <a:srgbClr val="085C7E"/>
                </a:solidFill>
                <a:latin typeface="Calibri" pitchFamily="34" charset="0"/>
              </a:rPr>
              <a:t> Create a methodology to evaluate indicators’ quality (or a set of indicators)</a:t>
            </a:r>
          </a:p>
          <a:p>
            <a:pPr>
              <a:buFont typeface="Arial" charset="0"/>
              <a:buChar char="•"/>
            </a:pPr>
            <a:endParaRPr lang="en-US" sz="28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 smtClean="0">
                <a:solidFill>
                  <a:srgbClr val="085C7E"/>
                </a:solidFill>
                <a:latin typeface="Calibri" pitchFamily="34" charset="0"/>
              </a:rPr>
              <a:t> Improve indicators’ quality</a:t>
            </a:r>
            <a:endParaRPr lang="en-US" sz="2800" b="1" dirty="0">
              <a:solidFill>
                <a:srgbClr val="085C7E"/>
              </a:solidFill>
              <a:latin typeface="Calibri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00034" y="357166"/>
            <a:ext cx="4714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PURPOSE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1214414" y="1714488"/>
          <a:ext cx="6858049" cy="3429025"/>
        </p:xfrm>
        <a:graphic>
          <a:graphicData uri="http://schemas.openxmlformats.org/drawingml/2006/table">
            <a:tbl>
              <a:tblPr/>
              <a:tblGrid>
                <a:gridCol w="1285884"/>
                <a:gridCol w="3507376"/>
                <a:gridCol w="658010"/>
                <a:gridCol w="1406779"/>
              </a:tblGrid>
              <a:tr h="89154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Number</a:t>
                      </a:r>
                      <a:r>
                        <a:rPr lang="pt-BR" sz="20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of</a:t>
                      </a:r>
                      <a:r>
                        <a:rPr lang="pt-BR" sz="20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questions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Section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Section’s</a:t>
                      </a:r>
                      <a:r>
                        <a:rPr lang="pt-BR" sz="20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1" i="0" u="none" strike="noStrike" dirty="0" err="1" smtClean="0">
                          <a:solidFill>
                            <a:srgbClr val="FFFFFF"/>
                          </a:solidFill>
                          <a:latin typeface="Calibri"/>
                        </a:rPr>
                        <a:t>weight</a:t>
                      </a:r>
                      <a:endParaRPr lang="pt-BR" sz="2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52121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Data </a:t>
                      </a:r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production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121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Indicator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production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7EC"/>
                    </a:solidFill>
                  </a:tcPr>
                </a:tc>
              </a:tr>
              <a:tr h="52121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err="1" smtClean="0">
                          <a:solidFill>
                            <a:schemeClr val="tx1"/>
                          </a:solidFill>
                          <a:latin typeface="Calibri"/>
                        </a:rPr>
                        <a:t>Concept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and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Methodology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121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Use </a:t>
                      </a:r>
                      <a:r>
                        <a:rPr lang="pt-BR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and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pt-BR" sz="2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Communication</a:t>
                      </a:r>
                      <a:endParaRPr lang="pt-B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7EC"/>
                    </a:solidFill>
                  </a:tcPr>
                </a:tc>
              </a:tr>
              <a:tr h="45263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Botão de ação: Avançar ou Próximo 7">
            <a:hlinkClick r:id="rId2" action="ppaction://hlinksldjump" highlightClick="1"/>
          </p:cNvPr>
          <p:cNvSpPr/>
          <p:nvPr/>
        </p:nvSpPr>
        <p:spPr>
          <a:xfrm>
            <a:off x="6143639" y="2714623"/>
            <a:ext cx="428625" cy="357187"/>
          </a:xfrm>
          <a:prstGeom prst="actionButtonForwardNex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rgbClr val="7D0000"/>
              </a:solidFill>
            </a:endParaRPr>
          </a:p>
        </p:txBody>
      </p:sp>
      <p:sp>
        <p:nvSpPr>
          <p:cNvPr id="9" name="Botão de ação: Avançar ou Próximo 8">
            <a:hlinkClick r:id="rId3" action="ppaction://hlinksldjump" highlightClick="1"/>
          </p:cNvPr>
          <p:cNvSpPr/>
          <p:nvPr/>
        </p:nvSpPr>
        <p:spPr>
          <a:xfrm>
            <a:off x="6143639" y="3214689"/>
            <a:ext cx="428625" cy="357187"/>
          </a:xfrm>
          <a:prstGeom prst="actionButtonForwardNex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>
            <a:solidFill>
              <a:srgbClr val="DAE7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0" name="Botão de ação: Avançar ou Próximo 9">
            <a:hlinkClick r:id="rId4" action="ppaction://hlinksldjump" highlightClick="1"/>
          </p:cNvPr>
          <p:cNvSpPr/>
          <p:nvPr/>
        </p:nvSpPr>
        <p:spPr>
          <a:xfrm>
            <a:off x="6143639" y="3714752"/>
            <a:ext cx="428625" cy="357188"/>
          </a:xfrm>
          <a:prstGeom prst="actionButtonForwardNex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1" name="Botão de ação: Avançar ou Próximo 10">
            <a:hlinkClick r:id="rId5" action="ppaction://hlinksldjump" highlightClick="1"/>
          </p:cNvPr>
          <p:cNvSpPr/>
          <p:nvPr/>
        </p:nvSpPr>
        <p:spPr>
          <a:xfrm>
            <a:off x="6143636" y="4230058"/>
            <a:ext cx="428625" cy="357187"/>
          </a:xfrm>
          <a:prstGeom prst="actionButtonForwardNex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>
            <a:solidFill>
              <a:srgbClr val="DAE7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QUESTIONNAIRE’ S STRUCTURE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INQUIRED QUESTIONS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5" y="999095"/>
          <a:ext cx="8858311" cy="5716053"/>
        </p:xfrm>
        <a:graphic>
          <a:graphicData uri="http://schemas.openxmlformats.org/drawingml/2006/table">
            <a:tbl>
              <a:tblPr firstRow="1" lastRow="1"/>
              <a:tblGrid>
                <a:gridCol w="2338593"/>
                <a:gridCol w="2233439"/>
                <a:gridCol w="2311449"/>
                <a:gridCol w="1974830"/>
              </a:tblGrid>
              <a:tr h="76876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Data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r>
                        <a:rPr lang="pt-BR" sz="18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Indicator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Concept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Use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Communication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4731958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Þ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Standardization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of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data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collection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,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register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and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consolidation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procedures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Symbol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Database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organization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security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Disaggregation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Historicity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Accessibility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Timeliness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Cost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Char char="Þ"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INQUIRED QUESTIONS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5" y="999095"/>
          <a:ext cx="8858311" cy="5716053"/>
        </p:xfrm>
        <a:graphic>
          <a:graphicData uri="http://schemas.openxmlformats.org/drawingml/2006/table">
            <a:tbl>
              <a:tblPr firstRow="1" lastRow="1"/>
              <a:tblGrid>
                <a:gridCol w="2338593"/>
                <a:gridCol w="2233439"/>
                <a:gridCol w="2311449"/>
                <a:gridCol w="1974830"/>
              </a:tblGrid>
              <a:tr h="76876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Data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r>
                        <a:rPr lang="pt-BR" sz="18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Indicator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Concept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Use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Communication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4731958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r>
                        <a:rPr lang="pt-BR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R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egister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memory</a:t>
                      </a: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Checking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procedures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Disaggregation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Historicity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Accessibility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Time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delay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Char char="Þ"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INQUIRED QUESTIONS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5" y="999095"/>
          <a:ext cx="8858311" cy="5716053"/>
        </p:xfrm>
        <a:graphic>
          <a:graphicData uri="http://schemas.openxmlformats.org/drawingml/2006/table">
            <a:tbl>
              <a:tblPr firstRow="1" lastRow="1"/>
              <a:tblGrid>
                <a:gridCol w="2338593"/>
                <a:gridCol w="2233439"/>
                <a:gridCol w="2311449"/>
                <a:gridCol w="1974830"/>
              </a:tblGrid>
              <a:tr h="76876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Data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r>
                        <a:rPr lang="pt-BR" sz="18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Indicator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Concept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Use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Communication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4731958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Measure’s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relevance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Planning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alignment</a:t>
                      </a:r>
                      <a:endParaRPr lang="pt-BR" sz="1800" b="0" i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Clarity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Methodological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adequacy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Sufficiency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Ambiguity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Comprehensibility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Duplicity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Char char="Þ"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INQUIRED QUESTIONS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5" y="999095"/>
          <a:ext cx="8858311" cy="5716053"/>
        </p:xfrm>
        <a:graphic>
          <a:graphicData uri="http://schemas.openxmlformats.org/drawingml/2006/table">
            <a:tbl>
              <a:tblPr firstRow="1" lastRow="1"/>
              <a:tblGrid>
                <a:gridCol w="2338593"/>
                <a:gridCol w="2233439"/>
                <a:gridCol w="2311449"/>
                <a:gridCol w="1974830"/>
              </a:tblGrid>
              <a:tr h="76876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Data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r>
                        <a:rPr lang="pt-BR" sz="18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Indicator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Concept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Use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Communication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4731958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Char char="Þ"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Stakeholders’ </a:t>
                      </a: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wnership</a:t>
                      </a:r>
                      <a:endParaRPr lang="pt-BR" sz="1800" b="0" i="0" u="none" strike="noStrike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Publicization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85720" y="21429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rgbClr val="990000"/>
                </a:solidFill>
                <a:latin typeface="+mj-lt"/>
              </a:rPr>
              <a:t>INQUIRED QUESTIONS</a:t>
            </a:r>
            <a:endParaRPr lang="pt-BR" sz="3600" b="1" dirty="0">
              <a:solidFill>
                <a:srgbClr val="990000"/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5" y="999095"/>
          <a:ext cx="8858311" cy="5716053"/>
        </p:xfrm>
        <a:graphic>
          <a:graphicData uri="http://schemas.openxmlformats.org/drawingml/2006/table">
            <a:tbl>
              <a:tblPr firstRow="1" lastRow="1"/>
              <a:tblGrid>
                <a:gridCol w="2338593"/>
                <a:gridCol w="2233439"/>
                <a:gridCol w="2311449"/>
                <a:gridCol w="1974830"/>
              </a:tblGrid>
              <a:tr h="76876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Data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r>
                        <a:rPr lang="pt-BR" sz="1800" b="0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Indicator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Production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Concept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Use </a:t>
                      </a:r>
                      <a:r>
                        <a:rPr lang="pt-BR" sz="1800" b="1" i="0" u="none" strike="noStrike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 Communication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5C7E"/>
                    </a:solidFill>
                  </a:tcPr>
                </a:tc>
              </a:tr>
              <a:tr h="4731958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Þ"/>
                        <a:tabLst/>
                        <a:defRPr/>
                      </a:pP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Standardization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of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data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collection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,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register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and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consolidation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procedures</a:t>
                      </a:r>
                      <a:endParaRPr lang="pt-BR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Symbol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Database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organization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security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Disaggregation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Historicity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Accessibility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Timeliness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Cost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r>
                        <a:rPr lang="pt-BR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R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egister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and</a:t>
                      </a:r>
                      <a:r>
                        <a:rPr lang="pt-BR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memory</a:t>
                      </a: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Checking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procedures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Disaggregation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Historicity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Accessibility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Time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delay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Char char="Þ"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Measure’s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relevance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Planning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alignment</a:t>
                      </a:r>
                      <a:endParaRPr lang="pt-BR" sz="1800" b="0" i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Clarity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Methodological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adequacy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Sufficiency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Ambiguity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Comprehensibility</a:t>
                      </a:r>
                      <a:endParaRPr lang="pt-B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Duplicity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E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Char char="Þ"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Stakeholders’ </a:t>
                      </a: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wnership</a:t>
                      </a:r>
                      <a:endParaRPr lang="pt-BR" sz="1800" b="0" i="0" u="none" strike="noStrike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pt-B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</a:t>
                      </a:r>
                      <a:r>
                        <a:rPr lang="pt-B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Publicization</a:t>
                      </a: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72000" algn="l" fontAlgn="t">
                        <a:lnSpc>
                          <a:spcPct val="100000"/>
                        </a:lnSpc>
                        <a:buFont typeface="Symbol" pitchFamily="18" charset="2"/>
                        <a:buNone/>
                      </a:pPr>
                      <a:endParaRPr lang="pt-B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5C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71438" y="1769828"/>
            <a:ext cx="9001156" cy="50167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360000" rIns="360000">
            <a:spAutoFit/>
          </a:bodyPr>
          <a:lstStyle/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085C7E"/>
                </a:solidFill>
                <a:latin typeface="Calibri" pitchFamily="34" charset="0"/>
              </a:rPr>
              <a:t>REFERENCE: </a:t>
            </a:r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CREAM</a:t>
            </a:r>
            <a:r>
              <a:rPr lang="pt-BR" sz="36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3600" b="1" dirty="0" err="1" smtClean="0">
                <a:solidFill>
                  <a:srgbClr val="085C7E"/>
                </a:solidFill>
                <a:latin typeface="Calibri" pitchFamily="34" charset="0"/>
              </a:rPr>
              <a:t>and</a:t>
            </a:r>
            <a:r>
              <a:rPr lang="pt-BR" sz="3600" b="1" dirty="0" smtClean="0">
                <a:solidFill>
                  <a:srgbClr val="085C7E"/>
                </a:solidFill>
                <a:latin typeface="Calibri" pitchFamily="34" charset="0"/>
              </a:rPr>
              <a:t> </a:t>
            </a:r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SMART</a:t>
            </a:r>
          </a:p>
          <a:p>
            <a:pPr algn="ctr"/>
            <a:endParaRPr lang="pt-BR" sz="44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  <a:p>
            <a:pPr algn="ctr"/>
            <a:endParaRPr lang="pt-BR" sz="2000" b="1" dirty="0" smtClean="0">
              <a:solidFill>
                <a:srgbClr val="085C7E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4622</TotalTime>
  <Words>1300</Words>
  <Application>Microsoft Office PowerPoint</Application>
  <PresentationFormat>On-screen Show (4:3)</PresentationFormat>
  <Paragraphs>434</Paragraphs>
  <Slides>26</Slides>
  <Notes>0</Notes>
  <HiddenSlides>4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2_Personalizar design</vt:lpstr>
      <vt:lpstr>1_Personalizar design</vt:lpstr>
      <vt:lpstr>Personalizar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Éber</dc:creator>
  <cp:lastModifiedBy>wb352823</cp:lastModifiedBy>
  <cp:revision>540</cp:revision>
  <dcterms:created xsi:type="dcterms:W3CDTF">2010-03-30T20:56:53Z</dcterms:created>
  <dcterms:modified xsi:type="dcterms:W3CDTF">2010-08-26T17:10:56Z</dcterms:modified>
</cp:coreProperties>
</file>