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59"/>
  </p:notesMasterIdLst>
  <p:sldIdLst>
    <p:sldId id="472" r:id="rId2"/>
    <p:sldId id="536" r:id="rId3"/>
    <p:sldId id="538" r:id="rId4"/>
    <p:sldId id="539" r:id="rId5"/>
    <p:sldId id="540" r:id="rId6"/>
    <p:sldId id="541" r:id="rId7"/>
    <p:sldId id="542" r:id="rId8"/>
    <p:sldId id="543" r:id="rId9"/>
    <p:sldId id="459" r:id="rId10"/>
    <p:sldId id="420" r:id="rId11"/>
    <p:sldId id="421" r:id="rId12"/>
    <p:sldId id="457" r:id="rId13"/>
    <p:sldId id="463" r:id="rId14"/>
    <p:sldId id="427" r:id="rId15"/>
    <p:sldId id="469" r:id="rId16"/>
    <p:sldId id="470" r:id="rId17"/>
    <p:sldId id="466" r:id="rId18"/>
    <p:sldId id="462" r:id="rId19"/>
    <p:sldId id="425" r:id="rId20"/>
    <p:sldId id="444" r:id="rId21"/>
    <p:sldId id="433" r:id="rId22"/>
    <p:sldId id="448" r:id="rId23"/>
    <p:sldId id="534" r:id="rId24"/>
    <p:sldId id="431" r:id="rId25"/>
    <p:sldId id="535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498" r:id="rId51"/>
    <p:sldId id="499" r:id="rId52"/>
    <p:sldId id="500" r:id="rId53"/>
    <p:sldId id="501" r:id="rId54"/>
    <p:sldId id="502" r:id="rId55"/>
    <p:sldId id="503" r:id="rId56"/>
    <p:sldId id="504" r:id="rId57"/>
    <p:sldId id="505" r:id="rId58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A452A"/>
    <a:srgbClr val="1D1B11"/>
    <a:srgbClr val="996633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53" autoAdjust="0"/>
    <p:restoredTop sz="94660"/>
  </p:normalViewPr>
  <p:slideViewPr>
    <p:cSldViewPr>
      <p:cViewPr>
        <p:scale>
          <a:sx n="100" d="100"/>
          <a:sy n="100" d="100"/>
        </p:scale>
        <p:origin x="444" y="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3077182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842" tIns="49921" rIns="99842" bIns="49921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0481" y="0"/>
            <a:ext cx="3077181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842" tIns="49921" rIns="99842" bIns="49921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6763"/>
            <a:ext cx="5116512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0749" y="4862141"/>
            <a:ext cx="5679440" cy="4605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842" tIns="49921" rIns="99842" bIns="499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1136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786"/>
            <a:ext cx="3077182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842" tIns="49921" rIns="99842" bIns="49921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36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0481" y="9720786"/>
            <a:ext cx="3077181" cy="512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842" tIns="49921" rIns="99842" bIns="49921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>
                <a:latin typeface="Arial" pitchFamily="34" charset="0"/>
              </a:defRPr>
            </a:lvl1pPr>
          </a:lstStyle>
          <a:p>
            <a:pPr>
              <a:defRPr/>
            </a:pPr>
            <a:fld id="{0BBA88EF-9063-42F4-BDCD-00225B5058E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MX" smtClean="0"/>
          </a:p>
        </p:txBody>
      </p:sp>
      <p:sp>
        <p:nvSpPr>
          <p:cNvPr id="35844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3DAEB6-BA5E-41A1-80E2-7115052E4E7B}" type="slidenum">
              <a:rPr lang="es-ES" smtClean="0"/>
              <a:pPr/>
              <a:t>2</a:t>
            </a:fld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s-ES" smtClean="0"/>
          </a:p>
        </p:txBody>
      </p:sp>
      <p:sp>
        <p:nvSpPr>
          <p:cNvPr id="36868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2C1BCA-985E-4A6E-9EF8-2D5CCF5DF748}" type="slidenum">
              <a:rPr lang="es-ES" smtClean="0"/>
              <a:pPr/>
              <a:t>3</a:t>
            </a:fld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4A23B-415F-4E1A-8E66-2F59C85D870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D8F83-5397-4017-857B-ED5C0A33D350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22741-E114-4B71-9D51-DF252374E87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34925" y="-26988"/>
            <a:ext cx="9001125" cy="669607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E8D8F5-818D-4D9C-8BD2-65927983D2F7}" type="slidenum">
              <a:rPr lang="es-MX" altLang="en-US"/>
              <a:pPr>
                <a:defRPr/>
              </a:pPr>
              <a:t>‹Nº›</a:t>
            </a:fld>
            <a:endParaRPr lang="es-MX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D527F-0A3A-4CE3-82DD-DA93F1BDB9A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0C6FBE-D2F9-4C35-863C-AD5A147F79D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73109-ED3C-4FBF-9FA7-CBC0F295BE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6839B-8D4D-4E69-84F4-1425A15B00E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64AD5C-805C-4E81-BC6E-C924517D099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D1567-B688-4AA7-BDC5-82713F698D1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9EF75-B567-4730-9849-8C78C74DD2D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A94267-238C-4D56-AEC0-289EC85C207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10513" y="6551613"/>
            <a:ext cx="1125537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997E62A6-ED2A-429D-BE9C-DE9502CE143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3400" y="2687426"/>
            <a:ext cx="8391525" cy="1175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Tendencias Económicas y </a:t>
            </a:r>
          </a:p>
          <a:p>
            <a:pPr algn="ctr"/>
            <a:r>
              <a:rPr lang="es-MX" sz="3200" b="1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Sociales de Corto Plazo</a:t>
            </a:r>
            <a:endParaRPr lang="es-MX" sz="3200" b="1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368675" y="3782801"/>
            <a:ext cx="24447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es-ES_tradnl" sz="20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  <a:p>
            <a:pPr algn="ctr" eaLnBrk="0" hangingPunct="0"/>
            <a:r>
              <a:rPr lang="es-ES_tradnl" sz="2000" dirty="0" smtClean="0">
                <a:solidFill>
                  <a:srgbClr val="1C3F94"/>
                </a:solidFill>
                <a:latin typeface="Tahoma" pitchFamily="34" charset="0"/>
                <a:cs typeface="Tahoma" pitchFamily="34" charset="0"/>
              </a:rPr>
              <a:t>Junio 2010</a:t>
            </a:r>
            <a:endParaRPr lang="es-ES_tradnl" sz="2000" dirty="0">
              <a:solidFill>
                <a:srgbClr val="1C3F94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357554" y="5929330"/>
            <a:ext cx="2536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s-MX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0" hangingPunct="0"/>
            <a:r>
              <a:rPr lang="es-ES_tradnl" sz="2000" dirty="0">
                <a:solidFill>
                  <a:schemeClr val="bg1"/>
                </a:solidFill>
                <a:latin typeface="Futura Lt" pitchFamily="34" charset="0"/>
              </a:rPr>
              <a:t>www.</a:t>
            </a:r>
            <a:r>
              <a:rPr lang="es-ES_tradnl" sz="2000" b="1" dirty="0">
                <a:solidFill>
                  <a:schemeClr val="bg1"/>
                </a:solidFill>
                <a:latin typeface="Futura Lt" pitchFamily="34" charset="0"/>
              </a:rPr>
              <a:t>coneval</a:t>
            </a:r>
            <a:r>
              <a:rPr lang="es-ES_tradnl" sz="2000" dirty="0">
                <a:solidFill>
                  <a:schemeClr val="bg1"/>
                </a:solidFill>
                <a:latin typeface="Futura Lt" pitchFamily="34" charset="0"/>
              </a:rPr>
              <a:t>.gob.mx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Producto Interno Bruto</a:t>
            </a:r>
            <a:b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s-MX" b="1" dirty="0" smtClean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43140" y="285728"/>
            <a:ext cx="7000892" cy="114935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s-MX" sz="26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Producto Interno Bruto</a:t>
            </a:r>
          </a:p>
          <a:p>
            <a:pPr>
              <a:defRPr/>
            </a:pPr>
            <a:r>
              <a:rPr lang="es-MX" sz="2000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primer trimestre 2005 – primer trimestre 2010</a:t>
            </a:r>
          </a:p>
          <a:p>
            <a:pPr>
              <a:defRPr/>
            </a:pPr>
            <a:r>
              <a:rPr lang="es-MX" sz="1800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variación porcentual respecto al mismo trimestre del año anterior </a:t>
            </a:r>
            <a:endParaRPr lang="es-ES" sz="1800" kern="0" dirty="0">
              <a:solidFill>
                <a:schemeClr val="accent2"/>
              </a:solidFill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14313" y="6548223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INEGI.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MX" dirty="0" smtClean="0"/>
              <a:t>3</a:t>
            </a:r>
            <a:endParaRPr lang="es-ES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65520"/>
            <a:ext cx="8143932" cy="5035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Global de la Actividad Económica (IGAE)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5</a:t>
            </a:r>
            <a:endParaRPr lang="es-E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43108" y="285728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4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Indicador Global de la Actividad Económica</a:t>
            </a:r>
          </a:p>
          <a:p>
            <a:pPr>
              <a:defRPr/>
            </a:pPr>
            <a:r>
              <a:rPr lang="es-MX" sz="22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enero 2005 – marzo 2010</a:t>
            </a:r>
            <a:endParaRPr lang="es-ES" sz="2200" kern="0" dirty="0">
              <a:solidFill>
                <a:srgbClr val="00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14313" y="6548223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INEGI.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10583"/>
            <a:ext cx="8501122" cy="5190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370145"/>
          </a:xfrm>
        </p:spPr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Sistema de Indicadores Compuestos: Coincidente y Adelantado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43108" y="214290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8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Sistema de indicadores compuestos: Coincidente </a:t>
            </a: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(enero 2005 – febrero 2010)</a:t>
            </a:r>
          </a:p>
        </p:txBody>
      </p:sp>
      <p:sp>
        <p:nvSpPr>
          <p:cNvPr id="6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7</a:t>
            </a:r>
            <a:endParaRPr lang="es-ES" dirty="0"/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14313" y="6548223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INEGI.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939" y="1214422"/>
            <a:ext cx="8414903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8</a:t>
            </a:r>
            <a:endParaRPr lang="es-ES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143108" y="214290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8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Sistema de indicadores compuestos: Adelantado </a:t>
            </a: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(enero 2007 – febrero 2010)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214313" y="6548223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INEGI.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108582"/>
            <a:ext cx="8358246" cy="5463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Tasa de desocupación trimestral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10</a:t>
            </a:r>
            <a:endParaRPr lang="es-ES" dirty="0"/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14313" y="6548461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10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2214546" y="357166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32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Tasa de desocupación trimestral</a:t>
            </a:r>
          </a:p>
          <a:p>
            <a:pPr>
              <a:defRPr/>
            </a:pP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endParaRPr lang="es-ES" sz="2500" kern="0" dirty="0">
              <a:solidFill>
                <a:srgbClr val="003399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9" y="1389069"/>
            <a:ext cx="8215337" cy="5111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Trabajadores asegurados </a:t>
            </a:r>
            <a:b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en el IMSS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496" y="277366"/>
            <a:ext cx="9001125" cy="847378"/>
          </a:xfrm>
        </p:spPr>
        <p:txBody>
          <a:bodyPr/>
          <a:lstStyle/>
          <a:p>
            <a:pPr algn="r"/>
            <a:r>
              <a:rPr lang="es-MX" sz="3200" dirty="0" smtClean="0"/>
              <a:t>Motivación</a:t>
            </a:r>
            <a:endParaRPr lang="es-ES" sz="32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70914"/>
            <a:ext cx="8662988" cy="5138406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s-MX" sz="2000" dirty="0" smtClean="0"/>
              <a:t>La estimación de pobreza por ingreso se lleva a cabo cada dos años, ya que la Encuesta Nacional de Ingresos y Gastos de los Hogares (ENIGH) se levanta con esa periodicidad.</a:t>
            </a:r>
          </a:p>
          <a:p>
            <a:pPr lvl="1">
              <a:lnSpc>
                <a:spcPct val="90000"/>
              </a:lnSpc>
              <a:defRPr/>
            </a:pPr>
            <a:r>
              <a:rPr lang="es-MX" sz="1800" dirty="0" smtClean="0"/>
              <a:t>Sería muy caro levantarla cada año.</a:t>
            </a:r>
          </a:p>
          <a:p>
            <a:pPr lvl="1">
              <a:lnSpc>
                <a:spcPct val="90000"/>
              </a:lnSpc>
              <a:defRPr/>
            </a:pPr>
            <a:endParaRPr lang="es-MX" sz="1800" dirty="0" smtClean="0"/>
          </a:p>
          <a:p>
            <a:pPr>
              <a:lnSpc>
                <a:spcPct val="90000"/>
              </a:lnSpc>
              <a:defRPr/>
            </a:pPr>
            <a:r>
              <a:rPr lang="es-MX" sz="2000" dirty="0" smtClean="0"/>
              <a:t>Debido a que el INEGI brinda los datos casi 8 meses después del levantamiento, la estimación tiene un rezago importante.</a:t>
            </a:r>
          </a:p>
          <a:p>
            <a:pPr>
              <a:lnSpc>
                <a:spcPct val="90000"/>
              </a:lnSpc>
              <a:defRPr/>
            </a:pPr>
            <a:endParaRPr lang="es-MX" sz="2000" dirty="0" smtClean="0"/>
          </a:p>
          <a:p>
            <a:pPr>
              <a:lnSpc>
                <a:spcPct val="90000"/>
              </a:lnSpc>
              <a:defRPr/>
            </a:pPr>
            <a:r>
              <a:rPr lang="es-MX" sz="2000" dirty="0" smtClean="0"/>
              <a:t>No se cuenta con indicadores de pobreza de corto plazo para tomar mejores decisiones de política pública</a:t>
            </a:r>
          </a:p>
          <a:p>
            <a:pPr lvl="1">
              <a:lnSpc>
                <a:spcPct val="90000"/>
              </a:lnSpc>
              <a:defRPr/>
            </a:pPr>
            <a:r>
              <a:rPr lang="es-MX" sz="1800" dirty="0" smtClean="0"/>
              <a:t>Las estimaciones de inflación, desempleo, empleos creados, PIB, son más frecuentes </a:t>
            </a:r>
          </a:p>
          <a:p>
            <a:pPr lvl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s-MX" sz="1800" dirty="0" smtClean="0"/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es-MX" sz="2000" dirty="0" smtClean="0"/>
              <a:t>Se presenta un indicador de tendencia de la pobreza de corto plazo, utilizando la Encuesta Nacional de Ocupación y Empleo (ENOE) que se publica cada trimestre: </a:t>
            </a:r>
            <a:r>
              <a:rPr lang="es-MX" sz="2000" dirty="0" smtClean="0">
                <a:solidFill>
                  <a:srgbClr val="00B050"/>
                </a:solidFill>
              </a:rPr>
              <a:t>Índice de Tendencia Laboral de la Pobreza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143108" y="357166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8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Trabajadores asegurados en el IMSS </a:t>
            </a: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(enero 2005 – abril 2010)</a:t>
            </a:r>
            <a:endParaRPr lang="es-ES" sz="2500" kern="0" dirty="0">
              <a:solidFill>
                <a:srgbClr val="003399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AutoShape 9"/>
          <p:cNvSpPr>
            <a:spLocks noChangeArrowheads="1"/>
          </p:cNvSpPr>
          <p:nvPr/>
        </p:nvSpPr>
        <p:spPr bwMode="auto">
          <a:xfrm>
            <a:off x="214282" y="6548223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es-ES" sz="1000" b="1" dirty="0">
                <a:solidFill>
                  <a:schemeClr val="bg1"/>
                </a:solidFill>
                <a:latin typeface="Calibri" pitchFamily="34" charset="0"/>
              </a:rPr>
              <a:t>Secretaría de Trabajo y Previsión Social y  el Instituto Mexicano del Seguro Social.</a:t>
            </a:r>
          </a:p>
        </p:txBody>
      </p:sp>
      <p:sp>
        <p:nvSpPr>
          <p:cNvPr id="5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12</a:t>
            </a: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97814"/>
            <a:ext cx="8358246" cy="5103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5 Título"/>
          <p:cNvSpPr>
            <a:spLocks noGrp="1"/>
          </p:cNvSpPr>
          <p:nvPr>
            <p:ph type="ctrTitle"/>
          </p:nvPr>
        </p:nvSpPr>
        <p:spPr>
          <a:xfrm>
            <a:off x="914400" y="1595438"/>
            <a:ext cx="7658128" cy="2547942"/>
          </a:xfrm>
        </p:spPr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Evolución de la Línea de Bienestar Mínimo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2143108" y="214290"/>
            <a:ext cx="6929454" cy="1143008"/>
          </a:xfrm>
          <a:prstGeom prst="rect">
            <a:avLst/>
          </a:prstGeom>
        </p:spPr>
        <p:txBody>
          <a:bodyPr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MX" sz="2500" b="1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Evolución del valor de la Línea de Bienestar Mínimo </a:t>
            </a: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(urbano y rural)</a:t>
            </a:r>
          </a:p>
          <a:p>
            <a:pPr>
              <a:defRPr/>
            </a:pPr>
            <a:r>
              <a:rPr lang="es-MX" sz="2500" kern="0" dirty="0" smtClean="0">
                <a:solidFill>
                  <a:srgbClr val="003399"/>
                </a:solidFill>
                <a:latin typeface="Tahoma" pitchFamily="34" charset="0"/>
                <a:cs typeface="Tahoma" pitchFamily="34" charset="0"/>
              </a:rPr>
              <a:t>agosto 2008 – abril 2010</a:t>
            </a: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14313" y="6548461"/>
            <a:ext cx="7780337" cy="272415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1000" b="1" dirty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</a:t>
            </a:r>
            <a:r>
              <a:rPr lang="es-ES" sz="1000" b="1" dirty="0">
                <a:solidFill>
                  <a:schemeClr val="bg1"/>
                </a:solidFill>
                <a:latin typeface="Calibri" pitchFamily="34" charset="0"/>
              </a:rPr>
              <a:t>e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laboración </a:t>
            </a:r>
            <a:r>
              <a:rPr lang="es-ES" sz="10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1000" b="1" dirty="0" smtClean="0">
                <a:solidFill>
                  <a:schemeClr val="bg1"/>
                </a:solidFill>
                <a:latin typeface="Calibri" pitchFamily="34" charset="0"/>
              </a:rPr>
              <a:t>información del Banco de México.</a:t>
            </a:r>
            <a:endParaRPr lang="es-ES" sz="10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14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91041"/>
            <a:ext cx="8215370" cy="5081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4 CuadroTexto"/>
          <p:cNvSpPr txBox="1">
            <a:spLocks noChangeArrowheads="1"/>
          </p:cNvSpPr>
          <p:nvPr/>
        </p:nvSpPr>
        <p:spPr bwMode="auto">
          <a:xfrm>
            <a:off x="247650" y="6429396"/>
            <a:ext cx="8643938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1000" b="1" dirty="0">
                <a:solidFill>
                  <a:schemeClr val="bg1"/>
                </a:solidFill>
              </a:rPr>
              <a:t>Fuente: Estimaciones del CONEVAL con datos del Banco de México</a:t>
            </a:r>
          </a:p>
          <a:p>
            <a:r>
              <a:rPr lang="es-MX" sz="1000" b="1" dirty="0">
                <a:solidFill>
                  <a:schemeClr val="bg1"/>
                </a:solidFill>
              </a:rPr>
              <a:t>* Valor mensual per cápita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41" y="1000108"/>
            <a:ext cx="8372501" cy="5470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>
          <a:xfrm>
            <a:off x="7910513" y="6500834"/>
            <a:ext cx="1125537" cy="333375"/>
          </a:xfrm>
        </p:spPr>
        <p:txBody>
          <a:bodyPr/>
          <a:lstStyle/>
          <a:p>
            <a:pPr>
              <a:defRPr/>
            </a:pPr>
            <a:r>
              <a:rPr lang="es-ES" dirty="0" smtClean="0"/>
              <a:t>15</a:t>
            </a:r>
            <a:endParaRPr lang="es-E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Título"/>
          <p:cNvSpPr>
            <a:spLocks noGrp="1"/>
          </p:cNvSpPr>
          <p:nvPr>
            <p:ph type="ctrTitle"/>
          </p:nvPr>
        </p:nvSpPr>
        <p:spPr>
          <a:xfrm>
            <a:off x="914400" y="1747838"/>
            <a:ext cx="7623175" cy="1752600"/>
          </a:xfrm>
        </p:spPr>
        <p:txBody>
          <a:bodyPr/>
          <a:lstStyle/>
          <a:p>
            <a:pPr algn="r"/>
            <a: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br>
              <a:rPr lang="es-MX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s-MX" b="1" dirty="0" smtClean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s-ES_tradnl" dirty="0" smtClean="0"/>
              <a:t>La serie de este indicador muestra la tendencia de la proporción de personas que no puede adquirir la canasta alimentaria con el ingreso de su trabajo</a:t>
            </a:r>
            <a:r>
              <a:rPr lang="es-ES_tradnl" sz="3000" dirty="0" smtClean="0"/>
              <a:t>*</a:t>
            </a:r>
            <a:r>
              <a:rPr lang="es-ES_tradnl" dirty="0" smtClean="0"/>
              <a:t>.</a:t>
            </a:r>
          </a:p>
          <a:p>
            <a:endParaRPr lang="es-ES_tradnl" dirty="0" smtClean="0"/>
          </a:p>
          <a:p>
            <a:r>
              <a:rPr lang="es-ES_tradnl" dirty="0" smtClean="0"/>
              <a:t> El punto de partida de esta serie es el primer trimestre de 2005, periodo en el cual el INEGI empezó a levantar la Encuesta Nacional de Ocupación y Empleo (ENOE). </a:t>
            </a:r>
          </a:p>
          <a:p>
            <a:pPr>
              <a:buNone/>
            </a:pPr>
            <a:endParaRPr lang="es-ES_tradnl" dirty="0" smtClean="0"/>
          </a:p>
          <a:p>
            <a:r>
              <a:rPr lang="es-ES_tradnl" dirty="0" smtClean="0"/>
              <a:t>Este indicador tiene información disponible a nivel nacional y para cada una de las entidades federativas.</a:t>
            </a:r>
            <a:endParaRPr lang="es-MX" dirty="0" smtClean="0"/>
          </a:p>
          <a:p>
            <a:pPr>
              <a:buNone/>
            </a:pPr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17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25538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* Ver documento </a:t>
            </a:r>
            <a:r>
              <a:rPr lang="es-ES" sz="900" b="1" i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“Explicación de indicadores de tendencia económica y social”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.</a:t>
            </a:r>
            <a:endParaRPr lang="es-ES" sz="900" b="1" dirty="0" smtClean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20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Aguascalientes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21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Baja California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22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Baja California Sur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23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Campeche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2195736" y="139700"/>
            <a:ext cx="6733952" cy="112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s-MX" sz="2400" kern="0" dirty="0">
                <a:solidFill>
                  <a:schemeClr val="tx2"/>
                </a:solidFill>
                <a:latin typeface="+mj-lt"/>
              </a:rPr>
              <a:t>La evolución del mercado laboral impacta directamente a la pobreza. Si salarios y empleo bajan (masa salarial) la pobreza aumenta</a:t>
            </a:r>
            <a:endParaRPr lang="es-ES" sz="2400" kern="0" dirty="0">
              <a:solidFill>
                <a:schemeClr val="tx2"/>
              </a:solidFill>
              <a:latin typeface="+mj-lt"/>
            </a:endParaRPr>
          </a:p>
        </p:txBody>
      </p:sp>
      <p:grpSp>
        <p:nvGrpSpPr>
          <p:cNvPr id="2" name="Group 3"/>
          <p:cNvGrpSpPr>
            <a:grpSpLocks noChangeAspect="1"/>
          </p:cNvGrpSpPr>
          <p:nvPr/>
        </p:nvGrpSpPr>
        <p:grpSpPr bwMode="auto">
          <a:xfrm>
            <a:off x="642938" y="1214438"/>
            <a:ext cx="7929562" cy="5357812"/>
            <a:chOff x="405" y="585"/>
            <a:chExt cx="4995" cy="3375"/>
          </a:xfrm>
        </p:grpSpPr>
        <p:sp>
          <p:nvSpPr>
            <p:cNvPr id="215042" name="AutoShape 2"/>
            <p:cNvSpPr>
              <a:spLocks noChangeAspect="1" noChangeArrowheads="1" noTextEdit="1"/>
            </p:cNvSpPr>
            <p:nvPr/>
          </p:nvSpPr>
          <p:spPr bwMode="auto">
            <a:xfrm>
              <a:off x="405" y="585"/>
              <a:ext cx="4995" cy="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4" name="Rectangle 4"/>
            <p:cNvSpPr>
              <a:spLocks noChangeArrowheads="1"/>
            </p:cNvSpPr>
            <p:nvPr/>
          </p:nvSpPr>
          <p:spPr bwMode="auto">
            <a:xfrm>
              <a:off x="672" y="808"/>
              <a:ext cx="4698" cy="2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5" name="Rectangle 5"/>
            <p:cNvSpPr>
              <a:spLocks noChangeArrowheads="1"/>
            </p:cNvSpPr>
            <p:nvPr/>
          </p:nvSpPr>
          <p:spPr bwMode="auto">
            <a:xfrm>
              <a:off x="672" y="808"/>
              <a:ext cx="4698" cy="2849"/>
            </a:xfrm>
            <a:prstGeom prst="rect">
              <a:avLst/>
            </a:prstGeom>
            <a:noFill/>
            <a:ln w="7">
              <a:solidFill>
                <a:srgbClr val="80808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6" name="Line 6"/>
            <p:cNvSpPr>
              <a:spLocks noChangeShapeType="1"/>
            </p:cNvSpPr>
            <p:nvPr/>
          </p:nvSpPr>
          <p:spPr bwMode="auto">
            <a:xfrm>
              <a:off x="672" y="808"/>
              <a:ext cx="1" cy="28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7" name="Line 7"/>
            <p:cNvSpPr>
              <a:spLocks noChangeShapeType="1"/>
            </p:cNvSpPr>
            <p:nvPr/>
          </p:nvSpPr>
          <p:spPr bwMode="auto">
            <a:xfrm>
              <a:off x="649" y="3657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8" name="Line 8"/>
            <p:cNvSpPr>
              <a:spLocks noChangeShapeType="1"/>
            </p:cNvSpPr>
            <p:nvPr/>
          </p:nvSpPr>
          <p:spPr bwMode="auto">
            <a:xfrm>
              <a:off x="649" y="3182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49" name="Line 9"/>
            <p:cNvSpPr>
              <a:spLocks noChangeShapeType="1"/>
            </p:cNvSpPr>
            <p:nvPr/>
          </p:nvSpPr>
          <p:spPr bwMode="auto">
            <a:xfrm>
              <a:off x="649" y="270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0" name="Line 10"/>
            <p:cNvSpPr>
              <a:spLocks noChangeShapeType="1"/>
            </p:cNvSpPr>
            <p:nvPr/>
          </p:nvSpPr>
          <p:spPr bwMode="auto">
            <a:xfrm>
              <a:off x="649" y="2232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1" name="Line 11"/>
            <p:cNvSpPr>
              <a:spLocks noChangeShapeType="1"/>
            </p:cNvSpPr>
            <p:nvPr/>
          </p:nvSpPr>
          <p:spPr bwMode="auto">
            <a:xfrm>
              <a:off x="649" y="1757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2" name="Line 12"/>
            <p:cNvSpPr>
              <a:spLocks noChangeShapeType="1"/>
            </p:cNvSpPr>
            <p:nvPr/>
          </p:nvSpPr>
          <p:spPr bwMode="auto">
            <a:xfrm>
              <a:off x="649" y="1283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3" name="Line 13"/>
            <p:cNvSpPr>
              <a:spLocks noChangeShapeType="1"/>
            </p:cNvSpPr>
            <p:nvPr/>
          </p:nvSpPr>
          <p:spPr bwMode="auto">
            <a:xfrm>
              <a:off x="649" y="808"/>
              <a:ext cx="2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4" name="Line 14"/>
            <p:cNvSpPr>
              <a:spLocks noChangeShapeType="1"/>
            </p:cNvSpPr>
            <p:nvPr/>
          </p:nvSpPr>
          <p:spPr bwMode="auto">
            <a:xfrm>
              <a:off x="672" y="2232"/>
              <a:ext cx="469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5" name="Line 15"/>
            <p:cNvSpPr>
              <a:spLocks noChangeShapeType="1"/>
            </p:cNvSpPr>
            <p:nvPr/>
          </p:nvSpPr>
          <p:spPr bwMode="auto">
            <a:xfrm flipV="1">
              <a:off x="672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6" name="Line 16"/>
            <p:cNvSpPr>
              <a:spLocks noChangeShapeType="1"/>
            </p:cNvSpPr>
            <p:nvPr/>
          </p:nvSpPr>
          <p:spPr bwMode="auto">
            <a:xfrm flipV="1">
              <a:off x="1455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7" name="Line 17"/>
            <p:cNvSpPr>
              <a:spLocks noChangeShapeType="1"/>
            </p:cNvSpPr>
            <p:nvPr/>
          </p:nvSpPr>
          <p:spPr bwMode="auto">
            <a:xfrm flipV="1">
              <a:off x="2238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8" name="Line 18"/>
            <p:cNvSpPr>
              <a:spLocks noChangeShapeType="1"/>
            </p:cNvSpPr>
            <p:nvPr/>
          </p:nvSpPr>
          <p:spPr bwMode="auto">
            <a:xfrm flipV="1">
              <a:off x="3021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59" name="Line 19"/>
            <p:cNvSpPr>
              <a:spLocks noChangeShapeType="1"/>
            </p:cNvSpPr>
            <p:nvPr/>
          </p:nvSpPr>
          <p:spPr bwMode="auto">
            <a:xfrm flipV="1">
              <a:off x="3804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0" name="Line 20"/>
            <p:cNvSpPr>
              <a:spLocks noChangeShapeType="1"/>
            </p:cNvSpPr>
            <p:nvPr/>
          </p:nvSpPr>
          <p:spPr bwMode="auto">
            <a:xfrm flipV="1">
              <a:off x="4587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1" name="Line 21"/>
            <p:cNvSpPr>
              <a:spLocks noChangeShapeType="1"/>
            </p:cNvSpPr>
            <p:nvPr/>
          </p:nvSpPr>
          <p:spPr bwMode="auto">
            <a:xfrm flipV="1">
              <a:off x="5370" y="2232"/>
              <a:ext cx="1" cy="23"/>
            </a:xfrm>
            <a:prstGeom prst="line">
              <a:avLst/>
            </a:pr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2" name="Freeform 22"/>
            <p:cNvSpPr>
              <a:spLocks/>
            </p:cNvSpPr>
            <p:nvPr/>
          </p:nvSpPr>
          <p:spPr bwMode="auto">
            <a:xfrm>
              <a:off x="1064" y="1234"/>
              <a:ext cx="3914" cy="2195"/>
            </a:xfrm>
            <a:custGeom>
              <a:avLst/>
              <a:gdLst/>
              <a:ahLst/>
              <a:cxnLst>
                <a:cxn ang="0">
                  <a:pos x="0" y="85"/>
                </a:cxn>
                <a:cxn ang="0">
                  <a:pos x="885" y="488"/>
                </a:cxn>
                <a:cxn ang="0">
                  <a:pos x="1771" y="2544"/>
                </a:cxn>
                <a:cxn ang="0">
                  <a:pos x="2656" y="138"/>
                </a:cxn>
                <a:cxn ang="0">
                  <a:pos x="3542" y="0"/>
                </a:cxn>
                <a:cxn ang="0">
                  <a:pos x="4427" y="774"/>
                </a:cxn>
              </a:cxnLst>
              <a:rect l="0" t="0" r="r" b="b"/>
              <a:pathLst>
                <a:path w="4427" h="2544">
                  <a:moveTo>
                    <a:pt x="0" y="85"/>
                  </a:moveTo>
                  <a:lnTo>
                    <a:pt x="885" y="488"/>
                  </a:lnTo>
                  <a:lnTo>
                    <a:pt x="1771" y="2544"/>
                  </a:lnTo>
                  <a:lnTo>
                    <a:pt x="2656" y="138"/>
                  </a:lnTo>
                  <a:lnTo>
                    <a:pt x="3542" y="0"/>
                  </a:lnTo>
                  <a:lnTo>
                    <a:pt x="4427" y="774"/>
                  </a:lnTo>
                </a:path>
              </a:pathLst>
            </a:custGeom>
            <a:noFill/>
            <a:ln w="14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3" name="Freeform 23"/>
            <p:cNvSpPr>
              <a:spLocks/>
            </p:cNvSpPr>
            <p:nvPr/>
          </p:nvSpPr>
          <p:spPr bwMode="auto">
            <a:xfrm>
              <a:off x="1064" y="1473"/>
              <a:ext cx="3914" cy="1220"/>
            </a:xfrm>
            <a:custGeom>
              <a:avLst/>
              <a:gdLst/>
              <a:ahLst/>
              <a:cxnLst>
                <a:cxn ang="0">
                  <a:pos x="0" y="892"/>
                </a:cxn>
                <a:cxn ang="0">
                  <a:pos x="885" y="958"/>
                </a:cxn>
                <a:cxn ang="0">
                  <a:pos x="1771" y="0"/>
                </a:cxn>
                <a:cxn ang="0">
                  <a:pos x="2656" y="1057"/>
                </a:cxn>
                <a:cxn ang="0">
                  <a:pos x="3542" y="1415"/>
                </a:cxn>
                <a:cxn ang="0">
                  <a:pos x="4427" y="1096"/>
                </a:cxn>
              </a:cxnLst>
              <a:rect l="0" t="0" r="r" b="b"/>
              <a:pathLst>
                <a:path w="4427" h="1415">
                  <a:moveTo>
                    <a:pt x="0" y="892"/>
                  </a:moveTo>
                  <a:lnTo>
                    <a:pt x="885" y="958"/>
                  </a:lnTo>
                  <a:lnTo>
                    <a:pt x="1771" y="0"/>
                  </a:lnTo>
                  <a:lnTo>
                    <a:pt x="2656" y="1057"/>
                  </a:lnTo>
                  <a:lnTo>
                    <a:pt x="3542" y="1415"/>
                  </a:lnTo>
                  <a:lnTo>
                    <a:pt x="4427" y="1096"/>
                  </a:lnTo>
                </a:path>
              </a:pathLst>
            </a:custGeom>
            <a:noFill/>
            <a:ln w="14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4" name="Freeform 24"/>
            <p:cNvSpPr>
              <a:spLocks/>
            </p:cNvSpPr>
            <p:nvPr/>
          </p:nvSpPr>
          <p:spPr bwMode="auto">
            <a:xfrm>
              <a:off x="1038" y="1283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103" y="50"/>
                </a:cxn>
                <a:cxn ang="0">
                  <a:pos x="51" y="100"/>
                </a:cxn>
                <a:cxn ang="0">
                  <a:pos x="0" y="50"/>
                </a:cxn>
                <a:cxn ang="0">
                  <a:pos x="51" y="0"/>
                </a:cxn>
              </a:cxnLst>
              <a:rect l="0" t="0" r="r" b="b"/>
              <a:pathLst>
                <a:path w="103" h="100">
                  <a:moveTo>
                    <a:pt x="51" y="0"/>
                  </a:moveTo>
                  <a:lnTo>
                    <a:pt x="103" y="50"/>
                  </a:lnTo>
                  <a:lnTo>
                    <a:pt x="51" y="100"/>
                  </a:lnTo>
                  <a:lnTo>
                    <a:pt x="0" y="5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5" name="Freeform 25"/>
            <p:cNvSpPr>
              <a:spLocks/>
            </p:cNvSpPr>
            <p:nvPr/>
          </p:nvSpPr>
          <p:spPr bwMode="auto">
            <a:xfrm>
              <a:off x="1821" y="1630"/>
              <a:ext cx="51" cy="5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03" y="50"/>
                </a:cxn>
                <a:cxn ang="0">
                  <a:pos x="52" y="100"/>
                </a:cxn>
                <a:cxn ang="0">
                  <a:pos x="0" y="50"/>
                </a:cxn>
                <a:cxn ang="0">
                  <a:pos x="52" y="0"/>
                </a:cxn>
              </a:cxnLst>
              <a:rect l="0" t="0" r="r" b="b"/>
              <a:pathLst>
                <a:path w="103" h="100">
                  <a:moveTo>
                    <a:pt x="52" y="0"/>
                  </a:moveTo>
                  <a:lnTo>
                    <a:pt x="103" y="50"/>
                  </a:lnTo>
                  <a:lnTo>
                    <a:pt x="52" y="100"/>
                  </a:lnTo>
                  <a:lnTo>
                    <a:pt x="0" y="5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6" name="Freeform 26"/>
            <p:cNvSpPr>
              <a:spLocks/>
            </p:cNvSpPr>
            <p:nvPr/>
          </p:nvSpPr>
          <p:spPr bwMode="auto">
            <a:xfrm>
              <a:off x="2604" y="3404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103" y="50"/>
                </a:cxn>
                <a:cxn ang="0">
                  <a:pos x="51" y="100"/>
                </a:cxn>
                <a:cxn ang="0">
                  <a:pos x="0" y="50"/>
                </a:cxn>
                <a:cxn ang="0">
                  <a:pos x="51" y="0"/>
                </a:cxn>
              </a:cxnLst>
              <a:rect l="0" t="0" r="r" b="b"/>
              <a:pathLst>
                <a:path w="103" h="100">
                  <a:moveTo>
                    <a:pt x="51" y="0"/>
                  </a:moveTo>
                  <a:lnTo>
                    <a:pt x="103" y="50"/>
                  </a:lnTo>
                  <a:lnTo>
                    <a:pt x="51" y="100"/>
                  </a:lnTo>
                  <a:lnTo>
                    <a:pt x="0" y="5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7" name="Freeform 27"/>
            <p:cNvSpPr>
              <a:spLocks/>
            </p:cNvSpPr>
            <p:nvPr/>
          </p:nvSpPr>
          <p:spPr bwMode="auto">
            <a:xfrm>
              <a:off x="3387" y="1328"/>
              <a:ext cx="51" cy="51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03" y="50"/>
                </a:cxn>
                <a:cxn ang="0">
                  <a:pos x="52" y="100"/>
                </a:cxn>
                <a:cxn ang="0">
                  <a:pos x="0" y="50"/>
                </a:cxn>
                <a:cxn ang="0">
                  <a:pos x="52" y="0"/>
                </a:cxn>
              </a:cxnLst>
              <a:rect l="0" t="0" r="r" b="b"/>
              <a:pathLst>
                <a:path w="103" h="100">
                  <a:moveTo>
                    <a:pt x="52" y="0"/>
                  </a:moveTo>
                  <a:lnTo>
                    <a:pt x="103" y="50"/>
                  </a:lnTo>
                  <a:lnTo>
                    <a:pt x="52" y="100"/>
                  </a:lnTo>
                  <a:lnTo>
                    <a:pt x="0" y="5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8" name="Freeform 28"/>
            <p:cNvSpPr>
              <a:spLocks/>
            </p:cNvSpPr>
            <p:nvPr/>
          </p:nvSpPr>
          <p:spPr bwMode="auto">
            <a:xfrm>
              <a:off x="4170" y="1209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103" y="50"/>
                </a:cxn>
                <a:cxn ang="0">
                  <a:pos x="51" y="100"/>
                </a:cxn>
                <a:cxn ang="0">
                  <a:pos x="0" y="50"/>
                </a:cxn>
                <a:cxn ang="0">
                  <a:pos x="51" y="0"/>
                </a:cxn>
              </a:cxnLst>
              <a:rect l="0" t="0" r="r" b="b"/>
              <a:pathLst>
                <a:path w="103" h="100">
                  <a:moveTo>
                    <a:pt x="51" y="0"/>
                  </a:moveTo>
                  <a:lnTo>
                    <a:pt x="103" y="50"/>
                  </a:lnTo>
                  <a:lnTo>
                    <a:pt x="51" y="100"/>
                  </a:lnTo>
                  <a:lnTo>
                    <a:pt x="0" y="5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69" name="Freeform 29"/>
            <p:cNvSpPr>
              <a:spLocks/>
            </p:cNvSpPr>
            <p:nvPr/>
          </p:nvSpPr>
          <p:spPr bwMode="auto">
            <a:xfrm>
              <a:off x="4953" y="1877"/>
              <a:ext cx="51" cy="50"/>
            </a:xfrm>
            <a:custGeom>
              <a:avLst/>
              <a:gdLst/>
              <a:ahLst/>
              <a:cxnLst>
                <a:cxn ang="0">
                  <a:pos x="51" y="0"/>
                </a:cxn>
                <a:cxn ang="0">
                  <a:pos x="103" y="50"/>
                </a:cxn>
                <a:cxn ang="0">
                  <a:pos x="51" y="100"/>
                </a:cxn>
                <a:cxn ang="0">
                  <a:pos x="0" y="50"/>
                </a:cxn>
                <a:cxn ang="0">
                  <a:pos x="51" y="0"/>
                </a:cxn>
              </a:cxnLst>
              <a:rect l="0" t="0" r="r" b="b"/>
              <a:pathLst>
                <a:path w="103" h="100">
                  <a:moveTo>
                    <a:pt x="51" y="0"/>
                  </a:moveTo>
                  <a:lnTo>
                    <a:pt x="103" y="50"/>
                  </a:lnTo>
                  <a:lnTo>
                    <a:pt x="51" y="100"/>
                  </a:lnTo>
                  <a:lnTo>
                    <a:pt x="0" y="50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0" name="Rectangle 30"/>
            <p:cNvSpPr>
              <a:spLocks noChangeArrowheads="1"/>
            </p:cNvSpPr>
            <p:nvPr/>
          </p:nvSpPr>
          <p:spPr bwMode="auto">
            <a:xfrm>
              <a:off x="1038" y="2217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1" name="Rectangle 31"/>
            <p:cNvSpPr>
              <a:spLocks noChangeArrowheads="1"/>
            </p:cNvSpPr>
            <p:nvPr/>
          </p:nvSpPr>
          <p:spPr bwMode="auto">
            <a:xfrm>
              <a:off x="1821" y="2274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2" name="Rectangle 32"/>
            <p:cNvSpPr>
              <a:spLocks noChangeArrowheads="1"/>
            </p:cNvSpPr>
            <p:nvPr/>
          </p:nvSpPr>
          <p:spPr bwMode="auto">
            <a:xfrm>
              <a:off x="2604" y="1448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3" name="Rectangle 33"/>
            <p:cNvSpPr>
              <a:spLocks noChangeArrowheads="1"/>
            </p:cNvSpPr>
            <p:nvPr/>
          </p:nvSpPr>
          <p:spPr bwMode="auto">
            <a:xfrm>
              <a:off x="3387" y="2359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4" name="Rectangle 34"/>
            <p:cNvSpPr>
              <a:spLocks noChangeArrowheads="1"/>
            </p:cNvSpPr>
            <p:nvPr/>
          </p:nvSpPr>
          <p:spPr bwMode="auto">
            <a:xfrm>
              <a:off x="4170" y="2668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5" name="Rectangle 35"/>
            <p:cNvSpPr>
              <a:spLocks noChangeArrowheads="1"/>
            </p:cNvSpPr>
            <p:nvPr/>
          </p:nvSpPr>
          <p:spPr bwMode="auto">
            <a:xfrm>
              <a:off x="4953" y="2393"/>
              <a:ext cx="51" cy="50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76" name="Rectangle 36"/>
            <p:cNvSpPr>
              <a:spLocks noChangeArrowheads="1"/>
            </p:cNvSpPr>
            <p:nvPr/>
          </p:nvSpPr>
          <p:spPr bwMode="auto">
            <a:xfrm>
              <a:off x="1887" y="635"/>
              <a:ext cx="2043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>
                  <a:solidFill>
                    <a:srgbClr val="000000"/>
                  </a:solidFill>
                  <a:latin typeface="+mj-lt"/>
                </a:rPr>
                <a:t>Pobreza Alimentaria y Masa salarial  total, ENEU</a:t>
              </a:r>
              <a:endParaRPr lang="es-ES" sz="1200">
                <a:latin typeface="+mj-lt"/>
              </a:endParaRPr>
            </a:p>
          </p:txBody>
        </p:sp>
        <p:sp>
          <p:nvSpPr>
            <p:cNvPr id="215077" name="Rectangle 37"/>
            <p:cNvSpPr>
              <a:spLocks noChangeArrowheads="1"/>
            </p:cNvSpPr>
            <p:nvPr/>
          </p:nvSpPr>
          <p:spPr bwMode="auto">
            <a:xfrm>
              <a:off x="445" y="3614"/>
              <a:ext cx="18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-30.0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78" name="Rectangle 38"/>
            <p:cNvSpPr>
              <a:spLocks noChangeArrowheads="1"/>
            </p:cNvSpPr>
            <p:nvPr/>
          </p:nvSpPr>
          <p:spPr bwMode="auto">
            <a:xfrm>
              <a:off x="445" y="3139"/>
              <a:ext cx="18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-20.0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79" name="Rectangle 39"/>
            <p:cNvSpPr>
              <a:spLocks noChangeArrowheads="1"/>
            </p:cNvSpPr>
            <p:nvPr/>
          </p:nvSpPr>
          <p:spPr bwMode="auto">
            <a:xfrm>
              <a:off x="445" y="2665"/>
              <a:ext cx="18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-10.0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80" name="Rectangle 40"/>
            <p:cNvSpPr>
              <a:spLocks noChangeArrowheads="1"/>
            </p:cNvSpPr>
            <p:nvPr/>
          </p:nvSpPr>
          <p:spPr bwMode="auto">
            <a:xfrm>
              <a:off x="511" y="2189"/>
              <a:ext cx="11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81" name="Rectangle 41"/>
            <p:cNvSpPr>
              <a:spLocks noChangeArrowheads="1"/>
            </p:cNvSpPr>
            <p:nvPr/>
          </p:nvSpPr>
          <p:spPr bwMode="auto">
            <a:xfrm>
              <a:off x="470" y="1714"/>
              <a:ext cx="15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10.0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82" name="Rectangle 42"/>
            <p:cNvSpPr>
              <a:spLocks noChangeArrowheads="1"/>
            </p:cNvSpPr>
            <p:nvPr/>
          </p:nvSpPr>
          <p:spPr bwMode="auto">
            <a:xfrm>
              <a:off x="470" y="1240"/>
              <a:ext cx="15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dirty="0">
                  <a:solidFill>
                    <a:srgbClr val="000000"/>
                  </a:solidFill>
                  <a:latin typeface="+mj-lt"/>
                </a:rPr>
                <a:t>20.0</a:t>
              </a:r>
              <a:endParaRPr lang="es-ES" sz="1200" dirty="0">
                <a:latin typeface="+mj-lt"/>
              </a:endParaRPr>
            </a:p>
          </p:txBody>
        </p:sp>
        <p:sp>
          <p:nvSpPr>
            <p:cNvPr id="215083" name="Rectangle 43"/>
            <p:cNvSpPr>
              <a:spLocks noChangeArrowheads="1"/>
            </p:cNvSpPr>
            <p:nvPr/>
          </p:nvSpPr>
          <p:spPr bwMode="auto">
            <a:xfrm>
              <a:off x="470" y="764"/>
              <a:ext cx="15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30.0</a:t>
              </a:r>
              <a:endParaRPr lang="es-ES" sz="1200">
                <a:latin typeface="+mj-lt"/>
              </a:endParaRPr>
            </a:p>
          </p:txBody>
        </p:sp>
        <p:sp>
          <p:nvSpPr>
            <p:cNvPr id="215084" name="Rectangle 44"/>
            <p:cNvSpPr>
              <a:spLocks noChangeArrowheads="1"/>
            </p:cNvSpPr>
            <p:nvPr/>
          </p:nvSpPr>
          <p:spPr bwMode="auto">
            <a:xfrm>
              <a:off x="981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1992</a:t>
              </a:r>
              <a:endParaRPr lang="es-ES" sz="1200">
                <a:latin typeface="+mj-lt"/>
              </a:endParaRPr>
            </a:p>
          </p:txBody>
        </p:sp>
        <p:sp>
          <p:nvSpPr>
            <p:cNvPr id="215085" name="Rectangle 45"/>
            <p:cNvSpPr>
              <a:spLocks noChangeArrowheads="1"/>
            </p:cNvSpPr>
            <p:nvPr/>
          </p:nvSpPr>
          <p:spPr bwMode="auto">
            <a:xfrm>
              <a:off x="1763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1994</a:t>
              </a:r>
              <a:endParaRPr lang="es-ES" sz="1200">
                <a:latin typeface="+mj-lt"/>
              </a:endParaRPr>
            </a:p>
          </p:txBody>
        </p:sp>
        <p:sp>
          <p:nvSpPr>
            <p:cNvPr id="215086" name="Rectangle 46"/>
            <p:cNvSpPr>
              <a:spLocks noChangeArrowheads="1"/>
            </p:cNvSpPr>
            <p:nvPr/>
          </p:nvSpPr>
          <p:spPr bwMode="auto">
            <a:xfrm>
              <a:off x="2547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1996</a:t>
              </a:r>
              <a:endParaRPr lang="es-ES" sz="1200">
                <a:latin typeface="+mj-lt"/>
              </a:endParaRPr>
            </a:p>
          </p:txBody>
        </p:sp>
        <p:sp>
          <p:nvSpPr>
            <p:cNvPr id="215087" name="Rectangle 47"/>
            <p:cNvSpPr>
              <a:spLocks noChangeArrowheads="1"/>
            </p:cNvSpPr>
            <p:nvPr/>
          </p:nvSpPr>
          <p:spPr bwMode="auto">
            <a:xfrm>
              <a:off x="3329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1998</a:t>
              </a:r>
              <a:endParaRPr lang="es-ES" sz="1200">
                <a:latin typeface="+mj-lt"/>
              </a:endParaRPr>
            </a:p>
          </p:txBody>
        </p:sp>
        <p:sp>
          <p:nvSpPr>
            <p:cNvPr id="215088" name="Rectangle 48"/>
            <p:cNvSpPr>
              <a:spLocks noChangeArrowheads="1"/>
            </p:cNvSpPr>
            <p:nvPr/>
          </p:nvSpPr>
          <p:spPr bwMode="auto">
            <a:xfrm>
              <a:off x="4113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2000</a:t>
              </a:r>
              <a:endParaRPr lang="es-ES" sz="1200">
                <a:latin typeface="+mj-lt"/>
              </a:endParaRPr>
            </a:p>
          </p:txBody>
        </p:sp>
        <p:sp>
          <p:nvSpPr>
            <p:cNvPr id="215089" name="Rectangle 49"/>
            <p:cNvSpPr>
              <a:spLocks noChangeArrowheads="1"/>
            </p:cNvSpPr>
            <p:nvPr/>
          </p:nvSpPr>
          <p:spPr bwMode="auto">
            <a:xfrm>
              <a:off x="4895" y="2296"/>
              <a:ext cx="182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>
                  <a:solidFill>
                    <a:srgbClr val="000000"/>
                  </a:solidFill>
                  <a:latin typeface="+mj-lt"/>
                </a:rPr>
                <a:t>2002</a:t>
              </a:r>
              <a:endParaRPr lang="es-ES" sz="1200">
                <a:latin typeface="+mj-lt"/>
              </a:endParaRPr>
            </a:p>
          </p:txBody>
        </p:sp>
        <p:sp>
          <p:nvSpPr>
            <p:cNvPr id="215090" name="Rectangle 50"/>
            <p:cNvSpPr>
              <a:spLocks noChangeArrowheads="1"/>
            </p:cNvSpPr>
            <p:nvPr/>
          </p:nvSpPr>
          <p:spPr bwMode="auto">
            <a:xfrm>
              <a:off x="1963" y="3819"/>
              <a:ext cx="2061" cy="10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91" name="Line 51"/>
            <p:cNvSpPr>
              <a:spLocks noChangeShapeType="1"/>
            </p:cNvSpPr>
            <p:nvPr/>
          </p:nvSpPr>
          <p:spPr bwMode="auto">
            <a:xfrm>
              <a:off x="1988" y="3870"/>
              <a:ext cx="155" cy="1"/>
            </a:xfrm>
            <a:prstGeom prst="line">
              <a:avLst/>
            </a:prstGeom>
            <a:noFill/>
            <a:ln w="14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92" name="Freeform 52"/>
            <p:cNvSpPr>
              <a:spLocks/>
            </p:cNvSpPr>
            <p:nvPr/>
          </p:nvSpPr>
          <p:spPr bwMode="auto">
            <a:xfrm>
              <a:off x="2043" y="3849"/>
              <a:ext cx="45" cy="43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88" y="44"/>
                </a:cxn>
                <a:cxn ang="0">
                  <a:pos x="44" y="87"/>
                </a:cxn>
                <a:cxn ang="0">
                  <a:pos x="0" y="44"/>
                </a:cxn>
                <a:cxn ang="0">
                  <a:pos x="44" y="0"/>
                </a:cxn>
              </a:cxnLst>
              <a:rect l="0" t="0" r="r" b="b"/>
              <a:pathLst>
                <a:path w="88" h="87">
                  <a:moveTo>
                    <a:pt x="44" y="0"/>
                  </a:moveTo>
                  <a:lnTo>
                    <a:pt x="88" y="44"/>
                  </a:lnTo>
                  <a:lnTo>
                    <a:pt x="44" y="87"/>
                  </a:lnTo>
                  <a:lnTo>
                    <a:pt x="0" y="44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000080"/>
            </a:solidFill>
            <a:ln w="7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93" name="Rectangle 53"/>
            <p:cNvSpPr>
              <a:spLocks noChangeArrowheads="1"/>
            </p:cNvSpPr>
            <p:nvPr/>
          </p:nvSpPr>
          <p:spPr bwMode="auto">
            <a:xfrm>
              <a:off x="2160" y="3835"/>
              <a:ext cx="957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dirty="0">
                  <a:solidFill>
                    <a:srgbClr val="000000"/>
                  </a:solidFill>
                  <a:latin typeface="+mj-lt"/>
                </a:rPr>
                <a:t>TC de Masa Salarial Total</a:t>
              </a:r>
              <a:endParaRPr lang="es-ES" sz="1200" dirty="0">
                <a:latin typeface="+mj-lt"/>
              </a:endParaRPr>
            </a:p>
          </p:txBody>
        </p:sp>
        <p:sp>
          <p:nvSpPr>
            <p:cNvPr id="215094" name="Line 54"/>
            <p:cNvSpPr>
              <a:spLocks noChangeShapeType="1"/>
            </p:cNvSpPr>
            <p:nvPr/>
          </p:nvSpPr>
          <p:spPr bwMode="auto">
            <a:xfrm>
              <a:off x="3563" y="3860"/>
              <a:ext cx="156" cy="1"/>
            </a:xfrm>
            <a:prstGeom prst="line">
              <a:avLst/>
            </a:prstGeom>
            <a:noFill/>
            <a:ln w="14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95" name="Rectangle 55"/>
            <p:cNvSpPr>
              <a:spLocks noChangeArrowheads="1"/>
            </p:cNvSpPr>
            <p:nvPr/>
          </p:nvSpPr>
          <p:spPr bwMode="auto">
            <a:xfrm>
              <a:off x="3619" y="3839"/>
              <a:ext cx="44" cy="43"/>
            </a:xfrm>
            <a:prstGeom prst="rect">
              <a:avLst/>
            </a:prstGeom>
            <a:solidFill>
              <a:srgbClr val="FF0000"/>
            </a:solidFill>
            <a:ln w="7">
              <a:solidFill>
                <a:srgbClr val="FF0000"/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s-ES" sz="1200">
                <a:latin typeface="+mj-lt"/>
              </a:endParaRPr>
            </a:p>
          </p:txBody>
        </p:sp>
        <p:sp>
          <p:nvSpPr>
            <p:cNvPr id="215096" name="Rectangle 56"/>
            <p:cNvSpPr>
              <a:spLocks noChangeArrowheads="1"/>
            </p:cNvSpPr>
            <p:nvPr/>
          </p:nvSpPr>
          <p:spPr bwMode="auto">
            <a:xfrm>
              <a:off x="3735" y="3825"/>
              <a:ext cx="950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dirty="0" err="1">
                  <a:solidFill>
                    <a:srgbClr val="000000"/>
                  </a:solidFill>
                  <a:latin typeface="+mj-lt"/>
                </a:rPr>
                <a:t>Dif</a:t>
              </a:r>
              <a:r>
                <a:rPr lang="es-ES" sz="1200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s-ES" sz="1200" dirty="0" err="1">
                  <a:solidFill>
                    <a:srgbClr val="000000"/>
                  </a:solidFill>
                  <a:latin typeface="+mj-lt"/>
                </a:rPr>
                <a:t>Abs</a:t>
              </a:r>
              <a:r>
                <a:rPr lang="es-ES" sz="1200" dirty="0">
                  <a:solidFill>
                    <a:srgbClr val="000000"/>
                  </a:solidFill>
                  <a:latin typeface="+mj-lt"/>
                </a:rPr>
                <a:t> </a:t>
              </a:r>
              <a:r>
                <a:rPr lang="es-ES" sz="1200" dirty="0" err="1">
                  <a:solidFill>
                    <a:srgbClr val="000000"/>
                  </a:solidFill>
                  <a:latin typeface="+mj-lt"/>
                </a:rPr>
                <a:t>Pob</a:t>
              </a:r>
              <a:r>
                <a:rPr lang="es-ES" sz="1200" dirty="0">
                  <a:solidFill>
                    <a:srgbClr val="000000"/>
                  </a:solidFill>
                  <a:latin typeface="+mj-lt"/>
                </a:rPr>
                <a:t> Alimentaria</a:t>
              </a:r>
              <a:endParaRPr lang="es-ES" sz="1200" dirty="0">
                <a:latin typeface="+mj-lt"/>
              </a:endParaRPr>
            </a:p>
          </p:txBody>
        </p:sp>
      </p:grpSp>
      <p:sp>
        <p:nvSpPr>
          <p:cNvPr id="20484" name="57 CuadroTexto"/>
          <p:cNvSpPr txBox="1">
            <a:spLocks noChangeArrowheads="1"/>
          </p:cNvSpPr>
          <p:nvPr/>
        </p:nvSpPr>
        <p:spPr bwMode="auto">
          <a:xfrm>
            <a:off x="214313" y="6357938"/>
            <a:ext cx="2289175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100" dirty="0"/>
              <a:t>G. Hernández y M. </a:t>
            </a:r>
            <a:r>
              <a:rPr lang="es-MX" sz="1100" dirty="0" err="1"/>
              <a:t>Székely</a:t>
            </a:r>
            <a:r>
              <a:rPr lang="es-MX" sz="1100" dirty="0"/>
              <a:t>, 2009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24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Coahuila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25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Colima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26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Chiapas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27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Chihuahua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28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Distrito Federal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29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Durango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30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Guanajuato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31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Guerrero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32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Hidalgo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33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Jalisco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052736"/>
            <a:ext cx="794226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123728" y="181089"/>
            <a:ext cx="673452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defRPr/>
            </a:pPr>
            <a:r>
              <a:rPr lang="es-ES_tradnl" sz="2000" dirty="0">
                <a:solidFill>
                  <a:schemeClr val="tx2"/>
                </a:solidFill>
                <a:latin typeface="+mj-lt"/>
              </a:rPr>
              <a:t>Se observa una relación inversa entre la evolución del índice de la masa salarial (con la ENOE) y el índice de pobreza de patrimonio (con la ENIGH)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34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Estado de México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35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Michoacán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36</a:t>
            </a:r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Morelos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37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Nayarit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38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Nuevo León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39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Oaxaca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40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Puebla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41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Querétaro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42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Quintana Roo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43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San Luis Potosí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257" y="1103333"/>
            <a:ext cx="7929806" cy="518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195735" y="142875"/>
            <a:ext cx="6805389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s-MX" sz="2000" kern="0" dirty="0">
                <a:solidFill>
                  <a:schemeClr val="tx2"/>
                </a:solidFill>
                <a:latin typeface="+mj-lt"/>
              </a:rPr>
              <a:t>Hay una gran correlación entre la Pobreza de </a:t>
            </a:r>
            <a:r>
              <a:rPr lang="es-MX" sz="2000" kern="0" dirty="0" smtClean="0">
                <a:solidFill>
                  <a:schemeClr val="tx2"/>
                </a:solidFill>
                <a:latin typeface="+mj-lt"/>
              </a:rPr>
              <a:t>Patrimonio </a:t>
            </a:r>
            <a:r>
              <a:rPr lang="es-MX" sz="2000" kern="0" dirty="0">
                <a:solidFill>
                  <a:schemeClr val="tx2"/>
                </a:solidFill>
                <a:latin typeface="+mj-lt"/>
              </a:rPr>
              <a:t>y la medición de la pobreza “alimentaria” usando </a:t>
            </a:r>
            <a:r>
              <a:rPr lang="es-MX" sz="2000" kern="0" dirty="0" smtClean="0">
                <a:solidFill>
                  <a:schemeClr val="tx2"/>
                </a:solidFill>
                <a:latin typeface="+mj-lt"/>
              </a:rPr>
              <a:t>sólo </a:t>
            </a:r>
            <a:r>
              <a:rPr lang="es-MX" sz="2000" kern="0" dirty="0">
                <a:solidFill>
                  <a:schemeClr val="tx2"/>
                </a:solidFill>
                <a:latin typeface="+mj-lt"/>
              </a:rPr>
              <a:t>los ingresos laborales (asalariados) de la ENIGH</a:t>
            </a:r>
            <a:endParaRPr lang="es-ES" sz="2000" kern="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44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Sinaloa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45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Sonora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46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Tabasco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47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Tamaulipas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48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Tlaxcala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49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Veracruz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50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Yucatán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smtClean="0"/>
              <a:t>51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8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28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, Zacatecas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4800" y="1382400"/>
            <a:ext cx="7788480" cy="50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01500" y="1052785"/>
            <a:ext cx="8662988" cy="5616575"/>
          </a:xfrm>
        </p:spPr>
        <p:txBody>
          <a:bodyPr/>
          <a:lstStyle/>
          <a:p>
            <a:pPr>
              <a:defRPr/>
            </a:pPr>
            <a:r>
              <a:rPr lang="es-MX" sz="2200" dirty="0" smtClean="0"/>
              <a:t>Se publica trimestralmente. </a:t>
            </a:r>
          </a:p>
          <a:p>
            <a:pPr>
              <a:defRPr/>
            </a:pPr>
            <a:r>
              <a:rPr lang="es-MX" sz="2400" dirty="0" smtClean="0"/>
              <a:t>Muestra la tendencia de la proporción de personas que no puede adquirir la canasta alimentaria con el ingreso laboral de los hogares. </a:t>
            </a:r>
          </a:p>
          <a:p>
            <a:pPr>
              <a:defRPr/>
            </a:pPr>
            <a:r>
              <a:rPr lang="es-MX" sz="2400" dirty="0" smtClean="0"/>
              <a:t>El periodo base de esta serie es el primer trimestre de 2005, primer periodo de la  ENOE. </a:t>
            </a:r>
          </a:p>
          <a:p>
            <a:pPr>
              <a:defRPr/>
            </a:pPr>
            <a:r>
              <a:rPr lang="es-MX" sz="2400" dirty="0" smtClean="0"/>
              <a:t>El indicador se construye a partir de la información sobre los ingresos laborales contenidos en la ENOE y a partir del valor de la línea de bienestar mínimo (canasta alimentaria) construida para la metodología de medición multidimensional de la pobreza en México. </a:t>
            </a:r>
          </a:p>
          <a:p>
            <a:pPr>
              <a:defRPr/>
            </a:pPr>
            <a:r>
              <a:rPr lang="es-MX" sz="2400" dirty="0" smtClean="0"/>
              <a:t>Este indicador no constituye una medición de pobreza </a:t>
            </a:r>
          </a:p>
          <a:p>
            <a:pPr>
              <a:defRPr/>
            </a:pPr>
            <a:endParaRPr lang="es-MX" sz="2200" dirty="0" smtClean="0"/>
          </a:p>
        </p:txBody>
      </p:sp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>
          <a:xfrm>
            <a:off x="249113" y="286891"/>
            <a:ext cx="8715375" cy="621829"/>
          </a:xfrm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s-MX" sz="2400" dirty="0" smtClean="0">
                <a:solidFill>
                  <a:srgbClr val="00B050"/>
                </a:solidFill>
              </a:rPr>
              <a:t>Índice de Tendencia Laboral de la Pobreza (ITLP)</a:t>
            </a:r>
            <a:endParaRPr lang="es-ES" sz="2400" dirty="0" smtClean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18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30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primer trimestre 2005 – primer trimestre 2010</a:t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800" y="1497600"/>
            <a:ext cx="7734890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ES" dirty="0" smtClean="0"/>
              <a:t>19</a:t>
            </a:r>
            <a:endParaRPr lang="es-ES" dirty="0"/>
          </a:p>
        </p:txBody>
      </p:sp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2143108" y="142852"/>
            <a:ext cx="6472254" cy="1143000"/>
          </a:xfrm>
        </p:spPr>
        <p:txBody>
          <a:bodyPr/>
          <a:lstStyle/>
          <a:p>
            <a:pPr algn="l"/>
            <a:r>
              <a:rPr lang="es-MX" sz="24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Indicador de la tendencia laboral de la pobreza</a:t>
            </a:r>
            <a:r>
              <a:rPr lang="es-MX" sz="2400" b="1" baseline="30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1</a:t>
            </a:r>
            <a: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3000" b="1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r>
              <a:rPr lang="es-MX" sz="20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nacional, urbano y rural primer trimestre 2005 – primer trimestre 2010</a:t>
            </a:r>
            <a: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s-MX" sz="2200" dirty="0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</a:br>
            <a:endParaRPr lang="en-US" sz="2200" u="sng" dirty="0">
              <a:solidFill>
                <a:schemeClr val="accent2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214282" y="6490193"/>
            <a:ext cx="7780337" cy="439269"/>
          </a:xfrm>
          <a:prstGeom prst="roundRect">
            <a:avLst>
              <a:gd name="adj" fmla="val 16667"/>
            </a:avLst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  <a:cs typeface="Tahoma" pitchFamily="34" charset="0"/>
              </a:rPr>
              <a:t>Fuente:  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elaboración </a:t>
            </a:r>
            <a:r>
              <a:rPr lang="es-ES" sz="900" b="1" dirty="0">
                <a:solidFill>
                  <a:schemeClr val="bg1"/>
                </a:solidFill>
                <a:latin typeface="Calibri" pitchFamily="34" charset="0"/>
              </a:rPr>
              <a:t>del CONEVAL con </a:t>
            </a:r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información de la ENOE, reportada por el INEGI. </a:t>
            </a:r>
          </a:p>
          <a:p>
            <a:pPr marL="342900" indent="-342900"/>
            <a:r>
              <a:rPr lang="es-ES" sz="900" b="1" dirty="0" smtClean="0">
                <a:solidFill>
                  <a:schemeClr val="bg1"/>
                </a:solidFill>
                <a:latin typeface="Calibri" pitchFamily="34" charset="0"/>
              </a:rPr>
              <a:t>1.  Base primer trimestre 2005</a:t>
            </a:r>
            <a:endParaRPr lang="es-ES" sz="9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800" y="1497600"/>
            <a:ext cx="7734890" cy="50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1</a:t>
            </a:r>
            <a:endParaRPr lang="es-ES" dirty="0"/>
          </a:p>
        </p:txBody>
      </p:sp>
      <p:sp>
        <p:nvSpPr>
          <p:cNvPr id="6" name="5 Título"/>
          <p:cNvSpPr txBox="1">
            <a:spLocks/>
          </p:cNvSpPr>
          <p:nvPr/>
        </p:nvSpPr>
        <p:spPr>
          <a:xfrm>
            <a:off x="2143108" y="285728"/>
            <a:ext cx="6821380" cy="857256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36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Indicadores de corto plazo</a:t>
            </a:r>
            <a:endParaRPr kumimoji="0" lang="es-MX" sz="3600" b="1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Tahoma" pitchFamily="34" charset="0"/>
              <a:ea typeface="+mj-ea"/>
              <a:cs typeface="Tahoma" pitchFamily="34" charset="0"/>
            </a:endParaRPr>
          </a:p>
        </p:txBody>
      </p:sp>
      <p:sp>
        <p:nvSpPr>
          <p:cNvPr id="7" name="5 Título"/>
          <p:cNvSpPr txBox="1">
            <a:spLocks/>
          </p:cNvSpPr>
          <p:nvPr/>
        </p:nvSpPr>
        <p:spPr>
          <a:xfrm>
            <a:off x="571472" y="1500174"/>
            <a:ext cx="8286808" cy="5500726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Producto Interno Bruto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Indicador Global de la Actividad Económica (IGAE)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Sistema de Indicadores Compuestos: Coincidente y Adelantado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Tasa de Desocupación trimestral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Trabajadores asegurados en el IMSS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Evolución de la Línea de Bienestar Mínimo</a:t>
            </a: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s-MX" sz="2000" b="1" kern="0" dirty="0" smtClean="0">
                <a:solidFill>
                  <a:schemeClr val="accent2"/>
                </a:solidFill>
                <a:latin typeface="Tahoma" pitchFamily="34" charset="0"/>
                <a:ea typeface="+mj-ea"/>
                <a:cs typeface="Tahoma" pitchFamily="34" charset="0"/>
              </a:rPr>
              <a:t>Indicador de la Tendencia Laboral de la Pobreza</a:t>
            </a:r>
            <a:endParaRPr lang="es-MX" sz="2000" kern="0" dirty="0" smtClean="0">
              <a:solidFill>
                <a:schemeClr val="accent2"/>
              </a:solidFill>
              <a:latin typeface="Tahoma" pitchFamily="34" charset="0"/>
              <a:ea typeface="+mj-ea"/>
              <a:cs typeface="Tahoma" pitchFamily="34" charset="0"/>
            </a:endParaRPr>
          </a:p>
          <a:p>
            <a:pPr lvl="1" eaLnBrk="0" hangingPunct="0">
              <a:lnSpc>
                <a:spcPct val="150000"/>
              </a:lnSpc>
              <a:spcBef>
                <a:spcPct val="0"/>
              </a:spcBef>
              <a:buFont typeface="Arial" pitchFamily="34" charset="0"/>
              <a:buChar char="•"/>
              <a:defRPr/>
            </a:pPr>
            <a:endParaRPr lang="es-MX" sz="2000" b="1" kern="0" dirty="0" smtClean="0">
              <a:solidFill>
                <a:schemeClr val="accent2"/>
              </a:solidFill>
              <a:latin typeface="Tahoma" pitchFamily="34" charset="0"/>
              <a:ea typeface="+mj-ea"/>
              <a:cs typeface="Tahoma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ón en blanco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tabLst/>
          <a:defRPr kumimoji="0" lang="es-E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 DGAAP V12</Template>
  <TotalTime>5865</TotalTime>
  <Words>1881</Words>
  <Application>Microsoft Office PowerPoint</Application>
  <PresentationFormat>Presentación en pantalla (4:3)</PresentationFormat>
  <Paragraphs>232</Paragraphs>
  <Slides>57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57</vt:i4>
      </vt:variant>
    </vt:vector>
  </HeadingPairs>
  <TitlesOfParts>
    <vt:vector size="58" baseType="lpstr">
      <vt:lpstr>Presentación en blanco</vt:lpstr>
      <vt:lpstr>Diapositiva 1</vt:lpstr>
      <vt:lpstr>Motivación</vt:lpstr>
      <vt:lpstr>Diapositiva 3</vt:lpstr>
      <vt:lpstr>Diapositiva 4</vt:lpstr>
      <vt:lpstr>Diapositiva 5</vt:lpstr>
      <vt:lpstr>Índice de Tendencia Laboral de la Pobreza (ITLP)</vt:lpstr>
      <vt:lpstr>Indicador de la tendencia laboral de la pobreza1 primer trimestre 2005 – primer trimestre 2010 </vt:lpstr>
      <vt:lpstr>Indicador de la tendencia laboral de la pobreza1 nacional, urbano y rural primer trimestre 2005 – primer trimestre 2010 </vt:lpstr>
      <vt:lpstr>Diapositiva 9</vt:lpstr>
      <vt:lpstr>Producto Interno Bruto </vt:lpstr>
      <vt:lpstr>Diapositiva 11</vt:lpstr>
      <vt:lpstr>Indicador Global de la Actividad Económica (IGAE)</vt:lpstr>
      <vt:lpstr>Diapositiva 13</vt:lpstr>
      <vt:lpstr>Sistema de Indicadores Compuestos: Coincidente y Adelantado</vt:lpstr>
      <vt:lpstr>Diapositiva 15</vt:lpstr>
      <vt:lpstr>Diapositiva 16</vt:lpstr>
      <vt:lpstr>Tasa de desocupación trimestral</vt:lpstr>
      <vt:lpstr>Diapositiva 18</vt:lpstr>
      <vt:lpstr>Trabajadores asegurados  en el IMSS</vt:lpstr>
      <vt:lpstr>Diapositiva 20</vt:lpstr>
      <vt:lpstr>Evolución de la Línea de Bienestar Mínimo</vt:lpstr>
      <vt:lpstr>Diapositiva 22</vt:lpstr>
      <vt:lpstr>Diapositiva 23</vt:lpstr>
      <vt:lpstr>Indicador de la Tendencia Laboral de la Pobreza </vt:lpstr>
      <vt:lpstr>Indicador de la tendencia laboral de la pobreza </vt:lpstr>
      <vt:lpstr>Indicador de la tendencia laboral de la pobreza1, Aguascalientes primer trimestre 2005 – primer trimestre 2010 </vt:lpstr>
      <vt:lpstr>Indicador de la tendencia laboral de la pobreza1, Baja California primer trimestre 2005 – primer trimestre 2010 </vt:lpstr>
      <vt:lpstr>Indicador de la tendencia laboral de la pobreza1, Baja California Sur primer trimestre 2005 – primer trimestre 2010 </vt:lpstr>
      <vt:lpstr>Indicador de la tendencia laboral de la pobreza1, Campeche primer trimestre 2005 – primer trimestre 2010 </vt:lpstr>
      <vt:lpstr>Indicador de la tendencia laboral de la pobreza1, Coahuila primer trimestre 2005 – primer trimestre 2010 </vt:lpstr>
      <vt:lpstr>Indicador de la tendencia laboral de la pobreza1, Colima primer trimestre 2005 – primer trimestre 2010 </vt:lpstr>
      <vt:lpstr>Indicador de la tendencia laboral de la pobreza1, Chiapas primer trimestre 2005 – primer trimestre 2010 </vt:lpstr>
      <vt:lpstr>Indicador de la tendencia laboral de la pobreza1, Chihuahua primer trimestre 2005 – primer trimestre 2010 </vt:lpstr>
      <vt:lpstr>Indicador de la tendencia laboral de la pobreza1, Distrito Federal primer trimestre 2005 – primer trimestre 2010 </vt:lpstr>
      <vt:lpstr>Indicador de la tendencia laboral de la pobreza1, Durango primer trimestre 2005 – primer trimestre 2010 </vt:lpstr>
      <vt:lpstr>Indicador de la tendencia laboral de la pobreza1, Guanajuato primer trimestre 2005 – primer trimestre 2010 </vt:lpstr>
      <vt:lpstr>Indicador de la tendencia laboral de la pobreza1, Guerrero primer trimestre 2005 – primer trimestre 2010 </vt:lpstr>
      <vt:lpstr>Indicador de la tendencia laboral de la pobreza1, Hidalgo primer trimestre 2005 – primer trimestre 2010 </vt:lpstr>
      <vt:lpstr>Indicador de la tendencia laboral de la pobreza1, Jalisco primer trimestre 2005 – primer trimestre 2010 </vt:lpstr>
      <vt:lpstr>Indicador de la tendencia laboral de la pobreza1, Estado de México primer trimestre 2005 – primer trimestre 2010 </vt:lpstr>
      <vt:lpstr>Indicador de la tendencia laboral de la pobreza1, Michoacán primer trimestre 2005 – primer trimestre 2010 </vt:lpstr>
      <vt:lpstr>Indicador de la tendencia laboral de la pobreza1, Morelos primer trimestre 2005 – primer trimestre 2010 </vt:lpstr>
      <vt:lpstr>Indicador de la tendencia laboral de la pobreza1, Nayarit primer trimestre 2005 – primer trimestre 2010 </vt:lpstr>
      <vt:lpstr>Indicador de la tendencia laboral de la pobreza1, Nuevo León primer trimestre 2005 – primer trimestre 2010 </vt:lpstr>
      <vt:lpstr>Indicador de la tendencia laboral de la pobreza1, Oaxaca primer trimestre 2005 – primer trimestre 2010 </vt:lpstr>
      <vt:lpstr>Indicador de la tendencia laboral de la pobreza1, Puebla primer trimestre 2005 – primer trimestre 2010 </vt:lpstr>
      <vt:lpstr>Indicador de la tendencia laboral de la pobreza1, Querétaro primer trimestre 2005 – primer trimestre 2010 </vt:lpstr>
      <vt:lpstr>Indicador de la tendencia laboral de la pobreza1, Quintana Roo primer trimestre 2005 – primer trimestre 2010 </vt:lpstr>
      <vt:lpstr>Indicador de la tendencia laboral de la pobreza1, San Luis Potosí primer trimestre 2005 – primer trimestre 2010 </vt:lpstr>
      <vt:lpstr>Indicador de la tendencia laboral de la pobreza1, Sinaloa primer trimestre 2005 – primer trimestre 2010 </vt:lpstr>
      <vt:lpstr>Indicador de la tendencia laboral de la pobreza1, Sonora primer trimestre 2005 – primer trimestre 2010 </vt:lpstr>
      <vt:lpstr>Indicador de la tendencia laboral de la pobreza1, Tabasco primer trimestre 2005 – primer trimestre 2010 </vt:lpstr>
      <vt:lpstr>Indicador de la tendencia laboral de la pobreza1, Tamaulipas primer trimestre 2005 – primer trimestre 2010 </vt:lpstr>
      <vt:lpstr>Indicador de la tendencia laboral de la pobreza1, Tlaxcala primer trimestre 2005 – primer trimestre 2010 </vt:lpstr>
      <vt:lpstr>Indicador de la tendencia laboral de la pobreza1, Veracruz primer trimestre 2005 – primer trimestre 2010 </vt:lpstr>
      <vt:lpstr>Indicador de la tendencia laboral de la pobreza1, Yucatán primer trimestre 2005 – primer trimestre 2010 </vt:lpstr>
      <vt:lpstr>Indicador de la tendencia laboral de la pobreza1, Zacatecas primer trimestre 2005 – primer trimestre 2010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LDI</dc:creator>
  <cp:lastModifiedBy> </cp:lastModifiedBy>
  <cp:revision>245</cp:revision>
  <dcterms:created xsi:type="dcterms:W3CDTF">2007-09-18T17:32:09Z</dcterms:created>
  <dcterms:modified xsi:type="dcterms:W3CDTF">2010-08-20T19:44:21Z</dcterms:modified>
</cp:coreProperties>
</file>