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notesMasterIdLst>
    <p:notesMasterId r:id="rId21"/>
  </p:notesMasterIdLst>
  <p:handoutMasterIdLst>
    <p:handoutMasterId r:id="rId22"/>
  </p:handoutMasterIdLst>
  <p:sldIdLst>
    <p:sldId id="256" r:id="rId2"/>
    <p:sldId id="323" r:id="rId3"/>
    <p:sldId id="325" r:id="rId4"/>
    <p:sldId id="322" r:id="rId5"/>
    <p:sldId id="306" r:id="rId6"/>
    <p:sldId id="326" r:id="rId7"/>
    <p:sldId id="314" r:id="rId8"/>
    <p:sldId id="315" r:id="rId9"/>
    <p:sldId id="327" r:id="rId10"/>
    <p:sldId id="324" r:id="rId11"/>
    <p:sldId id="328" r:id="rId12"/>
    <p:sldId id="329" r:id="rId13"/>
    <p:sldId id="332" r:id="rId14"/>
    <p:sldId id="333" r:id="rId15"/>
    <p:sldId id="308" r:id="rId16"/>
    <p:sldId id="309" r:id="rId17"/>
    <p:sldId id="310" r:id="rId18"/>
    <p:sldId id="311" r:id="rId19"/>
    <p:sldId id="312" r:id="rId20"/>
  </p:sldIdLst>
  <p:sldSz cx="9144000" cy="6858000" type="screen4x3"/>
  <p:notesSz cx="6881813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8473550-DC4B-4907-8A39-1043F585039F}" type="datetimeFigureOut">
              <a:rPr lang="en-US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A008B03-840C-4A90-AF2B-52A31901A2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E4DD857-1C1E-46E3-97BE-C79BF991B880}" type="datetimeFigureOut">
              <a:rPr lang="en-US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975" y="4416425"/>
            <a:ext cx="5505450" cy="4183063"/>
          </a:xfrm>
          <a:prstGeom prst="rect">
            <a:avLst/>
          </a:prstGeom>
        </p:spPr>
        <p:txBody>
          <a:bodyPr vert="horz" lIns="92446" tIns="46223" rIns="92446" bIns="4622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82913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7313" y="8829675"/>
            <a:ext cx="2982912" cy="465138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A124339-A7F2-49F1-9AC7-ECF10B5525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AD0D4F-0026-4669-87D9-B58F742A3AA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1E6654C-9FCF-4289-866D-6FAE837F80E2}" type="slidenum">
              <a:rPr 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C31B1E-0142-45B4-B994-653CB3CF294E}" type="slidenum">
              <a:rPr lang="en-US" smtClean="0"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_tradnl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124339-A7F2-49F1-9AC7-ECF10B55250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9707D3-F47C-44EE-AB3B-11056E82E43E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29DC0-3DF1-456E-B95D-860BF44A562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Picture 2" descr="http://eigenwesentliche.files.wordpress.com/2010/02/ilpes_cepal_logo02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373600" y="-77987525"/>
            <a:ext cx="698500" cy="106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304800"/>
            <a:ext cx="1104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7B0A5D-0043-473E-ADD1-D9C1BA236EC8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B8DDEDA-68B6-459E-AA50-0C83975350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DE42AD2-DC8C-4BD2-BBF5-8ED0277B0CA0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A83F1D-C47D-473C-842F-BA08DD4D65A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623609A-8C9F-4B96-84BE-D1F62B421F68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4952-A6AD-4B23-9D40-11852B49065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0C9EFF-1EA7-435E-A234-795B0F0FB51E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047433-496F-4BD2-8BE6-1AB985F8769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769558B-E4D8-4D18-A0E0-82A9763129EE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87E59B-72A3-4094-B857-77A2E9EE77C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A30A2A8-F51B-4C66-99C4-18E5F0DF488C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375B0D-36EB-4AA1-8F0C-F350FB3C707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BA2DECA-5EF1-43E9-B6F7-B986EFCE6BE9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99E211-E68E-43E8-AADC-FD7256A401F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4284265-65D7-43FB-968F-29F386C94646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BE7CF-3F05-4627-8418-B12DF38D094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4E6838-0257-4428-A435-039BA1269F0A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C7A852-7252-4007-B9F7-4397345D2BF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5C5F480-4E3A-4AB9-AE9F-6CC6EBE93298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08EF12-BB12-47F9-8414-B47AD3C4319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7EC5632-3A26-4D8F-9454-83E39F784135}" type="datetime1">
              <a:rPr lang="en-US" smtClean="0"/>
              <a:pPr>
                <a:defRPr/>
              </a:pPr>
              <a:t>8/27/2010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D04A154-DB55-4430-A641-A496AB2A89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7" name="Picture 4" descr="http://mexicoinstitute.files.wordpress.com/2009/11/world-bank1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848600" y="381000"/>
            <a:ext cx="104775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0"/>
            <a:ext cx="7315200" cy="3810000"/>
          </a:xfrm>
        </p:spPr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s-PE" sz="3600" dirty="0" smtClean="0"/>
              <a:t>Mejorando el Desempeño </a:t>
            </a:r>
            <a:br>
              <a:rPr lang="es-PE" sz="3600" dirty="0" smtClean="0"/>
            </a:br>
            <a:r>
              <a:rPr lang="es-PE" sz="2200" b="1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(</a:t>
            </a:r>
            <a:r>
              <a:rPr lang="es-PE" sz="2200" b="1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>y la calidad de la información) </a:t>
            </a:r>
            <a:r>
              <a:rPr lang="es-PE" sz="3600" b="1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  <a:t/>
            </a:r>
            <a:br>
              <a:rPr lang="es-PE" sz="3600" b="1" dirty="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rPr>
            </a:br>
            <a:r>
              <a:rPr lang="es-PE" sz="3600" dirty="0" smtClean="0"/>
              <a:t>de los Gobiernos Sub-nacionales: </a:t>
            </a:r>
            <a:br>
              <a:rPr lang="es-PE" sz="3600" dirty="0" smtClean="0"/>
            </a:br>
            <a:r>
              <a:rPr lang="es-PE" sz="3600" dirty="0" smtClean="0"/>
              <a:t/>
            </a:r>
            <a:br>
              <a:rPr lang="es-PE" sz="3600" dirty="0" smtClean="0"/>
            </a:br>
            <a:r>
              <a:rPr lang="es-PE" sz="2700" i="1" dirty="0" smtClean="0"/>
              <a:t>La Metodología de Evaluación y Plan de Acción Rápida para la Mejora de la Gestión Administrativa Pública </a:t>
            </a:r>
            <a:r>
              <a:rPr lang="es-PE" sz="3600" dirty="0" smtClean="0"/>
              <a:t/>
            </a:r>
            <a:br>
              <a:rPr lang="es-PE" sz="3600" dirty="0" smtClean="0"/>
            </a:br>
            <a:endParaRPr lang="es-PE" sz="3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04618"/>
            <a:ext cx="7848600" cy="2148582"/>
          </a:xfrm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000" b="1" dirty="0" smtClean="0"/>
              <a:t>VI </a:t>
            </a:r>
            <a:r>
              <a:rPr lang="en-US" sz="2000" b="1" dirty="0" err="1" smtClean="0"/>
              <a:t>Conferencia</a:t>
            </a:r>
            <a:r>
              <a:rPr lang="en-US" sz="2000" b="1" dirty="0" smtClean="0"/>
              <a:t> de la Red de </a:t>
            </a:r>
            <a:r>
              <a:rPr lang="en-US" sz="2000" b="1" dirty="0" err="1" smtClean="0"/>
              <a:t>Monitoreo</a:t>
            </a:r>
            <a:r>
              <a:rPr lang="en-US" sz="2000" b="1" dirty="0" smtClean="0"/>
              <a:t> y </a:t>
            </a:r>
            <a:r>
              <a:rPr lang="en-US" sz="2000" b="1" dirty="0" err="1" smtClean="0"/>
              <a:t>Evaluación</a:t>
            </a:r>
            <a:r>
              <a:rPr lang="en-US" sz="2000" b="1" dirty="0" smtClean="0"/>
              <a:t> en </a:t>
            </a:r>
            <a:r>
              <a:rPr lang="en-US" sz="2000" b="1" dirty="0" err="1" smtClean="0"/>
              <a:t>América</a:t>
            </a:r>
            <a:r>
              <a:rPr lang="en-US" sz="2000" b="1" dirty="0" smtClean="0"/>
              <a:t> Latina y el </a:t>
            </a:r>
            <a:r>
              <a:rPr lang="en-US" sz="2000" b="1" dirty="0" err="1" smtClean="0"/>
              <a:t>Caribe</a:t>
            </a:r>
            <a:r>
              <a:rPr lang="en-US" sz="2000" b="1" dirty="0" smtClean="0"/>
              <a:t>, Ciudad de Mexico, 27 de </a:t>
            </a:r>
            <a:r>
              <a:rPr lang="en-US" sz="2000" b="1" dirty="0" err="1" smtClean="0"/>
              <a:t>Agosto</a:t>
            </a:r>
            <a:r>
              <a:rPr lang="en-US" sz="2000" b="1" dirty="0" smtClean="0"/>
              <a:t> de 2010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A8DA19-0021-4ADB-9804-15D7D6333E43}" type="slidenum">
              <a:rPr lang="en-US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15200" cy="1143000"/>
          </a:xfrm>
        </p:spPr>
        <p:txBody>
          <a:bodyPr>
            <a:noAutofit/>
          </a:bodyPr>
          <a:lstStyle/>
          <a:p>
            <a:r>
              <a:rPr lang="es-PE" sz="2800" dirty="0" smtClean="0"/>
              <a:t>Herramientas para supervisar la prestación de servicios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7620000" cy="5181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buSzPct val="80000"/>
            </a:pPr>
            <a:r>
              <a:rPr lang="es-MX" sz="1600" dirty="0" smtClean="0"/>
              <a:t>El Gobierno Central Colombiano cuenta con diversas herramientas para evaluar el desempeño de gobiernos sub-nacionales en la prestación de servicios públicos:</a:t>
            </a:r>
          </a:p>
          <a:p>
            <a:pPr>
              <a:spcBef>
                <a:spcPts val="0"/>
              </a:spcBef>
              <a:buSzPct val="80000"/>
            </a:pPr>
            <a:endParaRPr lang="es-MX" sz="1600" dirty="0" smtClean="0"/>
          </a:p>
          <a:p>
            <a:pPr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dirty="0" smtClean="0"/>
              <a:t>DNP: Evaluación del Desempeño Integral de los Municipios</a:t>
            </a:r>
          </a:p>
          <a:p>
            <a:pPr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dirty="0" smtClean="0"/>
              <a:t>DNP:  Desempeño Fiscal de los Municipios y Departamentos</a:t>
            </a:r>
          </a:p>
          <a:p>
            <a:pPr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dirty="0" smtClean="0"/>
              <a:t>DNP: Interventoria Administrativa y Financiera del uso de los recursos de regalías</a:t>
            </a:r>
          </a:p>
          <a:p>
            <a:pPr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dirty="0" smtClean="0"/>
              <a:t>DAF: Informes sobre la Viabilidad Fiscal de los Departamentos y Municipios</a:t>
            </a:r>
          </a:p>
          <a:p>
            <a:pPr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dirty="0" smtClean="0"/>
              <a:t>DAF: Monitoreo, Seguimiento y Control de la prestación de servicios financiados con </a:t>
            </a:r>
            <a:r>
              <a:rPr lang="es-MX" sz="1600" dirty="0" err="1" smtClean="0"/>
              <a:t>SGP</a:t>
            </a:r>
            <a:r>
              <a:rPr lang="es-MX" sz="1600" dirty="0" smtClean="0"/>
              <a:t> (Decreto 28)</a:t>
            </a:r>
          </a:p>
          <a:p>
            <a:pPr>
              <a:spcBef>
                <a:spcPts val="0"/>
              </a:spcBef>
              <a:buSzPct val="80000"/>
            </a:pPr>
            <a:endParaRPr lang="es-MX" sz="1600" dirty="0" smtClean="0"/>
          </a:p>
          <a:p>
            <a:pPr>
              <a:spcBef>
                <a:spcPts val="0"/>
              </a:spcBef>
              <a:buSzPct val="80000"/>
            </a:pPr>
            <a:r>
              <a:rPr lang="es-MX" sz="1600" dirty="0" smtClean="0"/>
              <a:t>La “Evaluación del Desempeño Integral de los Municipios” del DNP incluye elementos de evaluación de las capacidades de la gestión pública administrativa sub-nacional:</a:t>
            </a:r>
          </a:p>
          <a:p>
            <a:pPr>
              <a:spcBef>
                <a:spcPts val="0"/>
              </a:spcBef>
              <a:buSzPct val="80000"/>
            </a:pPr>
            <a:endParaRPr lang="es-MX" sz="1600" dirty="0" smtClean="0"/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b="1" dirty="0"/>
              <a:t>Eficacia: </a:t>
            </a:r>
            <a:r>
              <a:rPr lang="es-MX" sz="1600" dirty="0"/>
              <a:t>mide porcentaje de cumplimiento del plan de desarrollo</a:t>
            </a:r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b="1" dirty="0"/>
              <a:t>Eficiencia</a:t>
            </a:r>
            <a:r>
              <a:rPr lang="es-MX" sz="1600" dirty="0"/>
              <a:t>: mide relación óptima entre insumos y productos obtenidos en comparación con otros municipios</a:t>
            </a:r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b="1" dirty="0"/>
              <a:t>Cumplimiento de requisitos legales: </a:t>
            </a:r>
            <a:r>
              <a:rPr lang="es-MX" sz="1600" dirty="0"/>
              <a:t>evalúa el uso asignado a recursos del </a:t>
            </a:r>
            <a:r>
              <a:rPr lang="es-MX" sz="1600" dirty="0" err="1" smtClean="0"/>
              <a:t>SGP</a:t>
            </a:r>
            <a:endParaRPr lang="es-MX" sz="1600" dirty="0" smtClean="0"/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MX" sz="1600" b="1" dirty="0" smtClean="0"/>
              <a:t>Gestión </a:t>
            </a:r>
            <a:r>
              <a:rPr lang="es-MX" sz="1600" b="1" dirty="0"/>
              <a:t>Administrativa y </a:t>
            </a:r>
            <a:r>
              <a:rPr lang="es-MX" sz="1600" b="1" dirty="0" smtClean="0"/>
              <a:t>Fiscal:</a:t>
            </a:r>
          </a:p>
          <a:p>
            <a:pPr marL="1200150" lvl="2">
              <a:spcBef>
                <a:spcPts val="0"/>
              </a:spcBef>
              <a:buSzPct val="80000"/>
            </a:pPr>
            <a:r>
              <a:rPr lang="es-MX" sz="1600" u="sng" dirty="0"/>
              <a:t>Capacidad Administrativa</a:t>
            </a:r>
          </a:p>
          <a:p>
            <a:pPr marL="1257300" lvl="2">
              <a:spcBef>
                <a:spcPts val="0"/>
              </a:spcBef>
              <a:buSzPct val="80000"/>
            </a:pPr>
            <a:endParaRPr lang="es-MX" sz="1800" dirty="0"/>
          </a:p>
          <a:p>
            <a:pPr marL="800100" lvl="1" indent="-342900">
              <a:spcBef>
                <a:spcPts val="1600"/>
              </a:spcBef>
              <a:buSzPct val="80000"/>
              <a:buFont typeface="Arial" pitchFamily="34" charset="0"/>
              <a:buChar char="•"/>
            </a:pPr>
            <a:endParaRPr lang="es-MX" sz="1800" dirty="0"/>
          </a:p>
          <a:p>
            <a:pPr>
              <a:spcBef>
                <a:spcPts val="1600"/>
              </a:spcBef>
              <a:buSzPct val="80000"/>
              <a:buFont typeface="Wingdings" pitchFamily="2" charset="2"/>
              <a:buChar char=""/>
            </a:pPr>
            <a:endParaRPr lang="es-MX" sz="1800" dirty="0" smtClean="0"/>
          </a:p>
          <a:p>
            <a:pPr>
              <a:spcBef>
                <a:spcPts val="1600"/>
              </a:spcBef>
              <a:buSzPct val="80000"/>
              <a:buFont typeface="Wingdings" pitchFamily="2" charset="2"/>
              <a:buChar char=""/>
            </a:pPr>
            <a:endParaRPr lang="es-MX" sz="18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4952-A6AD-4B23-9D40-11852B49065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62800" cy="1143000"/>
          </a:xfrm>
        </p:spPr>
        <p:txBody>
          <a:bodyPr>
            <a:normAutofit/>
          </a:bodyPr>
          <a:lstStyle/>
          <a:p>
            <a:r>
              <a:rPr lang="es-PE" sz="3200" dirty="0" smtClean="0"/>
              <a:t>Qué se evalúa sobre la </a:t>
            </a:r>
            <a:r>
              <a:rPr lang="es-PE" sz="2800" u="sng" dirty="0" smtClean="0"/>
              <a:t>“Capacidad Administrativa”</a:t>
            </a:r>
            <a:endParaRPr lang="en-US" sz="2800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/>
          </a:bodyPr>
          <a:lstStyle/>
          <a:p>
            <a:pPr marL="457200">
              <a:spcBef>
                <a:spcPts val="0"/>
              </a:spcBef>
              <a:buSzPct val="80000"/>
            </a:pPr>
            <a:r>
              <a:rPr lang="es-MX" sz="2000" dirty="0" smtClean="0"/>
              <a:t>Estabilidad del personal directivo</a:t>
            </a:r>
          </a:p>
          <a:p>
            <a:pPr marL="457200">
              <a:spcBef>
                <a:spcPts val="0"/>
              </a:spcBef>
              <a:buSzPct val="80000"/>
            </a:pPr>
            <a:r>
              <a:rPr lang="es-MX" sz="2000" dirty="0" smtClean="0"/>
              <a:t>Profesionalización del personal directivo</a:t>
            </a:r>
          </a:p>
          <a:p>
            <a:pPr marL="457200">
              <a:spcBef>
                <a:spcPts val="0"/>
              </a:spcBef>
              <a:buSzPct val="80000"/>
            </a:pPr>
            <a:r>
              <a:rPr lang="es-MX" sz="2000" dirty="0" smtClean="0"/>
              <a:t>Disponibilidad de computadores</a:t>
            </a:r>
          </a:p>
          <a:p>
            <a:pPr marL="457200">
              <a:spcBef>
                <a:spcPts val="0"/>
              </a:spcBef>
              <a:buSzPct val="80000"/>
            </a:pPr>
            <a:r>
              <a:rPr lang="es-MX" sz="2000" dirty="0" smtClean="0"/>
              <a:t>Automatización de procesos</a:t>
            </a:r>
          </a:p>
          <a:p>
            <a:pPr marL="457200">
              <a:spcBef>
                <a:spcPts val="0"/>
              </a:spcBef>
              <a:buSzPct val="80000"/>
            </a:pPr>
            <a:r>
              <a:rPr lang="es-MX" sz="2000" dirty="0" smtClean="0"/>
              <a:t>Contratación por licitación o convocatoria pública</a:t>
            </a:r>
          </a:p>
          <a:p>
            <a:pPr marL="457200">
              <a:spcBef>
                <a:spcPts val="0"/>
              </a:spcBef>
              <a:buSzPct val="80000"/>
            </a:pPr>
            <a:r>
              <a:rPr lang="es-MX" sz="2000" dirty="0" smtClean="0"/>
              <a:t>Capacidad de Interventoria</a:t>
            </a:r>
          </a:p>
          <a:p>
            <a:pPr marL="457200">
              <a:spcBef>
                <a:spcPts val="0"/>
              </a:spcBef>
              <a:buSzPct val="80000"/>
            </a:pPr>
            <a:r>
              <a:rPr lang="es-MX" sz="2000" dirty="0" smtClean="0"/>
              <a:t>Implementación del Modelo de Control - </a:t>
            </a:r>
            <a:r>
              <a:rPr lang="es-MX" sz="2000" dirty="0" err="1" smtClean="0"/>
              <a:t>MECI</a:t>
            </a:r>
            <a:endParaRPr lang="es-MX" sz="2000" dirty="0" smtClean="0"/>
          </a:p>
          <a:p>
            <a:pPr marL="457200">
              <a:spcBef>
                <a:spcPts val="0"/>
              </a:spcBef>
              <a:buSzPct val="80000"/>
            </a:pPr>
            <a:endParaRPr lang="es-MX" sz="2400" dirty="0"/>
          </a:p>
          <a:p>
            <a:pPr marL="457200">
              <a:spcBef>
                <a:spcPts val="0"/>
              </a:spcBef>
              <a:buSzPct val="80000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4952-A6AD-4B23-9D40-11852B49065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39000" cy="1143000"/>
          </a:xfrm>
        </p:spPr>
        <p:txBody>
          <a:bodyPr>
            <a:noAutofit/>
          </a:bodyPr>
          <a:lstStyle/>
          <a:p>
            <a:r>
              <a:rPr lang="es-PE" sz="3200" dirty="0" smtClean="0"/>
              <a:t>Qué límites tienen las herramientas vigentes de evaluación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96200" cy="4800600"/>
          </a:xfrm>
        </p:spPr>
        <p:txBody>
          <a:bodyPr>
            <a:noAutofit/>
          </a:bodyPr>
          <a:lstStyle/>
          <a:p>
            <a:r>
              <a:rPr lang="es-PE" sz="1800" dirty="0" smtClean="0"/>
              <a:t>No identifican las causas de las debilidades de gestión ni proponen estrategias de solución.</a:t>
            </a:r>
          </a:p>
          <a:p>
            <a:r>
              <a:rPr lang="es-PE" sz="1800" dirty="0" smtClean="0"/>
              <a:t>Debilidades en las operaciones de gasto e ingreso constituyen una importante limitación para la prestación de los servicios.</a:t>
            </a:r>
          </a:p>
          <a:p>
            <a:pPr lvl="1"/>
            <a:r>
              <a:rPr lang="es-PE" sz="1400" dirty="0" err="1" smtClean="0"/>
              <a:t>CFAAA</a:t>
            </a:r>
            <a:r>
              <a:rPr lang="es-PE" sz="1400" dirty="0" smtClean="0"/>
              <a:t>: la eficiencia de la prestación de servicios es severamente afectada por debilidades de los sistemas de administración financiera, compras, recursos humanos y control</a:t>
            </a:r>
          </a:p>
          <a:p>
            <a:pPr lvl="1"/>
            <a:r>
              <a:rPr lang="es-PE" sz="1400" dirty="0" smtClean="0"/>
              <a:t>Ejemplo: Un mal sistema de contratación afecta negativamente el adecuado y oportuno abastecimiento de medicinas a hospitales o la alimentación proporcionada a niños en las escuelas.</a:t>
            </a:r>
          </a:p>
          <a:p>
            <a:pPr lvl="0"/>
            <a:r>
              <a:rPr lang="es-PE" sz="1800" dirty="0" smtClean="0"/>
              <a:t>El </a:t>
            </a:r>
            <a:r>
              <a:rPr lang="es-PE" sz="1800" dirty="0" err="1" smtClean="0"/>
              <a:t>Indice</a:t>
            </a:r>
            <a:r>
              <a:rPr lang="es-PE" sz="1800" dirty="0" smtClean="0"/>
              <a:t> </a:t>
            </a:r>
            <a:r>
              <a:rPr lang="es-PE" sz="1800" dirty="0" err="1" smtClean="0"/>
              <a:t>the</a:t>
            </a:r>
            <a:r>
              <a:rPr lang="es-PE" sz="1800" dirty="0" smtClean="0"/>
              <a:t> Capacidad Administrativa y Fiscal de las evaluaciones de DNP cubrió sólo al 30% de municipios en el 2006 , de los cuáles el 74% no proveyeron información y el 92 % recibió una calificación de media a débil. En el 2008 sólo el 28% reportaron información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4952-A6AD-4B23-9D40-11852B49065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7086600" cy="731838"/>
          </a:xfrm>
        </p:spPr>
        <p:txBody>
          <a:bodyPr>
            <a:normAutofit fontScale="90000"/>
          </a:bodyPr>
          <a:lstStyle/>
          <a:p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 smtClean="0"/>
              <a:t>PERCENTAGE </a:t>
            </a:r>
            <a:r>
              <a:rPr lang="en-US" sz="2200" dirty="0"/>
              <a:t>OF MUNICIPALITIES WITH PROBLEMS IN MANAGEMENT OF SUBSIDIZED REGIMES RESOURCES, 2003–04</a:t>
            </a:r>
            <a:br>
              <a:rPr lang="en-US" sz="2200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99E211-E68E-43E8-AADC-FD7256A401F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90600" y="1828799"/>
          <a:ext cx="7086600" cy="3511770"/>
        </p:xfrm>
        <a:graphic>
          <a:graphicData uri="http://schemas.openxmlformats.org/drawingml/2006/table">
            <a:tbl>
              <a:tblPr/>
              <a:tblGrid>
                <a:gridCol w="2800895"/>
                <a:gridCol w="4285705"/>
              </a:tblGrid>
              <a:tr h="25618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Problem Area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Times New Roman"/>
                          <a:ea typeface="Times New Roman"/>
                        </a:rPr>
                        <a:t>Description</a:t>
                      </a:r>
                      <a:endParaRPr lang="en-US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612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Contracting (68%)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Unsettled contracts (52%)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Lack of oversight and follow-up of contracts (33%)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Irregularities in contracting processes (42%)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58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Administrative processes (77%)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Archive (49%)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Internal control (46%)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Accounting reports (44%)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0600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Treasury and budget (78%)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Delay in payments to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</a:rPr>
                        <a:t>ARS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(29%)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Resources in checking accounts (19%)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No separation of accounts (13%)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Seizure of accounts (14%)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569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Information systems (50%)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rtl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Duplications in enrollment data (50%)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/>
                        <a:buChar char=""/>
                        <a:tabLst>
                          <a:tab pos="91440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Errors and inconsistencies in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</a:rPr>
                        <a:t>SISBEN</a:t>
                      </a:r>
                      <a:r>
                        <a:rPr lang="en-US" sz="1400" dirty="0">
                          <a:latin typeface="Times New Roman"/>
                          <a:ea typeface="Times New Roman"/>
                        </a:rPr>
                        <a:t> enrollment databases (27%)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990600" y="548640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ES_tradnl" i="1" dirty="0" smtClean="0"/>
              <a:t> </a:t>
            </a:r>
            <a:r>
              <a:rPr lang="es-ES_tradnl" sz="1200" i="1" dirty="0" err="1" smtClean="0"/>
              <a:t>Source</a:t>
            </a:r>
            <a:r>
              <a:rPr lang="es-ES_tradnl" sz="1200" i="1" dirty="0" smtClean="0"/>
              <a:t>:</a:t>
            </a:r>
            <a:r>
              <a:rPr lang="es-ES_tradnl" sz="1200" dirty="0" smtClean="0"/>
              <a:t> Contraloría General de la Nación (2005).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PE" sz="4000" dirty="0"/>
              <a:t>La Metodología de Evaluaciones y Planes de Acción Rápida de la Gestión Administrativa</a:t>
            </a:r>
            <a:r>
              <a:rPr lang="es-PE" spc="100" dirty="0" smtClean="0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s-PE" spc="100" dirty="0" smtClean="0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29DC0-3DF1-456E-B95D-860BF44A562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304800"/>
            <a:ext cx="6553200" cy="1325563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s-PE" sz="2800" dirty="0" smtClean="0">
                <a:latin typeface="+mn-lt"/>
              </a:rPr>
              <a:t>La Metodología de Evaluaciones y Planes de Acción Rápida de la Gestión Administrativa</a:t>
            </a:r>
            <a:endParaRPr lang="es-PE" sz="2800" spc="100" dirty="0">
              <a:effectLst>
                <a:outerShdw blurRad="127000" algn="ctr" rotWithShape="0">
                  <a:schemeClr val="bg1">
                    <a:alpha val="5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1746" name="Content Placeholder 2"/>
          <p:cNvSpPr txBox="1">
            <a:spLocks/>
          </p:cNvSpPr>
          <p:nvPr/>
        </p:nvSpPr>
        <p:spPr bwMode="auto">
          <a:xfrm>
            <a:off x="457200" y="1828800"/>
            <a:ext cx="7924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>
                <a:latin typeface="Corbel" pitchFamily="34" charset="0"/>
              </a:rPr>
              <a:t>En vez de seguir un </a:t>
            </a:r>
            <a:r>
              <a:rPr lang="es-ES" i="1" dirty="0" err="1">
                <a:latin typeface="Corbel" pitchFamily="34" charset="0"/>
              </a:rPr>
              <a:t>benchmark</a:t>
            </a:r>
            <a:r>
              <a:rPr lang="es-ES" i="1" dirty="0">
                <a:latin typeface="Corbel" pitchFamily="34" charset="0"/>
              </a:rPr>
              <a:t> </a:t>
            </a:r>
            <a:r>
              <a:rPr lang="es-ES" dirty="0">
                <a:latin typeface="Corbel" pitchFamily="34" charset="0"/>
              </a:rPr>
              <a:t> o una lista de condiciones abstractas, los </a:t>
            </a:r>
            <a:r>
              <a:rPr lang="es-ES" dirty="0" err="1">
                <a:latin typeface="Corbel" pitchFamily="34" charset="0"/>
              </a:rPr>
              <a:t>RAAPs</a:t>
            </a:r>
            <a:r>
              <a:rPr lang="es-ES" dirty="0">
                <a:latin typeface="Corbel" pitchFamily="34" charset="0"/>
              </a:rPr>
              <a:t> se enfocan a analizar si las áreas de administración fiscal y de recursos están en línea con los estándares de un sector público que funciona </a:t>
            </a:r>
            <a:r>
              <a:rPr lang="es-ES" dirty="0" smtClean="0">
                <a:latin typeface="Corbel" pitchFamily="34" charset="0"/>
              </a:rPr>
              <a:t>bien</a:t>
            </a:r>
          </a:p>
          <a:p>
            <a:pPr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 smtClean="0">
                <a:latin typeface="Corbel" pitchFamily="34" charset="0"/>
              </a:rPr>
              <a:t>Un </a:t>
            </a:r>
            <a:r>
              <a:rPr lang="es-ES" dirty="0">
                <a:latin typeface="Corbel" pitchFamily="34" charset="0"/>
              </a:rPr>
              <a:t>enfoque basado en problemas que ofrece mejoras factibles a corto plazo en recaudación de ingresos y reducción de gasto ineficiente</a:t>
            </a:r>
          </a:p>
          <a:p>
            <a:pPr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>
                <a:latin typeface="Corbel" pitchFamily="34" charset="0"/>
              </a:rPr>
              <a:t>El objetivo principal es adquirir una comprensión rápida y amplia de los principales ámbitos de gestión pública </a:t>
            </a:r>
            <a:r>
              <a:rPr lang="es-ES" dirty="0"/>
              <a:t>a nivel sub-nacional </a:t>
            </a:r>
            <a:r>
              <a:rPr lang="es-ES" dirty="0">
                <a:latin typeface="Corbel" pitchFamily="34" charset="0"/>
              </a:rPr>
              <a:t>y si están cumpliendo sus objetivos </a:t>
            </a:r>
            <a:endParaRPr lang="es-ES" dirty="0" smtClean="0">
              <a:latin typeface="Corbel" pitchFamily="34" charset="0"/>
            </a:endParaRPr>
          </a:p>
          <a:p>
            <a:pPr marL="457200" lvl="3" algn="just">
              <a:spcBef>
                <a:spcPts val="100"/>
              </a:spcBef>
              <a:buSzPct val="80000"/>
              <a:buFont typeface="Arial" pitchFamily="34" charset="0"/>
              <a:buChar char="•"/>
            </a:pPr>
            <a:endParaRPr lang="es-ES" sz="1600" dirty="0" smtClean="0">
              <a:latin typeface="Corbel" pitchFamily="34" charset="0"/>
            </a:endParaRPr>
          </a:p>
          <a:p>
            <a:pPr marL="457200" lvl="3" algn="just">
              <a:spcBef>
                <a:spcPts val="100"/>
              </a:spcBef>
              <a:buSzPct val="80000"/>
              <a:buFont typeface="Arial" pitchFamily="34" charset="0"/>
              <a:buChar char="•"/>
            </a:pPr>
            <a:r>
              <a:rPr lang="es-ES" sz="1600" dirty="0" smtClean="0">
                <a:latin typeface="Corbel" pitchFamily="34" charset="0"/>
              </a:rPr>
              <a:t>Gestión </a:t>
            </a:r>
            <a:r>
              <a:rPr lang="es-ES" sz="1600" dirty="0">
                <a:latin typeface="Corbel" pitchFamily="34" charset="0"/>
              </a:rPr>
              <a:t>Pública y </a:t>
            </a:r>
            <a:r>
              <a:rPr lang="es-MX" sz="1600" dirty="0">
                <a:latin typeface="Corbel" pitchFamily="34" charset="0"/>
              </a:rPr>
              <a:t>S</a:t>
            </a:r>
            <a:r>
              <a:rPr lang="es-ES" sz="1600" dirty="0" err="1">
                <a:latin typeface="Corbel" pitchFamily="34" charset="0"/>
              </a:rPr>
              <a:t>ostenibilidad</a:t>
            </a:r>
            <a:r>
              <a:rPr lang="es-ES" sz="1600" dirty="0">
                <a:latin typeface="Corbel" pitchFamily="34" charset="0"/>
              </a:rPr>
              <a:t> Fiscal</a:t>
            </a:r>
          </a:p>
          <a:p>
            <a:pPr marL="457200" lvl="3" algn="just">
              <a:spcBef>
                <a:spcPts val="100"/>
              </a:spcBef>
              <a:buSzPct val="80000"/>
              <a:buFont typeface="Arial" pitchFamily="34" charset="0"/>
              <a:buChar char="•"/>
            </a:pPr>
            <a:r>
              <a:rPr lang="es-ES" sz="1600" dirty="0">
                <a:latin typeface="Corbel" pitchFamily="34" charset="0"/>
              </a:rPr>
              <a:t>Administración Tributaria</a:t>
            </a:r>
          </a:p>
          <a:p>
            <a:pPr marL="457200" lvl="3" algn="just">
              <a:spcBef>
                <a:spcPts val="100"/>
              </a:spcBef>
              <a:buSzPct val="80000"/>
              <a:buFont typeface="Arial" pitchFamily="34" charset="0"/>
              <a:buChar char="•"/>
            </a:pPr>
            <a:r>
              <a:rPr lang="es-ES" sz="1600" dirty="0">
                <a:latin typeface="Corbel" pitchFamily="34" charset="0"/>
              </a:rPr>
              <a:t>Adquisiciones </a:t>
            </a:r>
            <a:r>
              <a:rPr lang="en-US" sz="1600" dirty="0">
                <a:latin typeface="Corbel" pitchFamily="34" charset="0"/>
              </a:rPr>
              <a:t>/ </a:t>
            </a:r>
            <a:r>
              <a:rPr lang="en-US" sz="1600" dirty="0" err="1">
                <a:latin typeface="Corbel" pitchFamily="34" charset="0"/>
              </a:rPr>
              <a:t>Contrataciones</a:t>
            </a:r>
            <a:endParaRPr lang="es-ES" sz="1600" dirty="0">
              <a:latin typeface="Corbel" pitchFamily="34" charset="0"/>
            </a:endParaRPr>
          </a:p>
          <a:p>
            <a:pPr marL="457200" lvl="3" algn="just">
              <a:spcBef>
                <a:spcPts val="100"/>
              </a:spcBef>
              <a:buSzPct val="80000"/>
              <a:buFont typeface="Arial" pitchFamily="34" charset="0"/>
              <a:buChar char="•"/>
            </a:pPr>
            <a:r>
              <a:rPr lang="es-ES" sz="1600" dirty="0">
                <a:latin typeface="Corbel" pitchFamily="34" charset="0"/>
              </a:rPr>
              <a:t>Gestión del Gasto P</a:t>
            </a:r>
            <a:r>
              <a:rPr lang="es-CL" sz="1600" dirty="0" err="1">
                <a:latin typeface="Corbel" pitchFamily="34" charset="0"/>
              </a:rPr>
              <a:t>úblico</a:t>
            </a:r>
            <a:endParaRPr lang="es-ES" sz="1600" dirty="0">
              <a:latin typeface="Corbel" pitchFamily="34" charset="0"/>
            </a:endParaRPr>
          </a:p>
          <a:p>
            <a:pPr marL="457200" lvl="3" algn="just">
              <a:spcBef>
                <a:spcPts val="100"/>
              </a:spcBef>
              <a:buSzPct val="80000"/>
              <a:buFont typeface="Arial" pitchFamily="34" charset="0"/>
              <a:buChar char="•"/>
            </a:pPr>
            <a:r>
              <a:rPr lang="es-ES" sz="1600" dirty="0">
                <a:latin typeface="Corbel" pitchFamily="34" charset="0"/>
              </a:rPr>
              <a:t>Gestión de Activos</a:t>
            </a:r>
            <a:endParaRPr lang="en-US" sz="1600" dirty="0">
              <a:latin typeface="Corbel" pitchFamily="34" charset="0"/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304800"/>
            <a:ext cx="1104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24CEB8-7305-4771-9788-A3C5A8CF3F6F}" type="slidenum">
              <a:rPr lang="en-US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Content Placeholder 2"/>
          <p:cNvSpPr txBox="1">
            <a:spLocks/>
          </p:cNvSpPr>
          <p:nvPr/>
        </p:nvSpPr>
        <p:spPr bwMode="auto">
          <a:xfrm>
            <a:off x="762000" y="1828800"/>
            <a:ext cx="7315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sz="2000" dirty="0">
                <a:latin typeface="Calibri" pitchFamily="34" charset="0"/>
              </a:rPr>
              <a:t>Están adaptados a las necesidades específicas de cada gobierno sub-nacional y podrían incluir otras áreas (tales como planificación o defensa judicial/contingentes legales)</a:t>
            </a:r>
          </a:p>
          <a:p>
            <a:pPr marL="342900" indent="-342900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sz="2000" dirty="0">
                <a:latin typeface="Calibri" pitchFamily="34" charset="0"/>
              </a:rPr>
              <a:t>Disposiciones específicas de la prestación de los servicios al nivel sectorial son </a:t>
            </a:r>
            <a:r>
              <a:rPr lang="es-ES" sz="2000" dirty="0" err="1">
                <a:latin typeface="Calibri" pitchFamily="34" charset="0"/>
              </a:rPr>
              <a:t>tambien</a:t>
            </a:r>
            <a:r>
              <a:rPr lang="es-ES" sz="2000" dirty="0">
                <a:latin typeface="Calibri" pitchFamily="34" charset="0"/>
              </a:rPr>
              <a:t> posibles</a:t>
            </a:r>
            <a:endParaRPr lang="en-US" sz="2000" dirty="0">
              <a:latin typeface="Calibri" pitchFamily="34" charset="0"/>
            </a:endParaRPr>
          </a:p>
          <a:p>
            <a:pPr marL="342900" indent="-342900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n-US" sz="2000" dirty="0" err="1">
                <a:latin typeface="Calibri" pitchFamily="34" charset="0"/>
              </a:rPr>
              <a:t>Uso</a:t>
            </a:r>
            <a:r>
              <a:rPr lang="en-US" sz="2000" dirty="0">
                <a:latin typeface="Calibri" pitchFamily="34" charset="0"/>
              </a:rPr>
              <a:t> de </a:t>
            </a:r>
            <a:r>
              <a:rPr lang="en-US" sz="2000" dirty="0" err="1">
                <a:latin typeface="Calibri" pitchFamily="34" charset="0"/>
              </a:rPr>
              <a:t>informaci</a:t>
            </a:r>
            <a:r>
              <a:rPr lang="es-ES" sz="2000" dirty="0" err="1">
                <a:latin typeface="Calibri" pitchFamily="34" charset="0"/>
              </a:rPr>
              <a:t>ón</a:t>
            </a:r>
            <a:r>
              <a:rPr lang="es-ES" sz="2000" dirty="0">
                <a:latin typeface="Calibri" pitchFamily="34" charset="0"/>
              </a:rPr>
              <a:t> </a:t>
            </a:r>
            <a:r>
              <a:rPr lang="es-ES" sz="2000" dirty="0" err="1">
                <a:latin typeface="Calibri" pitchFamily="34" charset="0"/>
              </a:rPr>
              <a:t>facilmente</a:t>
            </a:r>
            <a:r>
              <a:rPr lang="es-ES" sz="2000" dirty="0">
                <a:latin typeface="Calibri" pitchFamily="34" charset="0"/>
              </a:rPr>
              <a:t> disponible</a:t>
            </a:r>
          </a:p>
          <a:p>
            <a:pPr marL="342900" indent="-342900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n-US" sz="2000" dirty="0" err="1">
                <a:latin typeface="Calibri" pitchFamily="34" charset="0"/>
              </a:rPr>
              <a:t>Metodología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</a:rPr>
              <a:t>mas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</a:rPr>
              <a:t>simplificado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</a:rPr>
              <a:t>que</a:t>
            </a:r>
            <a:r>
              <a:rPr lang="en-US" sz="2000" dirty="0">
                <a:latin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</a:rPr>
              <a:t>PEFA</a:t>
            </a:r>
            <a:r>
              <a:rPr lang="en-US" sz="2000" dirty="0">
                <a:latin typeface="Calibri" pitchFamily="34" charset="0"/>
              </a:rPr>
              <a:t>, </a:t>
            </a:r>
            <a:r>
              <a:rPr lang="en-US" sz="2000" dirty="0" err="1">
                <a:latin typeface="Calibri" pitchFamily="34" charset="0"/>
              </a:rPr>
              <a:t>CFAA</a:t>
            </a:r>
            <a:r>
              <a:rPr lang="en-US" sz="2000" dirty="0">
                <a:latin typeface="Calibri" pitchFamily="34" charset="0"/>
              </a:rPr>
              <a:t>  o </a:t>
            </a:r>
            <a:r>
              <a:rPr lang="en-US" sz="2000" dirty="0" err="1">
                <a:latin typeface="Calibri" pitchFamily="34" charset="0"/>
              </a:rPr>
              <a:t>CPAR</a:t>
            </a:r>
            <a:endParaRPr lang="en-US" sz="2000" dirty="0">
              <a:latin typeface="Calibri" pitchFamily="34" charset="0"/>
            </a:endParaRPr>
          </a:p>
          <a:p>
            <a:pPr marL="342900" indent="-342900">
              <a:spcBef>
                <a:spcPts val="1600"/>
              </a:spcBef>
              <a:buSzPct val="80000"/>
            </a:pPr>
            <a:endParaRPr lang="en-US" sz="2400" dirty="0">
              <a:latin typeface="Calibri" pitchFamily="34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304800"/>
            <a:ext cx="1104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09600" y="304801"/>
            <a:ext cx="6553200" cy="838200"/>
          </a:xfrm>
          <a:prstGeom prst="rect">
            <a:avLst/>
          </a:prstGeo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es-PE" sz="2800" spc="100" dirty="0" err="1" smtClean="0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Ambito</a:t>
            </a:r>
            <a:endParaRPr lang="en-US" sz="2800" spc="100" dirty="0">
              <a:effectLst>
                <a:outerShdw blurRad="127000" algn="ctr" rotWithShape="0">
                  <a:schemeClr val="bg1">
                    <a:alpha val="5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C11EA68-F6A2-4F2A-8FD5-02AC8526C77F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2986088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1219200" y="152400"/>
            <a:ext cx="6553200" cy="1325563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spc="100" dirty="0" err="1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Piloto</a:t>
            </a:r>
            <a:r>
              <a:rPr lang="en-US" sz="3600" spc="100" dirty="0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 en Cartagena (2009)</a:t>
            </a:r>
          </a:p>
        </p:txBody>
      </p:sp>
      <p:sp>
        <p:nvSpPr>
          <p:cNvPr id="33795" name="Content Placeholder 2"/>
          <p:cNvSpPr txBox="1">
            <a:spLocks/>
          </p:cNvSpPr>
          <p:nvPr/>
        </p:nvSpPr>
        <p:spPr bwMode="auto">
          <a:xfrm>
            <a:off x="3429000" y="914400"/>
            <a:ext cx="48006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n-US" dirty="0">
                <a:latin typeface="Corbel" pitchFamily="34" charset="0"/>
              </a:rPr>
              <a:t>Las dos </a:t>
            </a:r>
            <a:r>
              <a:rPr lang="en-US" dirty="0" err="1" smtClean="0">
                <a:latin typeface="Corbel" pitchFamily="34" charset="0"/>
              </a:rPr>
              <a:t>Cartagenas</a:t>
            </a:r>
            <a:r>
              <a:rPr lang="en-US" dirty="0" smtClean="0">
                <a:latin typeface="Corbel" pitchFamily="34" charset="0"/>
              </a:rPr>
              <a:t> </a:t>
            </a:r>
            <a:endParaRPr lang="en-US" dirty="0">
              <a:latin typeface="Corbel" pitchFamily="34" charset="0"/>
            </a:endParaRPr>
          </a:p>
          <a:p>
            <a:pPr marL="342900" indent="-342900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n-US" dirty="0">
                <a:latin typeface="Corbel" pitchFamily="34" charset="0"/>
              </a:rPr>
              <a:t>Los </a:t>
            </a:r>
            <a:r>
              <a:rPr lang="en-US" dirty="0" err="1">
                <a:latin typeface="Corbel" pitchFamily="34" charset="0"/>
              </a:rPr>
              <a:t>resultados</a:t>
            </a:r>
            <a:r>
              <a:rPr lang="en-US" dirty="0">
                <a:latin typeface="Corbel" pitchFamily="34" charset="0"/>
              </a:rPr>
              <a:t> </a:t>
            </a:r>
            <a:r>
              <a:rPr lang="en-US" dirty="0" err="1" smtClean="0">
                <a:latin typeface="Corbel" pitchFamily="34" charset="0"/>
              </a:rPr>
              <a:t>más</a:t>
            </a:r>
            <a:r>
              <a:rPr lang="en-US" dirty="0" smtClean="0">
                <a:latin typeface="Corbel" pitchFamily="34" charset="0"/>
              </a:rPr>
              <a:t> </a:t>
            </a:r>
            <a:r>
              <a:rPr lang="en-US" dirty="0" err="1">
                <a:latin typeface="Corbel" pitchFamily="34" charset="0"/>
              </a:rPr>
              <a:t>importantes</a:t>
            </a:r>
            <a:endParaRPr lang="en-US" dirty="0">
              <a:latin typeface="Corbel" pitchFamily="34" charset="0"/>
            </a:endParaRPr>
          </a:p>
          <a:p>
            <a:pPr marL="914400" lvl="1" indent="-457200">
              <a:spcBef>
                <a:spcPts val="1600"/>
              </a:spcBef>
              <a:buSzPct val="80000"/>
              <a:buFont typeface="Corbel" pitchFamily="34" charset="0"/>
              <a:buAutoNum type="arabicPeriod"/>
            </a:pPr>
            <a:r>
              <a:rPr lang="es-ES" dirty="0">
                <a:latin typeface="Corbel" pitchFamily="34" charset="0"/>
              </a:rPr>
              <a:t>Una mejor administración tributaria</a:t>
            </a:r>
          </a:p>
          <a:p>
            <a:pPr marL="914400" lvl="1" indent="-457200">
              <a:spcBef>
                <a:spcPts val="1600"/>
              </a:spcBef>
              <a:buSzPct val="80000"/>
              <a:buFont typeface="Corbel" pitchFamily="34" charset="0"/>
              <a:buAutoNum type="arabicPeriod"/>
            </a:pPr>
            <a:r>
              <a:rPr lang="es-ES" dirty="0">
                <a:latin typeface="Corbel" pitchFamily="34" charset="0"/>
              </a:rPr>
              <a:t>Herramientas, métodos y bases de datos más eficaces para las adquisiciones</a:t>
            </a:r>
          </a:p>
          <a:p>
            <a:pPr marL="914400" lvl="1" indent="-457200">
              <a:spcBef>
                <a:spcPts val="1600"/>
              </a:spcBef>
              <a:buSzPct val="80000"/>
              <a:buFont typeface="Corbel" pitchFamily="34" charset="0"/>
              <a:buAutoNum type="arabicPeriod"/>
            </a:pPr>
            <a:r>
              <a:rPr lang="es-ES" dirty="0">
                <a:latin typeface="Corbel" pitchFamily="34" charset="0"/>
              </a:rPr>
              <a:t>Registros y procesos de recursos humanos modernizados</a:t>
            </a:r>
          </a:p>
          <a:p>
            <a:pPr marL="914400" lvl="1" indent="-457200">
              <a:spcBef>
                <a:spcPts val="1600"/>
              </a:spcBef>
              <a:buSzPct val="80000"/>
              <a:buFont typeface="Corbel" pitchFamily="34" charset="0"/>
              <a:buAutoNum type="arabicPeriod"/>
            </a:pPr>
            <a:r>
              <a:rPr lang="es-ES" dirty="0">
                <a:latin typeface="Corbel" pitchFamily="34" charset="0"/>
              </a:rPr>
              <a:t>Sistema de gastos de salud reestructurado</a:t>
            </a:r>
          </a:p>
          <a:p>
            <a:pPr marL="914400" lvl="1" indent="-457200">
              <a:spcBef>
                <a:spcPts val="1600"/>
              </a:spcBef>
              <a:buSzPct val="80000"/>
              <a:buFont typeface="Corbel" pitchFamily="34" charset="0"/>
              <a:buAutoNum type="arabicPeriod"/>
            </a:pPr>
            <a:r>
              <a:rPr lang="es-ES" dirty="0">
                <a:latin typeface="Corbel" pitchFamily="34" charset="0"/>
              </a:rPr>
              <a:t>Mas información fiable disponible sobre los gastos y ingresos públicos</a:t>
            </a:r>
            <a:endParaRPr lang="en-US" dirty="0">
              <a:latin typeface="Corbel" pitchFamily="34" charset="0"/>
            </a:endParaRPr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0" y="304800"/>
            <a:ext cx="1104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505200"/>
            <a:ext cx="3024188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AB627E-F0E4-49BA-A3AF-D238A3798043}" type="slidenum">
              <a:rPr lang="en-US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19200" y="152400"/>
            <a:ext cx="6553200" cy="1325563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spc="100" dirty="0" err="1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Piloto</a:t>
            </a:r>
            <a:r>
              <a:rPr lang="en-US" sz="3600" spc="100" dirty="0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 en Barranquilla (2010)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533400" y="2971800"/>
            <a:ext cx="8001000" cy="4451350"/>
          </a:xfrm>
          <a:prstGeom prst="rect">
            <a:avLst/>
          </a:prstGeom>
        </p:spPr>
        <p:txBody>
          <a:bodyPr/>
          <a:lstStyle/>
          <a:p>
            <a:pPr marL="342900" indent="-342900" fontAlgn="auto">
              <a:spcBef>
                <a:spcPts val="1600"/>
              </a:spcBef>
              <a:spcAft>
                <a:spcPts val="0"/>
              </a:spcAft>
              <a:buSzPct val="80000"/>
              <a:defRPr/>
            </a:pPr>
            <a:r>
              <a:rPr lang="en-US" dirty="0">
                <a:latin typeface="+mn-lt"/>
              </a:rPr>
              <a:t>Los </a:t>
            </a:r>
            <a:r>
              <a:rPr lang="en-US" dirty="0" err="1">
                <a:latin typeface="+mn-lt"/>
              </a:rPr>
              <a:t>resultados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mas</a:t>
            </a:r>
            <a:r>
              <a:rPr lang="en-US" dirty="0">
                <a:latin typeface="+mn-lt"/>
              </a:rPr>
              <a:t> </a:t>
            </a:r>
            <a:r>
              <a:rPr lang="en-US" dirty="0" err="1">
                <a:latin typeface="+mn-lt"/>
              </a:rPr>
              <a:t>importantes</a:t>
            </a:r>
            <a:endParaRPr lang="en-US" dirty="0">
              <a:latin typeface="+mn-lt"/>
            </a:endParaRPr>
          </a:p>
          <a:p>
            <a:pPr marL="457200" indent="-457200" fontAlgn="auto">
              <a:spcBef>
                <a:spcPts val="1600"/>
              </a:spcBef>
              <a:spcAft>
                <a:spcPts val="0"/>
              </a:spcAft>
              <a:buSzPct val="80000"/>
              <a:buFont typeface="+mj-lt"/>
              <a:buAutoNum type="arabicPeriod"/>
              <a:defRPr/>
            </a:pPr>
            <a:r>
              <a:rPr lang="es-ES" dirty="0">
                <a:latin typeface="+mn-lt"/>
              </a:rPr>
              <a:t>Situación fiscal mejoró dramáticamente</a:t>
            </a:r>
          </a:p>
          <a:p>
            <a:pPr marL="457200" indent="-457200" fontAlgn="auto">
              <a:spcBef>
                <a:spcPts val="1600"/>
              </a:spcBef>
              <a:spcAft>
                <a:spcPts val="0"/>
              </a:spcAft>
              <a:buSzPct val="80000"/>
              <a:buFont typeface="+mj-lt"/>
              <a:buAutoNum type="arabicPeriod"/>
              <a:defRPr/>
            </a:pPr>
            <a:r>
              <a:rPr lang="es-ES" dirty="0">
                <a:latin typeface="+mn-lt"/>
              </a:rPr>
              <a:t>Aumento de la recaudación de impuestos</a:t>
            </a:r>
          </a:p>
          <a:p>
            <a:pPr marL="457200" indent="-457200" fontAlgn="auto">
              <a:spcBef>
                <a:spcPts val="1600"/>
              </a:spcBef>
              <a:spcAft>
                <a:spcPts val="0"/>
              </a:spcAft>
              <a:buSzPct val="80000"/>
              <a:buFont typeface="+mj-lt"/>
              <a:buAutoNum type="arabicPeriod"/>
              <a:defRPr/>
            </a:pPr>
            <a:r>
              <a:rPr lang="es-ES" dirty="0">
                <a:latin typeface="+mn-lt"/>
              </a:rPr>
              <a:t>Un uso más eficiente de los recursos humanos y sistemas de gestión financiera</a:t>
            </a:r>
          </a:p>
          <a:p>
            <a:pPr marL="457200" indent="-457200" fontAlgn="auto">
              <a:spcBef>
                <a:spcPts val="1600"/>
              </a:spcBef>
              <a:spcAft>
                <a:spcPts val="0"/>
              </a:spcAft>
              <a:buSzPct val="80000"/>
              <a:buFont typeface="+mj-lt"/>
              <a:buAutoNum type="arabicPeriod"/>
              <a:defRPr/>
            </a:pPr>
            <a:r>
              <a:rPr lang="es-ES" dirty="0" smtClean="0">
                <a:latin typeface="+mn-lt"/>
              </a:rPr>
              <a:t>Las mejoras </a:t>
            </a:r>
            <a:r>
              <a:rPr lang="es-ES" dirty="0">
                <a:latin typeface="+mn-lt"/>
              </a:rPr>
              <a:t>de sistema de </a:t>
            </a:r>
            <a:r>
              <a:rPr lang="es-ES" dirty="0" smtClean="0">
                <a:latin typeface="+mn-lt"/>
              </a:rPr>
              <a:t>adquisiciones </a:t>
            </a:r>
            <a:r>
              <a:rPr lang="es-ES" dirty="0">
                <a:latin typeface="+mn-lt"/>
              </a:rPr>
              <a:t>y medidas de gestión de defensa jurídica permitieron el municipio  de generar ahorros fiscales</a:t>
            </a:r>
          </a:p>
          <a:p>
            <a:pPr marL="457200" indent="-457200" fontAlgn="auto">
              <a:spcBef>
                <a:spcPts val="1600"/>
              </a:spcBef>
              <a:spcAft>
                <a:spcPts val="0"/>
              </a:spcAft>
              <a:buSzPct val="80000"/>
              <a:buFont typeface="+mj-lt"/>
              <a:buAutoNum type="arabicPeriod"/>
              <a:defRPr/>
            </a:pPr>
            <a:r>
              <a:rPr lang="es-ES" dirty="0">
                <a:latin typeface="+mn-lt"/>
              </a:rPr>
              <a:t>Mas información fiable disponible sobre los gastos y ingresos públicos</a:t>
            </a:r>
            <a:endParaRPr lang="en-US" dirty="0">
              <a:latin typeface="+mn-lt"/>
            </a:endParaRPr>
          </a:p>
        </p:txBody>
      </p:sp>
      <p:pic>
        <p:nvPicPr>
          <p:cNvPr id="3481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914400"/>
            <a:ext cx="266700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0" y="914400"/>
            <a:ext cx="2722563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EC46A0-C621-4DAA-A9B9-32C7306846C6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3581400" y="1447800"/>
            <a:ext cx="15240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219200" y="533400"/>
            <a:ext cx="6019800" cy="944563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3600" spc="100" dirty="0" err="1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Lecciones</a:t>
            </a:r>
            <a:r>
              <a:rPr lang="en-US" sz="3600" spc="100" dirty="0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3600" spc="100" dirty="0" err="1">
                <a:effectLst>
                  <a:outerShdw blurRad="127000" algn="ctr" rotWithShape="0">
                    <a:schemeClr val="bg1">
                      <a:alpha val="50000"/>
                    </a:schemeClr>
                  </a:outerShdw>
                </a:effectLst>
                <a:latin typeface="+mj-lt"/>
                <a:ea typeface="+mj-ea"/>
                <a:cs typeface="+mj-cs"/>
              </a:rPr>
              <a:t>Aprendidas</a:t>
            </a:r>
            <a:endParaRPr lang="en-US" sz="3600" spc="100" dirty="0">
              <a:effectLst>
                <a:outerShdw blurRad="127000" algn="ctr" rotWithShape="0">
                  <a:schemeClr val="bg1">
                    <a:alpha val="50000"/>
                  </a:scheme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5842" name="Content Placeholder 2"/>
          <p:cNvSpPr txBox="1">
            <a:spLocks/>
          </p:cNvSpPr>
          <p:nvPr/>
        </p:nvSpPr>
        <p:spPr bwMode="auto">
          <a:xfrm>
            <a:off x="685800" y="1371600"/>
            <a:ext cx="7620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just">
              <a:spcBef>
                <a:spcPts val="1600"/>
              </a:spcBef>
              <a:buSzPct val="80000"/>
              <a:buFont typeface="Wingdings" pitchFamily="2" charset="2"/>
              <a:buChar char=""/>
            </a:pPr>
            <a:endParaRPr lang="es-ES" sz="2000" dirty="0" smtClean="0">
              <a:latin typeface="Calibri" pitchFamily="34" charset="0"/>
            </a:endParaRPr>
          </a:p>
          <a:p>
            <a:pPr marL="342900" indent="-342900"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 smtClean="0">
                <a:latin typeface="Calibri" pitchFamily="34" charset="0"/>
              </a:rPr>
              <a:t>El </a:t>
            </a:r>
            <a:r>
              <a:rPr lang="es-ES" dirty="0">
                <a:latin typeface="Calibri" pitchFamily="34" charset="0"/>
              </a:rPr>
              <a:t>número de municipios y sus responsabilidades han aumentado significativamente en las últimas dos décadas</a:t>
            </a:r>
          </a:p>
          <a:p>
            <a:pPr marL="342900" indent="-342900"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>
                <a:latin typeface="Calibri" pitchFamily="34" charset="0"/>
              </a:rPr>
              <a:t>Muchas herramientas están disponibles para evaluar y mejorar los sistemas de gestión, pero pocos son ligeras y rápidas de </a:t>
            </a:r>
            <a:r>
              <a:rPr lang="es-ES" dirty="0" smtClean="0">
                <a:latin typeface="Calibri" pitchFamily="34" charset="0"/>
              </a:rPr>
              <a:t>aplicar, o analizan la gestión real y sus limitaciones.</a:t>
            </a:r>
            <a:endParaRPr lang="es-ES" dirty="0">
              <a:latin typeface="Calibri" pitchFamily="34" charset="0"/>
            </a:endParaRPr>
          </a:p>
          <a:p>
            <a:pPr marL="342900" indent="-342900"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>
                <a:latin typeface="Calibri" pitchFamily="34" charset="0"/>
              </a:rPr>
              <a:t>Teniendo en cuenta el contexto local y la personalización de la herramienta en contexto es muy importante</a:t>
            </a:r>
          </a:p>
          <a:p>
            <a:pPr marL="342900" indent="-342900"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>
                <a:latin typeface="Calibri" pitchFamily="34" charset="0"/>
              </a:rPr>
              <a:t>El compromiso de las autoridades locales y nacionales es importante</a:t>
            </a:r>
          </a:p>
          <a:p>
            <a:pPr marL="342900" indent="-342900" algn="just">
              <a:spcBef>
                <a:spcPts val="1600"/>
              </a:spcBef>
              <a:buSzPct val="80000"/>
              <a:buFont typeface="Arial" pitchFamily="34" charset="0"/>
              <a:buChar char="•"/>
            </a:pPr>
            <a:r>
              <a:rPr lang="es-ES" dirty="0">
                <a:latin typeface="Calibri" pitchFamily="34" charset="0"/>
              </a:rPr>
              <a:t>Rápida mejora de las áreas de gestión a través de medidas graduales puede acelerar la ejecución del gasto público e inversiones, mejorar su calidad e incrementar la calidad y la cobertura de los servicios públicos</a:t>
            </a:r>
            <a:endParaRPr lang="en-US" dirty="0">
              <a:latin typeface="Calibri" pitchFamily="34" charset="0"/>
            </a:endParaRP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304800"/>
            <a:ext cx="1104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7AFD814-5EEB-4CBB-9DF3-3CA5E96088E0}" type="slidenum">
              <a:rPr lang="en-US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162800" cy="1143000"/>
          </a:xfrm>
        </p:spPr>
        <p:txBody>
          <a:bodyPr/>
          <a:lstStyle/>
          <a:p>
            <a:r>
              <a:rPr lang="es-PE" dirty="0" smtClean="0"/>
              <a:t>Contenido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s-PE" sz="2400" dirty="0" smtClean="0"/>
              <a:t>Información: Base fundamental de los sistemas de M&amp;E.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400" dirty="0" smtClean="0"/>
              <a:t>La información de la gestión pública sub-nacional en Colombia.</a:t>
            </a:r>
          </a:p>
          <a:p>
            <a:pPr marL="514350" indent="-514350">
              <a:buFont typeface="+mj-lt"/>
              <a:buAutoNum type="arabicPeriod"/>
            </a:pPr>
            <a:r>
              <a:rPr lang="es-PE" sz="2400" dirty="0" smtClean="0">
                <a:latin typeface="+mn-lt"/>
              </a:rPr>
              <a:t>La Metodología de Evaluaciones y Planes de Acción Rápida de la Gestión Administrativa.</a:t>
            </a:r>
            <a:endParaRPr lang="es-PE" sz="2400" spc="100" dirty="0">
              <a:effectLst>
                <a:outerShdw blurRad="127000" algn="ctr" rotWithShape="0">
                  <a:schemeClr val="bg1">
                    <a:alpha val="50000"/>
                  </a:schemeClr>
                </a:outerShdw>
              </a:effectLst>
            </a:endParaRPr>
          </a:p>
          <a:p>
            <a:pPr marL="514350" indent="-514350">
              <a:buFont typeface="+mj-lt"/>
              <a:buAutoNum type="arabicPeriod"/>
            </a:pP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4952-A6AD-4B23-9D40-11852B49065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PE" dirty="0" smtClean="0"/>
              <a:t>Información: Base fundamental de los sistemas de M&amp;E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29DC0-3DF1-456E-B95D-860BF44A562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315200" cy="884238"/>
          </a:xfrm>
        </p:spPr>
        <p:txBody>
          <a:bodyPr>
            <a:normAutofit fontScale="90000"/>
          </a:bodyPr>
          <a:lstStyle/>
          <a:p>
            <a:r>
              <a:rPr lang="es-PE" sz="3600" dirty="0" smtClean="0"/>
              <a:t/>
            </a:r>
            <a:br>
              <a:rPr lang="es-PE" sz="3600" dirty="0" smtClean="0"/>
            </a:br>
            <a:r>
              <a:rPr lang="en-US" sz="3600" i="1" dirty="0" smtClean="0"/>
              <a:t> </a:t>
            </a:r>
            <a:r>
              <a:rPr lang="en-US" sz="3600" b="1" dirty="0" smtClean="0"/>
              <a:t>“</a:t>
            </a:r>
            <a:r>
              <a:rPr lang="en-US" sz="3600" dirty="0">
                <a:latin typeface="Calibri" pitchFamily="34" charset="0"/>
                <a:ea typeface="+mn-ea"/>
                <a:cs typeface="+mn-cs"/>
              </a:rPr>
              <a:t>Conceptual Framework for Monitoring and Evaluation</a:t>
            </a:r>
            <a:r>
              <a:rPr lang="en-US" sz="3600" b="1" dirty="0" smtClean="0"/>
              <a:t>”</a:t>
            </a:r>
            <a:r>
              <a:rPr lang="es-PE" dirty="0" smtClean="0"/>
              <a:t/>
            </a:r>
            <a:br>
              <a:rPr lang="es-PE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7724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dirty="0" smtClean="0"/>
              <a:t>    </a:t>
            </a:r>
          </a:p>
          <a:p>
            <a:pPr algn="just">
              <a:buNone/>
            </a:pPr>
            <a:r>
              <a:rPr lang="es-PE" sz="2400" i="1" dirty="0" smtClean="0"/>
              <a:t>      Lección 7:  Hay un valor real en la construcción de sistemas de información confiables: ellos proveen la data básica de la que depende la integridad de los sistemas de M&amp;E. La auditoría de los sistemas de información y un diagnóstico de las capacidades de información puede ser muy útil pues provee la base para racionalizar la información existente y mejorar su calidad.”</a:t>
            </a:r>
          </a:p>
          <a:p>
            <a:pPr>
              <a:buNone/>
            </a:pPr>
            <a:endParaRPr lang="es-PE" sz="2400" i="1" dirty="0"/>
          </a:p>
          <a:p>
            <a:pPr lvl="1">
              <a:buNone/>
            </a:pPr>
            <a:r>
              <a:rPr lang="es-PE" sz="1600" i="1" dirty="0" err="1" smtClean="0"/>
              <a:t>PREM</a:t>
            </a:r>
            <a:r>
              <a:rPr lang="es-PE" sz="1600" i="1" dirty="0" smtClean="0"/>
              <a:t> NOTES, Keith </a:t>
            </a:r>
            <a:r>
              <a:rPr lang="es-PE" sz="1600" i="1" dirty="0" err="1" smtClean="0"/>
              <a:t>Mackay</a:t>
            </a:r>
            <a:r>
              <a:rPr lang="es-PE" sz="1600" i="1" dirty="0" smtClean="0"/>
              <a:t>  - Agosto 2010</a:t>
            </a:r>
          </a:p>
          <a:p>
            <a:pPr lvl="1">
              <a:buNone/>
            </a:pPr>
            <a:r>
              <a:rPr lang="en-US" sz="1600" i="1" dirty="0" smtClean="0"/>
              <a:t>http://intresources.worldbank.org/INTPREMNET/Resources/PREMNoteME1.pdf</a:t>
            </a:r>
            <a:endParaRPr lang="en-US" sz="1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4952-A6AD-4B23-9D40-11852B49065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Content Placeholder 2"/>
          <p:cNvSpPr txBox="1">
            <a:spLocks/>
          </p:cNvSpPr>
          <p:nvPr/>
        </p:nvSpPr>
        <p:spPr bwMode="auto">
          <a:xfrm>
            <a:off x="152400" y="1524000"/>
            <a:ext cx="8153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400" dirty="0" smtClean="0">
                <a:solidFill>
                  <a:schemeClr val="tx2"/>
                </a:solidFill>
                <a:latin typeface="Corbel" pitchFamily="34" charset="0"/>
              </a:rPr>
              <a:t>  </a:t>
            </a:r>
            <a:r>
              <a:rPr lang="es-ES" sz="2200" dirty="0" smtClean="0">
                <a:latin typeface="+mn-lt"/>
              </a:rPr>
              <a:t>Creación</a:t>
            </a:r>
            <a:r>
              <a:rPr lang="es-ES" sz="2200" dirty="0">
                <a:latin typeface="+mn-lt"/>
              </a:rPr>
              <a:t>, </a:t>
            </a:r>
            <a:r>
              <a:rPr lang="es-ES" sz="2200" dirty="0" smtClean="0">
                <a:latin typeface="+mn-lt"/>
              </a:rPr>
              <a:t>recolección </a:t>
            </a:r>
            <a:r>
              <a:rPr lang="es-ES" sz="2200" dirty="0">
                <a:latin typeface="+mn-lt"/>
              </a:rPr>
              <a:t>y administración de información </a:t>
            </a:r>
            <a:r>
              <a:rPr lang="es-ES" sz="2200" dirty="0" smtClean="0">
                <a:latin typeface="+mn-lt"/>
              </a:rPr>
              <a:t>debe ser confiable.</a:t>
            </a:r>
          </a:p>
          <a:p>
            <a:pPr marL="342900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  Parte importante de la información es procesada a través de los sistemas de gestión administrativa pública: </a:t>
            </a:r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Planificación</a:t>
            </a:r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Inversión  </a:t>
            </a:r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Administración financiera</a:t>
            </a:r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 Recursos Humanos</a:t>
            </a:r>
          </a:p>
          <a:p>
            <a:pPr marL="800100" lvl="1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Adquisiciones</a:t>
            </a:r>
          </a:p>
          <a:p>
            <a:pPr marL="342900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 La ausencia de sistemas de administración pública sólidos afecta la calidad y confiabilidad de la información.</a:t>
            </a:r>
          </a:p>
          <a:p>
            <a:pPr marL="342900">
              <a:spcBef>
                <a:spcPts val="0"/>
              </a:spcBef>
              <a:buSzPct val="80000"/>
              <a:buFont typeface="Arial" pitchFamily="34" charset="0"/>
              <a:buChar char="•"/>
            </a:pPr>
            <a:r>
              <a:rPr lang="es-ES" sz="2200" dirty="0" smtClean="0">
                <a:latin typeface="+mn-lt"/>
              </a:rPr>
              <a:t> Esto se agrava cuando parte importante de los servicios son ejecutados en los niveles sub-nacionales de gobierno y éstos son administrativamente débiles: Bolivia, Colombia, Perú.</a:t>
            </a: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0" y="304800"/>
            <a:ext cx="11049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B86958-758F-4654-88E5-B884FCF7A662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2" name="Title 1"/>
          <p:cNvSpPr txBox="1">
            <a:spLocks/>
          </p:cNvSpPr>
          <p:nvPr/>
        </p:nvSpPr>
        <p:spPr>
          <a:xfrm>
            <a:off x="685800" y="427038"/>
            <a:ext cx="7086600" cy="1096962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s-PE" sz="3200" dirty="0" smtClean="0">
                <a:latin typeface="Calibri" pitchFamily="34" charset="0"/>
              </a:rPr>
              <a:t>Los sistemas de gestión administrativa y la información</a:t>
            </a:r>
            <a:endParaRPr lang="en-US" sz="32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>La información de la gestión pública sub-nacional en Colombia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129DC0-3DF1-456E-B95D-860BF44A562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162800" cy="1219200"/>
          </a:xfrm>
        </p:spPr>
        <p:txBody>
          <a:bodyPr wrap="square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s-PE" sz="3200" dirty="0"/>
              <a:t>El contexto de producción de la información en Colombia</a:t>
            </a:r>
            <a:endParaRPr lang="es-ES_tradnl" sz="32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8434" name="Rectangle 4"/>
          <p:cNvSpPr>
            <a:spLocks noChangeArrowheads="1"/>
          </p:cNvSpPr>
          <p:nvPr/>
        </p:nvSpPr>
        <p:spPr bwMode="auto">
          <a:xfrm>
            <a:off x="228600" y="1676400"/>
            <a:ext cx="1828800" cy="6096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s-ES_tradnl" sz="1600" b="1" dirty="0" err="1"/>
              <a:t>COINFO</a:t>
            </a:r>
            <a:endParaRPr lang="es-ES_tradnl" sz="1600" b="1" dirty="0"/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914400" y="4740275"/>
            <a:ext cx="760413" cy="73342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s-ES_tradnl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Sector 2</a:t>
            </a:r>
          </a:p>
        </p:txBody>
      </p:sp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1674813" y="4495800"/>
            <a:ext cx="838200" cy="9779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r>
              <a:rPr lang="es-ES_tradnl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Sector </a:t>
            </a:r>
            <a:br>
              <a:rPr lang="es-ES_tradnl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es-ES_tradnl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8437" name="Rectangle 7"/>
          <p:cNvSpPr>
            <a:spLocks noChangeArrowheads="1"/>
          </p:cNvSpPr>
          <p:nvPr/>
        </p:nvSpPr>
        <p:spPr bwMode="auto">
          <a:xfrm>
            <a:off x="2608263" y="4783138"/>
            <a:ext cx="1201737" cy="6858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none" anchor="ctr"/>
          <a:lstStyle/>
          <a:p>
            <a:pPr algn="ctr"/>
            <a:r>
              <a:rPr lang="es-ES_tradnl" sz="1600" b="1" dirty="0"/>
              <a:t>Hacienda</a:t>
            </a:r>
          </a:p>
        </p:txBody>
      </p:sp>
      <p:sp>
        <p:nvSpPr>
          <p:cNvPr id="18438" name="Rectangle 8"/>
          <p:cNvSpPr>
            <a:spLocks noChangeArrowheads="1"/>
          </p:cNvSpPr>
          <p:nvPr/>
        </p:nvSpPr>
        <p:spPr bwMode="auto">
          <a:xfrm>
            <a:off x="3886200" y="4783138"/>
            <a:ext cx="1066800" cy="6858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600" b="1" dirty="0"/>
              <a:t>Congreso</a:t>
            </a:r>
          </a:p>
        </p:txBody>
      </p:sp>
      <p:sp>
        <p:nvSpPr>
          <p:cNvPr id="18439" name="Rectangle 9"/>
          <p:cNvSpPr>
            <a:spLocks noChangeArrowheads="1"/>
          </p:cNvSpPr>
          <p:nvPr/>
        </p:nvSpPr>
        <p:spPr bwMode="auto">
          <a:xfrm>
            <a:off x="5105400" y="4800600"/>
            <a:ext cx="1371600" cy="685800"/>
          </a:xfrm>
          <a:prstGeom prst="rect">
            <a:avLst/>
          </a:prstGeom>
          <a:solidFill>
            <a:srgbClr val="FF0000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none" anchor="ctr"/>
          <a:lstStyle/>
          <a:p>
            <a:pPr algn="ctr"/>
            <a:r>
              <a:rPr lang="es-ES_tradnl" sz="1600" b="1" dirty="0"/>
              <a:t>Gobiernos</a:t>
            </a:r>
          </a:p>
          <a:p>
            <a:pPr algn="ctr"/>
            <a:r>
              <a:rPr lang="es-ES_tradnl" sz="1600" b="1" dirty="0"/>
              <a:t>Territoriales</a:t>
            </a:r>
          </a:p>
        </p:txBody>
      </p:sp>
      <p:sp>
        <p:nvSpPr>
          <p:cNvPr id="18440" name="Rectangle 10"/>
          <p:cNvSpPr>
            <a:spLocks noChangeArrowheads="1"/>
          </p:cNvSpPr>
          <p:nvPr/>
        </p:nvSpPr>
        <p:spPr bwMode="auto">
          <a:xfrm>
            <a:off x="6553200" y="4419600"/>
            <a:ext cx="1411288" cy="10318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600" b="1" dirty="0"/>
              <a:t>Contraloría</a:t>
            </a:r>
          </a:p>
          <a:p>
            <a:pPr algn="ctr"/>
            <a:r>
              <a:rPr lang="es-ES_tradnl" sz="1600" b="1" dirty="0"/>
              <a:t>General de </a:t>
            </a:r>
            <a:br>
              <a:rPr lang="es-ES_tradnl" sz="1600" b="1" dirty="0"/>
            </a:br>
            <a:r>
              <a:rPr lang="es-ES_tradnl" sz="1600" b="1" dirty="0"/>
              <a:t>la República</a:t>
            </a:r>
          </a:p>
        </p:txBody>
      </p:sp>
      <p:sp>
        <p:nvSpPr>
          <p:cNvPr id="18441" name="Rectangle 11"/>
          <p:cNvSpPr>
            <a:spLocks noChangeArrowheads="1"/>
          </p:cNvSpPr>
          <p:nvPr/>
        </p:nvSpPr>
        <p:spPr bwMode="auto">
          <a:xfrm>
            <a:off x="8047038" y="4759325"/>
            <a:ext cx="990600" cy="7143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600" b="1" dirty="0"/>
              <a:t>Sociedad </a:t>
            </a:r>
          </a:p>
          <a:p>
            <a:pPr algn="ctr"/>
            <a:r>
              <a:rPr lang="es-ES_tradnl" sz="1600" b="1" dirty="0"/>
              <a:t>Civil</a:t>
            </a:r>
          </a:p>
        </p:txBody>
      </p:sp>
      <p:sp>
        <p:nvSpPr>
          <p:cNvPr id="18442" name="Rectangle 12"/>
          <p:cNvSpPr>
            <a:spLocks noChangeArrowheads="1"/>
          </p:cNvSpPr>
          <p:nvPr/>
        </p:nvSpPr>
        <p:spPr bwMode="auto">
          <a:xfrm>
            <a:off x="2895600" y="6026150"/>
            <a:ext cx="990600" cy="328613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s-ES_tradnl" sz="1600" b="1" dirty="0"/>
              <a:t>Pasto</a:t>
            </a:r>
          </a:p>
        </p:txBody>
      </p:sp>
      <p:sp>
        <p:nvSpPr>
          <p:cNvPr id="18443" name="Rectangle 13"/>
          <p:cNvSpPr>
            <a:spLocks noChangeArrowheads="1"/>
          </p:cNvSpPr>
          <p:nvPr/>
        </p:nvSpPr>
        <p:spPr bwMode="auto">
          <a:xfrm>
            <a:off x="4191000" y="6019800"/>
            <a:ext cx="990600" cy="328613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s-ES_tradnl" sz="1600" b="1" dirty="0"/>
              <a:t>Medellín</a:t>
            </a:r>
          </a:p>
        </p:txBody>
      </p:sp>
      <p:sp>
        <p:nvSpPr>
          <p:cNvPr id="18444" name="Line 14"/>
          <p:cNvSpPr>
            <a:spLocks noChangeShapeType="1"/>
          </p:cNvSpPr>
          <p:nvPr/>
        </p:nvSpPr>
        <p:spPr bwMode="auto">
          <a:xfrm flipH="1">
            <a:off x="3505200" y="5486400"/>
            <a:ext cx="1868488" cy="4572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5" name="Line 15"/>
          <p:cNvSpPr>
            <a:spLocks noChangeShapeType="1"/>
          </p:cNvSpPr>
          <p:nvPr/>
        </p:nvSpPr>
        <p:spPr bwMode="auto">
          <a:xfrm flipH="1">
            <a:off x="4876800" y="5486400"/>
            <a:ext cx="762000" cy="4572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6" name="Rectangle 16"/>
          <p:cNvSpPr>
            <a:spLocks noChangeArrowheads="1"/>
          </p:cNvSpPr>
          <p:nvPr/>
        </p:nvSpPr>
        <p:spPr bwMode="auto">
          <a:xfrm>
            <a:off x="457200" y="2895600"/>
            <a:ext cx="1143000" cy="457200"/>
          </a:xfrm>
          <a:prstGeom prst="rect">
            <a:avLst/>
          </a:prstGeom>
          <a:solidFill>
            <a:srgbClr val="FFFF00"/>
          </a:solidFill>
          <a:ln w="28575">
            <a:solidFill>
              <a:srgbClr val="FF0000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FF0000"/>
            </a:outerShdw>
          </a:effectLst>
        </p:spPr>
        <p:txBody>
          <a:bodyPr wrap="none" anchor="ctr" anchorCtr="1"/>
          <a:lstStyle/>
          <a:p>
            <a:pPr algn="ctr"/>
            <a:r>
              <a:rPr lang="es-ES_tradnl" sz="1600" b="1" dirty="0" err="1"/>
              <a:t>DANE</a:t>
            </a:r>
            <a:endParaRPr lang="es-ES_tradnl" sz="1600" b="1" dirty="0"/>
          </a:p>
        </p:txBody>
      </p:sp>
      <p:sp>
        <p:nvSpPr>
          <p:cNvPr id="18447" name="Line 17"/>
          <p:cNvSpPr>
            <a:spLocks noChangeShapeType="1"/>
          </p:cNvSpPr>
          <p:nvPr/>
        </p:nvSpPr>
        <p:spPr bwMode="auto">
          <a:xfrm flipV="1">
            <a:off x="1828800" y="2743200"/>
            <a:ext cx="685800" cy="2286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8" name="Line 18"/>
          <p:cNvSpPr>
            <a:spLocks noChangeShapeType="1"/>
          </p:cNvSpPr>
          <p:nvPr/>
        </p:nvSpPr>
        <p:spPr bwMode="auto">
          <a:xfrm flipH="1">
            <a:off x="6400800" y="1905000"/>
            <a:ext cx="53340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9" name="Rectangle 19"/>
          <p:cNvSpPr>
            <a:spLocks noChangeArrowheads="1"/>
          </p:cNvSpPr>
          <p:nvPr/>
        </p:nvSpPr>
        <p:spPr bwMode="auto">
          <a:xfrm>
            <a:off x="5715000" y="6019800"/>
            <a:ext cx="3124200" cy="609600"/>
          </a:xfrm>
          <a:prstGeom prst="rect">
            <a:avLst/>
          </a:prstGeom>
          <a:solidFill>
            <a:srgbClr val="FF00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s-ES_tradnl" sz="1600" b="1" dirty="0"/>
              <a:t>“Bogotá  ¿Cómo Vamos?”, </a:t>
            </a:r>
            <a:br>
              <a:rPr lang="es-ES_tradnl" sz="1600" b="1" dirty="0"/>
            </a:br>
            <a:r>
              <a:rPr lang="es-ES_tradnl" sz="1600" b="1" dirty="0"/>
              <a:t>Cartagena, Cali y Medellín</a:t>
            </a:r>
          </a:p>
        </p:txBody>
      </p:sp>
      <p:sp>
        <p:nvSpPr>
          <p:cNvPr id="18450" name="Line 20"/>
          <p:cNvSpPr>
            <a:spLocks noChangeShapeType="1"/>
          </p:cNvSpPr>
          <p:nvPr/>
        </p:nvSpPr>
        <p:spPr bwMode="auto">
          <a:xfrm>
            <a:off x="5943600" y="5486400"/>
            <a:ext cx="914400" cy="381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1" name="Line 21"/>
          <p:cNvSpPr>
            <a:spLocks noChangeShapeType="1"/>
          </p:cNvSpPr>
          <p:nvPr/>
        </p:nvSpPr>
        <p:spPr bwMode="auto">
          <a:xfrm flipH="1">
            <a:off x="7848600" y="5486400"/>
            <a:ext cx="762000" cy="3810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52" name="Line 22"/>
          <p:cNvSpPr>
            <a:spLocks noChangeShapeType="1"/>
          </p:cNvSpPr>
          <p:nvPr/>
        </p:nvSpPr>
        <p:spPr bwMode="auto">
          <a:xfrm flipV="1">
            <a:off x="533400" y="3048000"/>
            <a:ext cx="2438400" cy="1752600"/>
          </a:xfrm>
          <a:prstGeom prst="line">
            <a:avLst/>
          </a:prstGeom>
          <a:noFill/>
          <a:ln w="31750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3" name="Line 23"/>
          <p:cNvSpPr>
            <a:spLocks noChangeShapeType="1"/>
          </p:cNvSpPr>
          <p:nvPr/>
        </p:nvSpPr>
        <p:spPr bwMode="auto">
          <a:xfrm flipV="1">
            <a:off x="1295400" y="3048000"/>
            <a:ext cx="1905000" cy="1600200"/>
          </a:xfrm>
          <a:prstGeom prst="line">
            <a:avLst/>
          </a:prstGeom>
          <a:noFill/>
          <a:ln w="31750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4" name="Line 24"/>
          <p:cNvSpPr>
            <a:spLocks noChangeShapeType="1"/>
          </p:cNvSpPr>
          <p:nvPr/>
        </p:nvSpPr>
        <p:spPr bwMode="auto">
          <a:xfrm flipV="1">
            <a:off x="2209800" y="3048000"/>
            <a:ext cx="1219200" cy="13716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5" name="Line 25"/>
          <p:cNvSpPr>
            <a:spLocks noChangeShapeType="1"/>
          </p:cNvSpPr>
          <p:nvPr/>
        </p:nvSpPr>
        <p:spPr bwMode="auto">
          <a:xfrm flipV="1">
            <a:off x="3276600" y="3048000"/>
            <a:ext cx="304800" cy="1676400"/>
          </a:xfrm>
          <a:prstGeom prst="line">
            <a:avLst/>
          </a:prstGeom>
          <a:noFill/>
          <a:ln w="31750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6" name="Line 26"/>
          <p:cNvSpPr>
            <a:spLocks noChangeShapeType="1"/>
          </p:cNvSpPr>
          <p:nvPr/>
        </p:nvSpPr>
        <p:spPr bwMode="auto">
          <a:xfrm flipV="1">
            <a:off x="4419600" y="3048000"/>
            <a:ext cx="0" cy="1676400"/>
          </a:xfrm>
          <a:prstGeom prst="line">
            <a:avLst/>
          </a:prstGeom>
          <a:noFill/>
          <a:ln w="31750">
            <a:solidFill>
              <a:schemeClr val="tx1"/>
            </a:solidFill>
            <a:prstDash val="dash"/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7" name="Line 27"/>
          <p:cNvSpPr>
            <a:spLocks noChangeShapeType="1"/>
          </p:cNvSpPr>
          <p:nvPr/>
        </p:nvSpPr>
        <p:spPr bwMode="auto">
          <a:xfrm flipV="1">
            <a:off x="5791200" y="2971800"/>
            <a:ext cx="0" cy="17526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8" name="Rectangle 28"/>
          <p:cNvSpPr>
            <a:spLocks noChangeArrowheads="1"/>
          </p:cNvSpPr>
          <p:nvPr/>
        </p:nvSpPr>
        <p:spPr bwMode="auto">
          <a:xfrm>
            <a:off x="7086600" y="1447800"/>
            <a:ext cx="1828800" cy="1295400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algn="ctr"/>
            <a:r>
              <a:rPr lang="es-ES_tradnl" sz="1600" b="1" dirty="0"/>
              <a:t/>
            </a:r>
            <a:br>
              <a:rPr lang="es-ES_tradnl" sz="1600" b="1" dirty="0"/>
            </a:br>
            <a:r>
              <a:rPr lang="es-ES_tradnl" sz="1600" b="1" dirty="0"/>
              <a:t>Comité de </a:t>
            </a:r>
            <a:br>
              <a:rPr lang="es-ES_tradnl" sz="1600" b="1" dirty="0"/>
            </a:br>
            <a:r>
              <a:rPr lang="es-ES_tradnl" sz="1600" b="1" dirty="0"/>
              <a:t>Evaluación </a:t>
            </a:r>
          </a:p>
          <a:p>
            <a:pPr algn="ctr"/>
            <a:r>
              <a:rPr lang="es-ES_tradnl" sz="1600" b="1" dirty="0"/>
              <a:t>Intersectorial</a:t>
            </a:r>
          </a:p>
        </p:txBody>
      </p:sp>
      <p:sp>
        <p:nvSpPr>
          <p:cNvPr id="18459" name="Line 29"/>
          <p:cNvSpPr>
            <a:spLocks noChangeShapeType="1"/>
          </p:cNvSpPr>
          <p:nvPr/>
        </p:nvSpPr>
        <p:spPr bwMode="auto">
          <a:xfrm>
            <a:off x="2133600" y="1905000"/>
            <a:ext cx="38100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60" name="Line 30"/>
          <p:cNvSpPr>
            <a:spLocks noChangeShapeType="1"/>
          </p:cNvSpPr>
          <p:nvPr/>
        </p:nvSpPr>
        <p:spPr bwMode="auto">
          <a:xfrm flipV="1">
            <a:off x="1066800" y="2362200"/>
            <a:ext cx="0" cy="45720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61" name="Text Box 31"/>
          <p:cNvSpPr txBox="1">
            <a:spLocks noChangeArrowheads="1"/>
          </p:cNvSpPr>
          <p:nvPr/>
        </p:nvSpPr>
        <p:spPr bwMode="auto">
          <a:xfrm>
            <a:off x="304800" y="5943600"/>
            <a:ext cx="1981200" cy="609600"/>
          </a:xfrm>
          <a:prstGeom prst="rect">
            <a:avLst/>
          </a:prstGeom>
          <a:solidFill>
            <a:srgbClr val="FFFF00"/>
          </a:solidFill>
          <a:ln w="28575" algn="ctr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s-ES_tradnl" sz="1600" b="1">
                <a:cs typeface="Arial" charset="0"/>
              </a:rPr>
              <a:t>Entidades o Ministerios</a:t>
            </a:r>
            <a:endParaRPr lang="en-US" sz="1600" b="1">
              <a:cs typeface="Arial" charset="0"/>
            </a:endParaRPr>
          </a:p>
        </p:txBody>
      </p:sp>
      <p:sp>
        <p:nvSpPr>
          <p:cNvPr id="18462" name="AutoShape 32"/>
          <p:cNvSpPr>
            <a:spLocks/>
          </p:cNvSpPr>
          <p:nvPr/>
        </p:nvSpPr>
        <p:spPr bwMode="auto">
          <a:xfrm rot="-5400000">
            <a:off x="1096962" y="4589463"/>
            <a:ext cx="346075" cy="2209800"/>
          </a:xfrm>
          <a:prstGeom prst="leftBrace">
            <a:avLst>
              <a:gd name="adj1" fmla="val 53211"/>
              <a:gd name="adj2" fmla="val 50000"/>
            </a:avLst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endParaRPr lang="en-US">
              <a:latin typeface="Corbel" pitchFamily="34" charset="0"/>
            </a:endParaRPr>
          </a:p>
        </p:txBody>
      </p:sp>
      <p:sp>
        <p:nvSpPr>
          <p:cNvPr id="18463" name="Rectangle 33"/>
          <p:cNvSpPr>
            <a:spLocks noChangeArrowheads="1"/>
          </p:cNvSpPr>
          <p:nvPr/>
        </p:nvSpPr>
        <p:spPr bwMode="auto">
          <a:xfrm>
            <a:off x="2743200" y="1371600"/>
            <a:ext cx="3657600" cy="1524000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s-ES_tradnl" sz="1600" b="1" dirty="0"/>
              <a:t>Sistema Nacional </a:t>
            </a:r>
            <a:r>
              <a:rPr lang="es-ES_tradnl" sz="1600" b="1" dirty="0" err="1"/>
              <a:t>GBR</a:t>
            </a:r>
            <a:endParaRPr lang="es-ES_tradnl" sz="1600" b="1" dirty="0"/>
          </a:p>
          <a:p>
            <a:pPr algn="ctr"/>
            <a:r>
              <a:rPr lang="es-ES_tradnl" sz="1600" b="1" dirty="0"/>
              <a:t>(SINERGIA/</a:t>
            </a:r>
            <a:r>
              <a:rPr lang="es-ES_tradnl" sz="1600" b="1" dirty="0" err="1"/>
              <a:t>SIGOB</a:t>
            </a:r>
            <a:r>
              <a:rPr lang="es-ES_tradnl" sz="1600" b="1" dirty="0"/>
              <a:t>)</a:t>
            </a:r>
          </a:p>
          <a:p>
            <a:pPr algn="ctr"/>
            <a:r>
              <a:rPr lang="es-ES_tradnl" sz="1600" b="1" dirty="0"/>
              <a:t>Metas Presidenciales,</a:t>
            </a:r>
          </a:p>
          <a:p>
            <a:pPr algn="ctr"/>
            <a:r>
              <a:rPr lang="es-ES_tradnl" sz="1600" b="1" dirty="0"/>
              <a:t>Estadísticas, </a:t>
            </a:r>
            <a:br>
              <a:rPr lang="es-ES_tradnl" sz="1600" b="1" dirty="0"/>
            </a:br>
            <a:r>
              <a:rPr lang="es-ES_tradnl" sz="1600" b="1" dirty="0"/>
              <a:t>Monitoreo y Evaluación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391400" cy="1143000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sz="3200" dirty="0" err="1"/>
              <a:t>SINERGIA</a:t>
            </a:r>
            <a:r>
              <a:rPr lang="en-US" sz="3200" dirty="0"/>
              <a:t> – </a:t>
            </a:r>
            <a:r>
              <a:rPr lang="en-US" sz="3200" dirty="0" err="1"/>
              <a:t>Fortalezas</a:t>
            </a:r>
            <a:r>
              <a:rPr lang="en-US" sz="3200" dirty="0"/>
              <a:t> y </a:t>
            </a:r>
            <a:r>
              <a:rPr lang="en-US" sz="3200" dirty="0" err="1"/>
              <a:t>Debilidades</a:t>
            </a:r>
            <a:endParaRPr lang="es-ES_tradnl" sz="3200" dirty="0"/>
          </a:p>
        </p:txBody>
      </p:sp>
      <p:sp>
        <p:nvSpPr>
          <p:cNvPr id="2048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7467600" cy="5257800"/>
          </a:xfrm>
        </p:spPr>
        <p:txBody>
          <a:bodyPr>
            <a:noAutofit/>
          </a:bodyPr>
          <a:lstStyle/>
          <a:p>
            <a:pPr algn="just" eaLnBrk="1" hangingPunct="1">
              <a:spcBef>
                <a:spcPct val="0"/>
              </a:spcBef>
              <a:spcAft>
                <a:spcPct val="50000"/>
              </a:spcAft>
            </a:pPr>
            <a:r>
              <a:rPr lang="es-PE" sz="2000" dirty="0" smtClean="0"/>
              <a:t>Alta utilización del subsistema de monitoreo por parte del Presidente para </a:t>
            </a:r>
            <a:r>
              <a:rPr lang="es-PE" sz="2000" i="1" dirty="0" err="1" smtClean="0"/>
              <a:t>oversight</a:t>
            </a:r>
            <a:r>
              <a:rPr lang="es-PE" sz="2000" i="1" dirty="0" smtClean="0"/>
              <a:t> </a:t>
            </a:r>
            <a:r>
              <a:rPr lang="es-PE" sz="2000" dirty="0" smtClean="0"/>
              <a:t>de los Ministerios y Ministros, a través de las metas de desempeño, y para</a:t>
            </a:r>
            <a:r>
              <a:rPr lang="es-PE" sz="2000" i="1" dirty="0" smtClean="0"/>
              <a:t> </a:t>
            </a:r>
            <a:r>
              <a:rPr lang="es-PE" sz="2000" i="1" dirty="0" err="1" smtClean="0"/>
              <a:t>accountability</a:t>
            </a:r>
            <a:r>
              <a:rPr lang="es-PE" sz="2000" i="1" dirty="0" smtClean="0"/>
              <a:t>, </a:t>
            </a:r>
            <a:r>
              <a:rPr lang="es-PE" sz="2000" dirty="0" smtClean="0"/>
              <a:t>por ejemplo “control social”</a:t>
            </a:r>
          </a:p>
          <a:p>
            <a:pPr algn="just" eaLnBrk="1" hangingPunct="1">
              <a:spcBef>
                <a:spcPct val="0"/>
              </a:spcBef>
              <a:spcAft>
                <a:spcPct val="50000"/>
              </a:spcAft>
            </a:pPr>
            <a:r>
              <a:rPr lang="es-PE" sz="2000" dirty="0" smtClean="0"/>
              <a:t>Rigurosas evaluaciones de impacto conducidas por externos, que tienen mucha credibilidad</a:t>
            </a:r>
          </a:p>
          <a:p>
            <a:pPr algn="just" eaLnBrk="1" hangingPunct="1">
              <a:spcBef>
                <a:spcPct val="0"/>
              </a:spcBef>
              <a:spcAft>
                <a:spcPct val="50000"/>
              </a:spcAft>
            </a:pPr>
            <a:r>
              <a:rPr lang="es-PE" sz="2000" dirty="0" smtClean="0"/>
              <a:t>DNP trabaja en coordinación con los ministerios o agencias sectoriales, así como con las municipalidades</a:t>
            </a:r>
          </a:p>
          <a:p>
            <a:pPr algn="just">
              <a:lnSpc>
                <a:spcPct val="70000"/>
              </a:lnSpc>
            </a:pPr>
            <a:r>
              <a:rPr lang="es-PE" sz="2000" dirty="0" smtClean="0">
                <a:solidFill>
                  <a:srgbClr val="FF0000"/>
                </a:solidFill>
              </a:rPr>
              <a:t>Insuficiente confianza en la información de M&amp;E para apoyar la planeación nacional o la toma de decisiones presupuestales</a:t>
            </a:r>
            <a:r>
              <a:rPr lang="es-PE" sz="2000" dirty="0" smtClean="0"/>
              <a:t>.</a:t>
            </a:r>
          </a:p>
          <a:p>
            <a:pPr algn="just">
              <a:lnSpc>
                <a:spcPct val="70000"/>
              </a:lnSpc>
            </a:pPr>
            <a:endParaRPr lang="es-PE" sz="2000" dirty="0" smtClean="0"/>
          </a:p>
          <a:p>
            <a:pPr algn="just">
              <a:lnSpc>
                <a:spcPct val="70000"/>
              </a:lnSpc>
            </a:pPr>
            <a:r>
              <a:rPr lang="es-PE" sz="2000" dirty="0" smtClean="0"/>
              <a:t>Coordinación débil de los roles/funciones de M&amp;E dentro de DNP y con los ministerios centrales y sectoriales.</a:t>
            </a:r>
          </a:p>
          <a:p>
            <a:pPr eaLnBrk="1" hangingPunct="1"/>
            <a:endParaRPr lang="es-ES_tradnl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15200" cy="1143000"/>
          </a:xfrm>
        </p:spPr>
        <p:txBody>
          <a:bodyPr>
            <a:noAutofit/>
          </a:bodyPr>
          <a:lstStyle/>
          <a:p>
            <a:r>
              <a:rPr lang="es-PE" sz="3600" dirty="0" smtClean="0"/>
              <a:t>Capacidades Administrativas de los Gobiernos Sub-Nacionales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7315200" cy="4876800"/>
          </a:xfrm>
        </p:spPr>
        <p:txBody>
          <a:bodyPr>
            <a:normAutofit fontScale="92500" lnSpcReduction="20000"/>
          </a:bodyPr>
          <a:lstStyle/>
          <a:p>
            <a:pPr algn="just">
              <a:lnSpc>
                <a:spcPct val="90000"/>
              </a:lnSpc>
              <a:spcBef>
                <a:spcPts val="1600"/>
              </a:spcBef>
              <a:buSzPct val="80000"/>
            </a:pPr>
            <a:r>
              <a:rPr lang="es-CL" sz="2100" dirty="0" smtClean="0"/>
              <a:t>La prestación de servicios (salud, educación, agua y saneamiento), claves para el desarrollo social y económico, es mayoritariamente responsabilidad de los gobiernos sub-nacionales.</a:t>
            </a:r>
          </a:p>
          <a:p>
            <a:pPr algn="just">
              <a:lnSpc>
                <a:spcPct val="90000"/>
              </a:lnSpc>
              <a:spcBef>
                <a:spcPts val="1600"/>
              </a:spcBef>
              <a:buSzPct val="80000"/>
            </a:pPr>
            <a:r>
              <a:rPr lang="es-CL" sz="2100" dirty="0" smtClean="0"/>
              <a:t>Los recursos que se manejan a nivel sub-nacional son muy grandes. En 2008, en total ejecutaron el gasto equivalente a 7.7% del PIB.</a:t>
            </a:r>
          </a:p>
          <a:p>
            <a:pPr algn="just">
              <a:lnSpc>
                <a:spcPct val="90000"/>
              </a:lnSpc>
              <a:spcBef>
                <a:spcPts val="1600"/>
              </a:spcBef>
              <a:buSzPct val="80000"/>
            </a:pPr>
            <a:r>
              <a:rPr lang="es-CL" sz="2100" dirty="0" smtClean="0"/>
              <a:t>Municipios y departamentos recaudan sólo 2.4% del PIB en ingresos tributarios (equivalente a una quinta parte del ingreso por impuestos del “sector público combinado” – central). </a:t>
            </a:r>
          </a:p>
          <a:p>
            <a:pPr algn="just">
              <a:lnSpc>
                <a:spcPct val="90000"/>
              </a:lnSpc>
              <a:spcBef>
                <a:spcPts val="1600"/>
              </a:spcBef>
              <a:buSzPct val="80000"/>
            </a:pPr>
            <a:r>
              <a:rPr lang="es-CL" sz="2100" dirty="0" smtClean="0"/>
              <a:t>La diferencia es cubierta con recursos del Sistema General de Participaciones y otras fuentes de ingreso, que incluyen ingresos no tributarios y regalías: alcanzan el 3.9% del PIB. </a:t>
            </a:r>
          </a:p>
          <a:p>
            <a:pPr algn="just">
              <a:lnSpc>
                <a:spcPct val="90000"/>
              </a:lnSpc>
              <a:spcBef>
                <a:spcPts val="1600"/>
              </a:spcBef>
              <a:buSzPct val="80000"/>
            </a:pPr>
            <a:r>
              <a:rPr lang="es-CL" sz="2100" dirty="0" smtClean="0"/>
              <a:t>Recursos del Sistema General de Participaciones y regalías se encuentran “pre-asignados” a financiar la prestación de servicios.</a:t>
            </a:r>
          </a:p>
          <a:p>
            <a:pPr algn="just">
              <a:lnSpc>
                <a:spcPct val="90000"/>
              </a:lnSpc>
              <a:spcBef>
                <a:spcPts val="1600"/>
              </a:spcBef>
              <a:buSzPct val="80000"/>
            </a:pPr>
            <a:r>
              <a:rPr lang="es-CL" sz="2100" dirty="0" smtClean="0"/>
              <a:t>Los sistemas de M&amp;E supervisan gastos que, MAYORITARIAMENTE, se ejecutan por los gobiernos sub-nacionales.</a:t>
            </a:r>
          </a:p>
          <a:p>
            <a:pPr algn="just">
              <a:lnSpc>
                <a:spcPct val="90000"/>
              </a:lnSpc>
              <a:spcBef>
                <a:spcPts val="1600"/>
              </a:spcBef>
              <a:buSzPct val="80000"/>
            </a:pPr>
            <a:r>
              <a:rPr lang="es-CL" sz="2100" dirty="0" smtClean="0"/>
              <a:t>Qué calidad presenta la información producida por gobiernos sub-nacionales?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BE4952-A6AD-4B23-9D40-11852B49065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4716</TotalTime>
  <Words>1474</Words>
  <Application>Microsoft Office PowerPoint</Application>
  <PresentationFormat>On-screen Show (4:3)</PresentationFormat>
  <Paragraphs>174</Paragraphs>
  <Slides>19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 Mejorando el Desempeño  (y la calidad de la información)  de los Gobiernos Sub-nacionales:   La Metodología de Evaluación y Plan de Acción Rápida para la Mejora de la Gestión Administrativa Pública  </vt:lpstr>
      <vt:lpstr>Contenido</vt:lpstr>
      <vt:lpstr>Información: Base fundamental de los sistemas de M&amp;E</vt:lpstr>
      <vt:lpstr>  “Conceptual Framework for Monitoring and Evaluation” </vt:lpstr>
      <vt:lpstr>Slide 5</vt:lpstr>
      <vt:lpstr>La información de la gestión pública sub-nacional en Colombia</vt:lpstr>
      <vt:lpstr>El contexto de producción de la información en Colombia</vt:lpstr>
      <vt:lpstr>SINERGIA – Fortalezas y Debilidades</vt:lpstr>
      <vt:lpstr>Capacidades Administrativas de los Gobiernos Sub-Nacionales</vt:lpstr>
      <vt:lpstr>Herramientas para supervisar la prestación de servicios</vt:lpstr>
      <vt:lpstr>Qué se evalúa sobre la “Capacidad Administrativa”</vt:lpstr>
      <vt:lpstr>Qué límites tienen las herramientas vigentes de evaluación</vt:lpstr>
      <vt:lpstr>  PERCENTAGE OF MUNICIPALITIES WITH PROBLEMS IN MANAGEMENT OF SUBSIDIZED REGIMES RESOURCES, 2003–04  </vt:lpstr>
      <vt:lpstr>La Metodología de Evaluaciones y Planes de Acción Rápida de la Gestión Administrativa 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 RAAPs</dc:title>
  <dc:creator>adelvillar</dc:creator>
  <cp:lastModifiedBy>wb327634</cp:lastModifiedBy>
  <cp:revision>136</cp:revision>
  <dcterms:created xsi:type="dcterms:W3CDTF">2010-05-18T19:44:51Z</dcterms:created>
  <dcterms:modified xsi:type="dcterms:W3CDTF">2010-08-27T05:10:10Z</dcterms:modified>
</cp:coreProperties>
</file>