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36.xml" ContentType="application/vnd.openxmlformats-officedocument.presentationml.slide+xml"/>
  <Override PartName="/ppt/slideLayouts/slideLayout46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24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20.xml" ContentType="application/vnd.openxmlformats-officedocument.presentationml.slideLayout+xml"/>
  <Override PartName="/docProps/custom.xml" ContentType="application/vnd.openxmlformats-officedocument.custom-properties+xml"/>
  <Override PartName="/ppt/slideMasters/slideMaster8.xml" ContentType="application/vnd.openxmlformats-officedocument.presentationml.slideMaster+xml"/>
  <Override PartName="/ppt/slideMasters/slideMaster11.xml" ContentType="application/vnd.openxmlformats-officedocument.presentationml.slideMaster+xml"/>
  <Override PartName="/ppt/theme/theme14.xml" ContentType="application/vnd.openxmlformats-officedocument.theme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25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Layouts/slideLayout1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21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Layouts/slideLayout99.xml" ContentType="application/vnd.openxmlformats-officedocument.presentationml.slideLayout+xml"/>
  <Override PartName="/ppt/slideMasters/slideMaster5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88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Default Extension="wmf" ContentType="image/x-wmf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115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theme/theme12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theme/theme9.xml" ContentType="application/vnd.openxmlformats-officedocument.theme+xml"/>
  <Override PartName="/ppt/theme/theme13.xml" ContentType="application/vnd.openxmlformats-officedocument.theme+xml"/>
  <Override PartName="/ppt/slides/slide8.xml" ContentType="application/vnd.openxmlformats-officedocument.presentationml.slide+xml"/>
  <Override PartName="/ppt/slideLayouts/slideLayout6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1.xml" ContentType="application/vnd.openxmlformats-officedocument.theme+xml"/>
  <Override PartName="/ppt/slideLayouts/slideLayout53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s/slide32.xml" ContentType="application/vnd.openxmlformats-officedocument.presentationml.slide+xml"/>
  <Override PartName="/ppt/slideLayouts/slideLayout42.xml" ContentType="application/vnd.openxmlformats-officedocument.presentationml.slideLayout+xml"/>
  <Override PartName="/ppt/slideLayouts/slideLayout131.xml" ContentType="application/vnd.openxmlformats-officedocument.presentationml.slideLayout+xml"/>
  <Default Extension="docx" ContentType="application/vnd.openxmlformats-officedocument.wordprocessingml.document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5" r:id="rId1"/>
    <p:sldMasterId id="2147483746" r:id="rId2"/>
    <p:sldMasterId id="2147483747" r:id="rId3"/>
    <p:sldMasterId id="2147483748" r:id="rId4"/>
    <p:sldMasterId id="2147484167" r:id="rId5"/>
    <p:sldMasterId id="2147484168" r:id="rId6"/>
    <p:sldMasterId id="2147484169" r:id="rId7"/>
    <p:sldMasterId id="2147484170" r:id="rId8"/>
    <p:sldMasterId id="2147484171" r:id="rId9"/>
    <p:sldMasterId id="2147484172" r:id="rId10"/>
    <p:sldMasterId id="2147484174" r:id="rId11"/>
    <p:sldMasterId id="2147484175" r:id="rId12"/>
  </p:sldMasterIdLst>
  <p:notesMasterIdLst>
    <p:notesMasterId r:id="rId50"/>
  </p:notesMasterIdLst>
  <p:handoutMasterIdLst>
    <p:handoutMasterId r:id="rId51"/>
  </p:handoutMasterIdLst>
  <p:sldIdLst>
    <p:sldId id="849" r:id="rId13"/>
    <p:sldId id="1025" r:id="rId14"/>
    <p:sldId id="1024" r:id="rId15"/>
    <p:sldId id="895" r:id="rId16"/>
    <p:sldId id="963" r:id="rId17"/>
    <p:sldId id="966" r:id="rId18"/>
    <p:sldId id="967" r:id="rId19"/>
    <p:sldId id="968" r:id="rId20"/>
    <p:sldId id="969" r:id="rId21"/>
    <p:sldId id="973" r:id="rId22"/>
    <p:sldId id="974" r:id="rId23"/>
    <p:sldId id="977" r:id="rId24"/>
    <p:sldId id="978" r:id="rId25"/>
    <p:sldId id="935" r:id="rId26"/>
    <p:sldId id="1015" r:id="rId27"/>
    <p:sldId id="921" r:id="rId28"/>
    <p:sldId id="1016" r:id="rId29"/>
    <p:sldId id="1026" r:id="rId30"/>
    <p:sldId id="1027" r:id="rId31"/>
    <p:sldId id="1028" r:id="rId32"/>
    <p:sldId id="1017" r:id="rId33"/>
    <p:sldId id="916" r:id="rId34"/>
    <p:sldId id="985" r:id="rId35"/>
    <p:sldId id="986" r:id="rId36"/>
    <p:sldId id="990" r:id="rId37"/>
    <p:sldId id="991" r:id="rId38"/>
    <p:sldId id="992" r:id="rId39"/>
    <p:sldId id="995" r:id="rId40"/>
    <p:sldId id="997" r:id="rId41"/>
    <p:sldId id="998" r:id="rId42"/>
    <p:sldId id="1000" r:id="rId43"/>
    <p:sldId id="1003" r:id="rId44"/>
    <p:sldId id="1002" r:id="rId45"/>
    <p:sldId id="1004" r:id="rId46"/>
    <p:sldId id="1007" r:id="rId47"/>
    <p:sldId id="1030" r:id="rId48"/>
    <p:sldId id="1029" r:id="rId49"/>
  </p:sldIdLst>
  <p:sldSz cx="9144000" cy="6858000" type="screen4x3"/>
  <p:notesSz cx="6788150" cy="9923463"/>
  <p:defaultTextStyle>
    <a:defPPr>
      <a:defRPr lang="pt-BR"/>
    </a:defPPr>
    <a:lvl1pPr algn="l" rtl="0" fontAlgn="base">
      <a:spcBef>
        <a:spcPct val="20000"/>
      </a:spcBef>
      <a:spcAft>
        <a:spcPct val="0"/>
      </a:spcAft>
      <a:buFont typeface="Monotype Sorts" pitchFamily="2" charset="2"/>
      <a:buChar char="o"/>
      <a:defRPr sz="2800" b="1" kern="1200">
        <a:solidFill>
          <a:srgbClr val="000066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Font typeface="Monotype Sorts" pitchFamily="2" charset="2"/>
      <a:buChar char="o"/>
      <a:defRPr sz="2800" b="1" kern="1200">
        <a:solidFill>
          <a:srgbClr val="000066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Font typeface="Monotype Sorts" pitchFamily="2" charset="2"/>
      <a:buChar char="o"/>
      <a:defRPr sz="2800" b="1" kern="1200">
        <a:solidFill>
          <a:srgbClr val="000066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Font typeface="Monotype Sorts" pitchFamily="2" charset="2"/>
      <a:buChar char="o"/>
      <a:defRPr sz="2800" b="1" kern="1200">
        <a:solidFill>
          <a:srgbClr val="000066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Font typeface="Monotype Sorts" pitchFamily="2" charset="2"/>
      <a:buChar char="o"/>
      <a:defRPr sz="2800" b="1" kern="1200">
        <a:solidFill>
          <a:srgbClr val="000066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b="1" kern="1200">
        <a:solidFill>
          <a:srgbClr val="000066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b="1" kern="1200">
        <a:solidFill>
          <a:srgbClr val="000066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b="1" kern="1200">
        <a:solidFill>
          <a:srgbClr val="000066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b="1" kern="1200">
        <a:solidFill>
          <a:srgbClr val="000066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FF00"/>
    </p:penClr>
  </p:showPr>
  <p:clrMru>
    <a:srgbClr val="6699FF"/>
    <a:srgbClr val="AFE1FF"/>
    <a:srgbClr val="CC0000"/>
    <a:srgbClr val="CCECFF"/>
    <a:srgbClr val="003366"/>
    <a:srgbClr val="333399"/>
    <a:srgbClr val="000099"/>
    <a:srgbClr val="0033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54" autoAdjust="0"/>
    <p:restoredTop sz="94660"/>
  </p:normalViewPr>
  <p:slideViewPr>
    <p:cSldViewPr snapToGrid="0">
      <p:cViewPr varScale="1">
        <p:scale>
          <a:sx n="78" d="100"/>
          <a:sy n="78" d="100"/>
        </p:scale>
        <p:origin x="-109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 snapToGrid="0">
      <p:cViewPr varScale="1">
        <p:scale>
          <a:sx n="37" d="100"/>
          <a:sy n="37" d="100"/>
        </p:scale>
        <p:origin x="-1578" y="-102"/>
      </p:cViewPr>
      <p:guideLst>
        <p:guide orient="horz" pos="3125"/>
        <p:guide pos="213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9" Type="http://schemas.openxmlformats.org/officeDocument/2006/relationships/slide" Target="slides/slide27.xml"/><Relationship Id="rId21" Type="http://schemas.openxmlformats.org/officeDocument/2006/relationships/slide" Target="slides/slide9.xml"/><Relationship Id="rId34" Type="http://schemas.openxmlformats.org/officeDocument/2006/relationships/slide" Target="slides/slide22.xml"/><Relationship Id="rId42" Type="http://schemas.openxmlformats.org/officeDocument/2006/relationships/slide" Target="slides/slide30.xml"/><Relationship Id="rId47" Type="http://schemas.openxmlformats.org/officeDocument/2006/relationships/slide" Target="slides/slide3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38" Type="http://schemas.openxmlformats.org/officeDocument/2006/relationships/slide" Target="slides/slide26.xml"/><Relationship Id="rId46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41" Type="http://schemas.openxmlformats.org/officeDocument/2006/relationships/slide" Target="slides/slide2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slide" Target="slides/slide25.xml"/><Relationship Id="rId40" Type="http://schemas.openxmlformats.org/officeDocument/2006/relationships/slide" Target="slides/slide28.xml"/><Relationship Id="rId45" Type="http://schemas.openxmlformats.org/officeDocument/2006/relationships/slide" Target="slides/slide33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slide" Target="slides/slide24.xml"/><Relationship Id="rId49" Type="http://schemas.openxmlformats.org/officeDocument/2006/relationships/slide" Target="slides/slide3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4" Type="http://schemas.openxmlformats.org/officeDocument/2006/relationships/slide" Target="slides/slide32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slide" Target="slides/slide23.xml"/><Relationship Id="rId43" Type="http://schemas.openxmlformats.org/officeDocument/2006/relationships/slide" Target="slides/slide31.xml"/><Relationship Id="rId48" Type="http://schemas.openxmlformats.org/officeDocument/2006/relationships/slide" Target="slides/slide36.xml"/><Relationship Id="rId8" Type="http://schemas.openxmlformats.org/officeDocument/2006/relationships/slideMaster" Target="slideMasters/slideMaster8.xml"/><Relationship Id="rId51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6575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23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6513" y="9426575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01B913AB-3716-4AD1-A3E8-E5518BF0E63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6513" y="0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1204" name="Rectangle 4"/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914400" y="744538"/>
            <a:ext cx="4960938" cy="37211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3288"/>
            <a:ext cx="4975225" cy="446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</a:p>
        </p:txBody>
      </p:sp>
      <p:sp>
        <p:nvSpPr>
          <p:cNvPr id="307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26575"/>
            <a:ext cx="2941638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07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6513" y="9426575"/>
            <a:ext cx="2941637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629" tIns="46314" rIns="92629" bIns="46314" numCol="1" anchor="b" anchorCtr="0" compatLnSpc="1">
            <a:prstTxWarp prst="textNoShape">
              <a:avLst/>
            </a:prstTxWarp>
          </a:bodyPr>
          <a:lstStyle>
            <a:lvl1pPr algn="r" defTabSz="925513">
              <a:spcBef>
                <a:spcPct val="0"/>
              </a:spcBef>
              <a:buFontTx/>
              <a:buNone/>
              <a:defRPr sz="1200" b="0">
                <a:solidFill>
                  <a:schemeClr val="tx1"/>
                </a:solidFill>
                <a:latin typeface="Times New Roman" pitchFamily="18" charset="0"/>
              </a:defRPr>
            </a:lvl1pPr>
          </a:lstStyle>
          <a:p>
            <a:pPr>
              <a:defRPr/>
            </a:pPr>
            <a:fld id="{7878DB9E-F1F2-40D6-A631-6C736BCB3A3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95250" indent="-95250" algn="l" rtl="0" eaLnBrk="0" fontAlgn="base" hangingPunct="0">
      <a:spcBef>
        <a:spcPct val="30000"/>
      </a:spcBef>
      <a:spcAft>
        <a:spcPct val="0"/>
      </a:spcAft>
      <a:buChar char="•"/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2228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090E1FB-8FB6-419D-912A-0620DB17BE85}" type="slidenum">
              <a:rPr lang="pt-BR" smtClean="0"/>
              <a:pPr/>
              <a:t>8</a:t>
            </a:fld>
            <a:endParaRPr lang="pt-B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Espaço Reservado para Imagem de Slide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Espaço Reservado para Anotações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53252" name="Espaço Reservado para Número de Slide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C2E710-27C7-43FF-B034-967F1C7EA279}" type="slidenum">
              <a:rPr lang="pt-BR" smtClean="0"/>
              <a:pPr/>
              <a:t>11</a:t>
            </a:fld>
            <a:endParaRPr lang="pt-B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395288" y="1341438"/>
            <a:ext cx="4100512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341438"/>
            <a:ext cx="4100513" cy="5287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 smtClean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61150" y="260350"/>
            <a:ext cx="2087563" cy="6369050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395288" y="260350"/>
            <a:ext cx="6113462" cy="6369050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vmlDrawing" Target="../drawings/vmlDrawing1.v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vmlDrawing" Target="../drawings/vmlDrawing10.v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5" Type="http://schemas.openxmlformats.org/officeDocument/2006/relationships/oleObject" Target="../embeddings/oleObject10.bin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Relationship Id="rId14" Type="http://schemas.openxmlformats.org/officeDocument/2006/relationships/image" Target="../media/image2.png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vmlDrawing" Target="../drawings/vmlDrawing11.vml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5" Type="http://schemas.openxmlformats.org/officeDocument/2006/relationships/oleObject" Target="../embeddings/oleObject11.bin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Relationship Id="rId14" Type="http://schemas.openxmlformats.org/officeDocument/2006/relationships/image" Target="../media/image2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vmlDrawing" Target="../drawings/vmlDrawing12.vml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5" Type="http://schemas.openxmlformats.org/officeDocument/2006/relationships/oleObject" Target="../embeddings/oleObject12.bin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vmlDrawing" Target="../drawings/vmlDrawing2.v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oleObject" Target="../embeddings/oleObject2.bin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vmlDrawing" Target="../drawings/vmlDrawing3.v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oleObject" Target="../embeddings/oleObject3.bin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2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vmlDrawing" Target="../drawings/vmlDrawing4.v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5" Type="http://schemas.openxmlformats.org/officeDocument/2006/relationships/oleObject" Target="../embeddings/oleObject4.bin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2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vmlDrawing" Target="../drawings/vmlDrawing5.v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5" Type="http://schemas.openxmlformats.org/officeDocument/2006/relationships/oleObject" Target="../embeddings/oleObject5.bin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Relationship Id="rId14" Type="http://schemas.openxmlformats.org/officeDocument/2006/relationships/image" Target="../media/image2.png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vmlDrawing" Target="../drawings/vmlDrawing6.v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5" Type="http://schemas.openxmlformats.org/officeDocument/2006/relationships/oleObject" Target="../embeddings/oleObject6.bin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Relationship Id="rId14" Type="http://schemas.openxmlformats.org/officeDocument/2006/relationships/image" Target="../media/image2.pn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vmlDrawing" Target="../drawings/vmlDrawing7.v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5" Type="http://schemas.openxmlformats.org/officeDocument/2006/relationships/oleObject" Target="../embeddings/oleObject7.bin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Relationship Id="rId1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vmlDrawing" Target="../drawings/vmlDrawing8.v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oleObject" Target="../embeddings/oleObject8.bin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image" Target="../media/image2.pn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vmlDrawing" Target="../drawings/vmlDrawing9.v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6" Type="http://schemas.openxmlformats.org/officeDocument/2006/relationships/image" Target="../media/image3.wmf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5" Type="http://schemas.openxmlformats.org/officeDocument/2006/relationships/oleObject" Target="../embeddings/oleObject9.bin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6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1026" name="Imagem de bitmap" r:id="rId15" imgW="2066667" imgH="1066667" progId="Paint.Picture">
              <p:embed/>
            </p:oleObj>
          </a:graphicData>
        </a:graphic>
      </p:graphicFrame>
      <p:pic>
        <p:nvPicPr>
          <p:cNvPr id="1029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0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76" r:id="rId1"/>
    <p:sldLayoutId id="2147484177" r:id="rId2"/>
    <p:sldLayoutId id="2147484178" r:id="rId3"/>
    <p:sldLayoutId id="2147484179" r:id="rId4"/>
    <p:sldLayoutId id="2147484180" r:id="rId5"/>
    <p:sldLayoutId id="2147484181" r:id="rId6"/>
    <p:sldLayoutId id="2147484182" r:id="rId7"/>
    <p:sldLayoutId id="2147484183" r:id="rId8"/>
    <p:sldLayoutId id="2147484184" r:id="rId9"/>
    <p:sldLayoutId id="2147484185" r:id="rId10"/>
    <p:sldLayoutId id="2147484186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0242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10242" name="Imagem de bitmap" r:id="rId15" imgW="2066667" imgH="1066667" progId="Paint.Picture">
              <p:embed/>
            </p:oleObj>
          </a:graphicData>
        </a:graphic>
      </p:graphicFrame>
      <p:pic>
        <p:nvPicPr>
          <p:cNvPr id="10245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6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75" r:id="rId1"/>
    <p:sldLayoutId id="2147484276" r:id="rId2"/>
    <p:sldLayoutId id="2147484277" r:id="rId3"/>
    <p:sldLayoutId id="2147484278" r:id="rId4"/>
    <p:sldLayoutId id="2147484279" r:id="rId5"/>
    <p:sldLayoutId id="2147484280" r:id="rId6"/>
    <p:sldLayoutId id="2147484281" r:id="rId7"/>
    <p:sldLayoutId id="2147484282" r:id="rId8"/>
    <p:sldLayoutId id="2147484283" r:id="rId9"/>
    <p:sldLayoutId id="2147484284" r:id="rId10"/>
    <p:sldLayoutId id="2147484285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1266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11266" name="Imagem de bitmap" r:id="rId15" imgW="2066667" imgH="1066667" progId="Paint.Picture">
              <p:embed/>
            </p:oleObj>
          </a:graphicData>
        </a:graphic>
      </p:graphicFrame>
      <p:pic>
        <p:nvPicPr>
          <p:cNvPr id="11269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70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86" r:id="rId1"/>
    <p:sldLayoutId id="2147484287" r:id="rId2"/>
    <p:sldLayoutId id="2147484288" r:id="rId3"/>
    <p:sldLayoutId id="2147484289" r:id="rId4"/>
    <p:sldLayoutId id="2147484290" r:id="rId5"/>
    <p:sldLayoutId id="2147484291" r:id="rId6"/>
    <p:sldLayoutId id="2147484292" r:id="rId7"/>
    <p:sldLayoutId id="2147484293" r:id="rId8"/>
    <p:sldLayoutId id="2147484294" r:id="rId9"/>
    <p:sldLayoutId id="2147484295" r:id="rId10"/>
    <p:sldLayoutId id="2147484296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2290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12290" name="Imagem de bitmap" r:id="rId15" imgW="2066667" imgH="1066667" progId="Paint.Picture">
              <p:embed/>
            </p:oleObj>
          </a:graphicData>
        </a:graphic>
      </p:graphicFrame>
      <p:pic>
        <p:nvPicPr>
          <p:cNvPr id="12293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97" r:id="rId1"/>
    <p:sldLayoutId id="2147484298" r:id="rId2"/>
    <p:sldLayoutId id="2147484299" r:id="rId3"/>
    <p:sldLayoutId id="2147484300" r:id="rId4"/>
    <p:sldLayoutId id="2147484301" r:id="rId5"/>
    <p:sldLayoutId id="2147484302" r:id="rId6"/>
    <p:sldLayoutId id="2147484303" r:id="rId7"/>
    <p:sldLayoutId id="2147484304" r:id="rId8"/>
    <p:sldLayoutId id="2147484305" r:id="rId9"/>
    <p:sldLayoutId id="2147484306" r:id="rId10"/>
    <p:sldLayoutId id="214748430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2050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2050" name="Imagem de bitmap" r:id="rId15" imgW="2066667" imgH="1066667" progId="Paint.Picture">
              <p:embed/>
            </p:oleObj>
          </a:graphicData>
        </a:graphic>
      </p:graphicFrame>
      <p:pic>
        <p:nvPicPr>
          <p:cNvPr id="2053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4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87" r:id="rId1"/>
    <p:sldLayoutId id="2147484188" r:id="rId2"/>
    <p:sldLayoutId id="2147484189" r:id="rId3"/>
    <p:sldLayoutId id="2147484190" r:id="rId4"/>
    <p:sldLayoutId id="2147484191" r:id="rId5"/>
    <p:sldLayoutId id="2147484192" r:id="rId6"/>
    <p:sldLayoutId id="2147484193" r:id="rId7"/>
    <p:sldLayoutId id="2147484194" r:id="rId8"/>
    <p:sldLayoutId id="2147484195" r:id="rId9"/>
    <p:sldLayoutId id="2147484196" r:id="rId10"/>
    <p:sldLayoutId id="2147484197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3074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3074" name="Imagem de bitmap" r:id="rId15" imgW="2066667" imgH="1066667" progId="Paint.Picture">
              <p:embed/>
            </p:oleObj>
          </a:graphicData>
        </a:graphic>
      </p:graphicFrame>
      <p:pic>
        <p:nvPicPr>
          <p:cNvPr id="3077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8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8" r:id="rId1"/>
    <p:sldLayoutId id="2147484199" r:id="rId2"/>
    <p:sldLayoutId id="2147484200" r:id="rId3"/>
    <p:sldLayoutId id="2147484201" r:id="rId4"/>
    <p:sldLayoutId id="2147484202" r:id="rId5"/>
    <p:sldLayoutId id="2147484203" r:id="rId6"/>
    <p:sldLayoutId id="2147484204" r:id="rId7"/>
    <p:sldLayoutId id="2147484205" r:id="rId8"/>
    <p:sldLayoutId id="2147484206" r:id="rId9"/>
    <p:sldLayoutId id="2147484207" r:id="rId10"/>
    <p:sldLayoutId id="2147484208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098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4098" name="Imagem de bitmap" r:id="rId15" imgW="2066667" imgH="1066667" progId="Paint.Picture">
              <p:embed/>
            </p:oleObj>
          </a:graphicData>
        </a:graphic>
      </p:graphicFrame>
      <p:pic>
        <p:nvPicPr>
          <p:cNvPr id="4101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9" r:id="rId1"/>
    <p:sldLayoutId id="2147484210" r:id="rId2"/>
    <p:sldLayoutId id="2147484211" r:id="rId3"/>
    <p:sldLayoutId id="2147484212" r:id="rId4"/>
    <p:sldLayoutId id="2147484213" r:id="rId5"/>
    <p:sldLayoutId id="2147484214" r:id="rId6"/>
    <p:sldLayoutId id="2147484215" r:id="rId7"/>
    <p:sldLayoutId id="2147484216" r:id="rId8"/>
    <p:sldLayoutId id="2147484217" r:id="rId9"/>
    <p:sldLayoutId id="2147484218" r:id="rId10"/>
    <p:sldLayoutId id="2147484219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5122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5122" name="Imagem de bitmap" r:id="rId15" imgW="2066667" imgH="1066667" progId="Paint.Picture">
              <p:embed/>
            </p:oleObj>
          </a:graphicData>
        </a:graphic>
      </p:graphicFrame>
      <p:pic>
        <p:nvPicPr>
          <p:cNvPr id="5125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20" r:id="rId1"/>
    <p:sldLayoutId id="2147484221" r:id="rId2"/>
    <p:sldLayoutId id="2147484222" r:id="rId3"/>
    <p:sldLayoutId id="2147484223" r:id="rId4"/>
    <p:sldLayoutId id="2147484224" r:id="rId5"/>
    <p:sldLayoutId id="2147484225" r:id="rId6"/>
    <p:sldLayoutId id="2147484226" r:id="rId7"/>
    <p:sldLayoutId id="2147484227" r:id="rId8"/>
    <p:sldLayoutId id="2147484228" r:id="rId9"/>
    <p:sldLayoutId id="2147484229" r:id="rId10"/>
    <p:sldLayoutId id="2147484230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6146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6146" name="Imagem de bitmap" r:id="rId15" imgW="2066667" imgH="1066667" progId="Paint.Picture">
              <p:embed/>
            </p:oleObj>
          </a:graphicData>
        </a:graphic>
      </p:graphicFrame>
      <p:pic>
        <p:nvPicPr>
          <p:cNvPr id="6149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50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1" r:id="rId1"/>
    <p:sldLayoutId id="2147484232" r:id="rId2"/>
    <p:sldLayoutId id="2147484233" r:id="rId3"/>
    <p:sldLayoutId id="2147484234" r:id="rId4"/>
    <p:sldLayoutId id="2147484235" r:id="rId5"/>
    <p:sldLayoutId id="2147484236" r:id="rId6"/>
    <p:sldLayoutId id="2147484237" r:id="rId7"/>
    <p:sldLayoutId id="2147484238" r:id="rId8"/>
    <p:sldLayoutId id="2147484239" r:id="rId9"/>
    <p:sldLayoutId id="2147484240" r:id="rId10"/>
    <p:sldLayoutId id="2147484241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170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7170" name="Imagem de bitmap" r:id="rId15" imgW="2066667" imgH="1066667" progId="Paint.Picture">
              <p:embed/>
            </p:oleObj>
          </a:graphicData>
        </a:graphic>
      </p:graphicFrame>
      <p:pic>
        <p:nvPicPr>
          <p:cNvPr id="7173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4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42" r:id="rId1"/>
    <p:sldLayoutId id="2147484243" r:id="rId2"/>
    <p:sldLayoutId id="2147484244" r:id="rId3"/>
    <p:sldLayoutId id="2147484245" r:id="rId4"/>
    <p:sldLayoutId id="2147484246" r:id="rId5"/>
    <p:sldLayoutId id="2147484247" r:id="rId6"/>
    <p:sldLayoutId id="2147484248" r:id="rId7"/>
    <p:sldLayoutId id="2147484249" r:id="rId8"/>
    <p:sldLayoutId id="2147484250" r:id="rId9"/>
    <p:sldLayoutId id="2147484251" r:id="rId10"/>
    <p:sldLayoutId id="2147484252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8194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8194" name="Imagem de bitmap" r:id="rId15" imgW="2066667" imgH="1066667" progId="Paint.Picture">
              <p:embed/>
            </p:oleObj>
          </a:graphicData>
        </a:graphic>
      </p:graphicFrame>
      <p:pic>
        <p:nvPicPr>
          <p:cNvPr id="8197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8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53" r:id="rId1"/>
    <p:sldLayoutId id="2147484254" r:id="rId2"/>
    <p:sldLayoutId id="2147484255" r:id="rId3"/>
    <p:sldLayoutId id="2147484256" r:id="rId4"/>
    <p:sldLayoutId id="2147484257" r:id="rId5"/>
    <p:sldLayoutId id="2147484258" r:id="rId6"/>
    <p:sldLayoutId id="2147484259" r:id="rId7"/>
    <p:sldLayoutId id="2147484260" r:id="rId8"/>
    <p:sldLayoutId id="2147484261" r:id="rId9"/>
    <p:sldLayoutId id="2147484262" r:id="rId10"/>
    <p:sldLayoutId id="2147484263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160" descr="Barra-Sefid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1522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9218" name="Object 164"/>
          <p:cNvGraphicFramePr>
            <a:graphicFrameLocks noChangeAspect="1"/>
          </p:cNvGraphicFramePr>
          <p:nvPr/>
        </p:nvGraphicFramePr>
        <p:xfrm>
          <a:off x="7043738" y="-28575"/>
          <a:ext cx="2066925" cy="1066800"/>
        </p:xfrm>
        <a:graphic>
          <a:graphicData uri="http://schemas.openxmlformats.org/presentationml/2006/ole">
            <p:oleObj spid="_x0000_s9218" name="Imagem de bitmap" r:id="rId15" imgW="2066667" imgH="1066667" progId="Paint.Picture">
              <p:embed/>
            </p:oleObj>
          </a:graphicData>
        </a:graphic>
      </p:graphicFrame>
      <p:pic>
        <p:nvPicPr>
          <p:cNvPr id="9221" name="Picture 165" descr="d:\Usuarios\glaudstonycm\Desktop\Logotipo\TCU_MARCA_COR.WM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997825" y="28575"/>
            <a:ext cx="1085850" cy="868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22" name="Rectangle 15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5288" y="1341438"/>
            <a:ext cx="8353425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60350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vert="horz" wrap="square" lIns="19800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Título de slide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64" r:id="rId1"/>
    <p:sldLayoutId id="2147484265" r:id="rId2"/>
    <p:sldLayoutId id="2147484266" r:id="rId3"/>
    <p:sldLayoutId id="2147484267" r:id="rId4"/>
    <p:sldLayoutId id="2147484268" r:id="rId5"/>
    <p:sldLayoutId id="2147484269" r:id="rId6"/>
    <p:sldLayoutId id="2147484270" r:id="rId7"/>
    <p:sldLayoutId id="2147484271" r:id="rId8"/>
    <p:sldLayoutId id="2147484272" r:id="rId9"/>
    <p:sldLayoutId id="2147484273" r:id="rId10"/>
    <p:sldLayoutId id="2147484274" r:id="rId11"/>
  </p:sldLayoutIdLst>
  <p:transition spd="slow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000" b="1">
          <a:solidFill>
            <a:srgbClr val="000066"/>
          </a:solidFill>
          <a:latin typeface="+mn-lt"/>
          <a:ea typeface="+mn-ea"/>
          <a:cs typeface="+mn-cs"/>
        </a:defRPr>
      </a:lvl1pPr>
      <a:lvl2pPr marL="539750" indent="-258763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000">
          <a:solidFill>
            <a:srgbClr val="000066"/>
          </a:solidFill>
          <a:latin typeface="+mn-lt"/>
        </a:defRPr>
      </a:lvl2pPr>
      <a:lvl3pPr marL="1001713" indent="-282575" algn="l" rtl="0" eaLnBrk="0" fontAlgn="base" hangingPunct="0">
        <a:spcBef>
          <a:spcPct val="20000"/>
        </a:spcBef>
        <a:spcAft>
          <a:spcPct val="0"/>
        </a:spcAft>
        <a:buClr>
          <a:srgbClr val="000099"/>
        </a:buClr>
        <a:buSzPct val="90000"/>
        <a:buFont typeface="Wingdings" pitchFamily="2" charset="2"/>
        <a:buChar char="ü"/>
        <a:defRPr sz="2400">
          <a:solidFill>
            <a:srgbClr val="000066"/>
          </a:solidFill>
          <a:latin typeface="+mn-lt"/>
        </a:defRPr>
      </a:lvl3pPr>
      <a:lvl4pPr marL="1450975" indent="-269875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4pPr>
      <a:lvl5pPr marL="19018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5pPr>
      <a:lvl6pPr marL="23590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6pPr>
      <a:lvl7pPr marL="28162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7pPr>
      <a:lvl8pPr marL="32734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8pPr>
      <a:lvl9pPr marL="3730625" indent="-271463" algn="l" rtl="0" eaLnBrk="0" fontAlgn="base" hangingPunct="0">
        <a:spcBef>
          <a:spcPct val="20000"/>
        </a:spcBef>
        <a:spcAft>
          <a:spcPct val="0"/>
        </a:spcAft>
        <a:buClr>
          <a:srgbClr val="CC6600"/>
        </a:buClr>
        <a:buSzPct val="85000"/>
        <a:buFont typeface="Wingdings" pitchFamily="2" charset="2"/>
        <a:buChar char="l"/>
        <a:defRPr sz="1600">
          <a:solidFill>
            <a:srgbClr val="000066"/>
          </a:solidFill>
          <a:latin typeface="+mn-lt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2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8.xml"/><Relationship Id="rId4" Type="http://schemas.openxmlformats.org/officeDocument/2006/relationships/image" Target="../media/image10.w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wmf"/><Relationship Id="rId1" Type="http://schemas.openxmlformats.org/officeDocument/2006/relationships/slideLayout" Target="../slideLayouts/slideLayout12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8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Document1.docx"/><Relationship Id="rId2" Type="http://schemas.openxmlformats.org/officeDocument/2006/relationships/slideLayout" Target="../slideLayouts/slideLayout128.xml"/><Relationship Id="rId1" Type="http://schemas.openxmlformats.org/officeDocument/2006/relationships/vmlDrawing" Target="../drawings/vmlDrawing13.v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slideLayout" Target="../slideLayouts/slideLayout12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12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wmf"/><Relationship Id="rId1" Type="http://schemas.openxmlformats.org/officeDocument/2006/relationships/slideLayout" Target="../slideLayouts/slideLayout1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2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232" name="Rectangle 1032"/>
          <p:cNvSpPr>
            <a:spLocks noChangeArrowheads="1"/>
          </p:cNvSpPr>
          <p:nvPr/>
        </p:nvSpPr>
        <p:spPr bwMode="auto">
          <a:xfrm>
            <a:off x="936625" y="3121025"/>
            <a:ext cx="6659563" cy="1474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Tx/>
              <a:buNone/>
              <a:defRPr/>
            </a:pPr>
            <a:r>
              <a:rPr lang="pt-BR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Avaliação </a:t>
            </a:r>
            <a:r>
              <a:rPr lang="pt-BR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do </a:t>
            </a:r>
            <a:r>
              <a:rPr lang="pt-BR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Sistemas de Monitoramento e Avaliação do Programa Universidade para Todos (</a:t>
            </a:r>
            <a:r>
              <a:rPr lang="pt-BR" dirty="0" err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Prouni</a:t>
            </a:r>
            <a:r>
              <a:rPr lang="pt-BR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Narrow" pitchFamily="34" charset="0"/>
              </a:rPr>
              <a:t>)</a:t>
            </a:r>
            <a:endParaRPr lang="pt-BR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45060" name="Text Box 1033"/>
          <p:cNvSpPr txBox="1">
            <a:spLocks noChangeArrowheads="1"/>
          </p:cNvSpPr>
          <p:nvPr/>
        </p:nvSpPr>
        <p:spPr bwMode="auto">
          <a:xfrm>
            <a:off x="3484563" y="5575300"/>
            <a:ext cx="6805612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pt-BR" sz="1600" dirty="0">
                <a:solidFill>
                  <a:schemeClr val="tx1"/>
                </a:solidFill>
                <a:latin typeface="Arial" pitchFamily="34" charset="0"/>
              </a:rPr>
              <a:t>FÁBIO HENRIQUE GRANJA E BARROS</a:t>
            </a:r>
          </a:p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pt-BR" sz="1600" dirty="0">
                <a:solidFill>
                  <a:schemeClr val="tx1"/>
                </a:solidFill>
                <a:latin typeface="Arial" pitchFamily="34" charset="0"/>
              </a:rPr>
              <a:t>MELCHIOR SAWAYA </a:t>
            </a:r>
            <a:r>
              <a:rPr lang="pt-BR" sz="1600" dirty="0">
                <a:solidFill>
                  <a:schemeClr val="tx1"/>
                </a:solidFill>
                <a:latin typeface="Arial" pitchFamily="34" charset="0"/>
              </a:rPr>
              <a:t>NETO</a:t>
            </a:r>
            <a:endParaRPr lang="pt-BR" sz="1600" dirty="0">
              <a:solidFill>
                <a:schemeClr val="tx1"/>
              </a:solidFill>
              <a:latin typeface="Arial" pitchFamily="34" charset="0"/>
            </a:endParaRPr>
          </a:p>
          <a:p>
            <a:pPr algn="just">
              <a:spcBef>
                <a:spcPct val="0"/>
              </a:spcBef>
              <a:buFontTx/>
              <a:buNone/>
              <a:defRPr/>
            </a:pPr>
            <a:r>
              <a:rPr lang="pt-BR" sz="1600" dirty="0">
                <a:solidFill>
                  <a:schemeClr val="tx1"/>
                </a:solidFill>
                <a:latin typeface="+mj-lt"/>
              </a:rPr>
              <a:t>GUILHERME ISSAMU </a:t>
            </a:r>
            <a:r>
              <a:rPr lang="pt-BR" sz="1600" dirty="0">
                <a:solidFill>
                  <a:schemeClr val="tx1"/>
                </a:solidFill>
                <a:latin typeface="+mj-lt"/>
              </a:rPr>
              <a:t>HIRATA</a:t>
            </a:r>
            <a:endParaRPr lang="pt-BR" sz="2400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1076234" name="Rectangle 1034"/>
          <p:cNvSpPr>
            <a:spLocks noChangeArrowheads="1"/>
          </p:cNvSpPr>
          <p:nvPr/>
        </p:nvSpPr>
        <p:spPr bwMode="auto">
          <a:xfrm>
            <a:off x="3225800" y="3602038"/>
            <a:ext cx="5691188" cy="493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buFontTx/>
              <a:buNone/>
              <a:defRPr/>
            </a:pPr>
            <a:endParaRPr lang="pt-BR" sz="240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8" name="Text Box 1035"/>
          <p:cNvSpPr txBox="1">
            <a:spLocks noChangeArrowheads="1"/>
          </p:cNvSpPr>
          <p:nvPr/>
        </p:nvSpPr>
        <p:spPr bwMode="auto">
          <a:xfrm>
            <a:off x="2357438" y="5713413"/>
            <a:ext cx="1347787" cy="338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lang="pt-BR" sz="1600" dirty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</a:rPr>
              <a:t>Autores:</a:t>
            </a:r>
            <a:endParaRPr lang="pt-BR" sz="2400" b="0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</a:endParaRPr>
          </a:p>
        </p:txBody>
      </p:sp>
      <p:sp>
        <p:nvSpPr>
          <p:cNvPr id="14342" name="CaixaDeTexto 8"/>
          <p:cNvSpPr txBox="1">
            <a:spLocks noChangeArrowheads="1"/>
          </p:cNvSpPr>
          <p:nvPr/>
        </p:nvSpPr>
        <p:spPr bwMode="auto">
          <a:xfrm>
            <a:off x="671513" y="1411288"/>
            <a:ext cx="77041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Monotype Sorts" pitchFamily="2" charset="2"/>
              <a:buNone/>
            </a:pPr>
            <a:r>
              <a:rPr lang="es-ES" sz="3600">
                <a:solidFill>
                  <a:schemeClr val="tx1"/>
                </a:solidFill>
              </a:rPr>
              <a:t>VI Conferencia de Monitoreo y Evaluación</a:t>
            </a:r>
            <a:endParaRPr lang="pt-BR" sz="36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6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6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6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6234" grpId="0" autoUpdateAnimBg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pic>
        <p:nvPicPr>
          <p:cNvPr id="2355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0450" y="1838325"/>
            <a:ext cx="9604375" cy="403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4579" name="CaixaDeTexto 3"/>
          <p:cNvSpPr txBox="1">
            <a:spLocks noChangeArrowheads="1"/>
          </p:cNvSpPr>
          <p:nvPr/>
        </p:nvSpPr>
        <p:spPr bwMode="auto">
          <a:xfrm>
            <a:off x="461963" y="1071563"/>
            <a:ext cx="8682037" cy="144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1800" i="1"/>
              <a:t>  APESAR DE A SUBFUNÇÃO NÍVEL SUPERIOR SER A QUE POSSUI MAIOR VOLUME DE RECURSOS ORÇAMENTÁRIOS (43%) EXISTE BAIXO RETORNO DE VAGAS OFERTADAS EM COMPARAÇÃO AO PROUNI</a:t>
            </a:r>
          </a:p>
          <a:p>
            <a:pPr>
              <a:buFont typeface="Monotype Sorts" pitchFamily="2" charset="2"/>
              <a:buNone/>
            </a:pPr>
            <a:endParaRPr lang="pt-BR" i="1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5263" y="2036763"/>
            <a:ext cx="8610600" cy="247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1" name="Picture 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60388" y="4541838"/>
            <a:ext cx="9418638" cy="199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5603" name="CaixaDeTexto 3"/>
          <p:cNvSpPr txBox="1">
            <a:spLocks noChangeArrowheads="1"/>
          </p:cNvSpPr>
          <p:nvPr/>
        </p:nvSpPr>
        <p:spPr bwMode="auto">
          <a:xfrm>
            <a:off x="225425" y="1150938"/>
            <a:ext cx="8564563" cy="1747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000"/>
              <a:t> </a:t>
            </a:r>
            <a:r>
              <a:rPr lang="pt-BR" sz="1800" i="1"/>
              <a:t>AS IES PARTICIPANTES NÃO TÊM INCENTIVOS DE PREENCHER TODAS AS SUAS VAGAS OFERTADAS, POIS ELAS RECEBERÃO A RENÚNCIA FISCAL TOTAL DE ALGUNS TRIBUTOS INDEPENDENTEMENTE DE TEREM SUAS VAGAS PREENCHIDAS  </a:t>
            </a:r>
          </a:p>
          <a:p>
            <a:pPr>
              <a:buFont typeface="Monotype Sorts" pitchFamily="2" charset="2"/>
              <a:buNone/>
            </a:pPr>
            <a:endParaRPr lang="pt-BR"/>
          </a:p>
        </p:txBody>
      </p:sp>
      <p:pic>
        <p:nvPicPr>
          <p:cNvPr id="25604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88" y="2921000"/>
            <a:ext cx="11961812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6627" name="CaixaDeTexto 3"/>
          <p:cNvSpPr txBox="1">
            <a:spLocks noChangeArrowheads="1"/>
          </p:cNvSpPr>
          <p:nvPr/>
        </p:nvSpPr>
        <p:spPr bwMode="auto">
          <a:xfrm>
            <a:off x="0" y="1263650"/>
            <a:ext cx="8850313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1800" i="1"/>
              <a:t>  </a:t>
            </a:r>
            <a:r>
              <a:rPr lang="pt-BR" sz="2000" i="1"/>
              <a:t>O DESENHO ATUAL NÃO PREVÊ O ACOMPANHAMENTO SISTÊMICO DAS VAGAS OCIOSAS DO PROUNI.</a:t>
            </a:r>
          </a:p>
        </p:txBody>
      </p:sp>
      <p:pic>
        <p:nvPicPr>
          <p:cNvPr id="26628" name="Gráfico 1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3050" y="2290763"/>
            <a:ext cx="4538663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CaixaDeTexto 5"/>
          <p:cNvSpPr txBox="1">
            <a:spLocks noChangeArrowheads="1"/>
          </p:cNvSpPr>
          <p:nvPr/>
        </p:nvSpPr>
        <p:spPr bwMode="auto">
          <a:xfrm>
            <a:off x="1504950" y="5957888"/>
            <a:ext cx="2900363" cy="23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pt-BR" sz="900"/>
              <a:t>Fonte: Sisprouni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963613" y="334963"/>
            <a:ext cx="7313612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7651" name="CaixaDeTexto 3"/>
          <p:cNvSpPr txBox="1">
            <a:spLocks noChangeArrowheads="1"/>
          </p:cNvSpPr>
          <p:nvPr/>
        </p:nvSpPr>
        <p:spPr bwMode="auto">
          <a:xfrm>
            <a:off x="530225" y="3048000"/>
            <a:ext cx="79946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Monotype Sorts" pitchFamily="2" charset="2"/>
              <a:buNone/>
            </a:pPr>
            <a:r>
              <a:rPr lang="pt-BR" sz="3600"/>
              <a:t> Análise dos Controles Internos do Prouni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304800" y="1176338"/>
            <a:ext cx="8721725" cy="92519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>
              <a:buFont typeface="Monotype Sorts" pitchFamily="2" charset="2"/>
              <a:buNone/>
              <a:defRPr/>
            </a:pPr>
            <a:r>
              <a:rPr lang="pt-BR" sz="2400" dirty="0">
                <a:latin typeface="Arial" pitchFamily="34" charset="0"/>
              </a:rPr>
              <a:t>Análises Prévias</a:t>
            </a:r>
            <a:endParaRPr lang="pt-BR" sz="2400" dirty="0"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</a:t>
            </a:r>
          </a:p>
          <a:p>
            <a:pPr algn="just">
              <a:defRPr/>
            </a:pP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Sistema de monitoramento e avaliação de resultados do </a:t>
            </a:r>
            <a:r>
              <a:rPr lang="pt-BR" sz="2400" b="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ProUni</a:t>
            </a: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praticamente inexistente;</a:t>
            </a:r>
          </a:p>
          <a:p>
            <a:pPr algn="just">
              <a:defRPr/>
            </a:pPr>
            <a:endParaRPr lang="pt-BR" sz="24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Único indicador quantitativo existente nos planos setoriais e nacionais ligados à educação é a taxa de participação líquida, ao qual foi associada meta de alcance de 30% até 2011. Essa meta demonstrou-se não factível;</a:t>
            </a:r>
          </a:p>
          <a:p>
            <a:pPr algn="just">
              <a:defRPr/>
            </a:pPr>
            <a:endParaRPr lang="pt-BR" sz="24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defRPr/>
            </a:pP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Prestações de contas fornecidas pela </a:t>
            </a:r>
            <a:r>
              <a:rPr lang="pt-BR" sz="2400" b="0" dirty="0" err="1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SESu</a:t>
            </a:r>
            <a:r>
              <a:rPr lang="pt-BR" sz="2400" b="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</a:rPr>
              <a:t> ao TCU com muitas deficiências em relação aos resultados promovidos pelo programa;</a:t>
            </a:r>
          </a:p>
          <a:p>
            <a:pPr algn="just">
              <a:defRPr/>
            </a:pPr>
            <a:endParaRPr lang="pt-BR" sz="20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endParaRPr lang="pt-BR" sz="2000" b="0" dirty="0"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endParaRPr lang="pt-BR" sz="2000" dirty="0"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endParaRPr lang="pt-BR" sz="20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defRPr/>
            </a:pPr>
            <a:endParaRPr lang="pt-BR" sz="20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defRPr/>
            </a:pPr>
            <a:endParaRPr lang="pt-BR" sz="20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defRPr/>
            </a:pPr>
            <a:endParaRPr lang="pt-BR" sz="2000" b="0" dirty="0">
              <a:solidFill>
                <a:schemeClr val="accent2">
                  <a:lumMod val="75000"/>
                </a:schemeClr>
              </a:solidFill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endParaRPr lang="es-ES" sz="2400" b="0" dirty="0">
              <a:latin typeface="Arial" pitchFamily="34" charset="0"/>
            </a:endParaRPr>
          </a:p>
          <a:p>
            <a:pPr algn="just">
              <a:buFont typeface="Monotype Sorts" pitchFamily="2" charset="2"/>
              <a:buNone/>
              <a:defRPr/>
            </a:pPr>
            <a:endParaRPr lang="es-ES" sz="2400" b="0" dirty="0">
              <a:latin typeface="Arial" pitchFamily="34" charset="0"/>
            </a:endParaRPr>
          </a:p>
          <a:p>
            <a:pPr algn="just">
              <a:defRPr/>
            </a:pPr>
            <a:endParaRPr lang="es-ES" sz="2400" b="0" dirty="0">
              <a:latin typeface="Arial" pitchFamily="34" charset="0"/>
            </a:endParaRPr>
          </a:p>
        </p:txBody>
      </p:sp>
      <p:sp>
        <p:nvSpPr>
          <p:cNvPr id="6" name="Rectangle 2"/>
          <p:cNvSpPr txBox="1">
            <a:spLocks noChangeArrowheads="1"/>
          </p:cNvSpPr>
          <p:nvPr/>
        </p:nvSpPr>
        <p:spPr bwMode="auto">
          <a:xfrm>
            <a:off x="1327150" y="363538"/>
            <a:ext cx="7205663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331913" y="301625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9699" name="Retângulo 2"/>
          <p:cNvSpPr>
            <a:spLocks noChangeArrowheads="1"/>
          </p:cNvSpPr>
          <p:nvPr/>
        </p:nvSpPr>
        <p:spPr bwMode="auto">
          <a:xfrm>
            <a:off x="501650" y="2176463"/>
            <a:ext cx="8199438" cy="481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  <a:r>
              <a:rPr lang="pt-BR" sz="1800"/>
              <a:t>A </a:t>
            </a:r>
            <a:r>
              <a:rPr lang="pt-BR" sz="1800">
                <a:solidFill>
                  <a:srgbClr val="FF0000"/>
                </a:solidFill>
              </a:rPr>
              <a:t>finalidade e o objetivo </a:t>
            </a:r>
            <a:r>
              <a:rPr lang="pt-BR" sz="1800"/>
              <a:t>do programa estão bem definidos?</a:t>
            </a:r>
          </a:p>
          <a:p>
            <a:r>
              <a:rPr lang="pt-BR" sz="1800"/>
              <a:t> Existe definição clara das </a:t>
            </a:r>
            <a:r>
              <a:rPr lang="pt-BR" sz="1800">
                <a:solidFill>
                  <a:srgbClr val="FF0000"/>
                </a:solidFill>
              </a:rPr>
              <a:t>populações potencial e objetivo </a:t>
            </a:r>
            <a:r>
              <a:rPr lang="pt-BR" sz="1800"/>
              <a:t>do ProUni?</a:t>
            </a:r>
          </a:p>
          <a:p>
            <a:r>
              <a:rPr lang="pt-BR" sz="1800"/>
              <a:t> O avanço da </a:t>
            </a:r>
            <a:r>
              <a:rPr lang="pt-BR" sz="1800">
                <a:solidFill>
                  <a:srgbClr val="FF0000"/>
                </a:solidFill>
              </a:rPr>
              <a:t>cobertura</a:t>
            </a:r>
            <a:r>
              <a:rPr lang="pt-BR" sz="1800"/>
              <a:t> do programa é adequado considerando sua finalidade e seu objetivo?</a:t>
            </a:r>
          </a:p>
          <a:p>
            <a:r>
              <a:rPr lang="pt-BR" sz="1800"/>
              <a:t> O programa afere periodicamente a boa </a:t>
            </a:r>
            <a:r>
              <a:rPr lang="pt-BR" sz="1800">
                <a:solidFill>
                  <a:srgbClr val="FF0000"/>
                </a:solidFill>
              </a:rPr>
              <a:t>focalização</a:t>
            </a:r>
            <a:r>
              <a:rPr lang="pt-BR" sz="1800"/>
              <a:t> na distribuição de bolsas para os beneficiários?</a:t>
            </a:r>
          </a:p>
          <a:p>
            <a:r>
              <a:rPr lang="pt-BR" sz="1800"/>
              <a:t> Existem </a:t>
            </a:r>
            <a:r>
              <a:rPr lang="pt-BR" sz="1800">
                <a:solidFill>
                  <a:srgbClr val="FF0000"/>
                </a:solidFill>
              </a:rPr>
              <a:t>indicadores de eficácia e eficiência </a:t>
            </a:r>
            <a:r>
              <a:rPr lang="pt-BR" sz="1800"/>
              <a:t>para operação do programa?</a:t>
            </a:r>
          </a:p>
          <a:p>
            <a:r>
              <a:rPr lang="pt-BR" sz="1800"/>
              <a:t> Foi identificada alguma atividade ou produto que não é realizado na atualidade e que poderia melhorar a eficácia ou eficiência do programa?</a:t>
            </a:r>
          </a:p>
          <a:p>
            <a:r>
              <a:rPr lang="pt-BR" sz="1800"/>
              <a:t> O programa possui mecanismos para estabelecimento de </a:t>
            </a:r>
            <a:r>
              <a:rPr lang="pt-BR" sz="1800">
                <a:solidFill>
                  <a:srgbClr val="FF0000"/>
                </a:solidFill>
              </a:rPr>
              <a:t>metas e indicadores?</a:t>
            </a:r>
          </a:p>
          <a:p>
            <a:r>
              <a:rPr lang="pt-BR" sz="1800"/>
              <a:t> O programa realizou </a:t>
            </a:r>
            <a:r>
              <a:rPr lang="pt-BR" sz="1800">
                <a:solidFill>
                  <a:srgbClr val="FF0000"/>
                </a:solidFill>
              </a:rPr>
              <a:t>avaliações de impacto </a:t>
            </a:r>
            <a:r>
              <a:rPr lang="pt-BR" sz="1800"/>
              <a:t>ou resultado?</a:t>
            </a:r>
          </a:p>
          <a:p>
            <a:endParaRPr lang="pt-BR" sz="1800"/>
          </a:p>
          <a:p>
            <a:pPr>
              <a:buFont typeface="Monotype Sorts" pitchFamily="2" charset="2"/>
              <a:buNone/>
            </a:pPr>
            <a:endParaRPr lang="pt-BR" sz="2000"/>
          </a:p>
        </p:txBody>
      </p:sp>
      <p:sp>
        <p:nvSpPr>
          <p:cNvPr id="29700" name="CaixaDeTexto 4"/>
          <p:cNvSpPr txBox="1">
            <a:spLocks noChangeArrowheads="1"/>
          </p:cNvSpPr>
          <p:nvPr/>
        </p:nvSpPr>
        <p:spPr bwMode="auto">
          <a:xfrm>
            <a:off x="560388" y="1296988"/>
            <a:ext cx="812165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 sz="2000"/>
              <a:t>Geração Conjunta de Sistema de Avaliação e Monitoramento para o ProUni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331913" y="301625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0723" name="CaixaDeTexto 2"/>
          <p:cNvSpPr txBox="1">
            <a:spLocks noChangeArrowheads="1"/>
          </p:cNvSpPr>
          <p:nvPr/>
        </p:nvSpPr>
        <p:spPr bwMode="auto">
          <a:xfrm>
            <a:off x="628650" y="1465263"/>
            <a:ext cx="7985125" cy="362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 Proposta de Indicadores para:</a:t>
            </a:r>
          </a:p>
          <a:p>
            <a:pPr>
              <a:buFont typeface="Monotype Sorts" pitchFamily="2" charset="2"/>
              <a:buNone/>
            </a:pPr>
            <a:endParaRPr lang="es-ES"/>
          </a:p>
          <a:p>
            <a:pPr lvl="1"/>
            <a:r>
              <a:rPr lang="es-ES" sz="2400"/>
              <a:t> Acessibilidade ao Ensino Superior;</a:t>
            </a:r>
          </a:p>
          <a:p>
            <a:pPr lvl="1"/>
            <a:endParaRPr lang="es-ES" sz="2400"/>
          </a:p>
          <a:p>
            <a:pPr lvl="1"/>
            <a:r>
              <a:rPr lang="es-ES" sz="2400"/>
              <a:t> Permanência no Ensino Superior;</a:t>
            </a:r>
          </a:p>
          <a:p>
            <a:pPr lvl="1"/>
            <a:endParaRPr lang="es-ES" sz="2400"/>
          </a:p>
          <a:p>
            <a:pPr lvl="1"/>
            <a:r>
              <a:rPr lang="es-ES" sz="2400"/>
              <a:t> Melhoria na Qualidade do Ensino Superior              (desempenho acadêmico dos beneficiários).</a:t>
            </a:r>
          </a:p>
        </p:txBody>
      </p:sp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graphicFrame>
        <p:nvGraphicFramePr>
          <p:cNvPr id="13314" name="Object 2"/>
          <p:cNvGraphicFramePr>
            <a:graphicFrameLocks noChangeAspect="1"/>
          </p:cNvGraphicFramePr>
          <p:nvPr/>
        </p:nvGraphicFramePr>
        <p:xfrm>
          <a:off x="757238" y="1770063"/>
          <a:ext cx="7767637" cy="4876800"/>
        </p:xfrm>
        <a:graphic>
          <a:graphicData uri="http://schemas.openxmlformats.org/presentationml/2006/ole">
            <p:oleObj spid="_x0000_s13314" name="Documento" r:id="rId3" imgW="9423421" imgH="6482018" progId="Word.Document.12">
              <p:embed/>
            </p:oleObj>
          </a:graphicData>
        </a:graphic>
      </p:graphicFrame>
      <p:sp>
        <p:nvSpPr>
          <p:cNvPr id="13316" name="CaixaDeTexto 3"/>
          <p:cNvSpPr txBox="1">
            <a:spLocks noChangeArrowheads="1"/>
          </p:cNvSpPr>
          <p:nvPr/>
        </p:nvSpPr>
        <p:spPr bwMode="auto">
          <a:xfrm>
            <a:off x="619125" y="1090613"/>
            <a:ext cx="7335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/>
              <a:t>Exemplificação de Parte do Marco Lógico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1747" name="CaixaDeTexto 4"/>
          <p:cNvSpPr txBox="1">
            <a:spLocks noChangeArrowheads="1"/>
          </p:cNvSpPr>
          <p:nvPr/>
        </p:nvSpPr>
        <p:spPr bwMode="auto">
          <a:xfrm>
            <a:off x="531813" y="1965325"/>
            <a:ext cx="76787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 sz="2400" i="1"/>
              <a:t>Indicador de Acessibilidade: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781050" y="2955925"/>
          <a:ext cx="6877050" cy="1736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11"/>
                <a:gridCol w="5594554"/>
              </a:tblGrid>
              <a:tr h="39610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Ano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Beneficiários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ProUni</a:t>
                      </a:r>
                      <a:r>
                        <a:rPr lang="es-ES" baseline="0" dirty="0" smtClean="0"/>
                        <a:t> entre18-24 anos/</a:t>
                      </a:r>
                      <a:r>
                        <a:rPr lang="es-ES" baseline="0" dirty="0" err="1" smtClean="0"/>
                        <a:t>Estudantes</a:t>
                      </a:r>
                      <a:r>
                        <a:rPr lang="es-ES" baseline="0" dirty="0" smtClean="0"/>
                        <a:t> de </a:t>
                      </a:r>
                      <a:r>
                        <a:rPr lang="es-ES" baseline="0" dirty="0" err="1" smtClean="0"/>
                        <a:t>Ensino</a:t>
                      </a:r>
                      <a:r>
                        <a:rPr lang="es-ES" baseline="0" dirty="0" smtClean="0"/>
                        <a:t> Superior entre 18 – 24 anos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2007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2020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?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1765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es-ES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5363" name="CaixaDeTexto 3"/>
          <p:cNvSpPr txBox="1">
            <a:spLocks noChangeArrowheads="1"/>
          </p:cNvSpPr>
          <p:nvPr/>
        </p:nvSpPr>
        <p:spPr bwMode="auto">
          <a:xfrm>
            <a:off x="569913" y="1674813"/>
            <a:ext cx="7994650" cy="530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742950" indent="-742950">
              <a:buFont typeface="Arial" charset="0"/>
              <a:buAutoNum type="arabicPeriod"/>
            </a:pPr>
            <a:r>
              <a:rPr lang="pt-BR" sz="3600"/>
              <a:t>Objetivo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pt-BR" sz="3600"/>
              <a:t>Metodologia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pt-BR" sz="3600"/>
              <a:t>Análise de Desenho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pt-BR" sz="3600"/>
              <a:t>Análise dos Controles Internos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pt-BR" sz="3600"/>
              <a:t>Avaliação de Impacto</a:t>
            </a:r>
          </a:p>
          <a:p>
            <a:pPr marL="742950" indent="-742950">
              <a:buFont typeface="Arial" charset="0"/>
              <a:buAutoNum type="arabicPeriod"/>
            </a:pPr>
            <a:r>
              <a:rPr lang="pt-BR" sz="3600"/>
              <a:t>Considerações Finais</a:t>
            </a:r>
          </a:p>
          <a:p>
            <a:pPr marL="742950" indent="-742950">
              <a:buFont typeface="Arial" charset="0"/>
              <a:buAutoNum type="arabicPeriod"/>
            </a:pPr>
            <a:endParaRPr lang="pt-BR" sz="3600"/>
          </a:p>
          <a:p>
            <a:pPr marL="742950" indent="-742950">
              <a:buFont typeface="Arial" charset="0"/>
              <a:buAutoNum type="arabicPeriod"/>
            </a:pPr>
            <a:endParaRPr lang="pt-BR" sz="3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2771" name="Retângulo 2"/>
          <p:cNvSpPr>
            <a:spLocks noChangeArrowheads="1"/>
          </p:cNvSpPr>
          <p:nvPr/>
        </p:nvSpPr>
        <p:spPr bwMode="auto">
          <a:xfrm>
            <a:off x="639763" y="2078038"/>
            <a:ext cx="7599362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 sz="2400"/>
              <a:t>Indicador de </a:t>
            </a:r>
            <a:r>
              <a:rPr lang="es-ES" sz="2400" i="1"/>
              <a:t>Permanência:</a:t>
            </a:r>
          </a:p>
        </p:txBody>
      </p:sp>
      <p:graphicFrame>
        <p:nvGraphicFramePr>
          <p:cNvPr id="4" name="Tabela 3"/>
          <p:cNvGraphicFramePr>
            <a:graphicFrameLocks noGrp="1"/>
          </p:cNvGraphicFramePr>
          <p:nvPr/>
        </p:nvGraphicFramePr>
        <p:xfrm>
          <a:off x="781050" y="2955925"/>
          <a:ext cx="6877050" cy="20113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3111"/>
                <a:gridCol w="5594554"/>
              </a:tblGrid>
              <a:tr h="39610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Ano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err="1" smtClean="0"/>
                        <a:t>Beneficiários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ProUni</a:t>
                      </a:r>
                      <a:r>
                        <a:rPr lang="es-ES" baseline="0" dirty="0" smtClean="0"/>
                        <a:t> entre18-24 anos que </a:t>
                      </a:r>
                      <a:r>
                        <a:rPr lang="es-ES" baseline="0" dirty="0" err="1" smtClean="0"/>
                        <a:t>Evadiram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ensino</a:t>
                      </a:r>
                      <a:r>
                        <a:rPr lang="es-ES" baseline="0" dirty="0" smtClean="0"/>
                        <a:t> superior/</a:t>
                      </a:r>
                      <a:r>
                        <a:rPr lang="es-ES" baseline="0" dirty="0" err="1" smtClean="0"/>
                        <a:t>Estudantes</a:t>
                      </a:r>
                      <a:r>
                        <a:rPr lang="es-ES" baseline="0" dirty="0" smtClean="0"/>
                        <a:t> de </a:t>
                      </a:r>
                      <a:r>
                        <a:rPr lang="es-ES" baseline="0" dirty="0" err="1" smtClean="0"/>
                        <a:t>Ensino</a:t>
                      </a:r>
                      <a:r>
                        <a:rPr lang="es-ES" baseline="0" dirty="0" smtClean="0"/>
                        <a:t> Superior entre 18 – 24 anos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2007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226347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2020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?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3795" name="CaixaDeTexto 6"/>
          <p:cNvSpPr txBox="1">
            <a:spLocks noChangeArrowheads="1"/>
          </p:cNvSpPr>
          <p:nvPr/>
        </p:nvSpPr>
        <p:spPr bwMode="auto">
          <a:xfrm>
            <a:off x="715963" y="1092200"/>
            <a:ext cx="6686550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 sz="2400"/>
              <a:t>Indicador de Focalização:</a:t>
            </a:r>
          </a:p>
        </p:txBody>
      </p:sp>
      <p:graphicFrame>
        <p:nvGraphicFramePr>
          <p:cNvPr id="5" name="Tabela 4"/>
          <p:cNvGraphicFramePr>
            <a:graphicFrameLocks noGrp="1"/>
          </p:cNvGraphicFramePr>
          <p:nvPr/>
        </p:nvGraphicFramePr>
        <p:xfrm>
          <a:off x="550863" y="1851025"/>
          <a:ext cx="7256462" cy="1752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96181"/>
                <a:gridCol w="5860025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 Anos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 Casos </a:t>
                      </a:r>
                      <a:r>
                        <a:rPr lang="es-ES" dirty="0" err="1" smtClean="0"/>
                        <a:t>Descumprimento</a:t>
                      </a:r>
                      <a:r>
                        <a:rPr lang="es-ES" dirty="0" smtClean="0"/>
                        <a:t> do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Critério</a:t>
                      </a:r>
                      <a:r>
                        <a:rPr lang="es-ES" baseline="0" dirty="0" smtClean="0"/>
                        <a:t> de renda/ Casos </a:t>
                      </a:r>
                      <a:r>
                        <a:rPr lang="es-ES" baseline="0" dirty="0" err="1" smtClean="0"/>
                        <a:t>Totais</a:t>
                      </a:r>
                      <a:r>
                        <a:rPr lang="es-ES" baseline="0" dirty="0" smtClean="0"/>
                        <a:t> (%)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2009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2020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?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6" name="Tabela 5"/>
          <p:cNvGraphicFramePr>
            <a:graphicFrameLocks noGrp="1"/>
          </p:cNvGraphicFramePr>
          <p:nvPr/>
        </p:nvGraphicFramePr>
        <p:xfrm>
          <a:off x="1179513" y="4079875"/>
          <a:ext cx="5957887" cy="1854200"/>
        </p:xfrm>
        <a:graphic>
          <a:graphicData uri="http://schemas.openxmlformats.org/drawingml/2006/table">
            <a:tbl>
              <a:tblPr/>
              <a:tblGrid>
                <a:gridCol w="2908010"/>
                <a:gridCol w="3050338"/>
              </a:tblGrid>
              <a:tr h="137795"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pt-BR" sz="1000" dirty="0">
                        <a:solidFill>
                          <a:srgbClr val="000000"/>
                        </a:solidFill>
                        <a:latin typeface="Arial Narrow"/>
                        <a:ea typeface="Times New Roman"/>
                        <a:cs typeface="Verdana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137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Situação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Irregularidades constatadas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Bolsistas com curso superior concluído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34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6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Bolsistas com rendimentos incompatíveis com o ProUni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561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Bolsistas matriculados em universidade pública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631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Bolsista proprietário de veículo automotor incompatível com o perfil socioeconômico do ProUni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598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22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Total de ocorrências de irregularidades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1.824 (58 bolsistas com irregularidade em mais de uma ocorrência) </a:t>
                      </a:r>
                      <a:endParaRPr lang="pt-BR" sz="10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7795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Bolsas encerradas </a:t>
                      </a:r>
                      <a:endParaRPr lang="pt-BR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000" b="1" dirty="0">
                          <a:solidFill>
                            <a:srgbClr val="000000"/>
                          </a:solidFill>
                          <a:latin typeface="Arial Narrow"/>
                          <a:ea typeface="Times New Roman"/>
                          <a:cs typeface="Verdana"/>
                        </a:rPr>
                        <a:t>1.766 </a:t>
                      </a:r>
                      <a:endParaRPr lang="pt-BR" sz="10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34819" name="CaixaDeTexto 4"/>
          <p:cNvSpPr txBox="1">
            <a:spLocks noChangeArrowheads="1"/>
          </p:cNvSpPr>
          <p:nvPr/>
        </p:nvSpPr>
        <p:spPr bwMode="auto">
          <a:xfrm>
            <a:off x="636588" y="1536700"/>
            <a:ext cx="8112125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es-ES" sz="2400"/>
              <a:t>Indicador de </a:t>
            </a:r>
            <a:r>
              <a:rPr lang="es-ES" sz="2400" i="1"/>
              <a:t>Vagas Ociosas:</a:t>
            </a:r>
          </a:p>
        </p:txBody>
      </p:sp>
      <p:graphicFrame>
        <p:nvGraphicFramePr>
          <p:cNvPr id="8" name="Tabela 7"/>
          <p:cNvGraphicFramePr>
            <a:graphicFrameLocks noGrp="1"/>
          </p:cNvGraphicFramePr>
          <p:nvPr/>
        </p:nvGraphicFramePr>
        <p:xfrm>
          <a:off x="1985963" y="2379663"/>
          <a:ext cx="4965700" cy="14827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7292"/>
                <a:gridCol w="387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 Anos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s-ES" dirty="0" smtClean="0"/>
                        <a:t> Vagas Ociosas/Vagas</a:t>
                      </a:r>
                      <a:r>
                        <a:rPr lang="es-ES" baseline="0" dirty="0" smtClean="0"/>
                        <a:t> </a:t>
                      </a:r>
                      <a:r>
                        <a:rPr lang="es-ES" baseline="0" dirty="0" err="1" smtClean="0"/>
                        <a:t>Totais</a:t>
                      </a:r>
                      <a:r>
                        <a:rPr lang="es-ES" baseline="0" dirty="0" smtClean="0"/>
                        <a:t> (%)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2009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34,8%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…</a:t>
                      </a:r>
                      <a:endParaRPr lang="es-E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2020</a:t>
                      </a:r>
                      <a:endParaRPr lang="es-E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 smtClean="0"/>
                        <a:t>?</a:t>
                      </a:r>
                      <a:endParaRPr lang="es-ES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ela 10"/>
          <p:cNvGraphicFramePr>
            <a:graphicFrameLocks noGrp="1"/>
          </p:cNvGraphicFramePr>
          <p:nvPr/>
        </p:nvGraphicFramePr>
        <p:xfrm>
          <a:off x="1160463" y="4473575"/>
          <a:ext cx="6931025" cy="1262063"/>
        </p:xfrm>
        <a:graphic>
          <a:graphicData uri="http://schemas.openxmlformats.org/drawingml/2006/table">
            <a:tbl>
              <a:tblPr/>
              <a:tblGrid>
                <a:gridCol w="4115984"/>
                <a:gridCol w="2815758"/>
              </a:tblGrid>
              <a:tr h="287188">
                <a:tc gridSpan="2"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b="1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Verdana"/>
                        </a:rPr>
                        <a:t>Supervisão de Instituições </a:t>
                      </a:r>
                      <a:endParaRPr lang="pt-BR" sz="18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</a:tr>
              <a:tr h="287188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Verdana"/>
                        </a:rPr>
                        <a:t>IES desvinculadas </a:t>
                      </a:r>
                      <a:endParaRPr lang="pt-BR" sz="18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Verdana"/>
                        </a:rPr>
                        <a:t>15 </a:t>
                      </a:r>
                      <a:endParaRPr lang="pt-BR" sz="180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7437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Verdana"/>
                        </a:rPr>
                        <a:t>IES com assinatura de Termo de Saneamento de Deficiências (TSD) </a:t>
                      </a:r>
                      <a:endParaRPr lang="pt-BR" sz="18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pt-BR" sz="1800" dirty="0">
                          <a:solidFill>
                            <a:srgbClr val="000000"/>
                          </a:solidFill>
                          <a:latin typeface="Calibri" pitchFamily="34" charset="0"/>
                          <a:ea typeface="Times New Roman"/>
                          <a:cs typeface="Verdana"/>
                        </a:rPr>
                        <a:t>31 </a:t>
                      </a:r>
                      <a:endParaRPr lang="pt-BR" sz="1800" dirty="0">
                        <a:latin typeface="Calibri" pitchFamily="34" charset="0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341438"/>
            <a:ext cx="8353425" cy="5287962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endParaRPr lang="pt-BR" smtClean="0"/>
          </a:p>
          <a:p>
            <a:pPr marL="0" indent="0" eaLnBrk="1" hangingPunct="1">
              <a:buFontTx/>
              <a:buNone/>
            </a:pPr>
            <a:r>
              <a:rPr lang="pt-BR" smtClean="0"/>
              <a:t>                                  </a:t>
            </a:r>
            <a:r>
              <a:rPr lang="pt-BR" sz="2800" smtClean="0">
                <a:cs typeface="Arial" charset="0"/>
              </a:rPr>
              <a:t>Avaliação de Impacto</a:t>
            </a:r>
            <a:endParaRPr lang="pt-BR" smtClean="0"/>
          </a:p>
        </p:txBody>
      </p:sp>
      <p:sp>
        <p:nvSpPr>
          <p:cNvPr id="4" name="CaixaDeTexto 3"/>
          <p:cNvSpPr txBox="1"/>
          <p:nvPr/>
        </p:nvSpPr>
        <p:spPr>
          <a:xfrm>
            <a:off x="1041400" y="339725"/>
            <a:ext cx="7781925" cy="9794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  <a:defRPr/>
            </a:pPr>
            <a:r>
              <a:rPr lang="pt-BR" sz="2400" kern="0" dirty="0">
                <a:solidFill>
                  <a:srgbClr val="FFFF00"/>
                </a:solidFill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</a:rPr>
              <a:t>ProUni</a:t>
            </a:r>
            <a:r>
              <a:rPr lang="pt-BR" sz="2400" kern="0" dirty="0">
                <a:solidFill>
                  <a:srgbClr val="FFFF00"/>
                </a:solidFill>
              </a:rPr>
              <a:t>)</a:t>
            </a:r>
          </a:p>
          <a:p>
            <a:pPr>
              <a:defRPr/>
            </a:pPr>
            <a:endParaRPr lang="pt-BR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381000" y="1355725"/>
            <a:ext cx="8353425" cy="5287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endParaRPr lang="pt-BR" sz="2000" kern="0" dirty="0">
              <a:latin typeface="+mn-lt"/>
            </a:endParaRPr>
          </a:p>
          <a:p>
            <a:pPr>
              <a:buFontTx/>
              <a:buNone/>
              <a:defRPr/>
            </a:pPr>
            <a:r>
              <a:rPr lang="pt-BR" sz="2000" kern="0" dirty="0">
                <a:latin typeface="+mn-lt"/>
              </a:rPr>
              <a:t>                             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36868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smtClean="0"/>
              <a:t>Acesso</a:t>
            </a:r>
          </a:p>
          <a:p>
            <a:pPr lvl="1">
              <a:buFont typeface="Wingdings" pitchFamily="2" charset="2"/>
              <a:buNone/>
            </a:pPr>
            <a:r>
              <a:rPr lang="en-US" sz="2800" smtClean="0"/>
              <a:t>	O ProUni aumenta a probabilidade de ingresso no ensino superior?</a:t>
            </a:r>
          </a:p>
          <a:p>
            <a:endParaRPr lang="en-US" sz="2800" smtClean="0"/>
          </a:p>
          <a:p>
            <a:r>
              <a:rPr lang="en-US" sz="2800" smtClean="0"/>
              <a:t>Permanência/Evasão</a:t>
            </a:r>
          </a:p>
          <a:p>
            <a:pPr lvl="1">
              <a:buFont typeface="Wingdings" pitchFamily="2" charset="2"/>
              <a:buNone/>
            </a:pPr>
            <a:r>
              <a:rPr lang="en-US" sz="2800" smtClean="0"/>
              <a:t>	O ProUni diminui a </a:t>
            </a:r>
            <a:r>
              <a:rPr lang="pt-BR" sz="2800" smtClean="0"/>
              <a:t>probabilidade</a:t>
            </a:r>
            <a:r>
              <a:rPr lang="en-US" sz="2800" smtClean="0"/>
              <a:t> de evasão?</a:t>
            </a:r>
          </a:p>
          <a:p>
            <a:endParaRPr lang="en-US" sz="2800" smtClean="0"/>
          </a:p>
          <a:p>
            <a:r>
              <a:rPr lang="en-US" sz="2800" smtClean="0"/>
              <a:t>Desempenho</a:t>
            </a:r>
          </a:p>
          <a:p>
            <a:pPr lvl="1">
              <a:buFont typeface="Wingdings" pitchFamily="2" charset="2"/>
              <a:buNone/>
            </a:pPr>
            <a:r>
              <a:rPr lang="en-US" sz="2800" smtClean="0"/>
              <a:t>	O ProUni melhora o desempenho do estudante?</a:t>
            </a:r>
          </a:p>
          <a:p>
            <a:endParaRPr lang="en-US" sz="2800" smtClean="0"/>
          </a:p>
          <a:p>
            <a:endParaRPr lang="en-US" sz="2800" smtClean="0"/>
          </a:p>
        </p:txBody>
      </p:sp>
    </p:spTree>
  </p:cSld>
  <p:clrMapOvr>
    <a:masterClrMapping/>
  </p:clrMapOvr>
  <p:transition spd="slow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378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Acesso</a:t>
            </a:r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r>
              <a:rPr lang="en-US" sz="2800" b="0" smtClean="0"/>
              <a:t>	Metodologia: Regressão Descontínua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800" b="0" smtClean="0"/>
              <a:t>	Consiste em avaliar o impacto do ProUni na fronteira de elegibilidade (45 pontos no Enem)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800" b="0" smtClean="0"/>
              <a:t>	Efeito Médio de Tratamento Local</a:t>
            </a:r>
          </a:p>
        </p:txBody>
      </p:sp>
    </p:spTree>
  </p:cSld>
  <p:clrMapOvr>
    <a:masterClrMapping/>
  </p:clrMapOvr>
  <p:transition spd="slow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3891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604837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Acesso</a:t>
            </a:r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endParaRPr lang="en-US" sz="2800" b="0" smtClean="0"/>
          </a:p>
        </p:txBody>
      </p:sp>
      <p:pic>
        <p:nvPicPr>
          <p:cNvPr id="3891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22425" y="1946275"/>
            <a:ext cx="6226175" cy="4527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39939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66357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Acesso</a:t>
            </a:r>
          </a:p>
        </p:txBody>
      </p:sp>
      <p:graphicFrame>
        <p:nvGraphicFramePr>
          <p:cNvPr id="9271" name="Group 55"/>
          <p:cNvGraphicFramePr>
            <a:graphicFrameLocks noGrp="1"/>
          </p:cNvGraphicFramePr>
          <p:nvPr/>
        </p:nvGraphicFramePr>
        <p:xfrm>
          <a:off x="560388" y="2049463"/>
          <a:ext cx="8112125" cy="4086225"/>
        </p:xfrm>
        <a:graphic>
          <a:graphicData uri="http://schemas.openxmlformats.org/drawingml/2006/table">
            <a:tbl>
              <a:tblPr/>
              <a:tblGrid>
                <a:gridCol w="2185987"/>
                <a:gridCol w="1103313"/>
                <a:gridCol w="1296987"/>
                <a:gridCol w="896938"/>
                <a:gridCol w="1314450"/>
                <a:gridCol w="1314450"/>
              </a:tblGrid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Cotistas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Impacto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(p.p)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erro padrão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Obs.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Intervalo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38.5***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0.038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11440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44.4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50.6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Mulher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39.1***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0.026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3940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41.6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46.0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Homem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37.7***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0.049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5814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43.8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52.9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096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Não Cotistas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28.0***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0.023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5061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43.7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46.3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Mulher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28.0***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0.034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2562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44.3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46.3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11163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Homem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28.7***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0.041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1708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42.7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45.7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09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Permanência/Evasão</a:t>
            </a:r>
          </a:p>
          <a:p>
            <a:pPr>
              <a:buFontTx/>
              <a:buNone/>
            </a:pPr>
            <a:r>
              <a:rPr lang="en-US" sz="2200" b="0" smtClean="0"/>
              <a:t>Definições de Evasão</a:t>
            </a:r>
          </a:p>
          <a:p>
            <a:pPr>
              <a:buFontTx/>
              <a:buNone/>
            </a:pPr>
            <a:endParaRPr lang="en-US" sz="2200" b="0" smtClean="0"/>
          </a:p>
          <a:p>
            <a:pPr>
              <a:buFontTx/>
              <a:buNone/>
            </a:pPr>
            <a:r>
              <a:rPr lang="en-US" sz="2200" b="0" smtClean="0"/>
              <a:t>1) </a:t>
            </a:r>
            <a:r>
              <a:rPr lang="en-US" sz="2200" b="0" u="sng" smtClean="0"/>
              <a:t>evasão</a:t>
            </a:r>
            <a:r>
              <a:rPr lang="en-US" sz="2200" b="0" smtClean="0"/>
              <a:t>: </a:t>
            </a:r>
            <a:r>
              <a:rPr lang="pt-BR" sz="2200" b="0" smtClean="0"/>
              <a:t>utilização encerrada por motivo de evasão;</a:t>
            </a:r>
          </a:p>
          <a:p>
            <a:pPr>
              <a:buFontTx/>
              <a:buNone/>
            </a:pPr>
            <a:r>
              <a:rPr lang="pt-BR" sz="2200" b="0" smtClean="0"/>
              <a:t>	</a:t>
            </a:r>
            <a:r>
              <a:rPr lang="pt-BR" sz="2200" b="0" u="sng" smtClean="0"/>
              <a:t>não evasão</a:t>
            </a:r>
            <a:r>
              <a:rPr lang="pt-BR" sz="2200" b="0" smtClean="0"/>
              <a:t>: a) utilização encerrada por motivo de conclusão de curso; b) bolsa em utilização</a:t>
            </a:r>
          </a:p>
          <a:p>
            <a:pPr>
              <a:buFontTx/>
              <a:buNone/>
            </a:pPr>
            <a:endParaRPr lang="pt-BR" sz="2200" b="0" smtClean="0"/>
          </a:p>
          <a:p>
            <a:pPr>
              <a:buFontTx/>
              <a:buNone/>
            </a:pPr>
            <a:r>
              <a:rPr lang="pt-BR" sz="2200" b="0" smtClean="0"/>
              <a:t>2)	</a:t>
            </a:r>
            <a:r>
              <a:rPr lang="pt-BR" sz="2200" b="0" u="sng" smtClean="0"/>
              <a:t>evasão</a:t>
            </a:r>
            <a:r>
              <a:rPr lang="pt-BR" sz="2200" b="0" smtClean="0"/>
              <a:t>: utilização encerrada por motivos de a) encerramento da matrícula; b) esgotamento do prazo de utilização da bolsa; c) esgotamento do prazo máximo de suspensão; d) rendimento acadêmico insuficiente; e) solicitação do bolsista</a:t>
            </a:r>
          </a:p>
          <a:p>
            <a:pPr>
              <a:buFontTx/>
              <a:buNone/>
            </a:pPr>
            <a:r>
              <a:rPr lang="en-US" sz="2200" b="0" smtClean="0"/>
              <a:t>	</a:t>
            </a:r>
            <a:r>
              <a:rPr lang="en-US" sz="2200" b="0" u="sng" smtClean="0"/>
              <a:t>não evasão</a:t>
            </a:r>
            <a:r>
              <a:rPr lang="en-US" sz="2200" b="0" smtClean="0"/>
              <a:t>: </a:t>
            </a:r>
            <a:r>
              <a:rPr lang="pt-BR" sz="2200" b="0" smtClean="0"/>
              <a:t>bolsa suspensa por motivos de a) ausência de renovação; b) trancamento de matrícula; c) inadimplência do bolsista parcial; e d) sobrestamento pelo usuário</a:t>
            </a:r>
            <a:endParaRPr lang="en-US" sz="2200" b="0" smtClean="0"/>
          </a:p>
        </p:txBody>
      </p:sp>
    </p:spTree>
  </p:cSld>
  <p:clrMapOvr>
    <a:masterClrMapping/>
  </p:clrMapOvr>
  <p:transition spd="slow"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1987" name="Content Placeholder 2"/>
          <p:cNvSpPr>
            <a:spLocks noGrp="1"/>
          </p:cNvSpPr>
          <p:nvPr>
            <p:ph idx="1"/>
          </p:nvPr>
        </p:nvSpPr>
        <p:spPr>
          <a:xfrm>
            <a:off x="350838" y="1371600"/>
            <a:ext cx="8353425" cy="5287963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Permanência/Evasão</a:t>
            </a:r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r>
              <a:rPr lang="en-US" sz="2800" b="0" smtClean="0"/>
              <a:t>	Metodologia: Regressão com Reponderação por Escore de Propensão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800" b="0" smtClean="0"/>
              <a:t>	Efeito Médio do Tramentamento sobre os Tratados</a:t>
            </a:r>
          </a:p>
          <a:p>
            <a:pPr>
              <a:buFontTx/>
              <a:buNone/>
            </a:pPr>
            <a:endParaRPr lang="en-US" sz="2800" u="sng" smtClean="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6387" name="CaixaDeTexto 7"/>
          <p:cNvSpPr txBox="1">
            <a:spLocks noChangeArrowheads="1"/>
          </p:cNvSpPr>
          <p:nvPr/>
        </p:nvSpPr>
        <p:spPr bwMode="auto">
          <a:xfrm>
            <a:off x="0" y="1217613"/>
            <a:ext cx="8861425" cy="311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pt-BR">
                <a:solidFill>
                  <a:schemeClr val="tx1"/>
                </a:solidFill>
              </a:rPr>
              <a:t>Objetivo do Programa</a:t>
            </a:r>
          </a:p>
          <a:p>
            <a:pPr>
              <a:buFont typeface="Monotype Sorts" pitchFamily="2" charset="2"/>
              <a:buNone/>
            </a:pPr>
            <a:endParaRPr lang="pt-BR" sz="2300">
              <a:solidFill>
                <a:srgbClr val="262699"/>
              </a:solidFill>
            </a:endParaRPr>
          </a:p>
          <a:p>
            <a:pPr algn="just"/>
            <a:r>
              <a:rPr lang="pt-BR" sz="2300">
                <a:solidFill>
                  <a:srgbClr val="262699"/>
                </a:solidFill>
              </a:rPr>
              <a:t> </a:t>
            </a:r>
            <a:r>
              <a:rPr lang="pt-BR" sz="2000">
                <a:solidFill>
                  <a:srgbClr val="262699"/>
                </a:solidFill>
              </a:rPr>
              <a:t>Conceder bolsas de estudo em IES privadas, a beneficiários pertencentes a grupos sociais com menores níveis de participação no ensino superior, visando incrementar o acesso e a permanência, garantindo a qualidade no ensino superior.</a:t>
            </a:r>
          </a:p>
          <a:p>
            <a:pPr>
              <a:buFont typeface="Monotype Sorts" pitchFamily="2" charset="2"/>
              <a:buNone/>
            </a:pPr>
            <a:endParaRPr lang="pt-BR" sz="2300">
              <a:solidFill>
                <a:srgbClr val="262699"/>
              </a:solidFill>
            </a:endParaRPr>
          </a:p>
          <a:p>
            <a:pPr>
              <a:buFont typeface="Monotype Sorts" pitchFamily="2" charset="2"/>
              <a:buNone/>
            </a:pPr>
            <a:endParaRPr lang="pt-BR" sz="2300">
              <a:solidFill>
                <a:srgbClr val="262699"/>
              </a:solidFill>
            </a:endParaRPr>
          </a:p>
        </p:txBody>
      </p:sp>
      <p:sp>
        <p:nvSpPr>
          <p:cNvPr id="16388" name="CaixaDeTexto 8"/>
          <p:cNvSpPr txBox="1">
            <a:spLocks noChangeArrowheads="1"/>
          </p:cNvSpPr>
          <p:nvPr/>
        </p:nvSpPr>
        <p:spPr bwMode="auto">
          <a:xfrm>
            <a:off x="187325" y="4492625"/>
            <a:ext cx="8485188" cy="310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/>
              <a:t> </a:t>
            </a:r>
            <a:r>
              <a:rPr lang="pt-BR" sz="2000">
                <a:solidFill>
                  <a:srgbClr val="262699"/>
                </a:solidFill>
              </a:rPr>
              <a:t>Avaliar, por meio da matriz de marco-lógico do programa e de análises estatísticas: i) as oportunidades de aperfeiçoamento do sistema de acompanhamento e controle de resultados do Prouni; ii) o impacto do Prouni em relação ao incremento do acesso e da permanência de estudantes no ensino superior, bem como o incentivo ao bom desempenho acadêmico dos beneficiários do programa. </a:t>
            </a:r>
          </a:p>
          <a:p>
            <a:endParaRPr lang="pt-BR" sz="2000"/>
          </a:p>
          <a:p>
            <a:endParaRPr lang="pt-BR"/>
          </a:p>
        </p:txBody>
      </p:sp>
      <p:sp>
        <p:nvSpPr>
          <p:cNvPr id="16389" name="CaixaDeTexto 10"/>
          <p:cNvSpPr txBox="1">
            <a:spLocks noChangeArrowheads="1"/>
          </p:cNvSpPr>
          <p:nvPr/>
        </p:nvSpPr>
        <p:spPr bwMode="auto">
          <a:xfrm>
            <a:off x="0" y="3913188"/>
            <a:ext cx="41100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pt-BR">
                <a:solidFill>
                  <a:schemeClr val="tx1"/>
                </a:solidFill>
              </a:rPr>
              <a:t> Objetivo do Trabalho</a:t>
            </a:r>
            <a:endParaRPr lang="pt-BR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3011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693737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Permanência/Evasão</a:t>
            </a:r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endParaRPr lang="en-US" sz="2800" u="sng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60388" y="2109788"/>
          <a:ext cx="8243887" cy="4135437"/>
        </p:xfrm>
        <a:graphic>
          <a:graphicData uri="http://schemas.openxmlformats.org/drawingml/2006/table">
            <a:tbl>
              <a:tblPr/>
              <a:tblGrid>
                <a:gridCol w="2153265"/>
                <a:gridCol w="1710813"/>
                <a:gridCol w="1460090"/>
                <a:gridCol w="1779752"/>
                <a:gridCol w="1140428"/>
              </a:tblGrid>
              <a:tr h="530942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err="1">
                          <a:latin typeface="Arial"/>
                        </a:rPr>
                        <a:t>Definição</a:t>
                      </a:r>
                      <a:r>
                        <a:rPr lang="en-US" sz="2200" b="0" i="0" u="none" strike="noStrike" dirty="0">
                          <a:latin typeface="Arial"/>
                        </a:rPr>
                        <a:t>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en-US" sz="2200" b="0" i="0" u="none" strike="noStrike" dirty="0" err="1">
                          <a:latin typeface="Arial"/>
                        </a:rPr>
                        <a:t>Definição</a:t>
                      </a:r>
                      <a:r>
                        <a:rPr lang="en-US" sz="2200" b="0" i="0" u="none" strike="noStrike" dirty="0">
                          <a:latin typeface="Arial"/>
                        </a:rPr>
                        <a:t>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81665">
                <a:tc>
                  <a:txBody>
                    <a:bodyPr/>
                    <a:lstStyle/>
                    <a:p>
                      <a:pPr algn="ct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err="1">
                          <a:latin typeface="Arial"/>
                        </a:rPr>
                        <a:t>impacto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err="1">
                          <a:latin typeface="Arial"/>
                        </a:rPr>
                        <a:t>erro</a:t>
                      </a:r>
                      <a:r>
                        <a:rPr lang="en-US" sz="22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padrão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err="1">
                          <a:latin typeface="Arial"/>
                        </a:rPr>
                        <a:t>impacto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err="1">
                          <a:latin typeface="Arial"/>
                        </a:rPr>
                        <a:t>erro</a:t>
                      </a:r>
                      <a:r>
                        <a:rPr lang="en-US" sz="22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padrão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6459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Total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-8.2***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0.003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solidFill>
                            <a:srgbClr val="FF0000"/>
                          </a:solidFill>
                          <a:latin typeface="Arial"/>
                        </a:rPr>
                        <a:t>-8.0</a:t>
                      </a:r>
                      <a:r>
                        <a:rPr lang="en-US" sz="2200" b="0" i="0" u="none" strike="noStrike" dirty="0" smtClean="0">
                          <a:solidFill>
                            <a:srgbClr val="FF0000"/>
                          </a:solidFill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solidFill>
                          <a:srgbClr val="FF0000"/>
                        </a:solidFill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solidFill>
                            <a:srgbClr val="FF0000"/>
                          </a:solidFill>
                          <a:latin typeface="Arial"/>
                        </a:rPr>
                        <a:t>0.004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6459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err="1" smtClean="0">
                          <a:latin typeface="Arial"/>
                        </a:rPr>
                        <a:t>Homem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-</a:t>
                      </a:r>
                      <a:r>
                        <a:rPr lang="en-US" sz="2200" b="0" i="0" u="none" strike="noStrike" dirty="0" smtClean="0">
                          <a:latin typeface="Arial"/>
                        </a:rPr>
                        <a:t>9.6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0.006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-9.1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0.006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59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err="1" smtClean="0">
                          <a:latin typeface="Arial"/>
                        </a:rPr>
                        <a:t>Mulher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-7.4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0.004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-7.3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0.005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59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err="1" smtClean="0">
                          <a:latin typeface="Arial"/>
                        </a:rPr>
                        <a:t>Cotista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-</a:t>
                      </a:r>
                      <a:r>
                        <a:rPr lang="en-US" sz="2200" b="0" i="0" u="none" strike="noStrike" dirty="0" smtClean="0">
                          <a:latin typeface="Arial"/>
                        </a:rPr>
                        <a:t>10.7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0.006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-9.8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0.006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64590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err="1" smtClean="0">
                          <a:latin typeface="Arial"/>
                        </a:rPr>
                        <a:t>Não</a:t>
                      </a:r>
                      <a:r>
                        <a:rPr lang="en-US" sz="2200" b="0" i="0" u="none" strike="noStrike" dirty="0" smtClean="0">
                          <a:latin typeface="Arial"/>
                        </a:rPr>
                        <a:t>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cotista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-6.8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0.004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-6.9</a:t>
                      </a:r>
                      <a:r>
                        <a:rPr lang="en-US" sz="2200" b="0" i="0" u="none" strike="noStrike" dirty="0" smtClean="0">
                          <a:latin typeface="+mn-lt"/>
                        </a:rPr>
                        <a:t>***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0.005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4035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546100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Permanência/Evasão</a:t>
            </a:r>
          </a:p>
          <a:p>
            <a:pPr>
              <a:buFontTx/>
              <a:buNone/>
            </a:pPr>
            <a:endParaRPr lang="en-US" sz="2800" u="sng" smtClean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433388" y="1976438"/>
          <a:ext cx="8401050" cy="4621212"/>
        </p:xfrm>
        <a:graphic>
          <a:graphicData uri="http://schemas.openxmlformats.org/drawingml/2006/table">
            <a:tbl>
              <a:tblPr/>
              <a:tblGrid>
                <a:gridCol w="1995949"/>
                <a:gridCol w="1032387"/>
                <a:gridCol w="343360"/>
                <a:gridCol w="1342872"/>
                <a:gridCol w="1621072"/>
                <a:gridCol w="437770"/>
                <a:gridCol w="1628255"/>
              </a:tblGrid>
              <a:tr h="646469">
                <a:tc>
                  <a:txBody>
                    <a:bodyPr/>
                    <a:lstStyle/>
                    <a:p>
                      <a:pPr algn="l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err="1">
                          <a:latin typeface="Arial"/>
                        </a:rPr>
                        <a:t>Definição</a:t>
                      </a:r>
                      <a:r>
                        <a:rPr lang="en-US" sz="2100" b="0" i="0" u="none" strike="noStrike" dirty="0">
                          <a:latin typeface="Arial"/>
                        </a:rPr>
                        <a:t> 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 fontAlgn="b"/>
                      <a:r>
                        <a:rPr lang="en-US" sz="2100" b="0" i="0" u="none" strike="noStrike" dirty="0" err="1">
                          <a:latin typeface="Arial"/>
                        </a:rPr>
                        <a:t>Definição</a:t>
                      </a:r>
                      <a:r>
                        <a:rPr lang="en-US" sz="2100" b="0" i="0" u="none" strike="noStrike" dirty="0">
                          <a:latin typeface="Arial"/>
                        </a:rPr>
                        <a:t> 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l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742191">
                <a:tc>
                  <a:txBody>
                    <a:bodyPr/>
                    <a:lstStyle/>
                    <a:p>
                      <a:pPr algn="ctr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err="1">
                          <a:latin typeface="Arial"/>
                        </a:rPr>
                        <a:t>impacto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/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err="1">
                          <a:latin typeface="Arial"/>
                        </a:rPr>
                        <a:t>erro</a:t>
                      </a:r>
                      <a:r>
                        <a:rPr lang="en-US" sz="21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2100" b="0" i="0" u="none" strike="noStrike" dirty="0" err="1">
                          <a:latin typeface="Arial"/>
                        </a:rPr>
                        <a:t>padrão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err="1">
                          <a:latin typeface="Arial"/>
                        </a:rPr>
                        <a:t>impacto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err="1">
                          <a:latin typeface="Arial"/>
                        </a:rPr>
                        <a:t>erro</a:t>
                      </a:r>
                      <a:r>
                        <a:rPr lang="en-US" sz="21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2100" b="0" i="0" u="none" strike="noStrike" dirty="0" err="1">
                          <a:latin typeface="Arial"/>
                        </a:rPr>
                        <a:t>padrão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46469">
                <a:tc>
                  <a:txBody>
                    <a:bodyPr/>
                    <a:lstStyle/>
                    <a:p>
                      <a:pPr algn="l" fontAlgn="b"/>
                      <a:r>
                        <a:rPr lang="en-US" sz="2100" b="0" i="0" u="none" strike="noStrike" dirty="0" err="1" smtClean="0">
                          <a:latin typeface="Arial"/>
                        </a:rPr>
                        <a:t>Computação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-13.3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***</a:t>
                      </a:r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0.018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>
                          <a:latin typeface="Arial"/>
                        </a:rPr>
                        <a:t>-</a:t>
                      </a:r>
                      <a:r>
                        <a:rPr lang="en-US" sz="2100" b="0" i="0" u="none" strike="noStrike" dirty="0" smtClean="0">
                          <a:latin typeface="Arial"/>
                        </a:rPr>
                        <a:t>11.1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***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0.019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646469">
                <a:tc>
                  <a:txBody>
                    <a:bodyPr/>
                    <a:lstStyle/>
                    <a:p>
                      <a:pPr algn="l" fontAlgn="b"/>
                      <a:r>
                        <a:rPr lang="en-US" sz="2100" b="0" i="0" u="none" strike="noStrike" dirty="0">
                          <a:latin typeface="Arial"/>
                        </a:rPr>
                        <a:t>Normal Superior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-8.5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***</a:t>
                      </a:r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0.014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1.3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0.015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469">
                <a:tc>
                  <a:txBody>
                    <a:bodyPr/>
                    <a:lstStyle/>
                    <a:p>
                      <a:pPr algn="l" fontAlgn="b"/>
                      <a:r>
                        <a:rPr lang="en-US" sz="2100" b="0" i="0" u="none" strike="noStrike" dirty="0" err="1">
                          <a:latin typeface="Arial"/>
                        </a:rPr>
                        <a:t>Direito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-9.1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***</a:t>
                      </a:r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0.015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-16.3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***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0.017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646469">
                <a:tc>
                  <a:txBody>
                    <a:bodyPr/>
                    <a:lstStyle/>
                    <a:p>
                      <a:pPr algn="l" fontAlgn="b"/>
                      <a:r>
                        <a:rPr lang="en-US" sz="2100" b="0" i="0" u="none" strike="noStrike" dirty="0" smtClean="0">
                          <a:latin typeface="Arial"/>
                        </a:rPr>
                        <a:t>Ed. </a:t>
                      </a:r>
                      <a:r>
                        <a:rPr lang="en-US" sz="2100" b="0" i="0" u="none" strike="noStrike" dirty="0" err="1" smtClean="0">
                          <a:latin typeface="Arial"/>
                        </a:rPr>
                        <a:t>Física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-3.0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0.027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15.5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***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0.031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646469">
                <a:tc>
                  <a:txBody>
                    <a:bodyPr/>
                    <a:lstStyle/>
                    <a:p>
                      <a:pPr algn="l" fontAlgn="b"/>
                      <a:r>
                        <a:rPr lang="en-US" sz="2100" b="0" i="0" u="none" strike="noStrike" dirty="0" err="1">
                          <a:latin typeface="Arial"/>
                        </a:rPr>
                        <a:t>Psicologia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-8.7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***</a:t>
                      </a:r>
                      <a:endParaRPr lang="en-US" dirty="0"/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0.025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-14.8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***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100" b="0" i="0" u="none" strike="noStrike" dirty="0" smtClean="0">
                          <a:latin typeface="Arial"/>
                        </a:rPr>
                        <a:t>0.031</a:t>
                      </a:r>
                      <a:endParaRPr lang="en-US" sz="2100" b="0" i="0" u="none" strike="noStrike" dirty="0">
                        <a:latin typeface="Arial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505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Desempenho</a:t>
            </a:r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r>
              <a:rPr lang="en-US" sz="2800" b="0" smtClean="0"/>
              <a:t>Metodologia: Regressão com ponderação por escore de propensão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800" b="0" smtClean="0"/>
              <a:t>Efeito médio do tratamento sobre os tratados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6083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66357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Desempenho</a:t>
            </a:r>
          </a:p>
          <a:p>
            <a:pPr>
              <a:buFontTx/>
              <a:buNone/>
            </a:pPr>
            <a:endParaRPr lang="en-US" sz="2800" u="sng" smtClean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487363" y="2305050"/>
          <a:ext cx="8288337" cy="3000375"/>
        </p:xfrm>
        <a:graphic>
          <a:graphicData uri="http://schemas.openxmlformats.org/drawingml/2006/table">
            <a:tbl>
              <a:tblPr/>
              <a:tblGrid>
                <a:gridCol w="1705231"/>
                <a:gridCol w="993058"/>
                <a:gridCol w="708589"/>
                <a:gridCol w="958645"/>
                <a:gridCol w="2050026"/>
                <a:gridCol w="938882"/>
                <a:gridCol w="934164"/>
              </a:tblGrid>
              <a:tr h="467032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0" u="none" strike="noStrike" dirty="0" err="1" smtClean="0">
                          <a:latin typeface="+mn-lt"/>
                        </a:rPr>
                        <a:t>Concluintes</a:t>
                      </a:r>
                      <a:endParaRPr lang="en-US" sz="22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200" b="0" i="0" u="none" strike="noStrike" dirty="0" err="1" smtClean="0">
                          <a:latin typeface="+mn-lt"/>
                        </a:rPr>
                        <a:t>Ingressantes</a:t>
                      </a:r>
                      <a:endParaRPr lang="en-US" sz="2200" b="0" i="0" u="none" strike="noStrike" dirty="0" smtClean="0">
                        <a:latin typeface="+mn-lt"/>
                      </a:endParaRPr>
                    </a:p>
                    <a:p>
                      <a:pPr algn="ct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93348">
                <a:tc>
                  <a:txBody>
                    <a:bodyPr/>
                    <a:lstStyle/>
                    <a:p>
                      <a:pPr algn="l" fontAlgn="b"/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Obs.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%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Nota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Média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Obs.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%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Nota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Média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23019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 err="1">
                          <a:latin typeface="Arial"/>
                        </a:rPr>
                        <a:t>Não</a:t>
                      </a:r>
                      <a:r>
                        <a:rPr lang="en-US" sz="2200" b="0" i="0" u="none" strike="noStrike" dirty="0">
                          <a:latin typeface="Arial"/>
                        </a:rPr>
                        <a:t> </a:t>
                      </a:r>
                      <a:r>
                        <a:rPr lang="en-US" sz="2200" b="0" i="0" u="none" strike="noStrike" dirty="0" err="1">
                          <a:latin typeface="Arial"/>
                        </a:rPr>
                        <a:t>Bolsista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37.379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97.6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41.89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24.857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72.76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34.05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55862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>
                          <a:latin typeface="Arial"/>
                        </a:rPr>
                        <a:t>Bolsista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945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2.4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42.87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9.307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27.24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42.81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58621">
                <a:tc>
                  <a:txBody>
                    <a:bodyPr/>
                    <a:lstStyle/>
                    <a:p>
                      <a:pPr algn="l" fontAlgn="b"/>
                      <a:r>
                        <a:rPr lang="en-US" sz="2200" b="0" i="0" u="none" strike="noStrike" dirty="0">
                          <a:latin typeface="Arial"/>
                        </a:rPr>
                        <a:t>Total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38.324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100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41.92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 smtClean="0">
                          <a:latin typeface="Arial"/>
                        </a:rPr>
                        <a:t>34.164</a:t>
                      </a:r>
                      <a:endParaRPr lang="en-US" sz="2200" b="0" i="0" u="none" strike="noStrike" dirty="0">
                        <a:latin typeface="Arial"/>
                      </a:endParaRP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100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2200" b="0" i="0" u="none" strike="noStrike" dirty="0">
                          <a:latin typeface="Arial"/>
                        </a:rPr>
                        <a:t>36.44</a:t>
                      </a:r>
                    </a:p>
                  </a:txBody>
                  <a:tcPr marL="9369" marR="9369" marT="9369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7107" name="Content Placeholder 2"/>
          <p:cNvSpPr>
            <a:spLocks noGrp="1"/>
          </p:cNvSpPr>
          <p:nvPr>
            <p:ph idx="1"/>
          </p:nvPr>
        </p:nvSpPr>
        <p:spPr>
          <a:xfrm>
            <a:off x="395288" y="1341438"/>
            <a:ext cx="8353425" cy="708025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Desempenho</a:t>
            </a:r>
          </a:p>
          <a:p>
            <a:pPr>
              <a:buFontTx/>
              <a:buNone/>
            </a:pPr>
            <a:endParaRPr lang="en-US" sz="2800" u="sng" smtClean="0"/>
          </a:p>
        </p:txBody>
      </p:sp>
      <p:graphicFrame>
        <p:nvGraphicFramePr>
          <p:cNvPr id="21558" name="Group 54"/>
          <p:cNvGraphicFramePr>
            <a:graphicFrameLocks noGrp="1"/>
          </p:cNvGraphicFramePr>
          <p:nvPr/>
        </p:nvGraphicFramePr>
        <p:xfrm>
          <a:off x="309563" y="2079625"/>
          <a:ext cx="8185150" cy="4359275"/>
        </p:xfrm>
        <a:graphic>
          <a:graphicData uri="http://schemas.openxmlformats.org/drawingml/2006/table">
            <a:tbl>
              <a:tblPr/>
              <a:tblGrid>
                <a:gridCol w="1704975"/>
                <a:gridCol w="1398587"/>
                <a:gridCol w="1365250"/>
                <a:gridCol w="1905000"/>
                <a:gridCol w="439738"/>
                <a:gridCol w="1371600"/>
              </a:tblGrid>
              <a:tr h="3841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Concluintes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Ingressantes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5722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impacto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erro padrão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impacto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erro padrão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Total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0.05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0.53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1.40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C0000"/>
                          </a:solidFill>
                          <a:effectLst/>
                          <a:latin typeface="Arial" charset="0"/>
                        </a:rPr>
                        <a:t>0.28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Homem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-1.45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0.90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1.35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0.40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Mulher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0.80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0.65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1.44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0.30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Branco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0.16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1.00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1.07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0.36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Não</a:t>
                      </a: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22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Branco</a:t>
                      </a: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-0.01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0.67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1.73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***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0.31</a:t>
                      </a: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9275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525" marR="9525" marT="9525" marB="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48131" name="Content Placeholder 2"/>
          <p:cNvSpPr>
            <a:spLocks noGrp="1"/>
          </p:cNvSpPr>
          <p:nvPr>
            <p:ph idx="1"/>
          </p:nvPr>
        </p:nvSpPr>
        <p:spPr>
          <a:xfrm>
            <a:off x="366713" y="1011238"/>
            <a:ext cx="8353425" cy="5287962"/>
          </a:xfrm>
        </p:spPr>
        <p:txBody>
          <a:bodyPr/>
          <a:lstStyle/>
          <a:p>
            <a:pPr>
              <a:buFontTx/>
              <a:buNone/>
            </a:pPr>
            <a:r>
              <a:rPr lang="en-US" sz="2800" u="sng" smtClean="0"/>
              <a:t>Considerações finais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Tx/>
              <a:buNone/>
            </a:pPr>
            <a:r>
              <a:rPr lang="en-US" sz="2800" b="0" smtClean="0"/>
              <a:t>	</a:t>
            </a:r>
            <a:r>
              <a:rPr lang="en-US" sz="2400" b="0" smtClean="0"/>
              <a:t>A análise de desenho demonstrou que o programa, por meio de seus critérios de elegibilidade, alcança o seu público alvo.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Tx/>
              <a:buNone/>
            </a:pPr>
            <a:r>
              <a:rPr lang="en-US" sz="2400" b="0" smtClean="0"/>
              <a:t>    Identificaram-se falhas no sistema de monitoramento e acompanhamento do programa, dessa forma, foi desenvolvido uma matriz de indicadores para o programa.</a:t>
            </a:r>
          </a:p>
          <a:p>
            <a:pPr>
              <a:spcBef>
                <a:spcPts val="1200"/>
              </a:spcBef>
              <a:spcAft>
                <a:spcPts val="1200"/>
              </a:spcAft>
              <a:buFontTx/>
              <a:buNone/>
            </a:pPr>
            <a:r>
              <a:rPr lang="en-US" sz="2400" b="0" smtClean="0"/>
              <a:t>	Em geral, os impactos são positivos, e o programa está cumprindo o objetivo de aumentar o acesso e a permanência. </a:t>
            </a:r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r>
              <a:rPr lang="en-US" sz="2400" b="0" smtClean="0"/>
              <a:t>	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400" b="0" smtClean="0"/>
              <a:t>	</a:t>
            </a:r>
            <a:endParaRPr lang="en-US" sz="2800" b="0" smtClean="0"/>
          </a:p>
          <a:p>
            <a:endParaRPr lang="en-US" sz="2800" u="sng" smtClean="0"/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r>
              <a:rPr lang="en-US" sz="2800" b="0" smtClean="0"/>
              <a:t>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93187" name="Content Placeholder 2"/>
          <p:cNvSpPr>
            <a:spLocks noGrp="1"/>
          </p:cNvSpPr>
          <p:nvPr>
            <p:ph idx="1"/>
          </p:nvPr>
        </p:nvSpPr>
        <p:spPr>
          <a:xfrm>
            <a:off x="327025" y="738188"/>
            <a:ext cx="8353425" cy="5287962"/>
          </a:xfrm>
        </p:spPr>
        <p:txBody>
          <a:bodyPr/>
          <a:lstStyle/>
          <a:p>
            <a:pPr>
              <a:buFontTx/>
              <a:buNone/>
              <a:defRPr/>
            </a:pPr>
            <a:endParaRPr lang="en-US" sz="2400" b="0" dirty="0" smtClean="0"/>
          </a:p>
          <a:p>
            <a:pPr>
              <a:buFontTx/>
              <a:buNone/>
              <a:defRPr/>
            </a:pPr>
            <a:r>
              <a:rPr lang="en-US" sz="4400" b="0" dirty="0" smtClean="0">
                <a:solidFill>
                  <a:schemeClr val="tx1"/>
                </a:solidFill>
              </a:rPr>
              <a:t> </a:t>
            </a:r>
            <a:r>
              <a:rPr lang="en-US" sz="2800" dirty="0" smtClean="0">
                <a:solidFill>
                  <a:srgbClr val="FF0000"/>
                </a:solidFill>
                <a:latin typeface="+mj-lt"/>
              </a:rPr>
              <a:t>Links:</a:t>
            </a:r>
          </a:p>
          <a:p>
            <a:pPr algn="ctr">
              <a:buFontTx/>
              <a:buNone/>
              <a:defRPr/>
            </a:pPr>
            <a:r>
              <a:rPr lang="en-US" b="0" dirty="0" err="1" smtClean="0">
                <a:solidFill>
                  <a:srgbClr val="FF0000"/>
                </a:solidFill>
              </a:rPr>
              <a:t>Prouni</a:t>
            </a:r>
            <a:endParaRPr lang="en-US" b="0" dirty="0" smtClean="0">
              <a:solidFill>
                <a:srgbClr val="FF0000"/>
              </a:solidFill>
              <a:latin typeface="+mj-lt"/>
            </a:endParaRPr>
          </a:p>
          <a:p>
            <a:pPr algn="ctr"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  <a:latin typeface="+mj-lt"/>
              </a:rPr>
              <a:t>http://siteprouni.mec.gov.br/</a:t>
            </a:r>
          </a:p>
          <a:p>
            <a:pPr algn="ctr"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</a:rPr>
              <a:t>  </a:t>
            </a:r>
            <a:endParaRPr lang="en-US" b="0" dirty="0" smtClean="0">
              <a:solidFill>
                <a:schemeClr val="tx1"/>
              </a:solidFill>
              <a:latin typeface="+mj-lt"/>
            </a:endParaRPr>
          </a:p>
          <a:p>
            <a:pPr algn="ctr">
              <a:buFontTx/>
              <a:buNone/>
              <a:defRPr/>
            </a:pPr>
            <a:r>
              <a:rPr lang="en-US" b="0" dirty="0" smtClean="0">
                <a:solidFill>
                  <a:srgbClr val="FF0000"/>
                </a:solidFill>
                <a:latin typeface="+mj-lt"/>
              </a:rPr>
              <a:t>MEC/</a:t>
            </a:r>
            <a:r>
              <a:rPr lang="en-US" b="0" dirty="0" err="1" smtClean="0">
                <a:solidFill>
                  <a:srgbClr val="FF0000"/>
                </a:solidFill>
                <a:latin typeface="+mj-lt"/>
              </a:rPr>
              <a:t>Prouni</a:t>
            </a:r>
            <a:r>
              <a:rPr lang="en-US" b="0" dirty="0" smtClean="0">
                <a:solidFill>
                  <a:srgbClr val="FF0000"/>
                </a:solidFill>
                <a:latin typeface="+mj-lt"/>
              </a:rPr>
              <a:t> </a:t>
            </a:r>
            <a:r>
              <a:rPr lang="en-US" b="0" dirty="0" smtClean="0">
                <a:solidFill>
                  <a:schemeClr val="tx1"/>
                </a:solidFill>
                <a:latin typeface="+mj-lt"/>
              </a:rPr>
              <a:t>http://portal.mec.gov.br/index.php?option=com_content&amp;view=article&amp;id=205&amp;Itemid=298</a:t>
            </a:r>
          </a:p>
          <a:p>
            <a:pPr algn="ctr">
              <a:buFontTx/>
              <a:buNone/>
              <a:defRPr/>
            </a:pPr>
            <a:endParaRPr lang="en-US" b="0" dirty="0" smtClean="0">
              <a:solidFill>
                <a:schemeClr val="tx1"/>
              </a:solidFill>
              <a:latin typeface="+mj-lt"/>
            </a:endParaRPr>
          </a:p>
          <a:p>
            <a:pPr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</a:rPr>
              <a:t>					</a:t>
            </a:r>
            <a:r>
              <a:rPr lang="en-US" b="0" dirty="0" err="1" smtClean="0">
                <a:solidFill>
                  <a:srgbClr val="FF0000"/>
                </a:solidFill>
              </a:rPr>
              <a:t>Inep</a:t>
            </a:r>
            <a:endParaRPr lang="en-US" b="0" dirty="0" smtClean="0">
              <a:solidFill>
                <a:srgbClr val="FF0000"/>
              </a:solidFill>
              <a:latin typeface="+mj-lt"/>
            </a:endParaRPr>
          </a:p>
          <a:p>
            <a:pPr algn="ctr"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  <a:latin typeface="+mj-lt"/>
              </a:rPr>
              <a:t>http://www.inep.gov.br/superior/censosuperior/sinopse/default.asp</a:t>
            </a:r>
          </a:p>
          <a:p>
            <a:pPr algn="ctr">
              <a:buFontTx/>
              <a:buNone/>
              <a:defRPr/>
            </a:pPr>
            <a:endParaRPr lang="en-US" b="0" dirty="0" smtClean="0">
              <a:solidFill>
                <a:schemeClr val="tx1"/>
              </a:solidFill>
              <a:latin typeface="+mj-lt"/>
            </a:endParaRPr>
          </a:p>
          <a:p>
            <a:pPr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</a:rPr>
              <a:t>					</a:t>
            </a:r>
            <a:r>
              <a:rPr lang="en-US" b="0" dirty="0" smtClean="0">
                <a:solidFill>
                  <a:srgbClr val="FF0000"/>
                </a:solidFill>
              </a:rPr>
              <a:t>TCU</a:t>
            </a:r>
            <a:endParaRPr lang="en-US" b="0" dirty="0" smtClean="0">
              <a:solidFill>
                <a:srgbClr val="FF0000"/>
              </a:solidFill>
              <a:latin typeface="+mj-lt"/>
            </a:endParaRPr>
          </a:p>
          <a:p>
            <a:pPr algn="ctr">
              <a:buFontTx/>
              <a:buNone/>
              <a:defRPr/>
            </a:pPr>
            <a:r>
              <a:rPr lang="en-US" b="0" dirty="0" smtClean="0">
                <a:solidFill>
                  <a:schemeClr val="tx1"/>
                </a:solidFill>
                <a:latin typeface="+mj-lt"/>
              </a:rPr>
              <a:t> http://portal2.tcu.gov.br/TCU</a:t>
            </a:r>
          </a:p>
          <a:p>
            <a:pPr>
              <a:buFontTx/>
              <a:buNone/>
              <a:defRPr/>
            </a:pPr>
            <a:r>
              <a:rPr lang="en-US" sz="2400" b="0" dirty="0" smtClean="0"/>
              <a:t>	</a:t>
            </a:r>
          </a:p>
          <a:p>
            <a:pPr>
              <a:buFontTx/>
              <a:buNone/>
              <a:defRPr/>
            </a:pPr>
            <a:endParaRPr lang="en-US" sz="2800" b="0" dirty="0" smtClean="0"/>
          </a:p>
          <a:p>
            <a:pPr>
              <a:buFontTx/>
              <a:buNone/>
              <a:defRPr/>
            </a:pPr>
            <a:r>
              <a:rPr lang="en-US" sz="2400" b="0" dirty="0" smtClean="0"/>
              <a:t>	</a:t>
            </a:r>
            <a:endParaRPr lang="en-US" sz="2800" b="0" dirty="0" smtClean="0"/>
          </a:p>
          <a:p>
            <a:pPr>
              <a:defRPr/>
            </a:pPr>
            <a:endParaRPr lang="en-US" sz="2800" u="sng" dirty="0" smtClean="0"/>
          </a:p>
          <a:p>
            <a:pPr>
              <a:buFontTx/>
              <a:buNone/>
              <a:defRPr/>
            </a:pPr>
            <a:endParaRPr lang="en-US" sz="2800" u="sng" dirty="0" smtClean="0"/>
          </a:p>
          <a:p>
            <a:pPr>
              <a:buFontTx/>
              <a:buNone/>
              <a:defRPr/>
            </a:pPr>
            <a:r>
              <a:rPr lang="en-US" sz="2800" b="0" dirty="0" smtClean="0"/>
              <a:t>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pt-BR" dirty="0" smtClean="0"/>
              <a:t>Programa Universidade para Todos (</a:t>
            </a:r>
            <a:r>
              <a:rPr lang="pt-BR" dirty="0" err="1" smtClean="0"/>
              <a:t>ProUni</a:t>
            </a:r>
            <a:r>
              <a:rPr lang="pt-BR" dirty="0" smtClean="0"/>
              <a:t>)</a:t>
            </a:r>
            <a:br>
              <a:rPr lang="pt-BR" dirty="0" smtClean="0"/>
            </a:br>
            <a:endParaRPr lang="en-US" dirty="0"/>
          </a:p>
        </p:txBody>
      </p:sp>
      <p:sp>
        <p:nvSpPr>
          <p:cNvPr id="50179" name="Content Placeholder 2"/>
          <p:cNvSpPr>
            <a:spLocks noGrp="1"/>
          </p:cNvSpPr>
          <p:nvPr>
            <p:ph idx="1"/>
          </p:nvPr>
        </p:nvSpPr>
        <p:spPr>
          <a:xfrm>
            <a:off x="366713" y="1011238"/>
            <a:ext cx="8353425" cy="5287962"/>
          </a:xfrm>
        </p:spPr>
        <p:txBody>
          <a:bodyPr/>
          <a:lstStyle/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r>
              <a:rPr lang="en-US" sz="4400" b="0" smtClean="0"/>
              <a:t>                    FIM</a:t>
            </a:r>
          </a:p>
          <a:p>
            <a:pPr>
              <a:buFontTx/>
              <a:buNone/>
            </a:pPr>
            <a:endParaRPr lang="en-US" sz="4400" b="0" smtClean="0"/>
          </a:p>
          <a:p>
            <a:pPr>
              <a:buFontTx/>
              <a:buNone/>
            </a:pPr>
            <a:r>
              <a:rPr lang="en-US" sz="4400" b="0" smtClean="0"/>
              <a:t>       Obrigado pela Atenção!</a:t>
            </a:r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endParaRPr lang="en-US" sz="2400" b="0" smtClean="0"/>
          </a:p>
          <a:p>
            <a:pPr>
              <a:buFontTx/>
              <a:buNone/>
            </a:pPr>
            <a:r>
              <a:rPr lang="en-US" sz="2400" b="0" smtClean="0"/>
              <a:t>	</a:t>
            </a:r>
          </a:p>
          <a:p>
            <a:pPr>
              <a:buFontTx/>
              <a:buNone/>
            </a:pPr>
            <a:endParaRPr lang="en-US" sz="2800" b="0" smtClean="0"/>
          </a:p>
          <a:p>
            <a:pPr>
              <a:buFontTx/>
              <a:buNone/>
            </a:pPr>
            <a:r>
              <a:rPr lang="en-US" sz="2400" b="0" smtClean="0"/>
              <a:t>	</a:t>
            </a:r>
            <a:endParaRPr lang="en-US" sz="2800" b="0" smtClean="0"/>
          </a:p>
          <a:p>
            <a:endParaRPr lang="en-US" sz="2800" u="sng" smtClean="0"/>
          </a:p>
          <a:p>
            <a:pPr>
              <a:buFontTx/>
              <a:buNone/>
            </a:pPr>
            <a:endParaRPr lang="en-US" sz="2800" u="sng" smtClean="0"/>
          </a:p>
          <a:p>
            <a:pPr>
              <a:buFontTx/>
              <a:buNone/>
            </a:pPr>
            <a:r>
              <a:rPr lang="en-US" sz="2800" b="0" smtClean="0"/>
              <a:t>	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465138" y="1176338"/>
            <a:ext cx="8345487" cy="52879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  <a:defRPr/>
            </a:pPr>
            <a:r>
              <a:rPr lang="pt-BR" sz="2000" dirty="0">
                <a:latin typeface="Arial" pitchFamily="34" charset="0"/>
              </a:rPr>
              <a:t>O trabalho realizou três tipos de análise: </a:t>
            </a:r>
          </a:p>
          <a:p>
            <a:pPr>
              <a:buFont typeface="Monotype Sorts" pitchFamily="2" charset="2"/>
              <a:buNone/>
              <a:defRPr/>
            </a:pPr>
            <a:endParaRPr lang="pt-BR" sz="2000" dirty="0">
              <a:latin typeface="Arial" pitchFamily="34" charset="0"/>
            </a:endParaRPr>
          </a:p>
          <a:p>
            <a:pPr marL="514350" indent="-514350" algn="just">
              <a:defRPr/>
            </a:pPr>
            <a:r>
              <a:rPr lang="pt-BR" sz="2000" dirty="0">
                <a:latin typeface="Arial" pitchFamily="34" charset="0"/>
              </a:rPr>
              <a:t>Análise de Desenho </a:t>
            </a:r>
            <a:r>
              <a:rPr lang="pt-BR" sz="2000" b="0" dirty="0">
                <a:latin typeface="Arial" pitchFamily="34" charset="0"/>
              </a:rPr>
              <a:t>– analisou à relevância do escopo do programa e sua estrutura de financiamento e de geração de vagas efetivamente preenchidas;</a:t>
            </a:r>
          </a:p>
          <a:p>
            <a:pPr marL="514350" indent="-514350" algn="just">
              <a:defRPr/>
            </a:pPr>
            <a:endParaRPr lang="pt-BR" sz="2000" b="0" dirty="0">
              <a:latin typeface="Arial" pitchFamily="34" charset="0"/>
            </a:endParaRPr>
          </a:p>
          <a:p>
            <a:pPr marL="514350" indent="-514350" algn="just">
              <a:defRPr/>
            </a:pPr>
            <a:r>
              <a:rPr lang="pt-BR" sz="2000" dirty="0">
                <a:latin typeface="Arial" pitchFamily="34" charset="0"/>
              </a:rPr>
              <a:t>Análise dos </a:t>
            </a:r>
            <a:r>
              <a:rPr lang="pt-BR" sz="2000" dirty="0">
                <a:latin typeface="Arial" pitchFamily="34" charset="0"/>
              </a:rPr>
              <a:t>Controles Internos - </a:t>
            </a:r>
            <a:r>
              <a:rPr lang="pt-BR" sz="2000" b="0" dirty="0">
                <a:latin typeface="Arial" pitchFamily="34" charset="0"/>
              </a:rPr>
              <a:t>  </a:t>
            </a:r>
            <a:r>
              <a:rPr lang="pt-BR" sz="2000" b="0" dirty="0">
                <a:latin typeface="Arial" pitchFamily="34" charset="0"/>
              </a:rPr>
              <a:t>i) </a:t>
            </a:r>
            <a:r>
              <a:rPr lang="pt-BR" sz="2000" b="0" dirty="0">
                <a:latin typeface="Arial" pitchFamily="34" charset="0"/>
              </a:rPr>
              <a:t>avaliou a coerência </a:t>
            </a:r>
            <a:r>
              <a:rPr lang="pt-BR" sz="2000" b="0" dirty="0">
                <a:latin typeface="Arial" pitchFamily="34" charset="0"/>
              </a:rPr>
              <a:t>do programa com políticas setoriais mais amplas; ii) </a:t>
            </a:r>
            <a:r>
              <a:rPr lang="pt-BR" sz="2000" b="0" dirty="0">
                <a:latin typeface="Arial" pitchFamily="34" charset="0"/>
              </a:rPr>
              <a:t>verificou os sistemas de acompanhamento pré-existentes; </a:t>
            </a:r>
            <a:r>
              <a:rPr lang="pt-BR" sz="2000" b="0" dirty="0">
                <a:latin typeface="Arial" pitchFamily="34" charset="0"/>
              </a:rPr>
              <a:t>iii) </a:t>
            </a:r>
            <a:r>
              <a:rPr lang="pt-BR" sz="2000" b="0" dirty="0">
                <a:latin typeface="Arial" pitchFamily="34" charset="0"/>
              </a:rPr>
              <a:t>propôs uma matriz de indicadores;</a:t>
            </a:r>
            <a:endParaRPr lang="pt-BR" sz="2000" b="0" dirty="0">
              <a:latin typeface="Arial" pitchFamily="34" charset="0"/>
            </a:endParaRPr>
          </a:p>
          <a:p>
            <a:pPr marL="514350" indent="-514350" algn="just">
              <a:buFont typeface="Monotype Sorts" pitchFamily="2" charset="2"/>
              <a:buNone/>
              <a:defRPr/>
            </a:pPr>
            <a:endParaRPr lang="pt-BR" sz="2000" b="0" dirty="0" err="1">
              <a:latin typeface="Arial" pitchFamily="34" charset="0"/>
            </a:endParaRPr>
          </a:p>
          <a:p>
            <a:pPr marL="514350" indent="-514350">
              <a:defRPr/>
            </a:pPr>
            <a:r>
              <a:rPr lang="pt-BR" sz="2000" dirty="0">
                <a:latin typeface="Arial" pitchFamily="34" charset="0"/>
              </a:rPr>
              <a:t>Análise de Resultado</a:t>
            </a:r>
            <a:r>
              <a:rPr lang="pt-BR" sz="2000" b="0" dirty="0">
                <a:latin typeface="Arial" pitchFamily="34" charset="0"/>
              </a:rPr>
              <a:t>– avaliou o impacto do programa nos resultados </a:t>
            </a:r>
            <a:r>
              <a:rPr lang="pt-BR" sz="2000" b="0" dirty="0">
                <a:latin typeface="Arial" pitchFamily="34" charset="0"/>
              </a:rPr>
              <a:t>obtidos e propôs uma metodologia de avaliação de </a:t>
            </a:r>
            <a:r>
              <a:rPr lang="pt-BR" sz="2000" b="0" dirty="0">
                <a:latin typeface="Arial" pitchFamily="34" charset="0"/>
              </a:rPr>
              <a:t>resultados.</a:t>
            </a:r>
          </a:p>
          <a:p>
            <a:pPr marL="514350" indent="-514350">
              <a:buFont typeface="Monotype Sorts" pitchFamily="2" charset="2"/>
              <a:buNone/>
              <a:defRPr/>
            </a:pPr>
            <a:endParaRPr lang="es-ES" dirty="0">
              <a:latin typeface="Arial" pitchFamily="34" charset="0"/>
            </a:endParaRPr>
          </a:p>
        </p:txBody>
      </p:sp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331913" y="301625"/>
            <a:ext cx="72009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8435" name="CaixaDeTexto 3"/>
          <p:cNvSpPr txBox="1">
            <a:spLocks noChangeArrowheads="1"/>
          </p:cNvSpPr>
          <p:nvPr/>
        </p:nvSpPr>
        <p:spPr bwMode="auto">
          <a:xfrm>
            <a:off x="530225" y="3048000"/>
            <a:ext cx="7994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Monotype Sorts" pitchFamily="2" charset="2"/>
              <a:buNone/>
            </a:pPr>
            <a:r>
              <a:rPr lang="pt-BR" sz="3600"/>
              <a:t> Análise do Desenho do Prouni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19459" name="CaixaDeTexto 3"/>
          <p:cNvSpPr txBox="1">
            <a:spLocks noChangeArrowheads="1"/>
          </p:cNvSpPr>
          <p:nvPr/>
        </p:nvSpPr>
        <p:spPr bwMode="auto">
          <a:xfrm>
            <a:off x="355600" y="976313"/>
            <a:ext cx="8456613" cy="966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2000" i="1"/>
              <a:t>  EXISTE NO BRASIL UMA ELEVADA DESIGUALDADE DE OPORTUNIDADE DE ACESSO AO NÍVEL SUPERIOR</a:t>
            </a:r>
          </a:p>
          <a:p>
            <a:pPr>
              <a:buFont typeface="Monotype Sorts" pitchFamily="2" charset="2"/>
              <a:buNone/>
            </a:pPr>
            <a:endParaRPr lang="pt-BR" sz="1400"/>
          </a:p>
        </p:txBody>
      </p:sp>
      <p:pic>
        <p:nvPicPr>
          <p:cNvPr id="19460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46150" y="2625725"/>
            <a:ext cx="8197850" cy="3398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pic>
        <p:nvPicPr>
          <p:cNvPr id="2048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3138" y="1819275"/>
            <a:ext cx="10074275" cy="3767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sp>
        <p:nvSpPr>
          <p:cNvPr id="21507" name="Retângulo 3"/>
          <p:cNvSpPr>
            <a:spLocks noChangeArrowheads="1"/>
          </p:cNvSpPr>
          <p:nvPr/>
        </p:nvSpPr>
        <p:spPr bwMode="auto">
          <a:xfrm>
            <a:off x="314325" y="1023938"/>
            <a:ext cx="8505825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pt-BR" sz="1400" i="1"/>
              <a:t> </a:t>
            </a:r>
            <a:r>
              <a:rPr lang="pt-BR" sz="1800" i="1"/>
              <a:t>O BAIXO NÚMERO DE VAGAS OFERTADAS EM IES PÚBLICAS CONJUGADO COM A INCAPACIDADE DA MAIORIA DAS FAMÍLIAS EM ARCAR COM CURSOS EM IES PRIVADAS É UM DOS PRINCIPAIS FATORES QUE DETERMINA A BAIXA TAXA DE PARTICIPAÇÃO DE ESTUDANTES NO ENSINO SUPERIOR NO BRASIL</a:t>
            </a:r>
          </a:p>
        </p:txBody>
      </p:sp>
      <p:pic>
        <p:nvPicPr>
          <p:cNvPr id="2150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" y="2919413"/>
            <a:ext cx="9571038" cy="300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 bwMode="auto">
          <a:xfrm>
            <a:off x="1092200" y="336550"/>
            <a:ext cx="7185025" cy="63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28398" dir="1593903" algn="ctr" rotWithShape="0">
              <a:srgbClr val="000099">
                <a:alpha val="50000"/>
              </a:srgbClr>
            </a:outerShdw>
          </a:effectLst>
        </p:spPr>
        <p:txBody>
          <a:bodyPr lIns="198000" tIns="0" rIns="0" bIns="0"/>
          <a:lstStyle/>
          <a:p>
            <a:pPr>
              <a:spcBef>
                <a:spcPct val="0"/>
              </a:spcBef>
              <a:buFontTx/>
              <a:buNone/>
              <a:defRPr/>
            </a:pP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Programa Universidade para Todos (</a:t>
            </a:r>
            <a:r>
              <a:rPr lang="pt-BR" sz="2400" kern="0" dirty="0" err="1">
                <a:solidFill>
                  <a:srgbClr val="FFFF00"/>
                </a:solidFill>
                <a:latin typeface="+mj-lt"/>
                <a:ea typeface="+mj-ea"/>
                <a:cs typeface="+mj-cs"/>
              </a:rPr>
              <a:t>ProUni</a:t>
            </a:r>
            <a:r>
              <a:rPr lang="pt-BR" sz="2400" kern="0" dirty="0">
                <a:solidFill>
                  <a:srgbClr val="FFFF00"/>
                </a:solidFill>
                <a:latin typeface="+mj-lt"/>
                <a:ea typeface="+mj-ea"/>
                <a:cs typeface="+mj-cs"/>
              </a:rPr>
              <a:t>)</a:t>
            </a:r>
          </a:p>
        </p:txBody>
      </p:sp>
      <p:pic>
        <p:nvPicPr>
          <p:cNvPr id="22531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2120900"/>
            <a:ext cx="8513763" cy="399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8_Sefid">
  <a:themeElements>
    <a:clrScheme name="8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8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8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8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8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17_Sefid">
  <a:themeElements>
    <a:clrScheme name="17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7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7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7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7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19_Sefid">
  <a:themeElements>
    <a:clrScheme name="19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9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9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9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9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20_Sefid">
  <a:themeElements>
    <a:clrScheme name="20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20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20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0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0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Tema do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9_Sefid">
  <a:themeElements>
    <a:clrScheme name="9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9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9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9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Sefid">
  <a:themeElements>
    <a:clrScheme name="10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0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0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0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1_Sefid">
  <a:themeElements>
    <a:clrScheme name="11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1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1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1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1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12_Sefid">
  <a:themeElements>
    <a:clrScheme name="12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2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2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2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2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13_Sefid">
  <a:themeElements>
    <a:clrScheme name="13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3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3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3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3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14_Sefid">
  <a:themeElements>
    <a:clrScheme name="14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4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4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4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4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15_Sefid">
  <a:themeElements>
    <a:clrScheme name="15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5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5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5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5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16_Sefid">
  <a:themeElements>
    <a:clrScheme name="16_Sefid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16_Sefi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ct val="0"/>
          </a:spcAft>
          <a:buClrTx/>
          <a:buSzTx/>
          <a:buFont typeface="Monotype Sorts" pitchFamily="2" charset="2"/>
          <a:buChar char="o"/>
          <a:tabLst/>
          <a:defRPr kumimoji="0" lang="pt-BR" sz="2800" b="1" i="0" u="none" strike="noStrike" cap="none" normalizeH="0" baseline="0" smtClean="0">
            <a:ln>
              <a:noFill/>
            </a:ln>
            <a:solidFill>
              <a:srgbClr val="000066"/>
            </a:solidFill>
            <a:effectLst/>
            <a:latin typeface="Arial" pitchFamily="34" charset="0"/>
          </a:defRPr>
        </a:defPPr>
      </a:lstStyle>
    </a:lnDef>
  </a:objectDefaults>
  <a:extraClrSchemeLst>
    <a:extraClrScheme>
      <a:clrScheme name="16_Sefid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6_Sefid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Sefid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Sefid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Sefid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Sefid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6_Sefid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C:\Arquivos de programas\Microsoft Office\Modelos\Sefid.pot</Template>
  <TotalTime>11647</TotalTime>
  <Words>1363</Words>
  <Application>Microsoft Office PowerPoint</Application>
  <PresentationFormat>On-screen Show (4:3)</PresentationFormat>
  <Paragraphs>432</Paragraphs>
  <Slides>37</Slides>
  <Notes>2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12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37</vt:i4>
      </vt:variant>
    </vt:vector>
  </HeadingPairs>
  <TitlesOfParts>
    <vt:vector size="58" baseType="lpstr">
      <vt:lpstr>Arial</vt:lpstr>
      <vt:lpstr>Monotype Sorts</vt:lpstr>
      <vt:lpstr>Wingdings</vt:lpstr>
      <vt:lpstr>Times New Roman</vt:lpstr>
      <vt:lpstr>Arial Narrow</vt:lpstr>
      <vt:lpstr>Verdana</vt:lpstr>
      <vt:lpstr>Calibri</vt:lpstr>
      <vt:lpstr>8_Sefid</vt:lpstr>
      <vt:lpstr>9_Sefid</vt:lpstr>
      <vt:lpstr>10_Sefid</vt:lpstr>
      <vt:lpstr>11_Sefid</vt:lpstr>
      <vt:lpstr>12_Sefid</vt:lpstr>
      <vt:lpstr>13_Sefid</vt:lpstr>
      <vt:lpstr>14_Sefid</vt:lpstr>
      <vt:lpstr>15_Sefid</vt:lpstr>
      <vt:lpstr>16_Sefid</vt:lpstr>
      <vt:lpstr>17_Sefid</vt:lpstr>
      <vt:lpstr>19_Sefid</vt:lpstr>
      <vt:lpstr>20_Sefid</vt:lpstr>
      <vt:lpstr>Imagem de bitmap</vt:lpstr>
      <vt:lpstr>Documento do Word 2007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  <vt:lpstr>Programa Universidade para Todos (ProUni) </vt:lpstr>
    </vt:vector>
  </TitlesOfParts>
  <Manager>Maurício de Albuquerque Wanderley</Manager>
  <Company>TCU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TÍTULO DA APRESENTAÇÃO</dc:title>
  <dc:subject>Projeto para o aperfeiçoamento do Controle Externo na regulação dos serviços públicos de infra-estrutura delegados</dc:subject>
  <dc:creator>MauricioAW</dc:creator>
  <cp:keywords>Regulação; Infra-estrutura; Concessão; Permissão; Autorização; Desestatização, Privatização</cp:keywords>
  <cp:lastModifiedBy>wb352823</cp:lastModifiedBy>
  <cp:revision>728</cp:revision>
  <cp:lastPrinted>2008-07-14T20:27:18Z</cp:lastPrinted>
  <dcterms:created xsi:type="dcterms:W3CDTF">2004-11-22T18:21:54Z</dcterms:created>
  <dcterms:modified xsi:type="dcterms:W3CDTF">2010-08-24T21:30:29Z</dcterms:modified>
  <cp:category>Projeto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estino">
    <vt:lpwstr>SEGECEX</vt:lpwstr>
  </property>
</Properties>
</file>