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660" r:id="rId3"/>
    <p:sldId id="599" r:id="rId4"/>
    <p:sldId id="668" r:id="rId5"/>
    <p:sldId id="615" r:id="rId6"/>
    <p:sldId id="624" r:id="rId7"/>
    <p:sldId id="673" r:id="rId8"/>
    <p:sldId id="592" r:id="rId9"/>
    <p:sldId id="667" r:id="rId10"/>
    <p:sldId id="598" r:id="rId11"/>
    <p:sldId id="616" r:id="rId12"/>
    <p:sldId id="671" r:id="rId13"/>
    <p:sldId id="672" r:id="rId14"/>
    <p:sldId id="662" r:id="rId15"/>
    <p:sldId id="676" r:id="rId16"/>
    <p:sldId id="664" r:id="rId17"/>
    <p:sldId id="636" r:id="rId18"/>
    <p:sldId id="639" r:id="rId19"/>
    <p:sldId id="637" r:id="rId20"/>
    <p:sldId id="638" r:id="rId21"/>
    <p:sldId id="640" r:id="rId22"/>
    <p:sldId id="644" r:id="rId23"/>
    <p:sldId id="645" r:id="rId24"/>
    <p:sldId id="646" r:id="rId25"/>
    <p:sldId id="647" r:id="rId26"/>
    <p:sldId id="650" r:id="rId27"/>
    <p:sldId id="489" r:id="rId28"/>
    <p:sldId id="524" r:id="rId29"/>
    <p:sldId id="527" r:id="rId30"/>
    <p:sldId id="560" r:id="rId31"/>
    <p:sldId id="526" r:id="rId32"/>
    <p:sldId id="579" r:id="rId33"/>
    <p:sldId id="659" r:id="rId34"/>
    <p:sldId id="656" r:id="rId35"/>
    <p:sldId id="658" r:id="rId36"/>
    <p:sldId id="657" r:id="rId37"/>
  </p:sldIdLst>
  <p:sldSz cx="9144000" cy="6858000" type="screen4x3"/>
  <p:notesSz cx="6881813" cy="92964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99"/>
    <a:srgbClr val="4040C0"/>
    <a:srgbClr val="0033CC"/>
    <a:srgbClr val="1946C5"/>
    <a:srgbClr val="009900"/>
    <a:srgbClr val="FF9900"/>
    <a:srgbClr val="9999FF"/>
    <a:srgbClr val="339933"/>
    <a:srgbClr val="008000"/>
    <a:srgbClr val="87C3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14" autoAdjust="0"/>
    <p:restoredTop sz="94704" autoAdjust="0"/>
  </p:normalViewPr>
  <p:slideViewPr>
    <p:cSldViewPr snapToGrid="0">
      <p:cViewPr>
        <p:scale>
          <a:sx n="79" d="100"/>
          <a:sy n="79" d="100"/>
        </p:scale>
        <p:origin x="-822" y="-456"/>
      </p:cViewPr>
      <p:guideLst>
        <p:guide orient="horz" pos="3734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509E2-3AE3-432C-B8AA-21F646C8B8AA}" type="doc">
      <dgm:prSet loTypeId="urn:microsoft.com/office/officeart/2005/8/layout/radial4" loCatId="relationship" qsTypeId="urn:microsoft.com/office/officeart/2005/8/quickstyle/3d9" qsCatId="3D" csTypeId="urn:microsoft.com/office/officeart/2005/8/colors/accent1_2" csCatId="accent1" phldr="1"/>
      <dgm:spPr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es-ES"/>
        </a:p>
      </dgm:t>
    </dgm:pt>
    <dgm:pt modelId="{7401C607-C6F5-4422-BB5E-18D1CE8649CF}">
      <dgm:prSet phldrT="[Texto]"/>
      <dgm:spPr>
        <a:solidFill>
          <a:srgbClr val="00A94F"/>
        </a:solidFill>
      </dgm:spPr>
      <dgm:t>
        <a:bodyPr/>
        <a:lstStyle/>
        <a:p>
          <a:pPr algn="ctr"/>
          <a:r>
            <a:rPr lang="es-MX" b="1" dirty="0" smtClean="0">
              <a:latin typeface="Tahoma" pitchFamily="34" charset="0"/>
              <a:cs typeface="Tahoma" pitchFamily="34" charset="0"/>
            </a:rPr>
            <a:t>Derechos para el Desarrollo Social</a:t>
          </a:r>
          <a:endParaRPr lang="es-ES" b="1" dirty="0">
            <a:latin typeface="Tahoma" pitchFamily="34" charset="0"/>
            <a:cs typeface="Tahoma" pitchFamily="34" charset="0"/>
          </a:endParaRPr>
        </a:p>
      </dgm:t>
    </dgm:pt>
    <dgm:pt modelId="{BADD1B75-5065-4BA1-AB25-BD375D7A3043}" type="parTrans" cxnId="{D248AE54-2BF7-4159-BBF4-F3489A5286C9}">
      <dgm:prSet/>
      <dgm:spPr/>
      <dgm:t>
        <a:bodyPr/>
        <a:lstStyle/>
        <a:p>
          <a:pPr algn="ctr"/>
          <a:endParaRPr lang="es-ES"/>
        </a:p>
      </dgm:t>
    </dgm:pt>
    <dgm:pt modelId="{935400AD-37A4-4FE2-9914-CBA69349976C}" type="sibTrans" cxnId="{D248AE54-2BF7-4159-BBF4-F3489A5286C9}">
      <dgm:prSet/>
      <dgm:spPr/>
      <dgm:t>
        <a:bodyPr/>
        <a:lstStyle/>
        <a:p>
          <a:pPr algn="ctr"/>
          <a:endParaRPr lang="es-ES"/>
        </a:p>
      </dgm:t>
    </dgm:pt>
    <dgm:pt modelId="{972FB267-72AF-4EF2-B073-65E2246DC567}">
      <dgm:prSet phldrT="[Texto]"/>
      <dgm:spPr>
        <a:solidFill>
          <a:srgbClr val="333399"/>
        </a:solidFill>
      </dgm:spPr>
      <dgm:t>
        <a:bodyPr/>
        <a:lstStyle/>
        <a:p>
          <a:pPr algn="ctr"/>
          <a:r>
            <a:rPr lang="es-MX" b="1" dirty="0" smtClean="0">
              <a:latin typeface="Tahoma" pitchFamily="34" charset="0"/>
              <a:cs typeface="Tahoma" pitchFamily="34" charset="0"/>
            </a:rPr>
            <a:t>Educación</a:t>
          </a:r>
          <a:endParaRPr lang="es-ES" b="1" dirty="0">
            <a:latin typeface="Tahoma" pitchFamily="34" charset="0"/>
            <a:cs typeface="Tahoma" pitchFamily="34" charset="0"/>
          </a:endParaRPr>
        </a:p>
      </dgm:t>
    </dgm:pt>
    <dgm:pt modelId="{2D300B30-B5A9-4ADE-B0FE-7987A84E7F60}" type="parTrans" cxnId="{55E08944-2BD3-4CF7-AC7D-186E5AD013CD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s-ES"/>
        </a:p>
      </dgm:t>
    </dgm:pt>
    <dgm:pt modelId="{283ABF1C-3414-485A-AE62-30B4ED01887D}" type="sibTrans" cxnId="{55E08944-2BD3-4CF7-AC7D-186E5AD013CD}">
      <dgm:prSet/>
      <dgm:spPr/>
      <dgm:t>
        <a:bodyPr/>
        <a:lstStyle/>
        <a:p>
          <a:pPr algn="ctr"/>
          <a:endParaRPr lang="es-ES"/>
        </a:p>
      </dgm:t>
    </dgm:pt>
    <dgm:pt modelId="{78227D43-87BA-405D-9B52-9C12057BC484}">
      <dgm:prSet phldrT="[Texto]"/>
      <dgm:spPr>
        <a:solidFill>
          <a:srgbClr val="333399"/>
        </a:solidFill>
      </dgm:spPr>
      <dgm:t>
        <a:bodyPr/>
        <a:lstStyle/>
        <a:p>
          <a:pPr algn="ctr"/>
          <a:r>
            <a:rPr lang="es-MX" b="1" dirty="0" smtClean="0">
              <a:latin typeface="Tahoma" pitchFamily="34" charset="0"/>
              <a:cs typeface="Tahoma" pitchFamily="34" charset="0"/>
            </a:rPr>
            <a:t>Salud</a:t>
          </a:r>
          <a:endParaRPr lang="es-ES" b="1" dirty="0">
            <a:latin typeface="Tahoma" pitchFamily="34" charset="0"/>
            <a:cs typeface="Tahoma" pitchFamily="34" charset="0"/>
          </a:endParaRPr>
        </a:p>
      </dgm:t>
    </dgm:pt>
    <dgm:pt modelId="{1992EECD-DC06-4D67-B89C-25536DBEAB77}" type="parTrans" cxnId="{76BEE5AE-6C00-4DA1-A6CD-97F7D567D99A}">
      <dgm:prSet/>
      <dgm:spPr>
        <a:solidFill>
          <a:schemeClr val="bg1">
            <a:lumMod val="65000"/>
          </a:schemeClr>
        </a:solidFill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73050" prstMaterial="matte"/>
      </dgm:spPr>
      <dgm:t>
        <a:bodyPr/>
        <a:lstStyle/>
        <a:p>
          <a:pPr algn="ctr"/>
          <a:endParaRPr lang="es-ES"/>
        </a:p>
      </dgm:t>
    </dgm:pt>
    <dgm:pt modelId="{B4B5B0A6-B59B-4CA3-99AF-2594A67AF48A}" type="sibTrans" cxnId="{76BEE5AE-6C00-4DA1-A6CD-97F7D567D99A}">
      <dgm:prSet/>
      <dgm:spPr/>
      <dgm:t>
        <a:bodyPr/>
        <a:lstStyle/>
        <a:p>
          <a:pPr algn="ctr"/>
          <a:endParaRPr lang="es-ES"/>
        </a:p>
      </dgm:t>
    </dgm:pt>
    <dgm:pt modelId="{400415F9-E02A-4BB5-8A19-EA9DD7106056}">
      <dgm:prSet phldrT="[Texto]"/>
      <dgm:spPr>
        <a:solidFill>
          <a:srgbClr val="333399"/>
        </a:solidFill>
      </dgm:spPr>
      <dgm:t>
        <a:bodyPr/>
        <a:lstStyle/>
        <a:p>
          <a:pPr algn="ctr"/>
          <a:r>
            <a:rPr lang="es-MX" b="1" dirty="0" smtClean="0">
              <a:latin typeface="Tahoma" pitchFamily="34" charset="0"/>
              <a:cs typeface="Tahoma" pitchFamily="34" charset="0"/>
            </a:rPr>
            <a:t>Seguridad social</a:t>
          </a:r>
        </a:p>
      </dgm:t>
    </dgm:pt>
    <dgm:pt modelId="{6682D324-FA9A-4243-87CF-8C17CE470F74}" type="parTrans" cxnId="{345F4DF3-BCFB-4DE0-B95A-AFAE16964301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s-ES"/>
        </a:p>
      </dgm:t>
    </dgm:pt>
    <dgm:pt modelId="{CB49248F-2656-477D-98F9-E80E62DD6E3F}" type="sibTrans" cxnId="{345F4DF3-BCFB-4DE0-B95A-AFAE16964301}">
      <dgm:prSet/>
      <dgm:spPr/>
      <dgm:t>
        <a:bodyPr/>
        <a:lstStyle/>
        <a:p>
          <a:pPr algn="ctr"/>
          <a:endParaRPr lang="es-ES"/>
        </a:p>
      </dgm:t>
    </dgm:pt>
    <dgm:pt modelId="{2EDC963F-31AE-4555-9BF4-222F3B673F90}">
      <dgm:prSet/>
      <dgm:spPr>
        <a:solidFill>
          <a:srgbClr val="333399"/>
        </a:solidFill>
      </dgm:spPr>
      <dgm:t>
        <a:bodyPr/>
        <a:lstStyle/>
        <a:p>
          <a:pPr algn="ctr"/>
          <a:r>
            <a:rPr lang="es-E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Alimentación</a:t>
          </a:r>
          <a:endParaRPr lang="en-US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gm:t>
    </dgm:pt>
    <dgm:pt modelId="{1D6CEB2C-9B8D-4EBC-BBFE-CB131DC5DBE3}" type="parTrans" cxnId="{2226F37A-91C8-45F9-93A0-1EABFDF84B95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n-US"/>
        </a:p>
      </dgm:t>
    </dgm:pt>
    <dgm:pt modelId="{67005BAF-33D9-47B8-9A3C-897488DC41EE}" type="sibTrans" cxnId="{2226F37A-91C8-45F9-93A0-1EABFDF84B95}">
      <dgm:prSet/>
      <dgm:spPr/>
      <dgm:t>
        <a:bodyPr/>
        <a:lstStyle/>
        <a:p>
          <a:pPr algn="ctr"/>
          <a:endParaRPr lang="en-US"/>
        </a:p>
      </dgm:t>
    </dgm:pt>
    <dgm:pt modelId="{058F80EA-CECC-4E42-93BF-22AC006CEC2D}">
      <dgm:prSet/>
      <dgm:spPr>
        <a:solidFill>
          <a:srgbClr val="333399"/>
        </a:solidFill>
      </dgm:spPr>
      <dgm:t>
        <a:bodyPr/>
        <a:lstStyle/>
        <a:p>
          <a:pPr algn="ctr"/>
          <a:r>
            <a:rPr lang="es-E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Vivienda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gm:t>
    </dgm:pt>
    <dgm:pt modelId="{8521E3B6-EFBE-4BD1-B476-430705D8F704}" type="parTrans" cxnId="{6B6C0E92-5E9F-4A9C-97C6-EFB49B62263D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n-US"/>
        </a:p>
      </dgm:t>
    </dgm:pt>
    <dgm:pt modelId="{7386FFA2-4769-43A2-8D0D-CA88220774D2}" type="sibTrans" cxnId="{6B6C0E92-5E9F-4A9C-97C6-EFB49B62263D}">
      <dgm:prSet/>
      <dgm:spPr/>
      <dgm:t>
        <a:bodyPr/>
        <a:lstStyle/>
        <a:p>
          <a:pPr algn="ctr"/>
          <a:endParaRPr lang="en-US"/>
        </a:p>
      </dgm:t>
    </dgm:pt>
    <dgm:pt modelId="{11CA9495-31AE-43D9-810D-41F69B294A65}">
      <dgm:prSet/>
      <dgm:spPr>
        <a:solidFill>
          <a:srgbClr val="333399"/>
        </a:solidFill>
      </dgm:spPr>
      <dgm:t>
        <a:bodyPr/>
        <a:lstStyle/>
        <a:p>
          <a:pPr algn="ctr"/>
          <a:r>
            <a:rPr lang="es-E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Trabajo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gm:t>
    </dgm:pt>
    <dgm:pt modelId="{5DCF4FD9-A2C4-4913-A30E-23B63616D55A}" type="parTrans" cxnId="{69CA5B68-F3A8-4BAB-86E0-AC34D49F6217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n-US"/>
        </a:p>
      </dgm:t>
    </dgm:pt>
    <dgm:pt modelId="{D54354BF-CE0F-4E29-9A95-DD9062AE6A1F}" type="sibTrans" cxnId="{69CA5B68-F3A8-4BAB-86E0-AC34D49F6217}">
      <dgm:prSet/>
      <dgm:spPr/>
      <dgm:t>
        <a:bodyPr/>
        <a:lstStyle/>
        <a:p>
          <a:pPr algn="ctr"/>
          <a:endParaRPr lang="en-US"/>
        </a:p>
      </dgm:t>
    </dgm:pt>
    <dgm:pt modelId="{BC1FAFA0-749F-4C91-A86E-82D41E3F8F9F}">
      <dgm:prSet/>
      <dgm:spPr>
        <a:solidFill>
          <a:srgbClr val="333399"/>
        </a:solidFill>
        <a:ln>
          <a:noFill/>
        </a:ln>
      </dgm:spPr>
      <dgm:t>
        <a:bodyPr/>
        <a:lstStyle/>
        <a:p>
          <a:pPr algn="ctr"/>
          <a:r>
            <a:rPr lang="es-ES" b="1" dirty="0" smtClean="0">
              <a:latin typeface="Tahoma" pitchFamily="34" charset="0"/>
              <a:cs typeface="Tahoma" pitchFamily="34" charset="0"/>
            </a:rPr>
            <a:t>Medio ambiente sano</a:t>
          </a:r>
          <a:endParaRPr lang="en-US" b="1" dirty="0">
            <a:latin typeface="Tahoma" pitchFamily="34" charset="0"/>
            <a:cs typeface="Tahoma" pitchFamily="34" charset="0"/>
          </a:endParaRPr>
        </a:p>
      </dgm:t>
    </dgm:pt>
    <dgm:pt modelId="{862CF257-D14B-431E-9C4C-450576120593}" type="parTrans" cxnId="{808ED0C8-EE9C-4414-B0F0-A43845BE5166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endParaRPr lang="en-US"/>
        </a:p>
      </dgm:t>
    </dgm:pt>
    <dgm:pt modelId="{F4896FAF-CBE2-4EA6-965F-29450E82A05E}" type="sibTrans" cxnId="{808ED0C8-EE9C-4414-B0F0-A43845BE5166}">
      <dgm:prSet/>
      <dgm:spPr/>
      <dgm:t>
        <a:bodyPr/>
        <a:lstStyle/>
        <a:p>
          <a:pPr algn="ctr"/>
          <a:endParaRPr lang="en-US"/>
        </a:p>
      </dgm:t>
    </dgm:pt>
    <dgm:pt modelId="{294A1B30-E632-4DCD-9A56-71A8E0680A49}">
      <dgm:prSet/>
      <dgm:spPr>
        <a:solidFill>
          <a:schemeClr val="accent2"/>
        </a:solidFill>
      </dgm:spPr>
      <dgm:t>
        <a:bodyPr/>
        <a:lstStyle/>
        <a:p>
          <a:r>
            <a:rPr lang="es-ES" b="1" dirty="0" smtClean="0">
              <a:effectLst/>
              <a:latin typeface="Tahoma" pitchFamily="34" charset="0"/>
              <a:cs typeface="Tahoma" pitchFamily="34" charset="0"/>
            </a:rPr>
            <a:t>No </a:t>
          </a:r>
          <a:r>
            <a:rPr lang="es-ES" b="1" dirty="0" err="1" smtClean="0">
              <a:effectLst/>
              <a:latin typeface="Tahoma" pitchFamily="34" charset="0"/>
              <a:cs typeface="Tahoma" pitchFamily="34" charset="0"/>
            </a:rPr>
            <a:t>discriminacíón</a:t>
          </a:r>
          <a:endParaRPr lang="en-US" b="1" dirty="0">
            <a:effectLst/>
            <a:latin typeface="Tahoma" pitchFamily="34" charset="0"/>
            <a:cs typeface="Tahoma" pitchFamily="34" charset="0"/>
          </a:endParaRPr>
        </a:p>
      </dgm:t>
    </dgm:pt>
    <dgm:pt modelId="{B7F2E562-7E52-42D6-A146-59E090B853A9}" type="parTrans" cxnId="{B483521B-59DB-41A3-A0BA-8799C7D58459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EA3EE6C6-5BC8-4687-8029-B31AFFCBAB69}" type="sibTrans" cxnId="{B483521B-59DB-41A3-A0BA-8799C7D58459}">
      <dgm:prSet/>
      <dgm:spPr/>
      <dgm:t>
        <a:bodyPr/>
        <a:lstStyle/>
        <a:p>
          <a:endParaRPr lang="en-US"/>
        </a:p>
      </dgm:t>
    </dgm:pt>
    <dgm:pt modelId="{2382DB77-875D-464E-8BAF-BF704429F76D}" type="pres">
      <dgm:prSet presAssocID="{FEC509E2-3AE3-432C-B8AA-21F646C8B8A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807B9C9-2720-4B2F-8260-0A701E31342D}" type="pres">
      <dgm:prSet presAssocID="{7401C607-C6F5-4422-BB5E-18D1CE8649CF}" presName="centerShape" presStyleLbl="node0" presStyleIdx="0" presStyleCnt="1"/>
      <dgm:spPr/>
      <dgm:t>
        <a:bodyPr/>
        <a:lstStyle/>
        <a:p>
          <a:endParaRPr lang="es-ES"/>
        </a:p>
      </dgm:t>
    </dgm:pt>
    <dgm:pt modelId="{19C67702-FA19-48E5-9358-6B1548CFF35E}" type="pres">
      <dgm:prSet presAssocID="{2D300B30-B5A9-4ADE-B0FE-7987A84E7F60}" presName="parTrans" presStyleLbl="bgSibTrans2D1" presStyleIdx="0" presStyleCnt="8" custScaleX="62093" custScaleY="62093" custLinFactNeighborX="21150" custLinFactNeighborY="26024"/>
      <dgm:spPr>
        <a:prstGeom prst="rightArrow">
          <a:avLst/>
        </a:prstGeom>
      </dgm:spPr>
      <dgm:t>
        <a:bodyPr/>
        <a:lstStyle/>
        <a:p>
          <a:endParaRPr lang="es-ES"/>
        </a:p>
      </dgm:t>
    </dgm:pt>
    <dgm:pt modelId="{9DF18960-BAC4-4CA7-9F94-369575D16218}" type="pres">
      <dgm:prSet presAssocID="{972FB267-72AF-4EF2-B073-65E2246DC567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D106D69-24B7-414C-8CF6-04E769980457}" type="pres">
      <dgm:prSet presAssocID="{1992EECD-DC06-4D67-B89C-25536DBEAB77}" presName="parTrans" presStyleLbl="bgSibTrans2D1" presStyleIdx="1" presStyleCnt="8" custScaleX="62093" custScaleY="62093" custLinFactNeighborX="16344" custLinFactNeighborY="61342"/>
      <dgm:spPr>
        <a:prstGeom prst="rightArrow">
          <a:avLst/>
        </a:prstGeom>
      </dgm:spPr>
      <dgm:t>
        <a:bodyPr/>
        <a:lstStyle/>
        <a:p>
          <a:endParaRPr lang="es-ES"/>
        </a:p>
      </dgm:t>
    </dgm:pt>
    <dgm:pt modelId="{011A4B20-C76D-451D-A970-72287286135D}" type="pres">
      <dgm:prSet presAssocID="{78227D43-87BA-405D-9B52-9C12057BC484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5C358AA-40D0-4C2D-B2CA-FB6C926E9AEF}" type="pres">
      <dgm:prSet presAssocID="{6682D324-FA9A-4243-87CF-8C17CE470F74}" presName="parTrans" presStyleLbl="bgSibTrans2D1" presStyleIdx="2" presStyleCnt="8" custScaleX="62093" custScaleY="62093" custLinFactNeighborX="2845" custLinFactNeighborY="50751"/>
      <dgm:spPr>
        <a:prstGeom prst="rightArrow">
          <a:avLst/>
        </a:prstGeom>
      </dgm:spPr>
      <dgm:t>
        <a:bodyPr/>
        <a:lstStyle/>
        <a:p>
          <a:endParaRPr lang="es-ES"/>
        </a:p>
      </dgm:t>
    </dgm:pt>
    <dgm:pt modelId="{DB095EE7-E393-4970-9967-956072E7AD02}" type="pres">
      <dgm:prSet presAssocID="{400415F9-E02A-4BB5-8A19-EA9DD7106056}" presName="node" presStyleLbl="node1" presStyleIdx="2" presStyleCnt="8" custRadScaleRad="100954" custRadScaleInc="-1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46E46E-C745-4920-9CBB-826CC6943767}" type="pres">
      <dgm:prSet presAssocID="{1D6CEB2C-9B8D-4EBC-BBFE-CB131DC5DBE3}" presName="parTrans" presStyleLbl="bgSibTrans2D1" presStyleIdx="3" presStyleCnt="8" custScaleX="62093" custScaleY="62093" custLinFactNeighborX="-5178" custLinFactNeighborY="71580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2B375D6C-8FAD-49F4-9133-61058FD6AF6E}" type="pres">
      <dgm:prSet presAssocID="{2EDC963F-31AE-4555-9BF4-222F3B673F9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0F9954-434E-4618-8D71-8CE8EC52E8E7}" type="pres">
      <dgm:prSet presAssocID="{8521E3B6-EFBE-4BD1-B476-430705D8F704}" presName="parTrans" presStyleLbl="bgSibTrans2D1" presStyleIdx="4" presStyleCnt="8" custScaleX="62093" custScaleY="62093" custLinFactNeighborX="-8172" custLinFactNeighborY="57792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ABD330DD-F55B-4063-B29B-A9699E851104}" type="pres">
      <dgm:prSet presAssocID="{058F80EA-CECC-4E42-93BF-22AC006CEC2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E58AFC-39E7-4210-A19C-5C051D461D67}" type="pres">
      <dgm:prSet presAssocID="{5DCF4FD9-A2C4-4913-A30E-23B63616D55A}" presName="parTrans" presStyleLbl="bgSibTrans2D1" presStyleIdx="5" presStyleCnt="8" custScaleX="62093" custScaleY="62093" custLinFactNeighborX="-13695" custLinFactNeighborY="31600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8279B80C-98A3-461F-8166-E7E4D704078D}" type="pres">
      <dgm:prSet presAssocID="{11CA9495-31AE-43D9-810D-41F69B294A65}" presName="node" presStyleLbl="node1" presStyleIdx="5" presStyleCnt="8" custRadScaleRad="987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0A39-5D8F-40F3-AADF-FFFEBB2C6537}" type="pres">
      <dgm:prSet presAssocID="{862CF257-D14B-431E-9C4C-450576120593}" presName="parTrans" presStyleLbl="bgSibTrans2D1" presStyleIdx="6" presStyleCnt="8" custScaleX="62093" custScaleY="62093" custLinFactNeighborX="-15863" custLinFactNeighborY="13012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7F2AD926-8C98-43AE-BB37-E30D222520CC}" type="pres">
      <dgm:prSet presAssocID="{BC1FAFA0-749F-4C91-A86E-82D41E3F8F9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BCE7-D066-4972-BCF9-D6A0BF0C13E6}" type="pres">
      <dgm:prSet presAssocID="{B7F2E562-7E52-42D6-A146-59E090B853A9}" presName="parTrans" presStyleLbl="bgSibTrans2D1" presStyleIdx="7" presStyleCnt="8" custScaleX="68302" custScaleY="68302" custLinFactNeighborX="-11971" custLinFactNeighborY="11747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D60A787A-C959-4EEC-B5CD-685BFDF39791}" type="pres">
      <dgm:prSet presAssocID="{294A1B30-E632-4DCD-9A56-71A8E0680A49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31C4D6-11DC-46A3-AC2D-227157C95513}" type="presOf" srcId="{058F80EA-CECC-4E42-93BF-22AC006CEC2D}" destId="{ABD330DD-F55B-4063-B29B-A9699E851104}" srcOrd="0" destOrd="0" presId="urn:microsoft.com/office/officeart/2005/8/layout/radial4"/>
    <dgm:cxn modelId="{62F72C56-9013-4700-BACF-4012DD4D5283}" type="presOf" srcId="{11CA9495-31AE-43D9-810D-41F69B294A65}" destId="{8279B80C-98A3-461F-8166-E7E4D704078D}" srcOrd="0" destOrd="0" presId="urn:microsoft.com/office/officeart/2005/8/layout/radial4"/>
    <dgm:cxn modelId="{D248AE54-2BF7-4159-BBF4-F3489A5286C9}" srcId="{FEC509E2-3AE3-432C-B8AA-21F646C8B8AA}" destId="{7401C607-C6F5-4422-BB5E-18D1CE8649CF}" srcOrd="0" destOrd="0" parTransId="{BADD1B75-5065-4BA1-AB25-BD375D7A3043}" sibTransId="{935400AD-37A4-4FE2-9914-CBA69349976C}"/>
    <dgm:cxn modelId="{345F4DF3-BCFB-4DE0-B95A-AFAE16964301}" srcId="{7401C607-C6F5-4422-BB5E-18D1CE8649CF}" destId="{400415F9-E02A-4BB5-8A19-EA9DD7106056}" srcOrd="2" destOrd="0" parTransId="{6682D324-FA9A-4243-87CF-8C17CE470F74}" sibTransId="{CB49248F-2656-477D-98F9-E80E62DD6E3F}"/>
    <dgm:cxn modelId="{B483521B-59DB-41A3-A0BA-8799C7D58459}" srcId="{7401C607-C6F5-4422-BB5E-18D1CE8649CF}" destId="{294A1B30-E632-4DCD-9A56-71A8E0680A49}" srcOrd="7" destOrd="0" parTransId="{B7F2E562-7E52-42D6-A146-59E090B853A9}" sibTransId="{EA3EE6C6-5BC8-4687-8029-B31AFFCBAB69}"/>
    <dgm:cxn modelId="{2226F37A-91C8-45F9-93A0-1EABFDF84B95}" srcId="{7401C607-C6F5-4422-BB5E-18D1CE8649CF}" destId="{2EDC963F-31AE-4555-9BF4-222F3B673F90}" srcOrd="3" destOrd="0" parTransId="{1D6CEB2C-9B8D-4EBC-BBFE-CB131DC5DBE3}" sibTransId="{67005BAF-33D9-47B8-9A3C-897488DC41EE}"/>
    <dgm:cxn modelId="{69CA5B68-F3A8-4BAB-86E0-AC34D49F6217}" srcId="{7401C607-C6F5-4422-BB5E-18D1CE8649CF}" destId="{11CA9495-31AE-43D9-810D-41F69B294A65}" srcOrd="5" destOrd="0" parTransId="{5DCF4FD9-A2C4-4913-A30E-23B63616D55A}" sibTransId="{D54354BF-CE0F-4E29-9A95-DD9062AE6A1F}"/>
    <dgm:cxn modelId="{065D2442-3823-418E-8501-93F30B76D87B}" type="presOf" srcId="{78227D43-87BA-405D-9B52-9C12057BC484}" destId="{011A4B20-C76D-451D-A970-72287286135D}" srcOrd="0" destOrd="0" presId="urn:microsoft.com/office/officeart/2005/8/layout/radial4"/>
    <dgm:cxn modelId="{690B795C-3390-4AD9-95F3-FE150F4D5336}" type="presOf" srcId="{B7F2E562-7E52-42D6-A146-59E090B853A9}" destId="{1C83BCE7-D066-4972-BCF9-D6A0BF0C13E6}" srcOrd="0" destOrd="0" presId="urn:microsoft.com/office/officeart/2005/8/layout/radial4"/>
    <dgm:cxn modelId="{A8AC5482-330C-4BEF-B7FB-AFE71A4119D8}" type="presOf" srcId="{400415F9-E02A-4BB5-8A19-EA9DD7106056}" destId="{DB095EE7-E393-4970-9967-956072E7AD02}" srcOrd="0" destOrd="0" presId="urn:microsoft.com/office/officeart/2005/8/layout/radial4"/>
    <dgm:cxn modelId="{C64A0F83-0C47-4D4C-80B2-6D78DAE9742B}" type="presOf" srcId="{2D300B30-B5A9-4ADE-B0FE-7987A84E7F60}" destId="{19C67702-FA19-48E5-9358-6B1548CFF35E}" srcOrd="0" destOrd="0" presId="urn:microsoft.com/office/officeart/2005/8/layout/radial4"/>
    <dgm:cxn modelId="{4D748212-4370-4503-9B58-F746B7AA40E7}" type="presOf" srcId="{8521E3B6-EFBE-4BD1-B476-430705D8F704}" destId="{820F9954-434E-4618-8D71-8CE8EC52E8E7}" srcOrd="0" destOrd="0" presId="urn:microsoft.com/office/officeart/2005/8/layout/radial4"/>
    <dgm:cxn modelId="{808ED0C8-EE9C-4414-B0F0-A43845BE5166}" srcId="{7401C607-C6F5-4422-BB5E-18D1CE8649CF}" destId="{BC1FAFA0-749F-4C91-A86E-82D41E3F8F9F}" srcOrd="6" destOrd="0" parTransId="{862CF257-D14B-431E-9C4C-450576120593}" sibTransId="{F4896FAF-CBE2-4EA6-965F-29450E82A05E}"/>
    <dgm:cxn modelId="{02A6BC12-19F5-469E-BFD2-7FCB12BB4490}" type="presOf" srcId="{1D6CEB2C-9B8D-4EBC-BBFE-CB131DC5DBE3}" destId="{2A46E46E-C745-4920-9CBB-826CC6943767}" srcOrd="0" destOrd="0" presId="urn:microsoft.com/office/officeart/2005/8/layout/radial4"/>
    <dgm:cxn modelId="{55E08944-2BD3-4CF7-AC7D-186E5AD013CD}" srcId="{7401C607-C6F5-4422-BB5E-18D1CE8649CF}" destId="{972FB267-72AF-4EF2-B073-65E2246DC567}" srcOrd="0" destOrd="0" parTransId="{2D300B30-B5A9-4ADE-B0FE-7987A84E7F60}" sibTransId="{283ABF1C-3414-485A-AE62-30B4ED01887D}"/>
    <dgm:cxn modelId="{0BE407EC-7DE7-461A-A962-74136259959B}" type="presOf" srcId="{FEC509E2-3AE3-432C-B8AA-21F646C8B8AA}" destId="{2382DB77-875D-464E-8BAF-BF704429F76D}" srcOrd="0" destOrd="0" presId="urn:microsoft.com/office/officeart/2005/8/layout/radial4"/>
    <dgm:cxn modelId="{135887EE-56E0-416B-A18E-42838C50D361}" type="presOf" srcId="{7401C607-C6F5-4422-BB5E-18D1CE8649CF}" destId="{0807B9C9-2720-4B2F-8260-0A701E31342D}" srcOrd="0" destOrd="0" presId="urn:microsoft.com/office/officeart/2005/8/layout/radial4"/>
    <dgm:cxn modelId="{76BEE5AE-6C00-4DA1-A6CD-97F7D567D99A}" srcId="{7401C607-C6F5-4422-BB5E-18D1CE8649CF}" destId="{78227D43-87BA-405D-9B52-9C12057BC484}" srcOrd="1" destOrd="0" parTransId="{1992EECD-DC06-4D67-B89C-25536DBEAB77}" sibTransId="{B4B5B0A6-B59B-4CA3-99AF-2594A67AF48A}"/>
    <dgm:cxn modelId="{C632231A-7EAB-4DEC-9892-566376A2BC26}" type="presOf" srcId="{1992EECD-DC06-4D67-B89C-25536DBEAB77}" destId="{0D106D69-24B7-414C-8CF6-04E769980457}" srcOrd="0" destOrd="0" presId="urn:microsoft.com/office/officeart/2005/8/layout/radial4"/>
    <dgm:cxn modelId="{2DAAA85D-ED71-4231-9A1E-D59DFB214773}" type="presOf" srcId="{972FB267-72AF-4EF2-B073-65E2246DC567}" destId="{9DF18960-BAC4-4CA7-9F94-369575D16218}" srcOrd="0" destOrd="0" presId="urn:microsoft.com/office/officeart/2005/8/layout/radial4"/>
    <dgm:cxn modelId="{0C9BF653-4D4E-4B57-879D-6295611E43BB}" type="presOf" srcId="{5DCF4FD9-A2C4-4913-A30E-23B63616D55A}" destId="{B2E58AFC-39E7-4210-A19C-5C051D461D67}" srcOrd="0" destOrd="0" presId="urn:microsoft.com/office/officeart/2005/8/layout/radial4"/>
    <dgm:cxn modelId="{E9B46CD4-5F63-4BD1-84E9-F10E9C9D4BAF}" type="presOf" srcId="{294A1B30-E632-4DCD-9A56-71A8E0680A49}" destId="{D60A787A-C959-4EEC-B5CD-685BFDF39791}" srcOrd="0" destOrd="0" presId="urn:microsoft.com/office/officeart/2005/8/layout/radial4"/>
    <dgm:cxn modelId="{5CBDE2C1-1C20-49F6-8748-1A7CF3BE24B0}" type="presOf" srcId="{862CF257-D14B-431E-9C4C-450576120593}" destId="{EDB70A39-5D8F-40F3-AADF-FFFEBB2C6537}" srcOrd="0" destOrd="0" presId="urn:microsoft.com/office/officeart/2005/8/layout/radial4"/>
    <dgm:cxn modelId="{47898394-F48B-421D-9165-76F29D4F8877}" type="presOf" srcId="{BC1FAFA0-749F-4C91-A86E-82D41E3F8F9F}" destId="{7F2AD926-8C98-43AE-BB37-E30D222520CC}" srcOrd="0" destOrd="0" presId="urn:microsoft.com/office/officeart/2005/8/layout/radial4"/>
    <dgm:cxn modelId="{6B6C0E92-5E9F-4A9C-97C6-EFB49B62263D}" srcId="{7401C607-C6F5-4422-BB5E-18D1CE8649CF}" destId="{058F80EA-CECC-4E42-93BF-22AC006CEC2D}" srcOrd="4" destOrd="0" parTransId="{8521E3B6-EFBE-4BD1-B476-430705D8F704}" sibTransId="{7386FFA2-4769-43A2-8D0D-CA88220774D2}"/>
    <dgm:cxn modelId="{B8F87C16-0A09-4F51-B46F-BB15F69B1190}" type="presOf" srcId="{6682D324-FA9A-4243-87CF-8C17CE470F74}" destId="{15C358AA-40D0-4C2D-B2CA-FB6C926E9AEF}" srcOrd="0" destOrd="0" presId="urn:microsoft.com/office/officeart/2005/8/layout/radial4"/>
    <dgm:cxn modelId="{1F3B3226-D65C-44C6-B20A-AB567F460F6A}" type="presOf" srcId="{2EDC963F-31AE-4555-9BF4-222F3B673F90}" destId="{2B375D6C-8FAD-49F4-9133-61058FD6AF6E}" srcOrd="0" destOrd="0" presId="urn:microsoft.com/office/officeart/2005/8/layout/radial4"/>
    <dgm:cxn modelId="{F42FC8AF-88B9-4BC6-B877-FD11F1CAE265}" type="presParOf" srcId="{2382DB77-875D-464E-8BAF-BF704429F76D}" destId="{0807B9C9-2720-4B2F-8260-0A701E31342D}" srcOrd="0" destOrd="0" presId="urn:microsoft.com/office/officeart/2005/8/layout/radial4"/>
    <dgm:cxn modelId="{EF57BE5A-50DA-46D7-8647-C0D0BEB6A48F}" type="presParOf" srcId="{2382DB77-875D-464E-8BAF-BF704429F76D}" destId="{19C67702-FA19-48E5-9358-6B1548CFF35E}" srcOrd="1" destOrd="0" presId="urn:microsoft.com/office/officeart/2005/8/layout/radial4"/>
    <dgm:cxn modelId="{B88056AE-7579-4CCA-8B1F-E89A2CAEAB88}" type="presParOf" srcId="{2382DB77-875D-464E-8BAF-BF704429F76D}" destId="{9DF18960-BAC4-4CA7-9F94-369575D16218}" srcOrd="2" destOrd="0" presId="urn:microsoft.com/office/officeart/2005/8/layout/radial4"/>
    <dgm:cxn modelId="{FC92F146-6BF4-4172-A53B-8E4A107A8A0D}" type="presParOf" srcId="{2382DB77-875D-464E-8BAF-BF704429F76D}" destId="{0D106D69-24B7-414C-8CF6-04E769980457}" srcOrd="3" destOrd="0" presId="urn:microsoft.com/office/officeart/2005/8/layout/radial4"/>
    <dgm:cxn modelId="{8668FAED-0820-480A-9391-31F0D569980F}" type="presParOf" srcId="{2382DB77-875D-464E-8BAF-BF704429F76D}" destId="{011A4B20-C76D-451D-A970-72287286135D}" srcOrd="4" destOrd="0" presId="urn:microsoft.com/office/officeart/2005/8/layout/radial4"/>
    <dgm:cxn modelId="{C2C418DB-4D1D-4B94-83A3-CD594B90F1F5}" type="presParOf" srcId="{2382DB77-875D-464E-8BAF-BF704429F76D}" destId="{15C358AA-40D0-4C2D-B2CA-FB6C926E9AEF}" srcOrd="5" destOrd="0" presId="urn:microsoft.com/office/officeart/2005/8/layout/radial4"/>
    <dgm:cxn modelId="{FCE1911E-2447-47FE-A795-05056ADC76E9}" type="presParOf" srcId="{2382DB77-875D-464E-8BAF-BF704429F76D}" destId="{DB095EE7-E393-4970-9967-956072E7AD02}" srcOrd="6" destOrd="0" presId="urn:microsoft.com/office/officeart/2005/8/layout/radial4"/>
    <dgm:cxn modelId="{E97CBD74-FA41-49A5-9D46-FBCEFCE57FC8}" type="presParOf" srcId="{2382DB77-875D-464E-8BAF-BF704429F76D}" destId="{2A46E46E-C745-4920-9CBB-826CC6943767}" srcOrd="7" destOrd="0" presId="urn:microsoft.com/office/officeart/2005/8/layout/radial4"/>
    <dgm:cxn modelId="{ADD1BA26-34F6-4C8A-AFC4-662B2FB93C5C}" type="presParOf" srcId="{2382DB77-875D-464E-8BAF-BF704429F76D}" destId="{2B375D6C-8FAD-49F4-9133-61058FD6AF6E}" srcOrd="8" destOrd="0" presId="urn:microsoft.com/office/officeart/2005/8/layout/radial4"/>
    <dgm:cxn modelId="{F51DD09C-93A8-4290-B9E8-E0B60FE8B869}" type="presParOf" srcId="{2382DB77-875D-464E-8BAF-BF704429F76D}" destId="{820F9954-434E-4618-8D71-8CE8EC52E8E7}" srcOrd="9" destOrd="0" presId="urn:microsoft.com/office/officeart/2005/8/layout/radial4"/>
    <dgm:cxn modelId="{C714E863-D290-4144-88AC-B8DF8993569A}" type="presParOf" srcId="{2382DB77-875D-464E-8BAF-BF704429F76D}" destId="{ABD330DD-F55B-4063-B29B-A9699E851104}" srcOrd="10" destOrd="0" presId="urn:microsoft.com/office/officeart/2005/8/layout/radial4"/>
    <dgm:cxn modelId="{58A0236B-03B8-4796-B260-63AF1E20B434}" type="presParOf" srcId="{2382DB77-875D-464E-8BAF-BF704429F76D}" destId="{B2E58AFC-39E7-4210-A19C-5C051D461D67}" srcOrd="11" destOrd="0" presId="urn:microsoft.com/office/officeart/2005/8/layout/radial4"/>
    <dgm:cxn modelId="{BF79B1B0-EF59-474D-8121-B0507A1A29B2}" type="presParOf" srcId="{2382DB77-875D-464E-8BAF-BF704429F76D}" destId="{8279B80C-98A3-461F-8166-E7E4D704078D}" srcOrd="12" destOrd="0" presId="urn:microsoft.com/office/officeart/2005/8/layout/radial4"/>
    <dgm:cxn modelId="{79510ECA-0721-4BBC-818D-0030509F9F92}" type="presParOf" srcId="{2382DB77-875D-464E-8BAF-BF704429F76D}" destId="{EDB70A39-5D8F-40F3-AADF-FFFEBB2C6537}" srcOrd="13" destOrd="0" presId="urn:microsoft.com/office/officeart/2005/8/layout/radial4"/>
    <dgm:cxn modelId="{311F9340-BE66-4CA3-8C79-F3E3326A02FB}" type="presParOf" srcId="{2382DB77-875D-464E-8BAF-BF704429F76D}" destId="{7F2AD926-8C98-43AE-BB37-E30D222520CC}" srcOrd="14" destOrd="0" presId="urn:microsoft.com/office/officeart/2005/8/layout/radial4"/>
    <dgm:cxn modelId="{7DCC2D29-14E9-4AA8-8F8E-F24E9911F44E}" type="presParOf" srcId="{2382DB77-875D-464E-8BAF-BF704429F76D}" destId="{1C83BCE7-D066-4972-BCF9-D6A0BF0C13E6}" srcOrd="15" destOrd="0" presId="urn:microsoft.com/office/officeart/2005/8/layout/radial4"/>
    <dgm:cxn modelId="{742A26AE-DC9D-4C41-96C7-0D42B89D58E8}" type="presParOf" srcId="{2382DB77-875D-464E-8BAF-BF704429F76D}" destId="{D60A787A-C959-4EEC-B5CD-685BFDF39791}" srcOrd="1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853631-DFB1-4842-96F3-17A64C367466}" type="doc">
      <dgm:prSet loTypeId="urn:microsoft.com/office/officeart/2005/8/layout/balance1" loCatId="relationship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819F50F-844C-42E4-9225-09755658383E}">
      <dgm:prSet phldrT="[Texto]"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Identificar condicionantes </a:t>
          </a:r>
        </a:p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de la pobreza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0E010ED2-3E2E-4A64-9013-A2183FCFE13B}" type="parTrans" cxnId="{A1AF7F71-6A9D-407A-8024-60D8214D063C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8EE55F29-A1CA-49B2-B6AA-D2FD719A1593}" type="sibTrans" cxnId="{A1AF7F71-6A9D-407A-8024-60D8214D063C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01E7A372-E7D3-4AE5-AF9D-6644A3F7FFB4}">
      <dgm:prSet phldrT="[Texto]"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Estudios temáticos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C4F76F04-676F-4A05-9DEF-9E9E67EB82DF}" type="sibTrans" cxnId="{EB6F66EE-B657-46AB-983C-7BE1038D42AA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69A264B6-B399-446A-973C-651377578DFE}" type="parTrans" cxnId="{EB6F66EE-B657-46AB-983C-7BE1038D42AA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8DEBF63F-A20E-4091-B3D5-EC644AB8238F}">
      <dgm:prSet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Indicadores complementarios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35874820-D7B7-4FDD-AD3C-35565949E72E}" type="parTrans" cxnId="{ABA98586-55A7-4C41-B44E-C3CB17379908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EBC14F34-2A8D-4C75-A735-B8486E376DF1}" type="sibTrans" cxnId="{ABA98586-55A7-4C41-B44E-C3CB17379908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9100E3CB-9264-474E-A54E-E6DD84B793AA}">
      <dgm:prSet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Fuentes de información </a:t>
          </a:r>
        </a:p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(ENIGH-CENSO)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F9994EFD-A5D4-43B4-8039-5EDDFAB0A103}" type="parTrans" cxnId="{A955CB36-A797-4A4E-A3E7-1466D90DE1E1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AAFC3D2A-14E7-46F9-83D0-06ED69B2AF0D}" type="sibTrans" cxnId="{A955CB36-A797-4A4E-A3E7-1466D90DE1E1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365EA350-92D2-4878-846E-9AFB91A9E939}">
      <dgm:prSet phldrT="[Texto]" custT="1"/>
      <dgm:spPr>
        <a:solidFill>
          <a:schemeClr val="accent6">
            <a:lumMod val="75000"/>
            <a:alpha val="90000"/>
          </a:schemeClr>
        </a:solidFill>
      </dgm:spPr>
      <dgm:t>
        <a:bodyPr/>
        <a:lstStyle/>
        <a:p>
          <a:r>
            <a:rPr lang="es-ES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Vincular con la Política Social</a:t>
          </a:r>
          <a:endParaRPr lang="en-US" sz="16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E7E7B6BE-6B29-42BB-8482-115020F9E862}" type="sibTrans" cxnId="{E6294E20-B5A4-4153-ADCA-70409431DF98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7C662D28-55D5-40FE-9B9D-48BDBC252759}" type="parTrans" cxnId="{E6294E20-B5A4-4153-ADCA-70409431DF98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A9536EEA-EFA7-4641-9174-CD452A116360}">
      <dgm:prSet phldrT="[Texto]" custT="1"/>
      <dgm:spPr>
        <a:noFill/>
        <a:ln>
          <a:noFill/>
        </a:ln>
      </dgm:spPr>
      <dgm:t>
        <a:bodyPr/>
        <a:lstStyle/>
        <a:p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BB2065E2-92CC-424C-A1C9-A9653EAEBD87}" type="sibTrans" cxnId="{E1BBE32B-5AA0-43A6-AECF-49AB6E345A4A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417C4D0D-9E9E-45A8-A763-6FC29A97F7FE}" type="parTrans" cxnId="{E1BBE32B-5AA0-43A6-AECF-49AB6E345A4A}">
      <dgm:prSet/>
      <dgm:spPr/>
      <dgm:t>
        <a:bodyPr/>
        <a:lstStyle/>
        <a:p>
          <a:endParaRPr lang="en-US" sz="1300" b="1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7B526A50-3931-44D2-956A-B12EE9914D8D}">
      <dgm:prSet phldrT="[Texto]"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Incorporación de nuevas dimensiones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B3A2F672-DC2E-4B74-9F75-6ED9AF8B4B21}" type="parTrans" cxnId="{65709750-488B-4B85-AF58-57706669579F}">
      <dgm:prSet/>
      <dgm:spPr/>
      <dgm:t>
        <a:bodyPr/>
        <a:lstStyle/>
        <a:p>
          <a:endParaRPr lang="en-US"/>
        </a:p>
      </dgm:t>
    </dgm:pt>
    <dgm:pt modelId="{C93DF752-9608-4E30-8AAE-F7A224C14F81}" type="sibTrans" cxnId="{65709750-488B-4B85-AF58-57706669579F}">
      <dgm:prSet/>
      <dgm:spPr/>
      <dgm:t>
        <a:bodyPr/>
        <a:lstStyle/>
        <a:p>
          <a:endParaRPr lang="en-US"/>
        </a:p>
      </dgm:t>
    </dgm:pt>
    <dgm:pt modelId="{825880B9-348A-4865-A333-3EE3A8F39CF3}">
      <dgm:prSet custT="1"/>
      <dgm:spPr/>
      <dgm:t>
        <a:bodyPr/>
        <a:lstStyle/>
        <a:p>
          <a:r>
            <a:rPr lang="es-ES" sz="13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rPr>
            <a:t>Estimaciones sintéticas</a:t>
          </a:r>
          <a:endParaRPr lang="en-US" sz="1300" b="1" dirty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2284794B-DD71-4DBD-8232-E55D4C8AA640}" type="parTrans" cxnId="{1832B4A6-C4AF-4E1F-B668-1F979CB367C8}">
      <dgm:prSet/>
      <dgm:spPr/>
      <dgm:t>
        <a:bodyPr/>
        <a:lstStyle/>
        <a:p>
          <a:endParaRPr lang="en-US"/>
        </a:p>
      </dgm:t>
    </dgm:pt>
    <dgm:pt modelId="{6CA3F436-F6C0-403C-BB88-90B76E837316}" type="sibTrans" cxnId="{1832B4A6-C4AF-4E1F-B668-1F979CB367C8}">
      <dgm:prSet/>
      <dgm:spPr/>
      <dgm:t>
        <a:bodyPr/>
        <a:lstStyle/>
        <a:p>
          <a:endParaRPr lang="en-US"/>
        </a:p>
      </dgm:t>
    </dgm:pt>
    <dgm:pt modelId="{0261CF83-5D8E-485A-BA9E-77BA59F67331}" type="pres">
      <dgm:prSet presAssocID="{77853631-DFB1-4842-96F3-17A64C367466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DEB205-CB90-4504-AC79-817CDA64EA84}" type="pres">
      <dgm:prSet presAssocID="{77853631-DFB1-4842-96F3-17A64C367466}" presName="dummyMaxCanvas" presStyleCnt="0"/>
      <dgm:spPr/>
    </dgm:pt>
    <dgm:pt modelId="{1DCF67E0-FDC8-468B-BCD5-7928E3DEC538}" type="pres">
      <dgm:prSet presAssocID="{77853631-DFB1-4842-96F3-17A64C367466}" presName="parentComposite" presStyleCnt="0"/>
      <dgm:spPr/>
    </dgm:pt>
    <dgm:pt modelId="{93597B84-F968-43AC-98F6-3121B1DBFCF8}" type="pres">
      <dgm:prSet presAssocID="{77853631-DFB1-4842-96F3-17A64C367466}" presName="parent1" presStyleLbl="alignAccFollowNode1" presStyleIdx="0" presStyleCnt="4" custFlipVert="1" custFlipHor="1" custScaleX="48205" custScaleY="23192" custLinFactX="43987" custLinFactNeighborX="100000" custLinFactNeighborY="46546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15AF0E2A-015D-43DF-A851-0A914F46DE5E}" type="pres">
      <dgm:prSet presAssocID="{77853631-DFB1-4842-96F3-17A64C367466}" presName="parent2" presStyleLbl="alignAccFollowNode1" presStyleIdx="1" presStyleCnt="4" custAng="10800000" custFlipVert="1" custScaleX="155371" custScaleY="65775" custLinFactNeighborX="-46392" custLinFactNeighborY="17400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4D047165-7FA4-49B7-A26E-E9FFC96B9BF7}" type="pres">
      <dgm:prSet presAssocID="{77853631-DFB1-4842-96F3-17A64C367466}" presName="childrenComposite" presStyleCnt="0"/>
      <dgm:spPr/>
    </dgm:pt>
    <dgm:pt modelId="{2F1F450D-E2DA-41CC-9CB6-CE9ED32B9530}" type="pres">
      <dgm:prSet presAssocID="{77853631-DFB1-4842-96F3-17A64C367466}" presName="dummyMaxCanvas_ChildArea" presStyleCnt="0"/>
      <dgm:spPr/>
    </dgm:pt>
    <dgm:pt modelId="{D7554367-18A6-43DA-AC41-85F5CAF63B69}" type="pres">
      <dgm:prSet presAssocID="{77853631-DFB1-4842-96F3-17A64C367466}" presName="fulcrum" presStyleLbl="alignAccFollowNode1" presStyleIdx="2" presStyleCnt="4" custScaleX="107570" custScaleY="72893"/>
      <dgm:spPr/>
    </dgm:pt>
    <dgm:pt modelId="{E38EB811-5871-4DFD-A1B0-42A782561837}" type="pres">
      <dgm:prSet presAssocID="{77853631-DFB1-4842-96F3-17A64C367466}" presName="balance_33" presStyleLbl="alignAccFollowNode1" presStyleIdx="3" presStyleCnt="4">
        <dgm:presLayoutVars>
          <dgm:bulletEnabled val="1"/>
        </dgm:presLayoutVars>
      </dgm:prSet>
      <dgm:spPr/>
    </dgm:pt>
    <dgm:pt modelId="{D9B9CC08-C7E2-4E41-B736-7DD8563C8062}" type="pres">
      <dgm:prSet presAssocID="{77853631-DFB1-4842-96F3-17A64C367466}" presName="right_33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C3A2D0-AB70-4EDF-9320-2C5D6363BDB2}" type="pres">
      <dgm:prSet presAssocID="{77853631-DFB1-4842-96F3-17A64C367466}" presName="right_33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918C71-46BC-4303-AA23-8F315F80735A}" type="pres">
      <dgm:prSet presAssocID="{77853631-DFB1-4842-96F3-17A64C367466}" presName="right_33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5C024F-E02F-4ECF-A23E-F713C887BB33}" type="pres">
      <dgm:prSet presAssocID="{77853631-DFB1-4842-96F3-17A64C367466}" presName="left_33_1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2CF79E-8D62-443F-B026-C6C4386C3BFD}" type="pres">
      <dgm:prSet presAssocID="{77853631-DFB1-4842-96F3-17A64C367466}" presName="left_33_2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65A1B3-4E9E-4335-AAE7-C5CC60C99E2F}" type="pres">
      <dgm:prSet presAssocID="{77853631-DFB1-4842-96F3-17A64C367466}" presName="left_33_3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5EEE35-EDFB-478E-8638-9911606B8532}" type="presOf" srcId="{01E7A372-E7D3-4AE5-AF9D-6644A3F7FFB4}" destId="{262CF79E-8D62-443F-B026-C6C4386C3BFD}" srcOrd="0" destOrd="0" presId="urn:microsoft.com/office/officeart/2005/8/layout/balance1"/>
    <dgm:cxn modelId="{F08B139A-D8AD-4F8C-834A-78BABC0B28B9}" type="presOf" srcId="{77853631-DFB1-4842-96F3-17A64C367466}" destId="{0261CF83-5D8E-485A-BA9E-77BA59F67331}" srcOrd="0" destOrd="0" presId="urn:microsoft.com/office/officeart/2005/8/layout/balance1"/>
    <dgm:cxn modelId="{4C3F263D-B1B7-4E37-89B7-CB920692A2C9}" type="presOf" srcId="{7B526A50-3931-44D2-956A-B12EE9914D8D}" destId="{585C024F-E02F-4ECF-A23E-F713C887BB33}" srcOrd="0" destOrd="0" presId="urn:microsoft.com/office/officeart/2005/8/layout/balance1"/>
    <dgm:cxn modelId="{AAFCC6EF-FE7E-452F-9279-90CCAC099C13}" type="presOf" srcId="{A9536EEA-EFA7-4641-9174-CD452A116360}" destId="{93597B84-F968-43AC-98F6-3121B1DBFCF8}" srcOrd="0" destOrd="0" presId="urn:microsoft.com/office/officeart/2005/8/layout/balance1"/>
    <dgm:cxn modelId="{A955CB36-A797-4A4E-A3E7-1466D90DE1E1}" srcId="{365EA350-92D2-4878-846E-9AFB91A9E939}" destId="{9100E3CB-9264-474E-A54E-E6DD84B793AA}" srcOrd="1" destOrd="0" parTransId="{F9994EFD-A5D4-43B4-8039-5EDDFAB0A103}" sibTransId="{AAFC3D2A-14E7-46F9-83D0-06ED69B2AF0D}"/>
    <dgm:cxn modelId="{EB6F66EE-B657-46AB-983C-7BE1038D42AA}" srcId="{A9536EEA-EFA7-4641-9174-CD452A116360}" destId="{01E7A372-E7D3-4AE5-AF9D-6644A3F7FFB4}" srcOrd="1" destOrd="0" parTransId="{69A264B6-B399-446A-973C-651377578DFE}" sibTransId="{C4F76F04-676F-4A05-9DEF-9E9E67EB82DF}"/>
    <dgm:cxn modelId="{652003A3-3011-42AC-9A56-4F916A043AF9}" type="presOf" srcId="{8DEBF63F-A20E-4091-B3D5-EC644AB8238F}" destId="{A565A1B3-4E9E-4335-AAE7-C5CC60C99E2F}" srcOrd="0" destOrd="0" presId="urn:microsoft.com/office/officeart/2005/8/layout/balance1"/>
    <dgm:cxn modelId="{1832B4A6-C4AF-4E1F-B668-1F979CB367C8}" srcId="{365EA350-92D2-4878-846E-9AFB91A9E939}" destId="{825880B9-348A-4865-A333-3EE3A8F39CF3}" srcOrd="0" destOrd="0" parTransId="{2284794B-DD71-4DBD-8232-E55D4C8AA640}" sibTransId="{6CA3F436-F6C0-403C-BB88-90B76E837316}"/>
    <dgm:cxn modelId="{526ED80D-EDBA-4A17-812D-25AE07626606}" type="presOf" srcId="{365EA350-92D2-4878-846E-9AFB91A9E939}" destId="{15AF0E2A-015D-43DF-A851-0A914F46DE5E}" srcOrd="0" destOrd="0" presId="urn:microsoft.com/office/officeart/2005/8/layout/balance1"/>
    <dgm:cxn modelId="{E1BBE32B-5AA0-43A6-AECF-49AB6E345A4A}" srcId="{77853631-DFB1-4842-96F3-17A64C367466}" destId="{A9536EEA-EFA7-4641-9174-CD452A116360}" srcOrd="0" destOrd="0" parTransId="{417C4D0D-9E9E-45A8-A763-6FC29A97F7FE}" sibTransId="{BB2065E2-92CC-424C-A1C9-A9653EAEBD87}"/>
    <dgm:cxn modelId="{4E9BC07C-6712-438E-B188-4956D57B2465}" type="presOf" srcId="{825880B9-348A-4865-A333-3EE3A8F39CF3}" destId="{D9B9CC08-C7E2-4E41-B736-7DD8563C8062}" srcOrd="0" destOrd="0" presId="urn:microsoft.com/office/officeart/2005/8/layout/balance1"/>
    <dgm:cxn modelId="{65709750-488B-4B85-AF58-57706669579F}" srcId="{A9536EEA-EFA7-4641-9174-CD452A116360}" destId="{7B526A50-3931-44D2-956A-B12EE9914D8D}" srcOrd="0" destOrd="0" parTransId="{B3A2F672-DC2E-4B74-9F75-6ED9AF8B4B21}" sibTransId="{C93DF752-9608-4E30-8AAE-F7A224C14F81}"/>
    <dgm:cxn modelId="{A1AF7F71-6A9D-407A-8024-60D8214D063C}" srcId="{365EA350-92D2-4878-846E-9AFB91A9E939}" destId="{6819F50F-844C-42E4-9225-09755658383E}" srcOrd="2" destOrd="0" parTransId="{0E010ED2-3E2E-4A64-9013-A2183FCFE13B}" sibTransId="{8EE55F29-A1CA-49B2-B6AA-D2FD719A1593}"/>
    <dgm:cxn modelId="{E6294E20-B5A4-4153-ADCA-70409431DF98}" srcId="{77853631-DFB1-4842-96F3-17A64C367466}" destId="{365EA350-92D2-4878-846E-9AFB91A9E939}" srcOrd="1" destOrd="0" parTransId="{7C662D28-55D5-40FE-9B9D-48BDBC252759}" sibTransId="{E7E7B6BE-6B29-42BB-8482-115020F9E862}"/>
    <dgm:cxn modelId="{ABA98586-55A7-4C41-B44E-C3CB17379908}" srcId="{A9536EEA-EFA7-4641-9174-CD452A116360}" destId="{8DEBF63F-A20E-4091-B3D5-EC644AB8238F}" srcOrd="2" destOrd="0" parTransId="{35874820-D7B7-4FDD-AD3C-35565949E72E}" sibTransId="{EBC14F34-2A8D-4C75-A735-B8486E376DF1}"/>
    <dgm:cxn modelId="{04EEDD6F-82E8-46CF-A628-0577DFE5B982}" type="presOf" srcId="{6819F50F-844C-42E4-9225-09755658383E}" destId="{7C918C71-46BC-4303-AA23-8F315F80735A}" srcOrd="0" destOrd="0" presId="urn:microsoft.com/office/officeart/2005/8/layout/balance1"/>
    <dgm:cxn modelId="{C560AE3C-98EF-4A55-9958-9CD46AEBE21B}" type="presOf" srcId="{9100E3CB-9264-474E-A54E-E6DD84B793AA}" destId="{6EC3A2D0-AB70-4EDF-9320-2C5D6363BDB2}" srcOrd="0" destOrd="0" presId="urn:microsoft.com/office/officeart/2005/8/layout/balance1"/>
    <dgm:cxn modelId="{67F97732-EBF5-4599-9B71-764EFD69BAF5}" type="presParOf" srcId="{0261CF83-5D8E-485A-BA9E-77BA59F67331}" destId="{92DEB205-CB90-4504-AC79-817CDA64EA84}" srcOrd="0" destOrd="0" presId="urn:microsoft.com/office/officeart/2005/8/layout/balance1"/>
    <dgm:cxn modelId="{4EC2E75A-7022-436C-B689-4889BCBC4E22}" type="presParOf" srcId="{0261CF83-5D8E-485A-BA9E-77BA59F67331}" destId="{1DCF67E0-FDC8-468B-BCD5-7928E3DEC538}" srcOrd="1" destOrd="0" presId="urn:microsoft.com/office/officeart/2005/8/layout/balance1"/>
    <dgm:cxn modelId="{E105AF0B-0A35-4850-B37B-A65C830C04A4}" type="presParOf" srcId="{1DCF67E0-FDC8-468B-BCD5-7928E3DEC538}" destId="{93597B84-F968-43AC-98F6-3121B1DBFCF8}" srcOrd="0" destOrd="0" presId="urn:microsoft.com/office/officeart/2005/8/layout/balance1"/>
    <dgm:cxn modelId="{4021B5D1-5763-4193-8437-2CAEF1D7A0D8}" type="presParOf" srcId="{1DCF67E0-FDC8-468B-BCD5-7928E3DEC538}" destId="{15AF0E2A-015D-43DF-A851-0A914F46DE5E}" srcOrd="1" destOrd="0" presId="urn:microsoft.com/office/officeart/2005/8/layout/balance1"/>
    <dgm:cxn modelId="{D954F9D4-18AA-4664-A926-1B2F13CCA37D}" type="presParOf" srcId="{0261CF83-5D8E-485A-BA9E-77BA59F67331}" destId="{4D047165-7FA4-49B7-A26E-E9FFC96B9BF7}" srcOrd="2" destOrd="0" presId="urn:microsoft.com/office/officeart/2005/8/layout/balance1"/>
    <dgm:cxn modelId="{04D99B85-80E5-475B-9977-2FA07AA0BD10}" type="presParOf" srcId="{4D047165-7FA4-49B7-A26E-E9FFC96B9BF7}" destId="{2F1F450D-E2DA-41CC-9CB6-CE9ED32B9530}" srcOrd="0" destOrd="0" presId="urn:microsoft.com/office/officeart/2005/8/layout/balance1"/>
    <dgm:cxn modelId="{9CFE0E4C-A3F7-4BA8-B9BE-532848BE2CB0}" type="presParOf" srcId="{4D047165-7FA4-49B7-A26E-E9FFC96B9BF7}" destId="{D7554367-18A6-43DA-AC41-85F5CAF63B69}" srcOrd="1" destOrd="0" presId="urn:microsoft.com/office/officeart/2005/8/layout/balance1"/>
    <dgm:cxn modelId="{48F12745-2757-4FAA-ADC1-C4FC857E1487}" type="presParOf" srcId="{4D047165-7FA4-49B7-A26E-E9FFC96B9BF7}" destId="{E38EB811-5871-4DFD-A1B0-42A782561837}" srcOrd="2" destOrd="0" presId="urn:microsoft.com/office/officeart/2005/8/layout/balance1"/>
    <dgm:cxn modelId="{2345688D-B5B4-41D2-99BC-9CC7D7C3B6EF}" type="presParOf" srcId="{4D047165-7FA4-49B7-A26E-E9FFC96B9BF7}" destId="{D9B9CC08-C7E2-4E41-B736-7DD8563C8062}" srcOrd="3" destOrd="0" presId="urn:microsoft.com/office/officeart/2005/8/layout/balance1"/>
    <dgm:cxn modelId="{80238E47-3452-44DD-A3FA-922576ACFDB2}" type="presParOf" srcId="{4D047165-7FA4-49B7-A26E-E9FFC96B9BF7}" destId="{6EC3A2D0-AB70-4EDF-9320-2C5D6363BDB2}" srcOrd="4" destOrd="0" presId="urn:microsoft.com/office/officeart/2005/8/layout/balance1"/>
    <dgm:cxn modelId="{3763ED6A-5698-40CA-9C65-3FBAEC44592A}" type="presParOf" srcId="{4D047165-7FA4-49B7-A26E-E9FFC96B9BF7}" destId="{7C918C71-46BC-4303-AA23-8F315F80735A}" srcOrd="5" destOrd="0" presId="urn:microsoft.com/office/officeart/2005/8/layout/balance1"/>
    <dgm:cxn modelId="{3B5F0EA6-99FB-401C-9951-9FCAD99C456E}" type="presParOf" srcId="{4D047165-7FA4-49B7-A26E-E9FFC96B9BF7}" destId="{585C024F-E02F-4ECF-A23E-F713C887BB33}" srcOrd="6" destOrd="0" presId="urn:microsoft.com/office/officeart/2005/8/layout/balance1"/>
    <dgm:cxn modelId="{F792EFBB-C46A-432D-94F3-B281C2D58125}" type="presParOf" srcId="{4D047165-7FA4-49B7-A26E-E9FFC96B9BF7}" destId="{262CF79E-8D62-443F-B026-C6C4386C3BFD}" srcOrd="7" destOrd="0" presId="urn:microsoft.com/office/officeart/2005/8/layout/balance1"/>
    <dgm:cxn modelId="{8E4D93C7-6EA3-4DB8-959D-C6CB2C47C76C}" type="presParOf" srcId="{4D047165-7FA4-49B7-A26E-E9FFC96B9BF7}" destId="{A565A1B3-4E9E-4335-AAE7-C5CC60C99E2F}" srcOrd="8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07B9C9-2720-4B2F-8260-0A701E31342D}">
      <dsp:nvSpPr>
        <dsp:cNvPr id="0" name=""/>
        <dsp:cNvSpPr/>
      </dsp:nvSpPr>
      <dsp:spPr>
        <a:xfrm>
          <a:off x="2823728" y="2831790"/>
          <a:ext cx="1606677" cy="1606677"/>
        </a:xfrm>
        <a:prstGeom prst="ellipse">
          <a:avLst/>
        </a:prstGeom>
        <a:solidFill>
          <a:srgbClr val="00A94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p3d extrusionH="28000" prstMaterial="matte"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Tahoma" pitchFamily="34" charset="0"/>
              <a:cs typeface="Tahoma" pitchFamily="34" charset="0"/>
            </a:rPr>
            <a:t>Derechos para el Desarrollo Social</a:t>
          </a:r>
          <a:endParaRPr lang="es-ES" sz="1600" b="1" kern="1200" dirty="0">
            <a:latin typeface="Tahoma" pitchFamily="34" charset="0"/>
            <a:cs typeface="Tahoma" pitchFamily="34" charset="0"/>
          </a:endParaRPr>
        </a:p>
      </dsp:txBody>
      <dsp:txXfrm>
        <a:off x="2823728" y="2831790"/>
        <a:ext cx="1606677" cy="1606677"/>
      </dsp:txXfrm>
    </dsp:sp>
    <dsp:sp modelId="{19C67702-FA19-48E5-9358-6B1548CFF35E}">
      <dsp:nvSpPr>
        <dsp:cNvPr id="0" name=""/>
        <dsp:cNvSpPr/>
      </dsp:nvSpPr>
      <dsp:spPr>
        <a:xfrm rot="10800000">
          <a:off x="1421162" y="3612131"/>
          <a:ext cx="132522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F18960-BAC4-4CA7-9F94-369575D16218}">
      <dsp:nvSpPr>
        <dsp:cNvPr id="0" name=""/>
        <dsp:cNvSpPr/>
      </dsp:nvSpPr>
      <dsp:spPr>
        <a:xfrm>
          <a:off x="2911" y="3185259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>
              <a:latin typeface="Tahoma" pitchFamily="34" charset="0"/>
              <a:cs typeface="Tahoma" pitchFamily="34" charset="0"/>
            </a:rPr>
            <a:t>Educación</a:t>
          </a:r>
          <a:endParaRPr lang="es-ES" sz="1100" b="1" kern="1200" dirty="0">
            <a:latin typeface="Tahoma" pitchFamily="34" charset="0"/>
            <a:cs typeface="Tahoma" pitchFamily="34" charset="0"/>
          </a:endParaRPr>
        </a:p>
      </dsp:txBody>
      <dsp:txXfrm>
        <a:off x="2911" y="3185259"/>
        <a:ext cx="1124674" cy="899739"/>
      </dsp:txXfrm>
    </dsp:sp>
    <dsp:sp modelId="{0D106D69-24B7-414C-8CF6-04E769980457}">
      <dsp:nvSpPr>
        <dsp:cNvPr id="0" name=""/>
        <dsp:cNvSpPr/>
      </dsp:nvSpPr>
      <dsp:spPr>
        <a:xfrm rot="12342857">
          <a:off x="1516126" y="2908391"/>
          <a:ext cx="132522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730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1A4B20-C76D-451D-A970-72287286135D}">
      <dsp:nvSpPr>
        <dsp:cNvPr id="0" name=""/>
        <dsp:cNvSpPr/>
      </dsp:nvSpPr>
      <dsp:spPr>
        <a:xfrm>
          <a:off x="306126" y="1856786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>
              <a:latin typeface="Tahoma" pitchFamily="34" charset="0"/>
              <a:cs typeface="Tahoma" pitchFamily="34" charset="0"/>
            </a:rPr>
            <a:t>Salud</a:t>
          </a:r>
          <a:endParaRPr lang="es-ES" sz="1100" b="1" kern="1200" dirty="0">
            <a:latin typeface="Tahoma" pitchFamily="34" charset="0"/>
            <a:cs typeface="Tahoma" pitchFamily="34" charset="0"/>
          </a:endParaRPr>
        </a:p>
      </dsp:txBody>
      <dsp:txXfrm>
        <a:off x="306126" y="1856786"/>
        <a:ext cx="1124674" cy="899739"/>
      </dsp:txXfrm>
    </dsp:sp>
    <dsp:sp modelId="{15C358AA-40D0-4C2D-B2CA-FB6C926E9AEF}">
      <dsp:nvSpPr>
        <dsp:cNvPr id="0" name=""/>
        <dsp:cNvSpPr/>
      </dsp:nvSpPr>
      <dsp:spPr>
        <a:xfrm rot="13885525">
          <a:off x="1764027" y="2153870"/>
          <a:ext cx="134236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095EE7-E393-4970-9967-956072E7AD02}">
      <dsp:nvSpPr>
        <dsp:cNvPr id="0" name=""/>
        <dsp:cNvSpPr/>
      </dsp:nvSpPr>
      <dsp:spPr>
        <a:xfrm>
          <a:off x="1137372" y="768702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>
              <a:latin typeface="Tahoma" pitchFamily="34" charset="0"/>
              <a:cs typeface="Tahoma" pitchFamily="34" charset="0"/>
            </a:rPr>
            <a:t>Seguridad social</a:t>
          </a:r>
        </a:p>
      </dsp:txBody>
      <dsp:txXfrm>
        <a:off x="1137372" y="768702"/>
        <a:ext cx="1124674" cy="899739"/>
      </dsp:txXfrm>
    </dsp:sp>
    <dsp:sp modelId="{2A46E46E-C745-4920-9CBB-826CC6943767}">
      <dsp:nvSpPr>
        <dsp:cNvPr id="0" name=""/>
        <dsp:cNvSpPr/>
      </dsp:nvSpPr>
      <dsp:spPr>
        <a:xfrm rot="15428571">
          <a:off x="2410081" y="1876057"/>
          <a:ext cx="132522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375D6C-8FAD-49F4-9133-61058FD6AF6E}">
      <dsp:nvSpPr>
        <dsp:cNvPr id="0" name=""/>
        <dsp:cNvSpPr/>
      </dsp:nvSpPr>
      <dsp:spPr>
        <a:xfrm>
          <a:off x="2383411" y="200207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Alimentación</a:t>
          </a:r>
          <a:endParaRPr lang="en-US" sz="11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sp:txBody>
      <dsp:txXfrm>
        <a:off x="2383411" y="200207"/>
        <a:ext cx="1124674" cy="899739"/>
      </dsp:txXfrm>
    </dsp:sp>
    <dsp:sp modelId="{820F9954-434E-4618-8D71-8CE8EC52E8E7}">
      <dsp:nvSpPr>
        <dsp:cNvPr id="0" name=""/>
        <dsp:cNvSpPr/>
      </dsp:nvSpPr>
      <dsp:spPr>
        <a:xfrm rot="16971429">
          <a:off x="3233900" y="1812921"/>
          <a:ext cx="132522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D330DD-F55B-4063-B29B-A9699E851104}">
      <dsp:nvSpPr>
        <dsp:cNvPr id="0" name=""/>
        <dsp:cNvSpPr/>
      </dsp:nvSpPr>
      <dsp:spPr>
        <a:xfrm>
          <a:off x="3746048" y="200207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Vivienda</a:t>
          </a:r>
          <a:endParaRPr lang="en-US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sp:txBody>
      <dsp:txXfrm>
        <a:off x="3746048" y="200207"/>
        <a:ext cx="1124674" cy="899739"/>
      </dsp:txXfrm>
    </dsp:sp>
    <dsp:sp modelId="{B2E58AFC-39E7-4210-A19C-5C051D461D67}">
      <dsp:nvSpPr>
        <dsp:cNvPr id="0" name=""/>
        <dsp:cNvSpPr/>
      </dsp:nvSpPr>
      <dsp:spPr>
        <a:xfrm rot="18514286">
          <a:off x="3919300" y="2093383"/>
          <a:ext cx="1303561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9B80C-98A3-461F-8166-E7E4D704078D}">
      <dsp:nvSpPr>
        <dsp:cNvPr id="0" name=""/>
        <dsp:cNvSpPr/>
      </dsp:nvSpPr>
      <dsp:spPr>
        <a:xfrm>
          <a:off x="4950720" y="820302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Trabajo</a:t>
          </a:r>
          <a:endParaRPr lang="en-US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sp:txBody>
      <dsp:txXfrm>
        <a:off x="4950720" y="820302"/>
        <a:ext cx="1124674" cy="899739"/>
      </dsp:txXfrm>
    </dsp:sp>
    <dsp:sp modelId="{EDB70A39-5D8F-40F3-AADF-FFFEBB2C6537}">
      <dsp:nvSpPr>
        <dsp:cNvPr id="0" name=""/>
        <dsp:cNvSpPr/>
      </dsp:nvSpPr>
      <dsp:spPr>
        <a:xfrm rot="20057143">
          <a:off x="4423045" y="2687086"/>
          <a:ext cx="1325228" cy="284325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2AD926-8C98-43AE-BB37-E30D222520CC}">
      <dsp:nvSpPr>
        <dsp:cNvPr id="0" name=""/>
        <dsp:cNvSpPr/>
      </dsp:nvSpPr>
      <dsp:spPr>
        <a:xfrm>
          <a:off x="5823333" y="1856786"/>
          <a:ext cx="1124674" cy="899739"/>
        </a:xfrm>
        <a:prstGeom prst="roundRect">
          <a:avLst>
            <a:gd name="adj" fmla="val 10000"/>
          </a:avLst>
        </a:prstGeom>
        <a:solidFill>
          <a:srgbClr val="3333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latin typeface="Tahoma" pitchFamily="34" charset="0"/>
              <a:cs typeface="Tahoma" pitchFamily="34" charset="0"/>
            </a:rPr>
            <a:t>Medio ambiente sano</a:t>
          </a:r>
          <a:endParaRPr lang="en-US" sz="1100" b="1" kern="1200" dirty="0">
            <a:latin typeface="Tahoma" pitchFamily="34" charset="0"/>
            <a:cs typeface="Tahoma" pitchFamily="34" charset="0"/>
          </a:endParaRPr>
        </a:p>
      </dsp:txBody>
      <dsp:txXfrm>
        <a:off x="5823333" y="1856786"/>
        <a:ext cx="1124674" cy="899739"/>
      </dsp:txXfrm>
    </dsp:sp>
    <dsp:sp modelId="{1C83BCE7-D066-4972-BCF9-D6A0BF0C13E6}">
      <dsp:nvSpPr>
        <dsp:cNvPr id="0" name=""/>
        <dsp:cNvSpPr/>
      </dsp:nvSpPr>
      <dsp:spPr>
        <a:xfrm>
          <a:off x="4637388" y="3532540"/>
          <a:ext cx="1457744" cy="312756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A787A-C959-4EEC-B5CD-685BFDF39791}">
      <dsp:nvSpPr>
        <dsp:cNvPr id="0" name=""/>
        <dsp:cNvSpPr/>
      </dsp:nvSpPr>
      <dsp:spPr>
        <a:xfrm>
          <a:off x="6126548" y="3185259"/>
          <a:ext cx="1124674" cy="899739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3900000">
            <a:rot lat="20681754" lon="21287256" rev="191188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 smtClean="0">
              <a:effectLst/>
              <a:latin typeface="Tahoma" pitchFamily="34" charset="0"/>
              <a:cs typeface="Tahoma" pitchFamily="34" charset="0"/>
            </a:rPr>
            <a:t>No </a:t>
          </a:r>
          <a:r>
            <a:rPr lang="es-ES" sz="1100" b="1" kern="1200" dirty="0" err="1" smtClean="0">
              <a:effectLst/>
              <a:latin typeface="Tahoma" pitchFamily="34" charset="0"/>
              <a:cs typeface="Tahoma" pitchFamily="34" charset="0"/>
            </a:rPr>
            <a:t>discriminacíón</a:t>
          </a:r>
          <a:endParaRPr lang="en-US" sz="1100" b="1" kern="1200" dirty="0">
            <a:effectLst/>
            <a:latin typeface="Tahoma" pitchFamily="34" charset="0"/>
            <a:cs typeface="Tahoma" pitchFamily="34" charset="0"/>
          </a:endParaRPr>
        </a:p>
      </dsp:txBody>
      <dsp:txXfrm>
        <a:off x="6126548" y="3185259"/>
        <a:ext cx="1124674" cy="8997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t" anchorCtr="0" compatLnSpc="1">
            <a:prstTxWarp prst="textNoShape">
              <a:avLst/>
            </a:prstTxWarp>
          </a:bodyPr>
          <a:lstStyle>
            <a:lvl1pPr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t" anchorCtr="0" compatLnSpc="1">
            <a:prstTxWarp prst="textNoShape">
              <a:avLst/>
            </a:prstTxWarp>
          </a:bodyPr>
          <a:lstStyle>
            <a:lvl1pPr algn="r"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b" anchorCtr="0" compatLnSpc="1">
            <a:prstTxWarp prst="textNoShape">
              <a:avLst/>
            </a:prstTxWarp>
          </a:bodyPr>
          <a:lstStyle>
            <a:lvl1pPr defTabSz="907404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5" tIns="45357" rIns="90715" bIns="45357" numCol="1" anchor="b" anchorCtr="0" compatLnSpc="1">
            <a:prstTxWarp prst="textNoShape">
              <a:avLst/>
            </a:prstTxWarp>
          </a:bodyPr>
          <a:lstStyle>
            <a:lvl1pPr algn="r" defTabSz="907404" eaLnBrk="0" hangingPunct="0">
              <a:defRPr sz="1200"/>
            </a:lvl1pPr>
          </a:lstStyle>
          <a:p>
            <a:pPr>
              <a:defRPr/>
            </a:pPr>
            <a:fld id="{28EFED8D-E65B-45F5-A0B6-A8420E5DE9B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7415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77DA265-C6CE-476D-8BCD-12B4D6C47896}" type="datetimeFigureOut">
              <a:rPr lang="es-ES"/>
              <a:pPr>
                <a:defRPr/>
              </a:pPr>
              <a:t>24/08/2010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34A3B89-504D-4B28-B999-67EB2D9A3E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709381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525496-F136-41F1-94C2-1683FB2BE7C1}" type="slidenum">
              <a:rPr lang="es-ES"/>
              <a:pPr>
                <a:defRPr/>
              </a:pPr>
              <a:t>5</a:t>
            </a:fld>
            <a:endParaRPr lang="es-ES"/>
          </a:p>
        </p:txBody>
      </p:sp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44036" name="3 Marcador de número de diapositiva"/>
          <p:cNvSpPr txBox="1">
            <a:spLocks noGrp="1"/>
          </p:cNvSpPr>
          <p:nvPr/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buFontTx/>
              <a:buNone/>
            </a:pPr>
            <a:fld id="{0157E1E3-768D-4E3C-8D95-32D07218B192}" type="slidenum">
              <a:rPr lang="es-ES" sz="1200" b="0">
                <a:solidFill>
                  <a:schemeClr val="tx1"/>
                </a:solidFill>
                <a:latin typeface="Times" charset="0"/>
              </a:rPr>
              <a:pPr algn="r">
                <a:lnSpc>
                  <a:spcPct val="100000"/>
                </a:lnSpc>
                <a:buFontTx/>
                <a:buNone/>
              </a:pPr>
              <a:t>5</a:t>
            </a:fld>
            <a:endParaRPr lang="es-ES" sz="1200" b="0">
              <a:solidFill>
                <a:schemeClr val="tx1"/>
              </a:solidFill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BFF512-C03E-4AF9-ADF9-B24FC1E861E1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A3B89-504D-4B28-B999-67EB2D9A3E29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E7D3E4-7FF3-4C78-85DC-32B386B059BF}" type="slidenum">
              <a:rPr lang="es-ES"/>
              <a:pPr>
                <a:defRPr/>
              </a:pPr>
              <a:t>11</a:t>
            </a:fld>
            <a:endParaRPr lang="es-ES"/>
          </a:p>
        </p:txBody>
      </p:sp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46084" name="3 Marcador de número de diapositiva"/>
          <p:cNvSpPr txBox="1">
            <a:spLocks noGrp="1"/>
          </p:cNvSpPr>
          <p:nvPr/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buFontTx/>
              <a:buNone/>
            </a:pPr>
            <a:fld id="{BB6C887E-5B75-4FF6-B44D-03CBCD593D96}" type="slidenum">
              <a:rPr lang="es-ES" sz="1200" b="0">
                <a:solidFill>
                  <a:schemeClr val="tx1"/>
                </a:solidFill>
                <a:latin typeface="Times" charset="0"/>
              </a:rPr>
              <a:pPr algn="r">
                <a:lnSpc>
                  <a:spcPct val="100000"/>
                </a:lnSpc>
                <a:buFontTx/>
                <a:buNone/>
              </a:pPr>
              <a:t>11</a:t>
            </a:fld>
            <a:endParaRPr lang="es-ES" sz="1200" b="0">
              <a:solidFill>
                <a:schemeClr val="tx1"/>
              </a:solidFill>
              <a:latin typeface="Times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A3B89-504D-4B28-B999-67EB2D9A3E29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A3B89-504D-4B28-B999-67EB2D9A3E29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7EF2F2-AE9D-451C-93B1-008F39DA2042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6148" name="3 Marcador de número de diapositiva"/>
          <p:cNvSpPr txBox="1">
            <a:spLocks noGrp="1"/>
          </p:cNvSpPr>
          <p:nvPr/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6B527B39-84A2-416A-95DB-45A750A07669}" type="slidenum">
              <a:rPr lang="es-ES" sz="1200" b="0">
                <a:solidFill>
                  <a:schemeClr val="tx1"/>
                </a:solidFill>
                <a:latin typeface="Times" charset="0"/>
                <a:ea typeface="Arial Unicode MS" pitchFamily="34" charset="-128"/>
                <a:cs typeface="Arial Unicode MS" pitchFamily="34" charset="-128"/>
              </a:rPr>
              <a:pPr algn="r" eaLnBrk="0" hangingPunct="0"/>
              <a:t>31</a:t>
            </a:fld>
            <a:endParaRPr lang="es-ES" sz="1200" b="0">
              <a:solidFill>
                <a:schemeClr val="tx1"/>
              </a:solidFill>
              <a:latin typeface="Times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fcortes@coneval.gob.mx" TargetMode="External"/><Relationship Id="rId2" Type="http://schemas.openxmlformats.org/officeDocument/2006/relationships/hyperlink" Target="mailto:fcortes@colmex.m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286125" y="6021388"/>
            <a:ext cx="2654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s-ES_tradnl" sz="2000">
                <a:solidFill>
                  <a:schemeClr val="bg1"/>
                </a:solidFill>
                <a:latin typeface="Arial" charset="0"/>
              </a:rPr>
              <a:t>www.</a:t>
            </a:r>
            <a:r>
              <a:rPr lang="es-ES_tradnl" sz="2000" b="1">
                <a:solidFill>
                  <a:schemeClr val="bg1"/>
                </a:solidFill>
                <a:latin typeface="Arial" charset="0"/>
              </a:rPr>
              <a:t>coneval</a:t>
            </a:r>
            <a:r>
              <a:rPr lang="es-ES_tradnl" sz="2000">
                <a:solidFill>
                  <a:schemeClr val="bg1"/>
                </a:solidFill>
                <a:latin typeface="Arial" charset="0"/>
              </a:rPr>
              <a:t>.gob.mx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376237" y="2416539"/>
            <a:ext cx="83915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3000" b="1" dirty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Metodología de Medición </a:t>
            </a:r>
            <a:endParaRPr lang="es-ES_tradnl" sz="3000" b="1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/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Multidimensional </a:t>
            </a:r>
            <a:r>
              <a:rPr lang="es-ES_tradnl" sz="3000" b="1" dirty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de la </a:t>
            </a:r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Pobreza</a:t>
            </a:r>
          </a:p>
          <a:p>
            <a:pPr algn="ctr" eaLnBrk="0" hangingPunct="0"/>
            <a:r>
              <a:rPr lang="es-ES_tradnl" sz="3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en México</a:t>
            </a:r>
            <a:endParaRPr lang="es-ES_tradnl" sz="30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95198" y="5099522"/>
            <a:ext cx="57134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17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Agosto de 2010</a:t>
            </a:r>
            <a:endParaRPr lang="es-ES_tradnl" sz="17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15294" y="4419993"/>
            <a:ext cx="5713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0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Fernando Cortés</a:t>
            </a:r>
            <a:endParaRPr lang="es-ES_tradnl" sz="20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28907" y="3054421"/>
            <a:ext cx="79512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MEDICIÓN MULTIDIMENSIONAL: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El proceso </a:t>
            </a:r>
            <a:endParaRPr lang="es-ES" sz="36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259773" y="2032741"/>
            <a:ext cx="3502025" cy="654050"/>
          </a:xfrm>
          <a:prstGeom prst="cube">
            <a:avLst>
              <a:gd name="adj" fmla="val 11653"/>
            </a:avLst>
          </a:prstGeom>
          <a:solidFill>
            <a:srgbClr val="00A94F"/>
          </a:solidFill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Satya Chakravarty</a:t>
            </a:r>
            <a:endParaRPr lang="es-ES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4" name="AutoShape 7"/>
          <p:cNvSpPr>
            <a:spLocks noChangeArrowheads="1"/>
          </p:cNvSpPr>
          <p:nvPr/>
        </p:nvSpPr>
        <p:spPr bwMode="auto">
          <a:xfrm>
            <a:off x="259773" y="2734416"/>
            <a:ext cx="3502025" cy="654050"/>
          </a:xfrm>
          <a:prstGeom prst="cube">
            <a:avLst>
              <a:gd name="adj" fmla="val 14565"/>
            </a:avLst>
          </a:prstGeom>
          <a:solidFill>
            <a:srgbClr val="00A94F"/>
          </a:solidFill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James Foster</a:t>
            </a:r>
            <a:endParaRPr lang="es-ES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259773" y="3436091"/>
            <a:ext cx="3502025" cy="654050"/>
          </a:xfrm>
          <a:prstGeom prst="cube">
            <a:avLst>
              <a:gd name="adj" fmla="val 17477"/>
            </a:avLst>
          </a:prstGeom>
          <a:solidFill>
            <a:srgbClr val="00A94F"/>
          </a:solidFill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David Gordon</a:t>
            </a:r>
            <a:endParaRPr lang="es-ES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6" name="AutoShape 9"/>
          <p:cNvSpPr>
            <a:spLocks noChangeArrowheads="1"/>
          </p:cNvSpPr>
          <p:nvPr/>
        </p:nvSpPr>
        <p:spPr bwMode="auto">
          <a:xfrm>
            <a:off x="259773" y="4134591"/>
            <a:ext cx="3502025" cy="654050"/>
          </a:xfrm>
          <a:prstGeom prst="cube">
            <a:avLst>
              <a:gd name="adj" fmla="val 13347"/>
            </a:avLst>
          </a:prstGeom>
          <a:solidFill>
            <a:srgbClr val="00A94F"/>
          </a:solidFill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Julio Boltvinik</a:t>
            </a:r>
            <a:endParaRPr lang="es-ES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7" name="AutoShape 10"/>
          <p:cNvSpPr>
            <a:spLocks noChangeArrowheads="1"/>
          </p:cNvSpPr>
          <p:nvPr/>
        </p:nvSpPr>
        <p:spPr bwMode="auto">
          <a:xfrm>
            <a:off x="259773" y="4837853"/>
            <a:ext cx="3502025" cy="654050"/>
          </a:xfrm>
          <a:prstGeom prst="cube">
            <a:avLst>
              <a:gd name="adj" fmla="val 11653"/>
            </a:avLst>
          </a:prstGeom>
          <a:solidFill>
            <a:srgbClr val="00A94F"/>
          </a:solidFill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Rubén Hernández</a:t>
            </a:r>
          </a:p>
          <a:p>
            <a:pPr algn="ctr"/>
            <a:r>
              <a:rPr lang="es-MX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y Humberto Soto</a:t>
            </a:r>
            <a:endParaRPr lang="es-ES" sz="2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3657602" y="1666569"/>
            <a:ext cx="5887844" cy="4413516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Incorporar los indicadores del artículo 36 </a:t>
            </a:r>
          </a:p>
          <a:p>
            <a:pPr lvl="1">
              <a:lnSpc>
                <a:spcPct val="120000"/>
              </a:lnSpc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  de la LGDS.</a:t>
            </a:r>
          </a:p>
          <a:p>
            <a:pPr lvl="1">
              <a:lnSpc>
                <a:spcPct val="120000"/>
              </a:lnSpc>
            </a:pPr>
            <a:endParaRPr lang="es-ES_tradnl" sz="1800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Identificar claramente a la población en situación </a:t>
            </a:r>
          </a:p>
          <a:p>
            <a:pPr lvl="1">
              <a:lnSpc>
                <a:spcPct val="120000"/>
              </a:lnSpc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  de pobreza.</a:t>
            </a:r>
          </a:p>
          <a:p>
            <a:pPr lvl="1">
              <a:lnSpc>
                <a:spcPct val="120000"/>
              </a:lnSpc>
            </a:pPr>
            <a:endParaRPr lang="es-ES_tradnl" sz="1800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Permitir la medición y la desagregación </a:t>
            </a:r>
          </a:p>
          <a:p>
            <a:pPr lvl="1">
              <a:lnSpc>
                <a:spcPct val="120000"/>
              </a:lnSpc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 de la pobreza a nivel  estatal y municipal.</a:t>
            </a:r>
          </a:p>
          <a:p>
            <a:pPr lvl="1">
              <a:lnSpc>
                <a:spcPct val="120000"/>
              </a:lnSpc>
            </a:pPr>
            <a:endParaRPr lang="es-ES_tradnl" sz="1800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Permitir la comparación en el tiempo de los indicadores propuestos.</a:t>
            </a:r>
          </a:p>
          <a:p>
            <a:pPr lvl="1">
              <a:lnSpc>
                <a:spcPct val="120000"/>
              </a:lnSpc>
            </a:pPr>
            <a:endParaRPr lang="es-ES_tradnl" sz="1800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_tradnl" sz="18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Reportar los resultados de una aplicación empírica.</a:t>
            </a:r>
          </a:p>
        </p:txBody>
      </p:sp>
      <p:sp>
        <p:nvSpPr>
          <p:cNvPr id="19" name="13 Abrir llave"/>
          <p:cNvSpPr>
            <a:spLocks/>
          </p:cNvSpPr>
          <p:nvPr/>
        </p:nvSpPr>
        <p:spPr bwMode="auto">
          <a:xfrm>
            <a:off x="3843919" y="1524197"/>
            <a:ext cx="413029" cy="4535209"/>
          </a:xfrm>
          <a:prstGeom prst="leftBrace">
            <a:avLst>
              <a:gd name="adj1" fmla="val 8349"/>
              <a:gd name="adj2" fmla="val 50000"/>
            </a:avLst>
          </a:prstGeom>
          <a:noFill/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sp>
        <p:nvSpPr>
          <p:cNvPr id="20" name="9 Rectángulo"/>
          <p:cNvSpPr>
            <a:spLocks noChangeArrowheads="1"/>
          </p:cNvSpPr>
          <p:nvPr/>
        </p:nvSpPr>
        <p:spPr bwMode="auto">
          <a:xfrm>
            <a:off x="2141307" y="428394"/>
            <a:ext cx="6411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buFontTx/>
              <a:buNone/>
            </a:pPr>
            <a:r>
              <a:rPr lang="es-ES_tradnl" sz="28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Propuestas metodológicas</a:t>
            </a:r>
            <a:endParaRPr lang="es-ES_tradnl" sz="28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uadroTexto"/>
          <p:cNvSpPr txBox="1"/>
          <p:nvPr/>
        </p:nvSpPr>
        <p:spPr>
          <a:xfrm>
            <a:off x="225911" y="1563952"/>
            <a:ext cx="2241176" cy="1015663"/>
          </a:xfrm>
          <a:prstGeom prst="rect">
            <a:avLst/>
          </a:prstGeom>
          <a:solidFill>
            <a:srgbClr val="33993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Ingreso corriente per cápita</a:t>
            </a:r>
            <a:endParaRPr lang="es-E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94091" y="2015774"/>
            <a:ext cx="2340000" cy="138499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Rezago educativo  promedo en el hogar</a:t>
            </a:r>
            <a:endParaRPr lang="es-E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928631" y="2521385"/>
            <a:ext cx="2340000" cy="119880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los servicios de salud</a:t>
            </a:r>
            <a:endParaRPr lang="es-MX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454984" y="3016237"/>
            <a:ext cx="2340000" cy="1200329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la seguridad social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1968768" y="3543361"/>
            <a:ext cx="2340000" cy="1200329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Calidad y espacios en la vivienda</a:t>
            </a:r>
            <a:endParaRPr lang="es-E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2565741" y="4027454"/>
            <a:ext cx="2340000" cy="156966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los servicios básicos en la vivienda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129373" y="4682877"/>
            <a:ext cx="2340000" cy="1200329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la alimentación</a:t>
            </a:r>
          </a:p>
          <a:p>
            <a:pPr algn="ctr">
              <a:buFontTx/>
              <a:buNone/>
              <a:defRPr/>
            </a:pPr>
            <a:endParaRPr lang="es-MX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942898" y="5288340"/>
            <a:ext cx="2340000" cy="830997"/>
          </a:xfrm>
          <a:prstGeom prst="rect">
            <a:avLst/>
          </a:prstGeom>
          <a:solidFill>
            <a:srgbClr val="404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Cohesión social</a:t>
            </a:r>
            <a:endParaRPr lang="es-E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121028" y="225179"/>
            <a:ext cx="702297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6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¿Cómo se determinan las dimensiones?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6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De acuerdo al marco normativo</a:t>
            </a:r>
          </a:p>
        </p:txBody>
      </p:sp>
      <p:sp>
        <p:nvSpPr>
          <p:cNvPr id="23" name="22 Flecha derecha"/>
          <p:cNvSpPr/>
          <p:nvPr/>
        </p:nvSpPr>
        <p:spPr bwMode="auto">
          <a:xfrm>
            <a:off x="2784840" y="1627952"/>
            <a:ext cx="616181" cy="555861"/>
          </a:xfrm>
          <a:prstGeom prst="rightArrow">
            <a:avLst/>
          </a:prstGeom>
          <a:solidFill>
            <a:srgbClr val="009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 sz="2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500457" y="1429600"/>
            <a:ext cx="2181186" cy="831855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b="1" dirty="0" smtClean="0">
                <a:solidFill>
                  <a:schemeClr val="bg1"/>
                </a:solidFill>
                <a:latin typeface="Tahoma" pitchFamily="34" charset="0"/>
              </a:rPr>
              <a:t>Bienestar </a:t>
            </a:r>
          </a:p>
          <a:p>
            <a:pPr algn="ctr" eaLnBrk="0" hangingPunct="0"/>
            <a:r>
              <a:rPr lang="es-MX" b="1" dirty="0" smtClean="0">
                <a:solidFill>
                  <a:schemeClr val="bg1"/>
                </a:solidFill>
                <a:latin typeface="Tahoma" pitchFamily="34" charset="0"/>
              </a:rPr>
              <a:t>económico</a:t>
            </a:r>
            <a:endParaRPr lang="es-ES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5" name="24 Flecha derecha"/>
          <p:cNvSpPr/>
          <p:nvPr/>
        </p:nvSpPr>
        <p:spPr bwMode="auto">
          <a:xfrm>
            <a:off x="4591050" y="3178847"/>
            <a:ext cx="616181" cy="555861"/>
          </a:xfrm>
          <a:prstGeom prst="rightArrow">
            <a:avLst/>
          </a:prstGeom>
          <a:solidFill>
            <a:srgbClr val="FF9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 sz="2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5306667" y="2980495"/>
            <a:ext cx="2181186" cy="831855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b="1" dirty="0" smtClean="0">
                <a:solidFill>
                  <a:schemeClr val="bg1"/>
                </a:solidFill>
                <a:latin typeface="Tahoma" pitchFamily="34" charset="0"/>
              </a:rPr>
              <a:t>Derechos </a:t>
            </a:r>
          </a:p>
          <a:p>
            <a:pPr algn="ctr" eaLnBrk="0" hangingPunct="0"/>
            <a:r>
              <a:rPr lang="es-MX" b="1" dirty="0" smtClean="0">
                <a:solidFill>
                  <a:schemeClr val="bg1"/>
                </a:solidFill>
                <a:latin typeface="Tahoma" pitchFamily="34" charset="0"/>
              </a:rPr>
              <a:t>sociales</a:t>
            </a:r>
            <a:endParaRPr lang="es-ES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7" name="26 Flecha derecha"/>
          <p:cNvSpPr/>
          <p:nvPr/>
        </p:nvSpPr>
        <p:spPr bwMode="auto">
          <a:xfrm>
            <a:off x="6024282" y="5351725"/>
            <a:ext cx="648000" cy="576000"/>
          </a:xfrm>
          <a:prstGeom prst="rightArrow">
            <a:avLst/>
          </a:prstGeom>
          <a:solidFill>
            <a:srgbClr val="404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 fov="0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es-ES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6833050" y="5316697"/>
            <a:ext cx="2181186" cy="831855"/>
          </a:xfrm>
          <a:prstGeom prst="roundRect">
            <a:avLst>
              <a:gd name="adj" fmla="val 16667"/>
            </a:avLst>
          </a:prstGeom>
          <a:solidFill>
            <a:srgbClr val="4040C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Contexto </a:t>
            </a:r>
          </a:p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territorial</a:t>
            </a:r>
            <a:endParaRPr lang="es-ES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30" name="29 Elipse"/>
          <p:cNvSpPr/>
          <p:nvPr/>
        </p:nvSpPr>
        <p:spPr bwMode="auto">
          <a:xfrm>
            <a:off x="6906408" y="1215615"/>
            <a:ext cx="1376979" cy="1065007"/>
          </a:xfrm>
          <a:prstGeom prst="ellipse">
            <a:avLst/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marL="0" marR="0" indent="0" algn="ctr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s-ES" sz="3000" b="1" dirty="0" smtClean="0">
                <a:solidFill>
                  <a:srgbClr val="FFFFFF"/>
                </a:solidFill>
                <a:latin typeface="Tahoma" pitchFamily="34" charset="0"/>
              </a:rPr>
              <a:t>LGDS</a:t>
            </a:r>
            <a:endParaRPr lang="en-US" sz="3000" b="1" dirty="0" smtClean="0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74818" y="408059"/>
            <a:ext cx="70229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Dimensiones</a:t>
            </a:r>
            <a:endParaRPr lang="es-ES_tradnl" sz="3200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574642" y="1895718"/>
            <a:ext cx="3810000" cy="1021556"/>
          </a:xfrm>
          <a:prstGeom prst="roundRect">
            <a:avLst>
              <a:gd name="adj" fmla="val 16667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MX" sz="3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Bienestar </a:t>
            </a:r>
          </a:p>
          <a:p>
            <a:pPr algn="ctr" eaLnBrk="0" hangingPunct="0">
              <a:lnSpc>
                <a:spcPct val="90000"/>
              </a:lnSpc>
            </a:pPr>
            <a:r>
              <a:rPr lang="es-MX" sz="3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económico</a:t>
            </a:r>
            <a:endParaRPr lang="es-ES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720146" y="1887300"/>
            <a:ext cx="3810000" cy="1021556"/>
          </a:xfrm>
          <a:prstGeom prst="roundRect">
            <a:avLst>
              <a:gd name="adj" fmla="val 16667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MX" sz="3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Derechos </a:t>
            </a:r>
          </a:p>
          <a:p>
            <a:pPr algn="ctr" eaLnBrk="0" hangingPunct="0">
              <a:lnSpc>
                <a:spcPct val="90000"/>
              </a:lnSpc>
            </a:pPr>
            <a:r>
              <a:rPr lang="es-MX" sz="3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sociales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12762" y="5163203"/>
            <a:ext cx="8156576" cy="925892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Espacios de naturaleza distinta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2269863" y="3044414"/>
            <a:ext cx="484095" cy="570158"/>
          </a:xfrm>
          <a:prstGeom prst="rightArrow">
            <a:avLst>
              <a:gd name="adj1" fmla="val 50000"/>
              <a:gd name="adj2" fmla="val 37528"/>
            </a:avLst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eaLnBrk="0" hangingPunct="0"/>
            <a:endParaRPr lang="es-MX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 rot="5400000">
            <a:off x="6515408" y="2997653"/>
            <a:ext cx="504202" cy="643571"/>
          </a:xfrm>
          <a:prstGeom prst="rightArrow">
            <a:avLst>
              <a:gd name="adj1" fmla="val 50000"/>
              <a:gd name="adj2" fmla="val 37528"/>
            </a:avLst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eaLnBrk="0" hangingPunct="0"/>
            <a:endParaRPr lang="es-MX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294851" y="3871631"/>
            <a:ext cx="2430517" cy="408623"/>
          </a:xfrm>
          <a:prstGeom prst="roundRect">
            <a:avLst>
              <a:gd name="adj" fmla="val 16667"/>
            </a:avLst>
          </a:prstGeom>
          <a:solidFill>
            <a:srgbClr val="333399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Ingreso</a:t>
            </a:r>
            <a:endParaRPr lang="es-ES" sz="2000" b="1" u="none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5556672" y="3862664"/>
            <a:ext cx="2430517" cy="408623"/>
          </a:xfrm>
          <a:prstGeom prst="roundRect">
            <a:avLst>
              <a:gd name="adj" fmla="val 16667"/>
            </a:avLst>
          </a:prstGeom>
          <a:solidFill>
            <a:srgbClr val="333399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14 Abrir llave"/>
          <p:cNvSpPr/>
          <p:nvPr/>
        </p:nvSpPr>
        <p:spPr bwMode="auto">
          <a:xfrm rot="16200000">
            <a:off x="4316002" y="1125827"/>
            <a:ext cx="441960" cy="7460308"/>
          </a:xfrm>
          <a:prstGeom prst="leftBrace">
            <a:avLst>
              <a:gd name="adj1" fmla="val 185825"/>
              <a:gd name="adj2" fmla="val 50000"/>
            </a:avLst>
          </a:prstGeom>
          <a:noFill/>
          <a:ln w="44450" cap="flat" cmpd="sng" algn="ctr">
            <a:solidFill>
              <a:srgbClr val="3333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1078382" y="1354297"/>
            <a:ext cx="2736874" cy="83185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Canasta </a:t>
            </a:r>
          </a:p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Alimentaria </a:t>
            </a:r>
            <a:endParaRPr lang="es-ES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5221014" y="1406848"/>
            <a:ext cx="2882462" cy="789814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Canasta </a:t>
            </a:r>
          </a:p>
          <a:p>
            <a:pPr algn="ctr" eaLnBrk="0" hangingPunct="0"/>
            <a:r>
              <a:rPr lang="es-MX" b="1" dirty="0" smtClean="0">
                <a:solidFill>
                  <a:srgbClr val="FFFFFF"/>
                </a:solidFill>
                <a:latin typeface="Tahoma" pitchFamily="34" charset="0"/>
              </a:rPr>
              <a:t>no alimentaria</a:t>
            </a:r>
            <a:endParaRPr lang="es-ES" sz="18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 rot="8156573">
            <a:off x="2274627" y="2397725"/>
            <a:ext cx="1188719" cy="719137"/>
          </a:xfrm>
          <a:prstGeom prst="rightArrow">
            <a:avLst>
              <a:gd name="adj1" fmla="val 50000"/>
              <a:gd name="adj2" fmla="val 37528"/>
            </a:avLst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1090448" y="3255817"/>
            <a:ext cx="2430517" cy="715089"/>
          </a:xfrm>
          <a:prstGeom prst="roundRect">
            <a:avLst>
              <a:gd name="adj" fmla="val 16667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Línea de bienestar mínimo</a:t>
            </a:r>
            <a:endParaRPr lang="es-ES" sz="2000" b="1" u="none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525926" y="4627261"/>
            <a:ext cx="3331779" cy="59250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MX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Requerimientos calóricos</a:t>
            </a:r>
          </a:p>
          <a:p>
            <a:pPr algn="ctr" eaLnBrk="0" hangingPunct="0">
              <a:lnSpc>
                <a:spcPct val="90000"/>
              </a:lnSpc>
            </a:pPr>
            <a:r>
              <a:rPr lang="es-MX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y  micronutrientes</a:t>
            </a: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547199" y="5582649"/>
            <a:ext cx="3341629" cy="347329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r>
              <a:rPr lang="es-MX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Ámbitos rural y urbano</a:t>
            </a:r>
          </a:p>
        </p:txBody>
      </p:sp>
      <p:sp>
        <p:nvSpPr>
          <p:cNvPr id="29" name="28 Abrir llave"/>
          <p:cNvSpPr/>
          <p:nvPr/>
        </p:nvSpPr>
        <p:spPr bwMode="auto">
          <a:xfrm rot="5400000">
            <a:off x="1980938" y="2482806"/>
            <a:ext cx="441960" cy="3563006"/>
          </a:xfrm>
          <a:prstGeom prst="leftBrace">
            <a:avLst>
              <a:gd name="adj1" fmla="val 185825"/>
              <a:gd name="adj2" fmla="val 50000"/>
            </a:avLst>
          </a:prstGeom>
          <a:noFill/>
          <a:ln w="444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0" name="AutoShape 9"/>
          <p:cNvSpPr>
            <a:spLocks noChangeArrowheads="1"/>
          </p:cNvSpPr>
          <p:nvPr/>
        </p:nvSpPr>
        <p:spPr bwMode="auto">
          <a:xfrm rot="2694490">
            <a:off x="5483961" y="2395171"/>
            <a:ext cx="1188719" cy="719137"/>
          </a:xfrm>
          <a:prstGeom prst="rightArrow">
            <a:avLst>
              <a:gd name="adj1" fmla="val 50000"/>
              <a:gd name="adj2" fmla="val 37528"/>
            </a:avLst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5691352" y="3245748"/>
            <a:ext cx="2569779" cy="715089"/>
          </a:xfrm>
          <a:prstGeom prst="roundRect">
            <a:avLst>
              <a:gd name="adj" fmla="val 16667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endParaRPr lang="es-MX" sz="10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Línea de bienestar</a:t>
            </a:r>
          </a:p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endParaRPr lang="es-ES" sz="1000" b="1" u="none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121029" y="139117"/>
            <a:ext cx="66909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8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¿Cómo se determinan los umbrales?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8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Bienestar económico</a:t>
            </a:r>
            <a:endParaRPr lang="es-ES_tradnl" sz="28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5325125" y="4511478"/>
            <a:ext cx="3493054" cy="715089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ES" sz="20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Bienes con elasticidad-ingreso&lt;1</a:t>
            </a: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5303139" y="5287726"/>
            <a:ext cx="3504531" cy="40862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s-ES" sz="20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Bienes necesarios</a:t>
            </a: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307725" y="5776712"/>
            <a:ext cx="3457902" cy="40862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algn="ctr" eaLnBrk="0" hangingPunct="0">
              <a:lnSpc>
                <a:spcPct val="90000"/>
              </a:lnSpc>
              <a:buFont typeface="Wingdings" pitchFamily="2" charset="2"/>
              <a:buNone/>
            </a:pPr>
            <a:r>
              <a:rPr lang="es-MX" sz="20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Ámbitos rural y urbano</a:t>
            </a:r>
          </a:p>
        </p:txBody>
      </p:sp>
      <p:sp>
        <p:nvSpPr>
          <p:cNvPr id="24" name="23 Abrir llave"/>
          <p:cNvSpPr/>
          <p:nvPr/>
        </p:nvSpPr>
        <p:spPr bwMode="auto">
          <a:xfrm rot="5400000">
            <a:off x="6820798" y="2498576"/>
            <a:ext cx="441960" cy="3563006"/>
          </a:xfrm>
          <a:prstGeom prst="leftBrace">
            <a:avLst>
              <a:gd name="adj1" fmla="val 185825"/>
              <a:gd name="adj2" fmla="val 50000"/>
            </a:avLst>
          </a:prstGeom>
          <a:noFill/>
          <a:ln w="444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4" grpId="0" animBg="1"/>
      <p:bldP spid="1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421990" y="1855114"/>
            <a:ext cx="2636520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 smtClean="0">
                <a:solidFill>
                  <a:srgbClr val="FFFFFF"/>
                </a:solidFill>
                <a:latin typeface="Tahoma" pitchFamily="34" charset="0"/>
              </a:rPr>
              <a:t>Legales</a:t>
            </a:r>
            <a:endParaRPr lang="es-ES" sz="2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16735" y="3005958"/>
            <a:ext cx="2636520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 smtClean="0">
                <a:solidFill>
                  <a:srgbClr val="FFFFFF"/>
                </a:solidFill>
                <a:latin typeface="Tahoma" pitchFamily="34" charset="0"/>
              </a:rPr>
              <a:t>De expertos</a:t>
            </a:r>
            <a:endParaRPr lang="es-ES" sz="2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11480" y="4156805"/>
            <a:ext cx="2636520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 smtClean="0">
                <a:solidFill>
                  <a:srgbClr val="FFFFFF"/>
                </a:solidFill>
                <a:latin typeface="Tahoma" pitchFamily="34" charset="0"/>
              </a:rPr>
              <a:t>Estadísticos</a:t>
            </a:r>
            <a:endParaRPr lang="es-ES" sz="2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406225" y="5307650"/>
            <a:ext cx="2636520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 smtClean="0">
                <a:solidFill>
                  <a:srgbClr val="FFFFFF"/>
                </a:solidFill>
                <a:latin typeface="Tahoma" pitchFamily="34" charset="0"/>
              </a:rPr>
              <a:t>Exógenos</a:t>
            </a:r>
            <a:endParaRPr lang="es-ES" sz="2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6" name="15 Flecha derecha"/>
          <p:cNvSpPr/>
          <p:nvPr/>
        </p:nvSpPr>
        <p:spPr bwMode="auto">
          <a:xfrm>
            <a:off x="3192026" y="3585833"/>
            <a:ext cx="986972" cy="75474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 sz="2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16 Proceso alternativo"/>
          <p:cNvSpPr/>
          <p:nvPr/>
        </p:nvSpPr>
        <p:spPr bwMode="auto">
          <a:xfrm>
            <a:off x="4147456" y="1759188"/>
            <a:ext cx="4758005" cy="616264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r>
              <a:rPr lang="es-MX" sz="2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Consulta con especialistas</a:t>
            </a:r>
          </a:p>
          <a:p>
            <a:pPr eaLnBrk="0" hangingPunct="0">
              <a:defRPr/>
            </a:pPr>
            <a:endParaRPr lang="es-MX" sz="2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>
              <a:defRPr/>
            </a:pPr>
            <a:endParaRPr lang="es-MX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121029" y="139117"/>
            <a:ext cx="66909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8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¿Cómo se determinan los umbrales?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8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Derechos sociales</a:t>
            </a:r>
            <a:endParaRPr lang="es-ES_tradnl" sz="28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19 Proceso alternativo"/>
          <p:cNvSpPr/>
          <p:nvPr/>
        </p:nvSpPr>
        <p:spPr bwMode="auto">
          <a:xfrm>
            <a:off x="4223654" y="4253905"/>
            <a:ext cx="4680861" cy="1431670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r>
              <a:rPr lang="es-MX" sz="2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determinan mediante lo que se establece en las leyes</a:t>
            </a:r>
          </a:p>
          <a:p>
            <a:pPr eaLnBrk="0" hangingPunct="0">
              <a:defRPr/>
            </a:pPr>
            <a:endParaRPr lang="es-MX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21 Proceso alternativo"/>
          <p:cNvSpPr/>
          <p:nvPr/>
        </p:nvSpPr>
        <p:spPr bwMode="auto">
          <a:xfrm>
            <a:off x="5714999" y="2572232"/>
            <a:ext cx="3150705" cy="1313968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r>
              <a:rPr lang="es-MX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Consulta con las </a:t>
            </a:r>
            <a:r>
              <a:rPr lang="es-MX" sz="1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instituciones públicas expertas</a:t>
            </a:r>
            <a:r>
              <a:rPr lang="es-MX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en las temáticas respectivas</a:t>
            </a:r>
          </a:p>
          <a:p>
            <a:pPr eaLnBrk="0" hangingPunct="0">
              <a:defRPr/>
            </a:pPr>
            <a:endParaRPr lang="es-MX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701622" y="1274733"/>
            <a:ext cx="2519397" cy="4893647"/>
          </a:xfrm>
          <a:prstGeom prst="rect">
            <a:avLst/>
          </a:prstGeom>
          <a:solidFill>
            <a:srgbClr val="1C3F9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Inherentes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Universales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Absolutos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Inalienables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Inviolables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Imprescriptibles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Indisolubles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Indivisibles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Irreversibles</a:t>
            </a:r>
          </a:p>
          <a:p>
            <a:pPr algn="ctr"/>
            <a:endParaRPr lang="es-MX" sz="8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Progresivos</a:t>
            </a:r>
            <a:endParaRPr lang="es-E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6 Llamada rectangular redondeada"/>
          <p:cNvSpPr/>
          <p:nvPr/>
        </p:nvSpPr>
        <p:spPr bwMode="auto">
          <a:xfrm>
            <a:off x="4133844" y="2589201"/>
            <a:ext cx="3614787" cy="1497033"/>
          </a:xfrm>
          <a:prstGeom prst="wedgeRoundRectCallout">
            <a:avLst>
              <a:gd name="adj1" fmla="val -90661"/>
              <a:gd name="adj2" fmla="val -122141"/>
              <a:gd name="adj3" fmla="val 16667"/>
            </a:avLst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Inherentes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Innatos a todos los seres humanos</a:t>
            </a:r>
            <a:endParaRPr lang="es-ES" sz="2800" b="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7 Llamada rectangular redondeada"/>
          <p:cNvSpPr/>
          <p:nvPr/>
        </p:nvSpPr>
        <p:spPr bwMode="auto">
          <a:xfrm>
            <a:off x="4827591" y="2443149"/>
            <a:ext cx="3614787" cy="2446371"/>
          </a:xfrm>
          <a:prstGeom prst="wedgeRoundRectCallout">
            <a:avLst>
              <a:gd name="adj1" fmla="val -110024"/>
              <a:gd name="adj2" fmla="val -70458"/>
              <a:gd name="adj3" fmla="val 16667"/>
            </a:avLst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Universales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extienden a todo el género humano en todo tiempo y lugar</a:t>
            </a:r>
            <a:endParaRPr lang="es-ES" sz="2800" b="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8 Llamada rectangular redondeada"/>
          <p:cNvSpPr/>
          <p:nvPr/>
        </p:nvSpPr>
        <p:spPr bwMode="auto">
          <a:xfrm>
            <a:off x="4827591" y="1895454"/>
            <a:ext cx="3614787" cy="1971702"/>
          </a:xfrm>
          <a:prstGeom prst="wedgeRoundRectCallout">
            <a:avLst>
              <a:gd name="adj1" fmla="val -104715"/>
              <a:gd name="adj2" fmla="val 77565"/>
              <a:gd name="adj3" fmla="val 16667"/>
            </a:avLst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Indisolubles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Conjunto inseparable de derechos</a:t>
            </a:r>
            <a:endParaRPr lang="es-ES" sz="2800" b="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9 Llamada rectangular redondeada"/>
          <p:cNvSpPr/>
          <p:nvPr/>
        </p:nvSpPr>
        <p:spPr bwMode="auto">
          <a:xfrm>
            <a:off x="4791078" y="2662227"/>
            <a:ext cx="3614787" cy="1497033"/>
          </a:xfrm>
          <a:prstGeom prst="wedgeRoundRectCallout">
            <a:avLst>
              <a:gd name="adj1" fmla="val -106588"/>
              <a:gd name="adj2" fmla="val 101822"/>
              <a:gd name="adj3" fmla="val 16667"/>
            </a:avLst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Indivisibles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No tienen jerarquía entre sí</a:t>
            </a:r>
            <a:endParaRPr lang="es-ES" sz="2800" b="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21029" y="139117"/>
            <a:ext cx="66909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8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¿Cómo se determinan los umbrales?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8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Derechos sociales</a:t>
            </a:r>
            <a:endParaRPr lang="es-ES_tradnl" sz="28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28907" y="3054421"/>
            <a:ext cx="79512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MEDICIÓN MULTIDIMENSIONAL: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LA  EXPERIENCIA MEXICANA</a:t>
            </a:r>
            <a:endParaRPr lang="es-ES" sz="36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2114550" y="436563"/>
            <a:ext cx="686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Enfoque de la metodología</a:t>
            </a:r>
            <a:endParaRPr lang="es-ES_tradnl" sz="20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13 Forma libre"/>
          <p:cNvSpPr/>
          <p:nvPr/>
        </p:nvSpPr>
        <p:spPr bwMode="auto">
          <a:xfrm>
            <a:off x="2207429" y="1382750"/>
            <a:ext cx="4943979" cy="4290152"/>
          </a:xfrm>
          <a:custGeom>
            <a:avLst/>
            <a:gdLst>
              <a:gd name="connsiteX0" fmla="*/ 0 w 5419492"/>
              <a:gd name="connsiteY0" fmla="*/ 2380786 h 4761571"/>
              <a:gd name="connsiteX1" fmla="*/ 921220 w 5419492"/>
              <a:gd name="connsiteY1" fmla="*/ 592258 h 4761571"/>
              <a:gd name="connsiteX2" fmla="*/ 2709750 w 5419492"/>
              <a:gd name="connsiteY2" fmla="*/ 3 h 4761571"/>
              <a:gd name="connsiteX3" fmla="*/ 4498279 w 5419492"/>
              <a:gd name="connsiteY3" fmla="*/ 592263 h 4761571"/>
              <a:gd name="connsiteX4" fmla="*/ 5419494 w 5419492"/>
              <a:gd name="connsiteY4" fmla="*/ 2380794 h 4761571"/>
              <a:gd name="connsiteX5" fmla="*/ 4498276 w 5419492"/>
              <a:gd name="connsiteY5" fmla="*/ 4169323 h 4761571"/>
              <a:gd name="connsiteX6" fmla="*/ 2709747 w 5419492"/>
              <a:gd name="connsiteY6" fmla="*/ 4761580 h 4761571"/>
              <a:gd name="connsiteX7" fmla="*/ 921218 w 5419492"/>
              <a:gd name="connsiteY7" fmla="*/ 4169321 h 4761571"/>
              <a:gd name="connsiteX8" fmla="*/ 2 w 5419492"/>
              <a:gd name="connsiteY8" fmla="*/ 2380791 h 4761571"/>
              <a:gd name="connsiteX9" fmla="*/ 0 w 5419492"/>
              <a:gd name="connsiteY9" fmla="*/ 2380786 h 4761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9492" h="4761571">
                <a:moveTo>
                  <a:pt x="0" y="2380786"/>
                </a:moveTo>
                <a:cubicBezTo>
                  <a:pt x="1" y="1695947"/>
                  <a:pt x="335659" y="1044275"/>
                  <a:pt x="921220" y="592258"/>
                </a:cubicBezTo>
                <a:cubicBezTo>
                  <a:pt x="1415731" y="210527"/>
                  <a:pt x="2051487" y="2"/>
                  <a:pt x="2709750" y="3"/>
                </a:cubicBezTo>
                <a:cubicBezTo>
                  <a:pt x="3368013" y="4"/>
                  <a:pt x="4003769" y="210530"/>
                  <a:pt x="4498279" y="592263"/>
                </a:cubicBezTo>
                <a:cubicBezTo>
                  <a:pt x="5083839" y="1044282"/>
                  <a:pt x="5419495" y="1695955"/>
                  <a:pt x="5419494" y="2380794"/>
                </a:cubicBezTo>
                <a:cubicBezTo>
                  <a:pt x="5419494" y="3065633"/>
                  <a:pt x="5083837" y="3717305"/>
                  <a:pt x="4498276" y="4169323"/>
                </a:cubicBezTo>
                <a:cubicBezTo>
                  <a:pt x="4003766" y="4551055"/>
                  <a:pt x="3368010" y="4761580"/>
                  <a:pt x="2709747" y="4761580"/>
                </a:cubicBezTo>
                <a:cubicBezTo>
                  <a:pt x="2051484" y="4761580"/>
                  <a:pt x="1415728" y="4551054"/>
                  <a:pt x="921218" y="4169321"/>
                </a:cubicBezTo>
                <a:cubicBezTo>
                  <a:pt x="335657" y="3717303"/>
                  <a:pt x="1" y="3065630"/>
                  <a:pt x="2" y="2380791"/>
                </a:cubicBezTo>
                <a:cubicBezTo>
                  <a:pt x="1" y="2380789"/>
                  <a:pt x="1" y="2380788"/>
                  <a:pt x="0" y="2380786"/>
                </a:cubicBezTo>
                <a:close/>
              </a:path>
            </a:pathLst>
          </a:cu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 dirty="0"/>
          </a:p>
        </p:txBody>
      </p:sp>
      <p:sp>
        <p:nvSpPr>
          <p:cNvPr id="16" name="15 Acorde"/>
          <p:cNvSpPr/>
          <p:nvPr/>
        </p:nvSpPr>
        <p:spPr bwMode="auto">
          <a:xfrm>
            <a:off x="591013" y="1669827"/>
            <a:ext cx="5074531" cy="4119349"/>
          </a:xfrm>
          <a:prstGeom prst="chord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16 Acorde"/>
          <p:cNvSpPr/>
          <p:nvPr/>
        </p:nvSpPr>
        <p:spPr bwMode="auto">
          <a:xfrm flipH="1">
            <a:off x="3931755" y="1712738"/>
            <a:ext cx="4688137" cy="4119349"/>
          </a:xfrm>
          <a:prstGeom prst="chord">
            <a:avLst>
              <a:gd name="adj1" fmla="val 2700000"/>
              <a:gd name="adj2" fmla="val 16185735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4108" name="18 CuadroTexto"/>
          <p:cNvSpPr txBox="1">
            <a:spLocks noChangeArrowheads="1"/>
          </p:cNvSpPr>
          <p:nvPr/>
        </p:nvSpPr>
        <p:spPr bwMode="auto">
          <a:xfrm>
            <a:off x="3736975" y="1816100"/>
            <a:ext cx="1893888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8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Medición de la pobreza</a:t>
            </a:r>
            <a:endParaRPr lang="es-ES" sz="28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09" name="20 Conector recto"/>
          <p:cNvCxnSpPr>
            <a:cxnSpLocks noChangeShapeType="1"/>
          </p:cNvCxnSpPr>
          <p:nvPr/>
        </p:nvCxnSpPr>
        <p:spPr bwMode="auto">
          <a:xfrm rot="5400000">
            <a:off x="3748882" y="2856706"/>
            <a:ext cx="3454400" cy="1474787"/>
          </a:xfrm>
          <a:prstGeom prst="line">
            <a:avLst/>
          </a:prstGeom>
          <a:noFill/>
          <a:ln w="635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4110" name="24 Conector recto"/>
          <p:cNvCxnSpPr>
            <a:cxnSpLocks noChangeShapeType="1"/>
          </p:cNvCxnSpPr>
          <p:nvPr/>
        </p:nvCxnSpPr>
        <p:spPr bwMode="auto">
          <a:xfrm rot="16200000" flipH="1">
            <a:off x="2214563" y="2808288"/>
            <a:ext cx="3478212" cy="1528762"/>
          </a:xfrm>
          <a:prstGeom prst="line">
            <a:avLst/>
          </a:prstGeom>
          <a:noFill/>
          <a:ln w="635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4111" name="25 CuadroTexto"/>
          <p:cNvSpPr txBox="1">
            <a:spLocks noChangeArrowheads="1"/>
          </p:cNvSpPr>
          <p:nvPr/>
        </p:nvSpPr>
        <p:spPr bwMode="auto">
          <a:xfrm>
            <a:off x="1404938" y="2087563"/>
            <a:ext cx="198437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DERECHOS SOCIALES</a:t>
            </a:r>
            <a:endParaRPr lang="es-ES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2" name="26 CuadroTexto"/>
          <p:cNvSpPr txBox="1">
            <a:spLocks noChangeArrowheads="1"/>
          </p:cNvSpPr>
          <p:nvPr/>
        </p:nvSpPr>
        <p:spPr bwMode="auto">
          <a:xfrm>
            <a:off x="6008688" y="2293938"/>
            <a:ext cx="209867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BIENESTAR</a:t>
            </a:r>
            <a:endParaRPr lang="es-ES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27 Flecha derecha"/>
          <p:cNvSpPr/>
          <p:nvPr/>
        </p:nvSpPr>
        <p:spPr bwMode="auto">
          <a:xfrm rot="5400000">
            <a:off x="2019528" y="2889545"/>
            <a:ext cx="548949" cy="477909"/>
          </a:xfrm>
          <a:prstGeom prst="rightArrow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eaLnBrk="0" hangingPunct="0">
              <a:defRPr/>
            </a:pPr>
            <a:endParaRPr lang="es-ES" dirty="0"/>
          </a:p>
        </p:txBody>
      </p:sp>
      <p:sp>
        <p:nvSpPr>
          <p:cNvPr id="29" name="28 Flecha derecha"/>
          <p:cNvSpPr/>
          <p:nvPr/>
        </p:nvSpPr>
        <p:spPr bwMode="auto">
          <a:xfrm rot="5400000">
            <a:off x="6736316" y="2755582"/>
            <a:ext cx="548949" cy="477909"/>
          </a:xfrm>
          <a:prstGeom prst="rightArrow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eaLnBrk="0" hangingPunct="0">
              <a:defRPr/>
            </a:pPr>
            <a:endParaRPr lang="es-ES" dirty="0"/>
          </a:p>
        </p:txBody>
      </p:sp>
      <p:sp>
        <p:nvSpPr>
          <p:cNvPr id="4119" name="31 CuadroTexto"/>
          <p:cNvSpPr txBox="1">
            <a:spLocks noChangeArrowheads="1"/>
          </p:cNvSpPr>
          <p:nvPr/>
        </p:nvSpPr>
        <p:spPr bwMode="auto">
          <a:xfrm>
            <a:off x="1204913" y="3436938"/>
            <a:ext cx="2441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buFont typeface="Arial" charset="0"/>
              <a:buChar char="•"/>
            </a:pPr>
            <a:r>
              <a:rPr lang="es-MX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Garantías constitucionales</a:t>
            </a:r>
            <a:endParaRPr lang="es-ES" sz="2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20" name="33 CuadroTexto"/>
          <p:cNvSpPr txBox="1">
            <a:spLocks noChangeArrowheads="1"/>
          </p:cNvSpPr>
          <p:nvPr/>
        </p:nvSpPr>
        <p:spPr bwMode="auto">
          <a:xfrm>
            <a:off x="1139825" y="4273550"/>
            <a:ext cx="3195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buFont typeface="Arial" charset="0"/>
              <a:buChar char="•"/>
            </a:pPr>
            <a:r>
              <a:rPr lang="es-MX" sz="20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Pobreza asociada a carencias sociales</a:t>
            </a:r>
            <a:endParaRPr lang="es-ES" sz="2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21" name="35 CuadroTexto"/>
          <p:cNvSpPr txBox="1">
            <a:spLocks noChangeArrowheads="1"/>
          </p:cNvSpPr>
          <p:nvPr/>
        </p:nvSpPr>
        <p:spPr bwMode="auto">
          <a:xfrm>
            <a:off x="5397500" y="3408363"/>
            <a:ext cx="31892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buFont typeface="Arial" charset="0"/>
              <a:buChar char="•"/>
            </a:pPr>
            <a:r>
              <a:rPr lang="es-MX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política </a:t>
            </a:r>
            <a:r>
              <a:rPr lang="es-MX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económica tiene </a:t>
            </a:r>
            <a:r>
              <a:rPr lang="es-MX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incidencia en el desarrollo social</a:t>
            </a:r>
            <a:endParaRPr lang="es-ES" sz="2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25556" y="395097"/>
            <a:ext cx="5616054" cy="748944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Ventajas</a:t>
            </a:r>
            <a:endParaRPr lang="es-ES" sz="28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" name="24 Grupo"/>
          <p:cNvGrpSpPr/>
          <p:nvPr/>
        </p:nvGrpSpPr>
        <p:grpSpPr>
          <a:xfrm>
            <a:off x="523875" y="1628775"/>
            <a:ext cx="3457575" cy="1466850"/>
            <a:chOff x="800100" y="1323975"/>
            <a:chExt cx="7981950" cy="685800"/>
          </a:xfrm>
        </p:grpSpPr>
        <p:sp>
          <p:nvSpPr>
            <p:cNvPr id="4" name="3 Rectángulo redondeado"/>
            <p:cNvSpPr/>
            <p:nvPr/>
          </p:nvSpPr>
          <p:spPr bwMode="auto">
            <a:xfrm>
              <a:off x="809625" y="1323975"/>
              <a:ext cx="7972425" cy="685800"/>
            </a:xfrm>
            <a:prstGeom prst="roundRect">
              <a:avLst/>
            </a:prstGeom>
            <a:solidFill>
              <a:srgbClr val="3333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5" name="2 Marcador de contenido"/>
            <p:cNvSpPr txBox="1">
              <a:spLocks/>
            </p:cNvSpPr>
            <p:nvPr/>
          </p:nvSpPr>
          <p:spPr>
            <a:xfrm>
              <a:off x="800100" y="1333501"/>
              <a:ext cx="7905750" cy="609600"/>
            </a:xfrm>
            <a:prstGeom prst="rect">
              <a:avLst/>
            </a:prstGeom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FontTx/>
                <a:buChar char="•"/>
              </a:pPr>
              <a:r>
                <a:rPr lang="es-MX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La metodología tiene un enfoque de </a:t>
              </a:r>
              <a:r>
                <a:rPr lang="es-MX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Derechos Sociales</a:t>
              </a:r>
              <a:r>
                <a:rPr kumimoji="0" lang="es-MX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ahoma" pitchFamily="34" charset="0"/>
                  <a:ea typeface="+mn-ea"/>
                  <a:cs typeface="Tahoma" pitchFamily="34" charset="0"/>
                </a:rPr>
                <a:t> </a:t>
              </a:r>
              <a:endPara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endParaRPr>
            </a:p>
          </p:txBody>
        </p:sp>
      </p:grpSp>
      <p:grpSp>
        <p:nvGrpSpPr>
          <p:cNvPr id="6" name="27 Grupo"/>
          <p:cNvGrpSpPr/>
          <p:nvPr/>
        </p:nvGrpSpPr>
        <p:grpSpPr>
          <a:xfrm>
            <a:off x="533400" y="3638549"/>
            <a:ext cx="3552825" cy="1809751"/>
            <a:chOff x="752475" y="2190749"/>
            <a:chExt cx="8001000" cy="923925"/>
          </a:xfrm>
        </p:grpSpPr>
        <p:sp>
          <p:nvSpPr>
            <p:cNvPr id="9" name="8 Rectángulo redondeado"/>
            <p:cNvSpPr/>
            <p:nvPr/>
          </p:nvSpPr>
          <p:spPr bwMode="auto">
            <a:xfrm>
              <a:off x="781050" y="2190749"/>
              <a:ext cx="7972425" cy="923925"/>
            </a:xfrm>
            <a:prstGeom prst="roundRect">
              <a:avLst/>
            </a:prstGeom>
            <a:solidFill>
              <a:srgbClr val="3333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10" name="2 Marcador de contenido"/>
            <p:cNvSpPr txBox="1">
              <a:spLocks/>
            </p:cNvSpPr>
            <p:nvPr/>
          </p:nvSpPr>
          <p:spPr>
            <a:xfrm>
              <a:off x="752475" y="2203583"/>
              <a:ext cx="7991474" cy="740318"/>
            </a:xfrm>
            <a:prstGeom prst="rect">
              <a:avLst/>
            </a:prstGeom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FontTx/>
                <a:buChar char="•"/>
              </a:pPr>
              <a:r>
                <a:rPr lang="es-MX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Se puede ver la interacción de la </a:t>
              </a:r>
              <a:r>
                <a:rPr lang="es-MX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política económica y la política social</a:t>
              </a:r>
              <a:endPara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endParaRPr>
            </a:p>
          </p:txBody>
        </p:sp>
      </p:grpSp>
      <p:grpSp>
        <p:nvGrpSpPr>
          <p:cNvPr id="7" name="30 Grupo"/>
          <p:cNvGrpSpPr/>
          <p:nvPr/>
        </p:nvGrpSpPr>
        <p:grpSpPr>
          <a:xfrm>
            <a:off x="4772025" y="1076325"/>
            <a:ext cx="4162425" cy="1028700"/>
            <a:chOff x="752475" y="3409950"/>
            <a:chExt cx="8001000" cy="695326"/>
          </a:xfrm>
        </p:grpSpPr>
        <p:sp>
          <p:nvSpPr>
            <p:cNvPr id="15" name="14 Rectángulo redondeado"/>
            <p:cNvSpPr/>
            <p:nvPr/>
          </p:nvSpPr>
          <p:spPr bwMode="auto">
            <a:xfrm>
              <a:off x="781050" y="3409950"/>
              <a:ext cx="7972425" cy="695326"/>
            </a:xfrm>
            <a:prstGeom prst="roundRect">
              <a:avLst/>
            </a:prstGeom>
            <a:solidFill>
              <a:srgbClr val="3333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16" name="2 Marcador de contenido"/>
            <p:cNvSpPr txBox="1">
              <a:spLocks/>
            </p:cNvSpPr>
            <p:nvPr/>
          </p:nvSpPr>
          <p:spPr>
            <a:xfrm>
              <a:off x="752475" y="3419608"/>
              <a:ext cx="7991475" cy="618068"/>
            </a:xfrm>
            <a:prstGeom prst="rect">
              <a:avLst/>
            </a:prstGeom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FontTx/>
                <a:buChar char="•"/>
              </a:pPr>
              <a:r>
                <a:rPr lang="es-MX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Se pueden analizar diferentes sub-poblaciones </a:t>
              </a:r>
            </a:p>
            <a:p>
              <a:pPr marL="342900" indent="-342900" eaLnBrk="0" hangingPunct="0">
                <a:spcBef>
                  <a:spcPct val="20000"/>
                </a:spcBef>
                <a:buFontTx/>
                <a:buChar char="•"/>
              </a:pPr>
              <a:endPara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endParaRPr>
            </a:p>
          </p:txBody>
        </p:sp>
      </p:grpSp>
      <p:grpSp>
        <p:nvGrpSpPr>
          <p:cNvPr id="8" name="37 Grupo"/>
          <p:cNvGrpSpPr/>
          <p:nvPr/>
        </p:nvGrpSpPr>
        <p:grpSpPr>
          <a:xfrm>
            <a:off x="6353176" y="2295525"/>
            <a:ext cx="1760220" cy="1143000"/>
            <a:chOff x="209551" y="4962525"/>
            <a:chExt cx="1760220" cy="1143000"/>
          </a:xfrm>
        </p:grpSpPr>
        <p:sp>
          <p:nvSpPr>
            <p:cNvPr id="18" name="17 Datos almacenados"/>
            <p:cNvSpPr/>
            <p:nvPr/>
          </p:nvSpPr>
          <p:spPr bwMode="auto">
            <a:xfrm>
              <a:off x="209551" y="4962525"/>
              <a:ext cx="1760220" cy="1143000"/>
            </a:xfrm>
            <a:prstGeom prst="flowChartOnlineStorag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306704" y="5295900"/>
              <a:ext cx="13106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Indígenas</a:t>
              </a:r>
              <a:endParaRPr lang="es-ES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1" name="38 Grupo"/>
          <p:cNvGrpSpPr/>
          <p:nvPr/>
        </p:nvGrpSpPr>
        <p:grpSpPr>
          <a:xfrm>
            <a:off x="6981832" y="3533775"/>
            <a:ext cx="1760751" cy="1143000"/>
            <a:chOff x="1895482" y="4953000"/>
            <a:chExt cx="1760751" cy="1143000"/>
          </a:xfrm>
        </p:grpSpPr>
        <p:sp>
          <p:nvSpPr>
            <p:cNvPr id="23" name="22 Datos almacenados"/>
            <p:cNvSpPr/>
            <p:nvPr/>
          </p:nvSpPr>
          <p:spPr bwMode="auto">
            <a:xfrm>
              <a:off x="1895482" y="4953000"/>
              <a:ext cx="1760751" cy="1143000"/>
            </a:xfrm>
            <a:prstGeom prst="flowChartOnlineStorag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1945043" y="5286375"/>
              <a:ext cx="1311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dirty="0" err="1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Niñ@s</a:t>
              </a:r>
              <a:endParaRPr lang="es-ES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2" name="39 Grupo"/>
          <p:cNvGrpSpPr/>
          <p:nvPr/>
        </p:nvGrpSpPr>
        <p:grpSpPr>
          <a:xfrm>
            <a:off x="5240693" y="3562350"/>
            <a:ext cx="1796915" cy="1143000"/>
            <a:chOff x="3573818" y="4953000"/>
            <a:chExt cx="1796915" cy="1143000"/>
          </a:xfrm>
        </p:grpSpPr>
        <p:sp>
          <p:nvSpPr>
            <p:cNvPr id="26" name="25 Datos almacenados"/>
            <p:cNvSpPr/>
            <p:nvPr/>
          </p:nvSpPr>
          <p:spPr bwMode="auto">
            <a:xfrm>
              <a:off x="3609982" y="4953000"/>
              <a:ext cx="1760751" cy="1143000"/>
            </a:xfrm>
            <a:prstGeom prst="flowChartOnlineStorag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27" name="26 CuadroTexto"/>
            <p:cNvSpPr txBox="1"/>
            <p:nvPr/>
          </p:nvSpPr>
          <p:spPr>
            <a:xfrm>
              <a:off x="3573818" y="5286375"/>
              <a:ext cx="14363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Adultos </a:t>
              </a:r>
            </a:p>
            <a:p>
              <a:pPr algn="ctr"/>
              <a:r>
                <a:rPr lang="es-MX" sz="20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Mayores</a:t>
              </a:r>
              <a:endParaRPr lang="es-ES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3" name="40 Grupo"/>
          <p:cNvGrpSpPr/>
          <p:nvPr/>
        </p:nvGrpSpPr>
        <p:grpSpPr>
          <a:xfrm>
            <a:off x="5286382" y="4943475"/>
            <a:ext cx="1760751" cy="1143000"/>
            <a:chOff x="5286382" y="4943475"/>
            <a:chExt cx="1760751" cy="1143000"/>
          </a:xfrm>
        </p:grpSpPr>
        <p:sp>
          <p:nvSpPr>
            <p:cNvPr id="29" name="28 Datos almacenados"/>
            <p:cNvSpPr/>
            <p:nvPr/>
          </p:nvSpPr>
          <p:spPr bwMode="auto">
            <a:xfrm>
              <a:off x="5286382" y="4943475"/>
              <a:ext cx="1760751" cy="1143000"/>
            </a:xfrm>
            <a:prstGeom prst="flowChartOnlineStorag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30" name="29 CuadroTexto"/>
            <p:cNvSpPr txBox="1"/>
            <p:nvPr/>
          </p:nvSpPr>
          <p:spPr>
            <a:xfrm>
              <a:off x="5393093" y="5295900"/>
              <a:ext cx="1311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Estados</a:t>
              </a:r>
            </a:p>
          </p:txBody>
        </p:sp>
      </p:grpSp>
      <p:grpSp>
        <p:nvGrpSpPr>
          <p:cNvPr id="14" name="41 Grupo"/>
          <p:cNvGrpSpPr/>
          <p:nvPr/>
        </p:nvGrpSpPr>
        <p:grpSpPr>
          <a:xfrm>
            <a:off x="6934207" y="4943475"/>
            <a:ext cx="1760751" cy="1143000"/>
            <a:chOff x="6934207" y="4943475"/>
            <a:chExt cx="1760751" cy="1143000"/>
          </a:xfrm>
        </p:grpSpPr>
        <p:sp>
          <p:nvSpPr>
            <p:cNvPr id="32" name="31 Datos almacenados"/>
            <p:cNvSpPr/>
            <p:nvPr/>
          </p:nvSpPr>
          <p:spPr bwMode="auto">
            <a:xfrm>
              <a:off x="6934207" y="4943475"/>
              <a:ext cx="1760751" cy="1143000"/>
            </a:xfrm>
            <a:prstGeom prst="flowChartOnlineStorag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7031393" y="5143500"/>
              <a:ext cx="14172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Municipios (2010)</a:t>
              </a:r>
              <a:endParaRPr lang="es-ES" sz="20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40232" y="1262269"/>
            <a:ext cx="8196263" cy="4525963"/>
          </a:xfrm>
        </p:spPr>
        <p:txBody>
          <a:bodyPr/>
          <a:lstStyle/>
          <a:p>
            <a:r>
              <a:rPr lang="es-MX" sz="2600" kern="12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El Consejo Nacional de Evaluación de la Política de Desarrollo Social (creación, estructura y funciones)</a:t>
            </a:r>
          </a:p>
          <a:p>
            <a:pPr>
              <a:buNone/>
            </a:pPr>
            <a:endParaRPr lang="es-MX" sz="2600" kern="1200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2600" kern="12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El proceso que desembocó en la medición multidimensional de la pobreza</a:t>
            </a:r>
          </a:p>
          <a:p>
            <a:endParaRPr lang="es-MX" sz="2600" kern="1200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2600" kern="12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Medición multidimensional de la pobreza, la experiencia mexicana</a:t>
            </a:r>
          </a:p>
          <a:p>
            <a:pPr>
              <a:buNone/>
            </a:pPr>
            <a:endParaRPr lang="es-MX" sz="2600" kern="1200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2600" kern="12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Resultados de la medición en México</a:t>
            </a:r>
            <a:endParaRPr lang="es-MX" sz="2600" kern="12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27547" y="394847"/>
            <a:ext cx="68330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 Plan de exposición</a:t>
            </a:r>
            <a:endParaRPr lang="es-ES_tradnl" sz="32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92824" y="361643"/>
            <a:ext cx="5616054" cy="748944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Ventajas</a:t>
            </a:r>
            <a:endParaRPr lang="es-ES" sz="28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3 Rectángulo redondeado"/>
          <p:cNvSpPr/>
          <p:nvPr/>
        </p:nvSpPr>
        <p:spPr bwMode="auto">
          <a:xfrm>
            <a:off x="714375" y="1482920"/>
            <a:ext cx="7972425" cy="1276351"/>
          </a:xfrm>
          <a:prstGeom prst="round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866774" y="1521022"/>
            <a:ext cx="7762875" cy="1190624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hace visible la 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pobreza</a:t>
            </a:r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pero también la población 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vulnerable</a:t>
            </a:r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que tiene problemas de ingreso o de carencias sociales.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MX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grpSp>
        <p:nvGrpSpPr>
          <p:cNvPr id="3" name="10 Grupo"/>
          <p:cNvGrpSpPr/>
          <p:nvPr/>
        </p:nvGrpSpPr>
        <p:grpSpPr>
          <a:xfrm>
            <a:off x="695326" y="3371849"/>
            <a:ext cx="8181974" cy="1867125"/>
            <a:chOff x="419100" y="1381124"/>
            <a:chExt cx="8181974" cy="2847976"/>
          </a:xfrm>
        </p:grpSpPr>
        <p:sp>
          <p:nvSpPr>
            <p:cNvPr id="8" name="7 Rectángulo redondeado"/>
            <p:cNvSpPr/>
            <p:nvPr/>
          </p:nvSpPr>
          <p:spPr bwMode="auto">
            <a:xfrm>
              <a:off x="419100" y="1381124"/>
              <a:ext cx="7972425" cy="2847976"/>
            </a:xfrm>
            <a:prstGeom prst="round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9" name="2 Marcador de contenido"/>
            <p:cNvSpPr txBox="1">
              <a:spLocks/>
            </p:cNvSpPr>
            <p:nvPr/>
          </p:nvSpPr>
          <p:spPr>
            <a:xfrm>
              <a:off x="838199" y="1609725"/>
              <a:ext cx="7762875" cy="2486025"/>
            </a:xfrm>
            <a:prstGeom prst="rect">
              <a:avLst/>
            </a:prstGeom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FontTx/>
                <a:buChar char="•"/>
              </a:pPr>
              <a:r>
                <a:rPr lang="es-MX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La metodología hace más claras las políticas que se deben aplicar conjuntamente para mejorar el desarrollo social.</a:t>
              </a:r>
              <a:endPara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15 Imagen" descr="IMG_357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508" y="2924175"/>
            <a:ext cx="333351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5114925" y="3743325"/>
            <a:ext cx="4029075" cy="306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Territorial</a:t>
            </a:r>
            <a:endParaRPr lang="es-ES" sz="2200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3" name="42 Cerrar llave"/>
          <p:cNvSpPr>
            <a:spLocks/>
          </p:cNvSpPr>
          <p:nvPr/>
        </p:nvSpPr>
        <p:spPr bwMode="auto">
          <a:xfrm>
            <a:off x="4862513" y="2174875"/>
            <a:ext cx="546100" cy="3478213"/>
          </a:xfrm>
          <a:prstGeom prst="rightBrace">
            <a:avLst>
              <a:gd name="adj1" fmla="val 8345"/>
              <a:gd name="adj2" fmla="val 50000"/>
            </a:avLst>
          </a:prstGeom>
          <a:solidFill>
            <a:schemeClr val="bg1"/>
          </a:solidFill>
          <a:ln w="38100" algn="ctr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190750" y="436563"/>
            <a:ext cx="695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32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¿Cómo es la nueva metodología?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5" name="Rectangle 8"/>
          <p:cNvSpPr>
            <a:spLocks noChangeArrowheads="1"/>
          </p:cNvSpPr>
          <p:nvPr/>
        </p:nvSpPr>
        <p:spPr bwMode="auto">
          <a:xfrm>
            <a:off x="1216025" y="5743575"/>
            <a:ext cx="4029075" cy="306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Derechos sociales</a:t>
            </a:r>
            <a:r>
              <a:rPr lang="es-MX" sz="22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s-ES" sz="2200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 rot="-5400000">
            <a:off x="2925763" y="4714875"/>
            <a:ext cx="369887" cy="1592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rIns="0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123950" y="1995488"/>
            <a:ext cx="4029075" cy="601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Población</a:t>
            </a:r>
          </a:p>
          <a:p>
            <a:pPr algn="ctr"/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México</a:t>
            </a:r>
            <a:endParaRPr lang="es-ES" sz="2200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9" name="Rectangle 11"/>
          <p:cNvSpPr>
            <a:spLocks noChangeArrowheads="1"/>
          </p:cNvSpPr>
          <p:nvPr/>
        </p:nvSpPr>
        <p:spPr bwMode="auto">
          <a:xfrm rot="-5400000">
            <a:off x="-1159668" y="2815431"/>
            <a:ext cx="3024188" cy="48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Bienestar</a:t>
            </a:r>
            <a:endParaRPr lang="es-ES" sz="2800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0" name="Rectangle 24"/>
          <p:cNvSpPr>
            <a:spLocks noChangeArrowheads="1"/>
          </p:cNvSpPr>
          <p:nvPr/>
        </p:nvSpPr>
        <p:spPr bwMode="auto">
          <a:xfrm rot="-5400000">
            <a:off x="-77787" y="3506788"/>
            <a:ext cx="1878012" cy="328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Ingreso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5510871" y="1390418"/>
            <a:ext cx="3486150" cy="571500"/>
          </a:xfrm>
          <a:prstGeom prst="roundRect">
            <a:avLst>
              <a:gd name="adj" fmla="val 26995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rIns="0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es-ES" sz="18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Ingreso corriente per cápita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5479431" y="4136716"/>
            <a:ext cx="3486150" cy="571500"/>
          </a:xfrm>
          <a:prstGeom prst="roundRect">
            <a:avLst>
              <a:gd name="adj" fmla="val 26995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rIns="0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es-MX" sz="1800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Grado de cohesión social</a:t>
            </a:r>
            <a:endParaRPr lang="es-ES" sz="1800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6020861" y="2476897"/>
            <a:ext cx="2542478" cy="3568391"/>
          </a:xfrm>
          <a:prstGeom prst="roundRect">
            <a:avLst>
              <a:gd name="adj" fmla="val 26995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rIns="0" anchor="ctr"/>
          <a:lstStyle/>
          <a:p>
            <a:pPr marL="180975" indent="-180975" algn="just">
              <a:buFont typeface="Arial" pitchFamily="34" charset="0"/>
              <a:buChar char="•"/>
              <a:defRPr/>
            </a:pPr>
            <a:r>
              <a:rPr lang="es-MX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Educación</a:t>
            </a:r>
            <a:endParaRPr lang="es-MX" sz="1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180975" indent="-180975" algn="just">
              <a:buFont typeface="Arial" pitchFamily="34" charset="0"/>
              <a:buChar char="•"/>
              <a:defRPr/>
            </a:pPr>
            <a:endParaRPr lang="es-ES" sz="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indent="182563" algn="just">
              <a:buFont typeface="Arial" pitchFamily="34" charset="0"/>
              <a:buChar char="•"/>
              <a:defRPr/>
            </a:pPr>
            <a:r>
              <a:rPr lang="es-E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Salud</a:t>
            </a:r>
          </a:p>
          <a:p>
            <a:pPr indent="182563" algn="just">
              <a:buFont typeface="Arial" pitchFamily="34" charset="0"/>
              <a:buChar char="•"/>
              <a:defRPr/>
            </a:pPr>
            <a:endParaRPr lang="es-MX" sz="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indent="182563" algn="just">
              <a:buFont typeface="Arial" pitchFamily="34" charset="0"/>
              <a:buChar char="•"/>
              <a:defRPr/>
            </a:pPr>
            <a:r>
              <a:rPr lang="es-E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Seguridad social</a:t>
            </a:r>
          </a:p>
          <a:p>
            <a:pPr indent="182563" algn="just">
              <a:buFont typeface="Arial" pitchFamily="34" charset="0"/>
              <a:buChar char="•"/>
              <a:defRPr/>
            </a:pPr>
            <a:endParaRPr lang="es-ES" sz="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indent="182563" algn="just">
              <a:buFont typeface="Arial" pitchFamily="34" charset="0"/>
              <a:buChar char="•"/>
              <a:defRPr/>
            </a:pPr>
            <a:r>
              <a:rPr lang="es-E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Vivienda</a:t>
            </a:r>
          </a:p>
          <a:p>
            <a:pPr indent="182563" algn="just">
              <a:buFont typeface="Arial" pitchFamily="34" charset="0"/>
              <a:buChar char="•"/>
              <a:defRPr/>
            </a:pPr>
            <a:endParaRPr lang="es-ES" sz="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180975" indent="-180975" algn="just">
              <a:buFont typeface="Arial" pitchFamily="34" charset="0"/>
              <a:buChar char="•"/>
              <a:defRPr/>
            </a:pPr>
            <a:r>
              <a:rPr lang="es-E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Servicios básicos</a:t>
            </a:r>
          </a:p>
          <a:p>
            <a:pPr indent="182563" algn="just">
              <a:buFont typeface="Arial" pitchFamily="34" charset="0"/>
              <a:buChar char="•"/>
              <a:defRPr/>
            </a:pPr>
            <a:endParaRPr lang="es-ES" sz="800" b="1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indent="182563" algn="just">
              <a:buFont typeface="Arial" pitchFamily="34" charset="0"/>
              <a:buChar char="•"/>
              <a:defRPr/>
            </a:pPr>
            <a:r>
              <a:rPr lang="es-E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Alimentación</a:t>
            </a:r>
          </a:p>
        </p:txBody>
      </p:sp>
      <p:grpSp>
        <p:nvGrpSpPr>
          <p:cNvPr id="2" name="33 Grupo"/>
          <p:cNvGrpSpPr>
            <a:grpSpLocks/>
          </p:cNvGrpSpPr>
          <p:nvPr/>
        </p:nvGrpSpPr>
        <p:grpSpPr bwMode="auto">
          <a:xfrm>
            <a:off x="908050" y="2420938"/>
            <a:ext cx="3881438" cy="2860675"/>
            <a:chOff x="1454260" y="2532024"/>
            <a:chExt cx="3881443" cy="2860538"/>
          </a:xfrm>
        </p:grpSpPr>
        <p:sp>
          <p:nvSpPr>
            <p:cNvPr id="4119" name="9 Rectángulo"/>
            <p:cNvSpPr>
              <a:spLocks noChangeArrowheads="1"/>
            </p:cNvSpPr>
            <p:nvPr/>
          </p:nvSpPr>
          <p:spPr bwMode="auto">
            <a:xfrm>
              <a:off x="1960200" y="2988028"/>
              <a:ext cx="3371603" cy="1988018"/>
            </a:xfrm>
            <a:prstGeom prst="rect">
              <a:avLst/>
            </a:prstGeom>
            <a:noFill/>
            <a:ln w="825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s-ES"/>
            </a:p>
          </p:txBody>
        </p:sp>
        <p:cxnSp>
          <p:nvCxnSpPr>
            <p:cNvPr id="4120" name="122 Conector recto de flecha"/>
            <p:cNvCxnSpPr>
              <a:cxnSpLocks noChangeShapeType="1"/>
            </p:cNvCxnSpPr>
            <p:nvPr/>
          </p:nvCxnSpPr>
          <p:spPr bwMode="auto">
            <a:xfrm rot="10800000">
              <a:off x="1454260" y="4983046"/>
              <a:ext cx="3877544" cy="1000"/>
            </a:xfrm>
            <a:prstGeom prst="straightConnector1">
              <a:avLst/>
            </a:prstGeom>
            <a:noFill/>
            <a:ln w="635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121" name="122 Conector recto de flecha"/>
            <p:cNvCxnSpPr>
              <a:cxnSpLocks noChangeShapeType="1"/>
            </p:cNvCxnSpPr>
            <p:nvPr/>
          </p:nvCxnSpPr>
          <p:spPr bwMode="auto">
            <a:xfrm rot="16200000" flipV="1">
              <a:off x="548188" y="3937037"/>
              <a:ext cx="2817025" cy="6999"/>
            </a:xfrm>
            <a:prstGeom prst="straightConnector1">
              <a:avLst/>
            </a:prstGeom>
            <a:noFill/>
            <a:ln w="6794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grpSp>
          <p:nvGrpSpPr>
            <p:cNvPr id="3" name="102 Grupo"/>
            <p:cNvGrpSpPr>
              <a:grpSpLocks/>
            </p:cNvGrpSpPr>
            <p:nvPr/>
          </p:nvGrpSpPr>
          <p:grpSpPr bwMode="auto">
            <a:xfrm>
              <a:off x="1920104" y="5035047"/>
              <a:ext cx="3415599" cy="357515"/>
              <a:chOff x="1931828" y="5032375"/>
              <a:chExt cx="5422901" cy="567550"/>
            </a:xfrm>
          </p:grpSpPr>
          <p:sp>
            <p:nvSpPr>
              <p:cNvPr id="4123" name="22 CuadroTexto"/>
              <p:cNvSpPr txBox="1">
                <a:spLocks noChangeArrowheads="1"/>
              </p:cNvSpPr>
              <p:nvPr/>
            </p:nvSpPr>
            <p:spPr bwMode="auto">
              <a:xfrm>
                <a:off x="6551454" y="5062538"/>
                <a:ext cx="803275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0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4" name="23 CuadroTexto"/>
              <p:cNvSpPr txBox="1">
                <a:spLocks noChangeArrowheads="1"/>
              </p:cNvSpPr>
              <p:nvPr/>
            </p:nvSpPr>
            <p:spPr bwMode="auto">
              <a:xfrm>
                <a:off x="4254341" y="5048250"/>
                <a:ext cx="776287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3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5" name="24 CuadroTexto"/>
              <p:cNvSpPr txBox="1">
                <a:spLocks noChangeArrowheads="1"/>
              </p:cNvSpPr>
              <p:nvPr/>
            </p:nvSpPr>
            <p:spPr bwMode="auto">
              <a:xfrm>
                <a:off x="5035392" y="5054600"/>
                <a:ext cx="784225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2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6" name="25 CuadroTexto"/>
              <p:cNvSpPr txBox="1">
                <a:spLocks noChangeArrowheads="1"/>
              </p:cNvSpPr>
              <p:nvPr/>
            </p:nvSpPr>
            <p:spPr bwMode="auto">
              <a:xfrm>
                <a:off x="5792628" y="5062538"/>
                <a:ext cx="758825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1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7" name="26 CuadroTexto"/>
              <p:cNvSpPr txBox="1">
                <a:spLocks noChangeArrowheads="1"/>
              </p:cNvSpPr>
              <p:nvPr/>
            </p:nvSpPr>
            <p:spPr bwMode="auto">
              <a:xfrm>
                <a:off x="3484403" y="5032375"/>
                <a:ext cx="819151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4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8" name="27 CuadroTexto"/>
              <p:cNvSpPr txBox="1">
                <a:spLocks noChangeArrowheads="1"/>
              </p:cNvSpPr>
              <p:nvPr/>
            </p:nvSpPr>
            <p:spPr bwMode="auto">
              <a:xfrm>
                <a:off x="2716054" y="5054600"/>
                <a:ext cx="806451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5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29" name="31 CuadroTexto"/>
              <p:cNvSpPr txBox="1">
                <a:spLocks noChangeArrowheads="1"/>
              </p:cNvSpPr>
              <p:nvPr/>
            </p:nvSpPr>
            <p:spPr bwMode="auto">
              <a:xfrm>
                <a:off x="1931828" y="5051426"/>
                <a:ext cx="806451" cy="537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600">
                    <a:latin typeface="Tahoma" pitchFamily="34" charset="0"/>
                    <a:cs typeface="Tahoma" pitchFamily="34" charset="0"/>
                  </a:rPr>
                  <a:t>6</a:t>
                </a:r>
                <a:endParaRPr lang="es-ES" sz="1600"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cxnSp>
        <p:nvCxnSpPr>
          <p:cNvPr id="36" name="35 Conector recto de flecha"/>
          <p:cNvCxnSpPr>
            <a:cxnSpLocks noChangeShapeType="1"/>
            <a:endCxn id="100" idx="2"/>
          </p:cNvCxnSpPr>
          <p:nvPr/>
        </p:nvCxnSpPr>
        <p:spPr bwMode="auto">
          <a:xfrm rot="10800000" flipV="1">
            <a:off x="1025525" y="1676400"/>
            <a:ext cx="4484688" cy="199390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8" name="37 Conector recto de flecha"/>
          <p:cNvCxnSpPr>
            <a:cxnSpLocks noChangeShapeType="1"/>
            <a:endCxn id="13" idx="3"/>
          </p:cNvCxnSpPr>
          <p:nvPr/>
        </p:nvCxnSpPr>
        <p:spPr bwMode="auto">
          <a:xfrm rot="10800000" flipV="1">
            <a:off x="3111500" y="3857625"/>
            <a:ext cx="2876550" cy="146843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43" grpId="0" animBg="1"/>
      <p:bldP spid="5125" grpId="0"/>
      <p:bldP spid="13" grpId="0"/>
      <p:bldP spid="99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4" name="Text Box 5"/>
          <p:cNvSpPr txBox="1">
            <a:spLocks noChangeArrowheads="1"/>
          </p:cNvSpPr>
          <p:nvPr/>
        </p:nvSpPr>
        <p:spPr bwMode="auto">
          <a:xfrm>
            <a:off x="2142702" y="325051"/>
            <a:ext cx="547274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Definición de pobreza multidimensional</a:t>
            </a:r>
            <a:endParaRPr lang="es-ES_tradnl" sz="28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3 Grupo"/>
          <p:cNvGrpSpPr/>
          <p:nvPr/>
        </p:nvGrpSpPr>
        <p:grpSpPr>
          <a:xfrm>
            <a:off x="505755" y="1654562"/>
            <a:ext cx="7972425" cy="4032560"/>
            <a:chOff x="419100" y="1381124"/>
            <a:chExt cx="7972425" cy="2847976"/>
          </a:xfrm>
        </p:grpSpPr>
        <p:sp>
          <p:nvSpPr>
            <p:cNvPr id="5" name="4 Rectángulo redondeado"/>
            <p:cNvSpPr/>
            <p:nvPr/>
          </p:nvSpPr>
          <p:spPr bwMode="auto">
            <a:xfrm>
              <a:off x="419100" y="1381124"/>
              <a:ext cx="7972425" cy="2847976"/>
            </a:xfrm>
            <a:prstGeom prst="round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6" name="2 Marcador de contenido"/>
            <p:cNvSpPr txBox="1">
              <a:spLocks/>
            </p:cNvSpPr>
            <p:nvPr/>
          </p:nvSpPr>
          <p:spPr>
            <a:xfrm>
              <a:off x="593570" y="1740445"/>
              <a:ext cx="7750097" cy="2268142"/>
            </a:xfrm>
            <a:prstGeom prst="rect">
              <a:avLst/>
            </a:prstGeom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s-ES" sz="33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“Una persona se encuentra en situación de </a:t>
              </a:r>
              <a:r>
                <a:rPr lang="es-ES" sz="3300" dirty="0" smtClean="0">
                  <a:solidFill>
                    <a:srgbClr val="FFFF00"/>
                  </a:solidFill>
                  <a:latin typeface="Tahoma" pitchFamily="34" charset="0"/>
                  <a:cs typeface="Tahoma" pitchFamily="34" charset="0"/>
                </a:rPr>
                <a:t>pobreza multidimensional </a:t>
              </a:r>
              <a:r>
                <a:rPr lang="es-ES" sz="3300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cuando: presenta al menos una carencia social y no tiene un ingreso suficiente para satisfacer sus necesidades.”</a:t>
              </a:r>
              <a:endParaRPr kumimoji="0" lang="es-MX" sz="33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15 Rectángulo"/>
          <p:cNvSpPr>
            <a:spLocks noChangeArrowheads="1"/>
          </p:cNvSpPr>
          <p:nvPr/>
        </p:nvSpPr>
        <p:spPr bwMode="auto">
          <a:xfrm>
            <a:off x="1827213" y="3254375"/>
            <a:ext cx="4560887" cy="1428750"/>
          </a:xfrm>
          <a:prstGeom prst="rect">
            <a:avLst/>
          </a:prstGeom>
          <a:solidFill>
            <a:srgbClr val="DE6B14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cxnSp>
        <p:nvCxnSpPr>
          <p:cNvPr id="6151" name="134 Conector recto de flecha"/>
          <p:cNvCxnSpPr>
            <a:cxnSpLocks noChangeShapeType="1"/>
          </p:cNvCxnSpPr>
          <p:nvPr/>
        </p:nvCxnSpPr>
        <p:spPr bwMode="auto">
          <a:xfrm rot="10800000">
            <a:off x="1047750" y="4705350"/>
            <a:ext cx="6156325" cy="1588"/>
          </a:xfrm>
          <a:prstGeom prst="straightConnector1">
            <a:avLst/>
          </a:prstGeom>
          <a:noFill/>
          <a:ln w="793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2" name="9 Rectángulo"/>
          <p:cNvSpPr>
            <a:spLocks noChangeArrowheads="1"/>
          </p:cNvSpPr>
          <p:nvPr/>
        </p:nvSpPr>
        <p:spPr bwMode="auto">
          <a:xfrm>
            <a:off x="1817688" y="1560513"/>
            <a:ext cx="5353050" cy="3155950"/>
          </a:xfrm>
          <a:prstGeom prst="rect">
            <a:avLst/>
          </a:prstGeom>
          <a:noFill/>
          <a:ln w="825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2698750" y="5986463"/>
            <a:ext cx="402907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Derechos </a:t>
            </a:r>
            <a:r>
              <a:rPr lang="es-MX" sz="28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sociales</a:t>
            </a:r>
            <a:r>
              <a:rPr lang="es-MX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s-ES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154" name="Rectangle 25"/>
          <p:cNvSpPr>
            <a:spLocks noChangeArrowheads="1"/>
          </p:cNvSpPr>
          <p:nvPr/>
        </p:nvSpPr>
        <p:spPr bwMode="auto">
          <a:xfrm rot="-5400000">
            <a:off x="4419600" y="4946651"/>
            <a:ext cx="369887" cy="159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rIns="0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9234" name="30 Conector recto"/>
          <p:cNvCxnSpPr>
            <a:cxnSpLocks noChangeShapeType="1"/>
          </p:cNvCxnSpPr>
          <p:nvPr/>
        </p:nvCxnSpPr>
        <p:spPr bwMode="auto">
          <a:xfrm rot="5400000">
            <a:off x="4825206" y="3140869"/>
            <a:ext cx="3144838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56" name="Text Box 5"/>
          <p:cNvSpPr txBox="1">
            <a:spLocks noChangeArrowheads="1"/>
          </p:cNvSpPr>
          <p:nvPr/>
        </p:nvSpPr>
        <p:spPr bwMode="auto">
          <a:xfrm>
            <a:off x="2190750" y="436563"/>
            <a:ext cx="695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Identificación de </a:t>
            </a:r>
            <a:r>
              <a:rPr lang="es-ES_tradnl" sz="32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la pobreza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157" name="122 Conector recto de flecha"/>
          <p:cNvCxnSpPr>
            <a:cxnSpLocks noChangeShapeType="1"/>
          </p:cNvCxnSpPr>
          <p:nvPr/>
        </p:nvCxnSpPr>
        <p:spPr bwMode="auto">
          <a:xfrm rot="16200000" flipV="1">
            <a:off x="-412750" y="3189288"/>
            <a:ext cx="4471988" cy="11112"/>
          </a:xfrm>
          <a:prstGeom prst="straightConnector1">
            <a:avLst/>
          </a:prstGeom>
          <a:noFill/>
          <a:ln w="6794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4" name="43 CuadroTexto"/>
          <p:cNvSpPr txBox="1">
            <a:spLocks noChangeArrowheads="1"/>
          </p:cNvSpPr>
          <p:nvPr/>
        </p:nvSpPr>
        <p:spPr bwMode="auto">
          <a:xfrm>
            <a:off x="1149350" y="3067050"/>
            <a:ext cx="7350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 i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LBE</a:t>
            </a:r>
            <a:endParaRPr lang="es-ES" sz="2000" b="1" i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" name="40 Conector recto"/>
          <p:cNvCxnSpPr>
            <a:cxnSpLocks noChangeShapeType="1"/>
          </p:cNvCxnSpPr>
          <p:nvPr/>
        </p:nvCxnSpPr>
        <p:spPr bwMode="auto">
          <a:xfrm rot="10800000" flipH="1">
            <a:off x="1828800" y="3249613"/>
            <a:ext cx="535305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80" name="132 CuadroTexto"/>
          <p:cNvSpPr txBox="1">
            <a:spLocks noChangeArrowheads="1"/>
          </p:cNvSpPr>
          <p:nvPr/>
        </p:nvSpPr>
        <p:spPr bwMode="auto">
          <a:xfrm>
            <a:off x="6467475" y="1527175"/>
            <a:ext cx="769938" cy="46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>
                <a:latin typeface="Tahoma" pitchFamily="34" charset="0"/>
                <a:cs typeface="Tahoma" pitchFamily="34" charset="0"/>
              </a:rPr>
              <a:t>Sin</a:t>
            </a:r>
            <a:endParaRPr lang="es-ES" b="1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102 Grupo"/>
          <p:cNvGrpSpPr>
            <a:grpSpLocks/>
          </p:cNvGrpSpPr>
          <p:nvPr/>
        </p:nvGrpSpPr>
        <p:grpSpPr bwMode="auto">
          <a:xfrm>
            <a:off x="4360035" y="4741860"/>
            <a:ext cx="3009140" cy="492128"/>
            <a:chOff x="5126924" y="5032372"/>
            <a:chExt cx="2203250" cy="492128"/>
          </a:xfrm>
        </p:grpSpPr>
        <p:sp>
          <p:nvSpPr>
            <p:cNvPr id="6178" name="22 CuadroTexto"/>
            <p:cNvSpPr txBox="1">
              <a:spLocks noChangeArrowheads="1"/>
            </p:cNvSpPr>
            <p:nvPr/>
          </p:nvSpPr>
          <p:spPr bwMode="auto">
            <a:xfrm>
              <a:off x="6526899" y="5062538"/>
              <a:ext cx="80327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dirty="0">
                  <a:latin typeface="Tahoma" pitchFamily="34" charset="0"/>
                  <a:cs typeface="Tahoma" pitchFamily="34" charset="0"/>
                </a:rPr>
                <a:t>0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79" name="26 CuadroTexto"/>
            <p:cNvSpPr txBox="1">
              <a:spLocks noChangeArrowheads="1"/>
            </p:cNvSpPr>
            <p:nvPr/>
          </p:nvSpPr>
          <p:spPr bwMode="auto">
            <a:xfrm>
              <a:off x="5126924" y="5032372"/>
              <a:ext cx="2551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MX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6" name="29 Rectángulo"/>
          <p:cNvSpPr>
            <a:spLocks noChangeArrowheads="1"/>
          </p:cNvSpPr>
          <p:nvPr/>
        </p:nvSpPr>
        <p:spPr bwMode="auto">
          <a:xfrm>
            <a:off x="6399561" y="1586969"/>
            <a:ext cx="781050" cy="1669187"/>
          </a:xfrm>
          <a:prstGeom prst="rect">
            <a:avLst/>
          </a:prstGeom>
          <a:solidFill>
            <a:srgbClr val="00B050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43" name="22 CuadroTexto"/>
          <p:cNvSpPr txBox="1">
            <a:spLocks noChangeArrowheads="1"/>
          </p:cNvSpPr>
          <p:nvPr/>
        </p:nvSpPr>
        <p:spPr bwMode="auto">
          <a:xfrm>
            <a:off x="2606723" y="4760652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5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" name="22 CuadroTexto"/>
          <p:cNvSpPr txBox="1">
            <a:spLocks noChangeArrowheads="1"/>
          </p:cNvSpPr>
          <p:nvPr/>
        </p:nvSpPr>
        <p:spPr bwMode="auto">
          <a:xfrm>
            <a:off x="5229366" y="477657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2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" name="22 CuadroTexto"/>
          <p:cNvSpPr txBox="1">
            <a:spLocks noChangeArrowheads="1"/>
          </p:cNvSpPr>
          <p:nvPr/>
        </p:nvSpPr>
        <p:spPr bwMode="auto">
          <a:xfrm>
            <a:off x="3441497" y="476292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4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22 CuadroTexto"/>
          <p:cNvSpPr txBox="1">
            <a:spLocks noChangeArrowheads="1"/>
          </p:cNvSpPr>
          <p:nvPr/>
        </p:nvSpPr>
        <p:spPr bwMode="auto">
          <a:xfrm>
            <a:off x="6018662" y="4774300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1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22 CuadroTexto"/>
          <p:cNvSpPr txBox="1">
            <a:spLocks noChangeArrowheads="1"/>
          </p:cNvSpPr>
          <p:nvPr/>
        </p:nvSpPr>
        <p:spPr bwMode="auto">
          <a:xfrm>
            <a:off x="1885665" y="4762928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6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4" name="33 Elipse"/>
          <p:cNvSpPr/>
          <p:nvPr/>
        </p:nvSpPr>
        <p:spPr bwMode="auto">
          <a:xfrm>
            <a:off x="3411940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5" name="34 Elipse"/>
          <p:cNvSpPr/>
          <p:nvPr/>
        </p:nvSpPr>
        <p:spPr bwMode="auto">
          <a:xfrm>
            <a:off x="3482454" y="198120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6" name="35 Elipse"/>
          <p:cNvSpPr/>
          <p:nvPr/>
        </p:nvSpPr>
        <p:spPr bwMode="auto">
          <a:xfrm>
            <a:off x="5163403" y="192888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8" name="37 Elipse"/>
          <p:cNvSpPr/>
          <p:nvPr/>
        </p:nvSpPr>
        <p:spPr bwMode="auto">
          <a:xfrm>
            <a:off x="3500651" y="307757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9" name="38 Elipse"/>
          <p:cNvSpPr/>
          <p:nvPr/>
        </p:nvSpPr>
        <p:spPr bwMode="auto">
          <a:xfrm>
            <a:off x="3734938" y="404883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0" name="39 Elipse"/>
          <p:cNvSpPr/>
          <p:nvPr/>
        </p:nvSpPr>
        <p:spPr bwMode="auto">
          <a:xfrm>
            <a:off x="4214883" y="416029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2" name="41 Elipse"/>
          <p:cNvSpPr/>
          <p:nvPr/>
        </p:nvSpPr>
        <p:spPr bwMode="auto">
          <a:xfrm>
            <a:off x="2279176" y="414891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8" name="47 Elipse"/>
          <p:cNvSpPr/>
          <p:nvPr/>
        </p:nvSpPr>
        <p:spPr bwMode="auto">
          <a:xfrm>
            <a:off x="3345977" y="441050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9" name="48 Elipse"/>
          <p:cNvSpPr/>
          <p:nvPr/>
        </p:nvSpPr>
        <p:spPr bwMode="auto">
          <a:xfrm>
            <a:off x="2815989" y="407158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1" name="50 Elipse"/>
          <p:cNvSpPr/>
          <p:nvPr/>
        </p:nvSpPr>
        <p:spPr bwMode="auto">
          <a:xfrm>
            <a:off x="2709081" y="442869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4" name="53 Elipse"/>
          <p:cNvSpPr/>
          <p:nvPr/>
        </p:nvSpPr>
        <p:spPr bwMode="auto">
          <a:xfrm>
            <a:off x="3885063" y="428084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6" name="55 Elipse"/>
          <p:cNvSpPr/>
          <p:nvPr/>
        </p:nvSpPr>
        <p:spPr bwMode="auto">
          <a:xfrm>
            <a:off x="2427027" y="395557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0" name="59 Elipse"/>
          <p:cNvSpPr/>
          <p:nvPr/>
        </p:nvSpPr>
        <p:spPr bwMode="auto">
          <a:xfrm>
            <a:off x="4749421" y="352112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2" name="61 Elipse"/>
          <p:cNvSpPr/>
          <p:nvPr/>
        </p:nvSpPr>
        <p:spPr bwMode="auto">
          <a:xfrm>
            <a:off x="3550693" y="352339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3" name="62 Elipse"/>
          <p:cNvSpPr/>
          <p:nvPr/>
        </p:nvSpPr>
        <p:spPr bwMode="auto">
          <a:xfrm>
            <a:off x="4808561" y="40852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4" name="63 Elipse"/>
          <p:cNvSpPr/>
          <p:nvPr/>
        </p:nvSpPr>
        <p:spPr bwMode="auto">
          <a:xfrm>
            <a:off x="4906371" y="33914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5" name="64 Elipse"/>
          <p:cNvSpPr/>
          <p:nvPr/>
        </p:nvSpPr>
        <p:spPr bwMode="auto">
          <a:xfrm>
            <a:off x="5468204" y="422625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6" name="65 Elipse"/>
          <p:cNvSpPr/>
          <p:nvPr/>
        </p:nvSpPr>
        <p:spPr bwMode="auto">
          <a:xfrm>
            <a:off x="3013881" y="422853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7" name="66 Elipse"/>
          <p:cNvSpPr/>
          <p:nvPr/>
        </p:nvSpPr>
        <p:spPr bwMode="auto">
          <a:xfrm>
            <a:off x="6673756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8" name="67 Elipse"/>
          <p:cNvSpPr/>
          <p:nvPr/>
        </p:nvSpPr>
        <p:spPr bwMode="auto">
          <a:xfrm>
            <a:off x="6594144" y="355069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9" name="68 Elipse"/>
          <p:cNvSpPr/>
          <p:nvPr/>
        </p:nvSpPr>
        <p:spPr bwMode="auto">
          <a:xfrm>
            <a:off x="6719249" y="409887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0" name="69 Elipse"/>
          <p:cNvSpPr/>
          <p:nvPr/>
        </p:nvSpPr>
        <p:spPr bwMode="auto">
          <a:xfrm>
            <a:off x="6107373" y="366442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1" name="70 Elipse"/>
          <p:cNvSpPr/>
          <p:nvPr/>
        </p:nvSpPr>
        <p:spPr bwMode="auto">
          <a:xfrm>
            <a:off x="5672920" y="361210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2" name="71 Elipse"/>
          <p:cNvSpPr/>
          <p:nvPr/>
        </p:nvSpPr>
        <p:spPr bwMode="auto">
          <a:xfrm>
            <a:off x="3136710" y="345060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4" name="73 Elipse"/>
          <p:cNvSpPr/>
          <p:nvPr/>
        </p:nvSpPr>
        <p:spPr bwMode="auto">
          <a:xfrm>
            <a:off x="5679743" y="39328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5" name="74 Elipse"/>
          <p:cNvSpPr/>
          <p:nvPr/>
        </p:nvSpPr>
        <p:spPr bwMode="auto">
          <a:xfrm>
            <a:off x="2634019" y="216999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7" name="76 Elipse"/>
          <p:cNvSpPr/>
          <p:nvPr/>
        </p:nvSpPr>
        <p:spPr bwMode="auto">
          <a:xfrm>
            <a:off x="4287672" y="2144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8" name="77 Elipse"/>
          <p:cNvSpPr/>
          <p:nvPr/>
        </p:nvSpPr>
        <p:spPr bwMode="auto">
          <a:xfrm>
            <a:off x="4276299" y="270680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9" name="78 Elipse"/>
          <p:cNvSpPr/>
          <p:nvPr/>
        </p:nvSpPr>
        <p:spPr bwMode="auto">
          <a:xfrm>
            <a:off x="4592472" y="24497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0" name="79 Elipse"/>
          <p:cNvSpPr/>
          <p:nvPr/>
        </p:nvSpPr>
        <p:spPr bwMode="auto">
          <a:xfrm>
            <a:off x="4253552" y="34892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4" name="83 Elipse"/>
          <p:cNvSpPr/>
          <p:nvPr/>
        </p:nvSpPr>
        <p:spPr bwMode="auto">
          <a:xfrm>
            <a:off x="5061045" y="433771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5" name="84 Elipse"/>
          <p:cNvSpPr/>
          <p:nvPr/>
        </p:nvSpPr>
        <p:spPr bwMode="auto">
          <a:xfrm>
            <a:off x="5158855" y="402609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6" name="85 Elipse"/>
          <p:cNvSpPr/>
          <p:nvPr/>
        </p:nvSpPr>
        <p:spPr bwMode="auto">
          <a:xfrm>
            <a:off x="4970060" y="364622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7" name="86 Elipse"/>
          <p:cNvSpPr/>
          <p:nvPr/>
        </p:nvSpPr>
        <p:spPr bwMode="auto">
          <a:xfrm>
            <a:off x="5354472" y="328001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8" name="87 Elipse"/>
          <p:cNvSpPr/>
          <p:nvPr/>
        </p:nvSpPr>
        <p:spPr bwMode="auto">
          <a:xfrm>
            <a:off x="6912591" y="249071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9" name="88 Elipse"/>
          <p:cNvSpPr/>
          <p:nvPr/>
        </p:nvSpPr>
        <p:spPr bwMode="auto">
          <a:xfrm>
            <a:off x="6641911" y="200167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0" name="89 Elipse"/>
          <p:cNvSpPr/>
          <p:nvPr/>
        </p:nvSpPr>
        <p:spPr bwMode="auto">
          <a:xfrm>
            <a:off x="3832747" y="386004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1" name="90 Elipse"/>
          <p:cNvSpPr/>
          <p:nvPr/>
        </p:nvSpPr>
        <p:spPr bwMode="auto">
          <a:xfrm>
            <a:off x="5991368" y="289332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2" name="91 Elipse"/>
          <p:cNvSpPr/>
          <p:nvPr/>
        </p:nvSpPr>
        <p:spPr bwMode="auto">
          <a:xfrm>
            <a:off x="5597857" y="255440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3" name="92 Elipse"/>
          <p:cNvSpPr/>
          <p:nvPr/>
        </p:nvSpPr>
        <p:spPr bwMode="auto">
          <a:xfrm>
            <a:off x="5927678" y="434453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4" name="93 Elipse"/>
          <p:cNvSpPr/>
          <p:nvPr/>
        </p:nvSpPr>
        <p:spPr bwMode="auto">
          <a:xfrm>
            <a:off x="5356746" y="38691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5" name="94 Elipse"/>
          <p:cNvSpPr/>
          <p:nvPr/>
        </p:nvSpPr>
        <p:spPr bwMode="auto">
          <a:xfrm>
            <a:off x="6573672" y="4430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6" name="95 Elipse"/>
          <p:cNvSpPr/>
          <p:nvPr/>
        </p:nvSpPr>
        <p:spPr bwMode="auto">
          <a:xfrm>
            <a:off x="3061648" y="265221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7" name="96 Elipse"/>
          <p:cNvSpPr/>
          <p:nvPr/>
        </p:nvSpPr>
        <p:spPr bwMode="auto">
          <a:xfrm>
            <a:off x="4469642" y="326863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8" name="97 Elipse"/>
          <p:cNvSpPr/>
          <p:nvPr/>
        </p:nvSpPr>
        <p:spPr bwMode="auto">
          <a:xfrm>
            <a:off x="2615821" y="338009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9" name="98 Elipse"/>
          <p:cNvSpPr/>
          <p:nvPr/>
        </p:nvSpPr>
        <p:spPr bwMode="auto">
          <a:xfrm>
            <a:off x="5647899" y="220866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0" name="99 Elipse"/>
          <p:cNvSpPr/>
          <p:nvPr/>
        </p:nvSpPr>
        <p:spPr bwMode="auto">
          <a:xfrm>
            <a:off x="3302758" y="391690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1" name="100 Elipse"/>
          <p:cNvSpPr/>
          <p:nvPr/>
        </p:nvSpPr>
        <p:spPr bwMode="auto">
          <a:xfrm>
            <a:off x="3987421" y="35643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2" name="101 Elipse"/>
          <p:cNvSpPr/>
          <p:nvPr/>
        </p:nvSpPr>
        <p:spPr bwMode="auto">
          <a:xfrm>
            <a:off x="5067869" y="288422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3" name="102 Elipse"/>
          <p:cNvSpPr/>
          <p:nvPr/>
        </p:nvSpPr>
        <p:spPr bwMode="auto">
          <a:xfrm>
            <a:off x="4264925" y="397832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4" name="103 Elipse"/>
          <p:cNvSpPr/>
          <p:nvPr/>
        </p:nvSpPr>
        <p:spPr bwMode="auto">
          <a:xfrm>
            <a:off x="4226257" y="444462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5" name="104 Elipse"/>
          <p:cNvSpPr/>
          <p:nvPr/>
        </p:nvSpPr>
        <p:spPr bwMode="auto">
          <a:xfrm>
            <a:off x="2618096" y="36416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6" name="105 Elipse"/>
          <p:cNvSpPr/>
          <p:nvPr/>
        </p:nvSpPr>
        <p:spPr bwMode="auto">
          <a:xfrm>
            <a:off x="4230806" y="38486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8" name="107 Elipse"/>
          <p:cNvSpPr/>
          <p:nvPr/>
        </p:nvSpPr>
        <p:spPr bwMode="auto">
          <a:xfrm>
            <a:off x="6391702" y="415346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15 Rectángulo"/>
          <p:cNvSpPr>
            <a:spLocks noChangeArrowheads="1"/>
          </p:cNvSpPr>
          <p:nvPr/>
        </p:nvSpPr>
        <p:spPr bwMode="auto">
          <a:xfrm>
            <a:off x="1827213" y="3254375"/>
            <a:ext cx="4560887" cy="1428750"/>
          </a:xfrm>
          <a:prstGeom prst="rect">
            <a:avLst/>
          </a:prstGeom>
          <a:solidFill>
            <a:srgbClr val="DE6B14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cxnSp>
        <p:nvCxnSpPr>
          <p:cNvPr id="6151" name="134 Conector recto de flecha"/>
          <p:cNvCxnSpPr>
            <a:cxnSpLocks noChangeShapeType="1"/>
          </p:cNvCxnSpPr>
          <p:nvPr/>
        </p:nvCxnSpPr>
        <p:spPr bwMode="auto">
          <a:xfrm rot="10800000">
            <a:off x="1047750" y="4705350"/>
            <a:ext cx="6156325" cy="1588"/>
          </a:xfrm>
          <a:prstGeom prst="straightConnector1">
            <a:avLst/>
          </a:prstGeom>
          <a:noFill/>
          <a:ln w="793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2" name="9 Rectángulo"/>
          <p:cNvSpPr>
            <a:spLocks noChangeArrowheads="1"/>
          </p:cNvSpPr>
          <p:nvPr/>
        </p:nvSpPr>
        <p:spPr bwMode="auto">
          <a:xfrm>
            <a:off x="1817688" y="1560513"/>
            <a:ext cx="5353050" cy="3155950"/>
          </a:xfrm>
          <a:prstGeom prst="rect">
            <a:avLst/>
          </a:prstGeom>
          <a:noFill/>
          <a:ln w="825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2698750" y="5986463"/>
            <a:ext cx="402907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Derechos </a:t>
            </a:r>
            <a:r>
              <a:rPr lang="es-MX" sz="28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sociales</a:t>
            </a:r>
            <a:r>
              <a:rPr lang="es-MX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s-ES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154" name="Rectangle 25"/>
          <p:cNvSpPr>
            <a:spLocks noChangeArrowheads="1"/>
          </p:cNvSpPr>
          <p:nvPr/>
        </p:nvSpPr>
        <p:spPr bwMode="auto">
          <a:xfrm rot="-5400000">
            <a:off x="4419600" y="4946651"/>
            <a:ext cx="369887" cy="159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rIns="0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9234" name="30 Conector recto"/>
          <p:cNvCxnSpPr>
            <a:cxnSpLocks noChangeShapeType="1"/>
          </p:cNvCxnSpPr>
          <p:nvPr/>
        </p:nvCxnSpPr>
        <p:spPr bwMode="auto">
          <a:xfrm rot="5400000">
            <a:off x="4825206" y="3140869"/>
            <a:ext cx="3144838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56" name="Text Box 5"/>
          <p:cNvSpPr txBox="1">
            <a:spLocks noChangeArrowheads="1"/>
          </p:cNvSpPr>
          <p:nvPr/>
        </p:nvSpPr>
        <p:spPr bwMode="auto">
          <a:xfrm>
            <a:off x="2190750" y="436563"/>
            <a:ext cx="695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Intensidad </a:t>
            </a:r>
            <a:r>
              <a:rPr lang="es-ES_tradnl" sz="32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de la pobreza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157" name="122 Conector recto de flecha"/>
          <p:cNvCxnSpPr>
            <a:cxnSpLocks noChangeShapeType="1"/>
          </p:cNvCxnSpPr>
          <p:nvPr/>
        </p:nvCxnSpPr>
        <p:spPr bwMode="auto">
          <a:xfrm rot="16200000" flipV="1">
            <a:off x="-412750" y="3189288"/>
            <a:ext cx="4471988" cy="11112"/>
          </a:xfrm>
          <a:prstGeom prst="straightConnector1">
            <a:avLst/>
          </a:prstGeom>
          <a:noFill/>
          <a:ln w="6794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4" name="43 CuadroTexto"/>
          <p:cNvSpPr txBox="1">
            <a:spLocks noChangeArrowheads="1"/>
          </p:cNvSpPr>
          <p:nvPr/>
        </p:nvSpPr>
        <p:spPr bwMode="auto">
          <a:xfrm>
            <a:off x="1149350" y="3067050"/>
            <a:ext cx="7350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 i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LBE</a:t>
            </a:r>
            <a:endParaRPr lang="es-ES" sz="2000" b="1" i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" name="40 Conector recto"/>
          <p:cNvCxnSpPr>
            <a:cxnSpLocks noChangeShapeType="1"/>
          </p:cNvCxnSpPr>
          <p:nvPr/>
        </p:nvCxnSpPr>
        <p:spPr bwMode="auto">
          <a:xfrm rot="10800000" flipH="1">
            <a:off x="1828800" y="3249613"/>
            <a:ext cx="535305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80" name="132 CuadroTexto"/>
          <p:cNvSpPr txBox="1">
            <a:spLocks noChangeArrowheads="1"/>
          </p:cNvSpPr>
          <p:nvPr/>
        </p:nvSpPr>
        <p:spPr bwMode="auto">
          <a:xfrm>
            <a:off x="6467475" y="1527175"/>
            <a:ext cx="769938" cy="46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>
                <a:latin typeface="Tahoma" pitchFamily="34" charset="0"/>
                <a:cs typeface="Tahoma" pitchFamily="34" charset="0"/>
              </a:rPr>
              <a:t>Sin</a:t>
            </a:r>
            <a:endParaRPr lang="es-ES" b="1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102 Grupo"/>
          <p:cNvGrpSpPr>
            <a:grpSpLocks/>
          </p:cNvGrpSpPr>
          <p:nvPr/>
        </p:nvGrpSpPr>
        <p:grpSpPr bwMode="auto">
          <a:xfrm>
            <a:off x="4360035" y="4741860"/>
            <a:ext cx="3009140" cy="492128"/>
            <a:chOff x="5126924" y="5032372"/>
            <a:chExt cx="2203250" cy="492128"/>
          </a:xfrm>
        </p:grpSpPr>
        <p:sp>
          <p:nvSpPr>
            <p:cNvPr id="6178" name="22 CuadroTexto"/>
            <p:cNvSpPr txBox="1">
              <a:spLocks noChangeArrowheads="1"/>
            </p:cNvSpPr>
            <p:nvPr/>
          </p:nvSpPr>
          <p:spPr bwMode="auto">
            <a:xfrm>
              <a:off x="6526899" y="5062538"/>
              <a:ext cx="80327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dirty="0">
                  <a:latin typeface="Tahoma" pitchFamily="34" charset="0"/>
                  <a:cs typeface="Tahoma" pitchFamily="34" charset="0"/>
                </a:rPr>
                <a:t>0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79" name="26 CuadroTexto"/>
            <p:cNvSpPr txBox="1">
              <a:spLocks noChangeArrowheads="1"/>
            </p:cNvSpPr>
            <p:nvPr/>
          </p:nvSpPr>
          <p:spPr bwMode="auto">
            <a:xfrm>
              <a:off x="5126924" y="5032372"/>
              <a:ext cx="2551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MX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6" name="29 Rectángulo"/>
          <p:cNvSpPr>
            <a:spLocks noChangeArrowheads="1"/>
          </p:cNvSpPr>
          <p:nvPr/>
        </p:nvSpPr>
        <p:spPr bwMode="auto">
          <a:xfrm>
            <a:off x="6399561" y="1586969"/>
            <a:ext cx="781050" cy="1669187"/>
          </a:xfrm>
          <a:prstGeom prst="rect">
            <a:avLst/>
          </a:prstGeom>
          <a:solidFill>
            <a:srgbClr val="00B050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43" name="22 CuadroTexto"/>
          <p:cNvSpPr txBox="1">
            <a:spLocks noChangeArrowheads="1"/>
          </p:cNvSpPr>
          <p:nvPr/>
        </p:nvSpPr>
        <p:spPr bwMode="auto">
          <a:xfrm>
            <a:off x="2606723" y="4760652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5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" name="22 CuadroTexto"/>
          <p:cNvSpPr txBox="1">
            <a:spLocks noChangeArrowheads="1"/>
          </p:cNvSpPr>
          <p:nvPr/>
        </p:nvSpPr>
        <p:spPr bwMode="auto">
          <a:xfrm>
            <a:off x="5229366" y="477657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2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" name="22 CuadroTexto"/>
          <p:cNvSpPr txBox="1">
            <a:spLocks noChangeArrowheads="1"/>
          </p:cNvSpPr>
          <p:nvPr/>
        </p:nvSpPr>
        <p:spPr bwMode="auto">
          <a:xfrm>
            <a:off x="3441497" y="476292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4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22 CuadroTexto"/>
          <p:cNvSpPr txBox="1">
            <a:spLocks noChangeArrowheads="1"/>
          </p:cNvSpPr>
          <p:nvPr/>
        </p:nvSpPr>
        <p:spPr bwMode="auto">
          <a:xfrm>
            <a:off x="6018662" y="4774300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1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22 CuadroTexto"/>
          <p:cNvSpPr txBox="1">
            <a:spLocks noChangeArrowheads="1"/>
          </p:cNvSpPr>
          <p:nvPr/>
        </p:nvSpPr>
        <p:spPr bwMode="auto">
          <a:xfrm>
            <a:off x="1885665" y="4762928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6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4" name="33 Elipse"/>
          <p:cNvSpPr/>
          <p:nvPr/>
        </p:nvSpPr>
        <p:spPr bwMode="auto">
          <a:xfrm>
            <a:off x="3411940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5" name="34 Elipse"/>
          <p:cNvSpPr/>
          <p:nvPr/>
        </p:nvSpPr>
        <p:spPr bwMode="auto">
          <a:xfrm>
            <a:off x="3482454" y="198120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6" name="35 Elipse"/>
          <p:cNvSpPr/>
          <p:nvPr/>
        </p:nvSpPr>
        <p:spPr bwMode="auto">
          <a:xfrm>
            <a:off x="5163403" y="192888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8" name="37 Elipse"/>
          <p:cNvSpPr/>
          <p:nvPr/>
        </p:nvSpPr>
        <p:spPr bwMode="auto">
          <a:xfrm>
            <a:off x="3500651" y="307757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9" name="38 Elipse"/>
          <p:cNvSpPr/>
          <p:nvPr/>
        </p:nvSpPr>
        <p:spPr bwMode="auto">
          <a:xfrm>
            <a:off x="3734938" y="404883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0" name="39 Elipse"/>
          <p:cNvSpPr/>
          <p:nvPr/>
        </p:nvSpPr>
        <p:spPr bwMode="auto">
          <a:xfrm>
            <a:off x="4214883" y="416029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2" name="41 Elipse"/>
          <p:cNvSpPr/>
          <p:nvPr/>
        </p:nvSpPr>
        <p:spPr bwMode="auto">
          <a:xfrm>
            <a:off x="2279176" y="414891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8" name="47 Elipse"/>
          <p:cNvSpPr/>
          <p:nvPr/>
        </p:nvSpPr>
        <p:spPr bwMode="auto">
          <a:xfrm>
            <a:off x="3345977" y="441050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9" name="48 Elipse"/>
          <p:cNvSpPr/>
          <p:nvPr/>
        </p:nvSpPr>
        <p:spPr bwMode="auto">
          <a:xfrm>
            <a:off x="2815989" y="407158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1" name="50 Elipse"/>
          <p:cNvSpPr/>
          <p:nvPr/>
        </p:nvSpPr>
        <p:spPr bwMode="auto">
          <a:xfrm>
            <a:off x="2709081" y="442869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4" name="53 Elipse"/>
          <p:cNvSpPr/>
          <p:nvPr/>
        </p:nvSpPr>
        <p:spPr bwMode="auto">
          <a:xfrm>
            <a:off x="3885063" y="428084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6" name="55 Elipse"/>
          <p:cNvSpPr/>
          <p:nvPr/>
        </p:nvSpPr>
        <p:spPr bwMode="auto">
          <a:xfrm>
            <a:off x="2427027" y="395557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0" name="59 Elipse"/>
          <p:cNvSpPr/>
          <p:nvPr/>
        </p:nvSpPr>
        <p:spPr bwMode="auto">
          <a:xfrm>
            <a:off x="4749421" y="352112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2" name="61 Elipse"/>
          <p:cNvSpPr/>
          <p:nvPr/>
        </p:nvSpPr>
        <p:spPr bwMode="auto">
          <a:xfrm>
            <a:off x="3550693" y="352339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3" name="62 Elipse"/>
          <p:cNvSpPr/>
          <p:nvPr/>
        </p:nvSpPr>
        <p:spPr bwMode="auto">
          <a:xfrm>
            <a:off x="4808561" y="40852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4" name="63 Elipse"/>
          <p:cNvSpPr/>
          <p:nvPr/>
        </p:nvSpPr>
        <p:spPr bwMode="auto">
          <a:xfrm>
            <a:off x="4906371" y="33914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5" name="64 Elipse"/>
          <p:cNvSpPr/>
          <p:nvPr/>
        </p:nvSpPr>
        <p:spPr bwMode="auto">
          <a:xfrm>
            <a:off x="5468204" y="422625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6" name="65 Elipse"/>
          <p:cNvSpPr/>
          <p:nvPr/>
        </p:nvSpPr>
        <p:spPr bwMode="auto">
          <a:xfrm>
            <a:off x="3013881" y="422853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7" name="66 Elipse"/>
          <p:cNvSpPr/>
          <p:nvPr/>
        </p:nvSpPr>
        <p:spPr bwMode="auto">
          <a:xfrm>
            <a:off x="6673756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8" name="67 Elipse"/>
          <p:cNvSpPr/>
          <p:nvPr/>
        </p:nvSpPr>
        <p:spPr bwMode="auto">
          <a:xfrm>
            <a:off x="6594144" y="355069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9" name="68 Elipse"/>
          <p:cNvSpPr/>
          <p:nvPr/>
        </p:nvSpPr>
        <p:spPr bwMode="auto">
          <a:xfrm>
            <a:off x="6719249" y="409887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0" name="69 Elipse"/>
          <p:cNvSpPr/>
          <p:nvPr/>
        </p:nvSpPr>
        <p:spPr bwMode="auto">
          <a:xfrm>
            <a:off x="6107373" y="366442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1" name="70 Elipse"/>
          <p:cNvSpPr/>
          <p:nvPr/>
        </p:nvSpPr>
        <p:spPr bwMode="auto">
          <a:xfrm>
            <a:off x="5672920" y="361210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2" name="71 Elipse"/>
          <p:cNvSpPr/>
          <p:nvPr/>
        </p:nvSpPr>
        <p:spPr bwMode="auto">
          <a:xfrm>
            <a:off x="3136710" y="345060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4" name="73 Elipse"/>
          <p:cNvSpPr/>
          <p:nvPr/>
        </p:nvSpPr>
        <p:spPr bwMode="auto">
          <a:xfrm>
            <a:off x="5679743" y="39328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5" name="74 Elipse"/>
          <p:cNvSpPr/>
          <p:nvPr/>
        </p:nvSpPr>
        <p:spPr bwMode="auto">
          <a:xfrm>
            <a:off x="2634019" y="216999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7" name="76 Elipse"/>
          <p:cNvSpPr/>
          <p:nvPr/>
        </p:nvSpPr>
        <p:spPr bwMode="auto">
          <a:xfrm>
            <a:off x="4287672" y="2144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8" name="77 Elipse"/>
          <p:cNvSpPr/>
          <p:nvPr/>
        </p:nvSpPr>
        <p:spPr bwMode="auto">
          <a:xfrm>
            <a:off x="4276299" y="270680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9" name="78 Elipse"/>
          <p:cNvSpPr/>
          <p:nvPr/>
        </p:nvSpPr>
        <p:spPr bwMode="auto">
          <a:xfrm>
            <a:off x="4592472" y="24497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0" name="79 Elipse"/>
          <p:cNvSpPr/>
          <p:nvPr/>
        </p:nvSpPr>
        <p:spPr bwMode="auto">
          <a:xfrm>
            <a:off x="4253552" y="34892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4" name="83 Elipse"/>
          <p:cNvSpPr/>
          <p:nvPr/>
        </p:nvSpPr>
        <p:spPr bwMode="auto">
          <a:xfrm>
            <a:off x="5061045" y="433771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5" name="84 Elipse"/>
          <p:cNvSpPr/>
          <p:nvPr/>
        </p:nvSpPr>
        <p:spPr bwMode="auto">
          <a:xfrm>
            <a:off x="5158855" y="402609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6" name="85 Elipse"/>
          <p:cNvSpPr/>
          <p:nvPr/>
        </p:nvSpPr>
        <p:spPr bwMode="auto">
          <a:xfrm>
            <a:off x="4970060" y="364622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7" name="86 Elipse"/>
          <p:cNvSpPr/>
          <p:nvPr/>
        </p:nvSpPr>
        <p:spPr bwMode="auto">
          <a:xfrm>
            <a:off x="5354472" y="328001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8" name="87 Elipse"/>
          <p:cNvSpPr/>
          <p:nvPr/>
        </p:nvSpPr>
        <p:spPr bwMode="auto">
          <a:xfrm>
            <a:off x="6912591" y="249071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9" name="88 Elipse"/>
          <p:cNvSpPr/>
          <p:nvPr/>
        </p:nvSpPr>
        <p:spPr bwMode="auto">
          <a:xfrm>
            <a:off x="6641911" y="200167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0" name="89 Elipse"/>
          <p:cNvSpPr/>
          <p:nvPr/>
        </p:nvSpPr>
        <p:spPr bwMode="auto">
          <a:xfrm>
            <a:off x="3832747" y="386004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1" name="90 Elipse"/>
          <p:cNvSpPr/>
          <p:nvPr/>
        </p:nvSpPr>
        <p:spPr bwMode="auto">
          <a:xfrm>
            <a:off x="5991368" y="289332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2" name="91 Elipse"/>
          <p:cNvSpPr/>
          <p:nvPr/>
        </p:nvSpPr>
        <p:spPr bwMode="auto">
          <a:xfrm>
            <a:off x="5597857" y="255440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3" name="92 Elipse"/>
          <p:cNvSpPr/>
          <p:nvPr/>
        </p:nvSpPr>
        <p:spPr bwMode="auto">
          <a:xfrm>
            <a:off x="5927678" y="434453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4" name="93 Elipse"/>
          <p:cNvSpPr/>
          <p:nvPr/>
        </p:nvSpPr>
        <p:spPr bwMode="auto">
          <a:xfrm>
            <a:off x="5356746" y="38691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5" name="94 Elipse"/>
          <p:cNvSpPr/>
          <p:nvPr/>
        </p:nvSpPr>
        <p:spPr bwMode="auto">
          <a:xfrm>
            <a:off x="6573672" y="4430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6" name="95 Elipse"/>
          <p:cNvSpPr/>
          <p:nvPr/>
        </p:nvSpPr>
        <p:spPr bwMode="auto">
          <a:xfrm>
            <a:off x="3061648" y="265221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7" name="96 Elipse"/>
          <p:cNvSpPr/>
          <p:nvPr/>
        </p:nvSpPr>
        <p:spPr bwMode="auto">
          <a:xfrm>
            <a:off x="4469642" y="326863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8" name="97 Elipse"/>
          <p:cNvSpPr/>
          <p:nvPr/>
        </p:nvSpPr>
        <p:spPr bwMode="auto">
          <a:xfrm>
            <a:off x="2034796" y="346582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9" name="98 Elipse"/>
          <p:cNvSpPr/>
          <p:nvPr/>
        </p:nvSpPr>
        <p:spPr bwMode="auto">
          <a:xfrm>
            <a:off x="5647899" y="220866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0" name="99 Elipse"/>
          <p:cNvSpPr/>
          <p:nvPr/>
        </p:nvSpPr>
        <p:spPr bwMode="auto">
          <a:xfrm>
            <a:off x="3302758" y="391690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1" name="100 Elipse"/>
          <p:cNvSpPr/>
          <p:nvPr/>
        </p:nvSpPr>
        <p:spPr bwMode="auto">
          <a:xfrm>
            <a:off x="3987421" y="35643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2" name="101 Elipse"/>
          <p:cNvSpPr/>
          <p:nvPr/>
        </p:nvSpPr>
        <p:spPr bwMode="auto">
          <a:xfrm>
            <a:off x="5067869" y="288422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3" name="102 Elipse"/>
          <p:cNvSpPr/>
          <p:nvPr/>
        </p:nvSpPr>
        <p:spPr bwMode="auto">
          <a:xfrm>
            <a:off x="4264925" y="397832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4" name="103 Elipse"/>
          <p:cNvSpPr/>
          <p:nvPr/>
        </p:nvSpPr>
        <p:spPr bwMode="auto">
          <a:xfrm>
            <a:off x="4226257" y="444462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5" name="104 Elipse"/>
          <p:cNvSpPr/>
          <p:nvPr/>
        </p:nvSpPr>
        <p:spPr bwMode="auto">
          <a:xfrm>
            <a:off x="2618096" y="36416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6" name="105 Elipse"/>
          <p:cNvSpPr/>
          <p:nvPr/>
        </p:nvSpPr>
        <p:spPr bwMode="auto">
          <a:xfrm>
            <a:off x="4230806" y="38486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8" name="107 Elipse"/>
          <p:cNvSpPr/>
          <p:nvPr/>
        </p:nvSpPr>
        <p:spPr bwMode="auto">
          <a:xfrm>
            <a:off x="6391702" y="415346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pic>
        <p:nvPicPr>
          <p:cNvPr id="82" name="81 Imagen" descr="icon_azul_present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7450" y="3383906"/>
            <a:ext cx="194400" cy="388800"/>
          </a:xfrm>
          <a:prstGeom prst="rect">
            <a:avLst/>
          </a:prstGeom>
        </p:spPr>
      </p:pic>
      <p:sp>
        <p:nvSpPr>
          <p:cNvPr id="115" name="114 Elipse"/>
          <p:cNvSpPr/>
          <p:nvPr/>
        </p:nvSpPr>
        <p:spPr bwMode="auto">
          <a:xfrm>
            <a:off x="2555402" y="3548417"/>
            <a:ext cx="81886" cy="81887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16" name="115 Elipse"/>
          <p:cNvSpPr/>
          <p:nvPr/>
        </p:nvSpPr>
        <p:spPr bwMode="auto">
          <a:xfrm>
            <a:off x="6033306" y="3496101"/>
            <a:ext cx="81886" cy="81887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pic>
        <p:nvPicPr>
          <p:cNvPr id="81" name="80 Imagen" descr="icon_amarillo presen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4278" y="3414107"/>
            <a:ext cx="194400" cy="388800"/>
          </a:xfrm>
          <a:prstGeom prst="rect">
            <a:avLst/>
          </a:prstGeom>
        </p:spPr>
      </p:pic>
      <p:sp>
        <p:nvSpPr>
          <p:cNvPr id="83" name="82 Flecha derecha"/>
          <p:cNvSpPr/>
          <p:nvPr/>
        </p:nvSpPr>
        <p:spPr bwMode="auto">
          <a:xfrm rot="10800000">
            <a:off x="2943225" y="3924300"/>
            <a:ext cx="2762250" cy="323850"/>
          </a:xfrm>
          <a:prstGeom prst="rightArrow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7" name="106 CuadroTexto"/>
          <p:cNvSpPr txBox="1"/>
          <p:nvPr/>
        </p:nvSpPr>
        <p:spPr>
          <a:xfrm>
            <a:off x="5668768" y="3854605"/>
            <a:ext cx="79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66FFFF"/>
                </a:solidFill>
                <a:latin typeface="Tahoma" pitchFamily="34" charset="0"/>
                <a:cs typeface="Tahoma" pitchFamily="34" charset="0"/>
              </a:rPr>
              <a:t>1.3</a:t>
            </a:r>
            <a:endParaRPr lang="es-ES" b="1" dirty="0">
              <a:solidFill>
                <a:srgbClr val="66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2133599" y="3876675"/>
            <a:ext cx="79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FFFFCC"/>
                </a:solidFill>
                <a:latin typeface="Tahoma" pitchFamily="34" charset="0"/>
                <a:cs typeface="Tahoma" pitchFamily="34" charset="0"/>
              </a:rPr>
              <a:t>5.7</a:t>
            </a:r>
            <a:endParaRPr lang="es-ES" b="1" dirty="0">
              <a:solidFill>
                <a:srgbClr val="FFFF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07" grpId="0"/>
      <p:bldP spid="1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 Grupo"/>
          <p:cNvGrpSpPr>
            <a:grpSpLocks/>
          </p:cNvGrpSpPr>
          <p:nvPr/>
        </p:nvGrpSpPr>
        <p:grpSpPr bwMode="auto">
          <a:xfrm>
            <a:off x="1845604" y="3240477"/>
            <a:ext cx="4574865" cy="1476490"/>
            <a:chOff x="2554288" y="4589464"/>
            <a:chExt cx="4560887" cy="1476490"/>
          </a:xfrm>
        </p:grpSpPr>
        <p:sp>
          <p:nvSpPr>
            <p:cNvPr id="113" name="15 Rectángulo"/>
            <p:cNvSpPr>
              <a:spLocks noChangeArrowheads="1"/>
            </p:cNvSpPr>
            <p:nvPr/>
          </p:nvSpPr>
          <p:spPr bwMode="auto">
            <a:xfrm>
              <a:off x="5334634" y="4613315"/>
              <a:ext cx="1749815" cy="1452639"/>
            </a:xfrm>
            <a:prstGeom prst="rect">
              <a:avLst/>
            </a:prstGeom>
            <a:solidFill>
              <a:srgbClr val="A86B14"/>
            </a:solidFill>
            <a:ln w="2857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4" name="15 Rectángulo"/>
            <p:cNvSpPr>
              <a:spLocks noChangeArrowheads="1"/>
            </p:cNvSpPr>
            <p:nvPr/>
          </p:nvSpPr>
          <p:spPr bwMode="auto">
            <a:xfrm>
              <a:off x="2554288" y="4589464"/>
              <a:ext cx="4560887" cy="595544"/>
            </a:xfrm>
            <a:prstGeom prst="rect">
              <a:avLst/>
            </a:prstGeom>
            <a:solidFill>
              <a:srgbClr val="A86B14"/>
            </a:solidFill>
            <a:ln w="2857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9" name="58 Rectángulo"/>
          <p:cNvSpPr>
            <a:spLocks noChangeArrowheads="1"/>
          </p:cNvSpPr>
          <p:nvPr/>
        </p:nvSpPr>
        <p:spPr bwMode="auto">
          <a:xfrm>
            <a:off x="1838325" y="3813175"/>
            <a:ext cx="2800350" cy="863600"/>
          </a:xfrm>
          <a:prstGeom prst="rect">
            <a:avLst/>
          </a:prstGeom>
          <a:solidFill>
            <a:srgbClr val="8B1F17"/>
          </a:solidFill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cxnSp>
        <p:nvCxnSpPr>
          <p:cNvPr id="6151" name="134 Conector recto de flecha"/>
          <p:cNvCxnSpPr>
            <a:cxnSpLocks noChangeShapeType="1"/>
          </p:cNvCxnSpPr>
          <p:nvPr/>
        </p:nvCxnSpPr>
        <p:spPr bwMode="auto">
          <a:xfrm rot="10800000">
            <a:off x="1047750" y="4705350"/>
            <a:ext cx="6156325" cy="1588"/>
          </a:xfrm>
          <a:prstGeom prst="straightConnector1">
            <a:avLst/>
          </a:prstGeom>
          <a:noFill/>
          <a:ln w="793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2" name="9 Rectángulo"/>
          <p:cNvSpPr>
            <a:spLocks noChangeArrowheads="1"/>
          </p:cNvSpPr>
          <p:nvPr/>
        </p:nvSpPr>
        <p:spPr bwMode="auto">
          <a:xfrm>
            <a:off x="1817688" y="1560513"/>
            <a:ext cx="5353050" cy="3155950"/>
          </a:xfrm>
          <a:prstGeom prst="rect">
            <a:avLst/>
          </a:prstGeom>
          <a:noFill/>
          <a:ln w="825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2698750" y="5986463"/>
            <a:ext cx="402907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Derechos </a:t>
            </a:r>
            <a:r>
              <a:rPr lang="es-MX" sz="28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sociales</a:t>
            </a:r>
            <a:r>
              <a:rPr lang="es-MX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s-ES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154" name="Rectangle 25"/>
          <p:cNvSpPr>
            <a:spLocks noChangeArrowheads="1"/>
          </p:cNvSpPr>
          <p:nvPr/>
        </p:nvSpPr>
        <p:spPr bwMode="auto">
          <a:xfrm rot="-5400000">
            <a:off x="4419600" y="4946651"/>
            <a:ext cx="369887" cy="159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rIns="0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9234" name="30 Conector recto"/>
          <p:cNvCxnSpPr>
            <a:cxnSpLocks noChangeShapeType="1"/>
          </p:cNvCxnSpPr>
          <p:nvPr/>
        </p:nvCxnSpPr>
        <p:spPr bwMode="auto">
          <a:xfrm rot="5400000">
            <a:off x="4825206" y="3140869"/>
            <a:ext cx="3144838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56" name="Text Box 5"/>
          <p:cNvSpPr txBox="1">
            <a:spLocks noChangeArrowheads="1"/>
          </p:cNvSpPr>
          <p:nvPr/>
        </p:nvSpPr>
        <p:spPr bwMode="auto">
          <a:xfrm>
            <a:off x="2190750" y="436563"/>
            <a:ext cx="695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Intensidad </a:t>
            </a:r>
            <a:r>
              <a:rPr lang="es-ES_tradnl" sz="32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de la pobreza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157" name="122 Conector recto de flecha"/>
          <p:cNvCxnSpPr>
            <a:cxnSpLocks noChangeShapeType="1"/>
          </p:cNvCxnSpPr>
          <p:nvPr/>
        </p:nvCxnSpPr>
        <p:spPr bwMode="auto">
          <a:xfrm rot="16200000" flipV="1">
            <a:off x="-412750" y="3189288"/>
            <a:ext cx="4471988" cy="11112"/>
          </a:xfrm>
          <a:prstGeom prst="straightConnector1">
            <a:avLst/>
          </a:prstGeom>
          <a:noFill/>
          <a:ln w="6794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4" name="43 CuadroTexto"/>
          <p:cNvSpPr txBox="1">
            <a:spLocks noChangeArrowheads="1"/>
          </p:cNvSpPr>
          <p:nvPr/>
        </p:nvSpPr>
        <p:spPr bwMode="auto">
          <a:xfrm>
            <a:off x="1149350" y="3067050"/>
            <a:ext cx="7350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 i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LBE</a:t>
            </a:r>
            <a:endParaRPr lang="es-ES" sz="2000" b="1" i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" name="40 Conector recto"/>
          <p:cNvCxnSpPr>
            <a:cxnSpLocks noChangeShapeType="1"/>
          </p:cNvCxnSpPr>
          <p:nvPr/>
        </p:nvCxnSpPr>
        <p:spPr bwMode="auto">
          <a:xfrm rot="10800000" flipH="1">
            <a:off x="1828800" y="3249613"/>
            <a:ext cx="535305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80" name="132 CuadroTexto"/>
          <p:cNvSpPr txBox="1">
            <a:spLocks noChangeArrowheads="1"/>
          </p:cNvSpPr>
          <p:nvPr/>
        </p:nvSpPr>
        <p:spPr bwMode="auto">
          <a:xfrm>
            <a:off x="6467475" y="1527175"/>
            <a:ext cx="769938" cy="46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>
                <a:latin typeface="Tahoma" pitchFamily="34" charset="0"/>
                <a:cs typeface="Tahoma" pitchFamily="34" charset="0"/>
              </a:rPr>
              <a:t>Sin</a:t>
            </a:r>
            <a:endParaRPr lang="es-ES" b="1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7" name="56 Conector recto"/>
          <p:cNvCxnSpPr>
            <a:cxnSpLocks noChangeShapeType="1"/>
          </p:cNvCxnSpPr>
          <p:nvPr/>
        </p:nvCxnSpPr>
        <p:spPr bwMode="auto">
          <a:xfrm>
            <a:off x="1814513" y="3819525"/>
            <a:ext cx="283210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58" name="18 Conector recto"/>
          <p:cNvCxnSpPr>
            <a:cxnSpLocks noChangeShapeType="1"/>
          </p:cNvCxnSpPr>
          <p:nvPr/>
        </p:nvCxnSpPr>
        <p:spPr bwMode="auto">
          <a:xfrm rot="16200000" flipH="1">
            <a:off x="4195763" y="4278313"/>
            <a:ext cx="86360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3" name="102 Grupo"/>
          <p:cNvGrpSpPr>
            <a:grpSpLocks/>
          </p:cNvGrpSpPr>
          <p:nvPr/>
        </p:nvGrpSpPr>
        <p:grpSpPr bwMode="auto">
          <a:xfrm>
            <a:off x="4360035" y="4741860"/>
            <a:ext cx="3009140" cy="492128"/>
            <a:chOff x="5126924" y="5032372"/>
            <a:chExt cx="2203250" cy="492128"/>
          </a:xfrm>
        </p:grpSpPr>
        <p:sp>
          <p:nvSpPr>
            <p:cNvPr id="6178" name="22 CuadroTexto"/>
            <p:cNvSpPr txBox="1">
              <a:spLocks noChangeArrowheads="1"/>
            </p:cNvSpPr>
            <p:nvPr/>
          </p:nvSpPr>
          <p:spPr bwMode="auto">
            <a:xfrm>
              <a:off x="6526899" y="5062538"/>
              <a:ext cx="80327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dirty="0">
                  <a:latin typeface="Tahoma" pitchFamily="34" charset="0"/>
                  <a:cs typeface="Tahoma" pitchFamily="34" charset="0"/>
                </a:rPr>
                <a:t>0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79" name="26 CuadroTexto"/>
            <p:cNvSpPr txBox="1">
              <a:spLocks noChangeArrowheads="1"/>
            </p:cNvSpPr>
            <p:nvPr/>
          </p:nvSpPr>
          <p:spPr bwMode="auto">
            <a:xfrm>
              <a:off x="5126924" y="5032372"/>
              <a:ext cx="2551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MX" dirty="0" smtClean="0">
                  <a:latin typeface="Tahoma" pitchFamily="34" charset="0"/>
                  <a:cs typeface="Tahoma" pitchFamily="34" charset="0"/>
                </a:rPr>
                <a:t>3</a:t>
              </a:r>
              <a:endParaRPr lang="es-ES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6" name="29 Rectángulo"/>
          <p:cNvSpPr>
            <a:spLocks noChangeArrowheads="1"/>
          </p:cNvSpPr>
          <p:nvPr/>
        </p:nvSpPr>
        <p:spPr bwMode="auto">
          <a:xfrm>
            <a:off x="6399561" y="1586969"/>
            <a:ext cx="748371" cy="1646885"/>
          </a:xfrm>
          <a:prstGeom prst="rect">
            <a:avLst/>
          </a:prstGeom>
          <a:solidFill>
            <a:srgbClr val="00B050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43" name="22 CuadroTexto"/>
          <p:cNvSpPr txBox="1">
            <a:spLocks noChangeArrowheads="1"/>
          </p:cNvSpPr>
          <p:nvPr/>
        </p:nvSpPr>
        <p:spPr bwMode="auto">
          <a:xfrm>
            <a:off x="2606723" y="4760652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5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" name="22 CuadroTexto"/>
          <p:cNvSpPr txBox="1">
            <a:spLocks noChangeArrowheads="1"/>
          </p:cNvSpPr>
          <p:nvPr/>
        </p:nvSpPr>
        <p:spPr bwMode="auto">
          <a:xfrm>
            <a:off x="5229366" y="477657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2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" name="22 CuadroTexto"/>
          <p:cNvSpPr txBox="1">
            <a:spLocks noChangeArrowheads="1"/>
          </p:cNvSpPr>
          <p:nvPr/>
        </p:nvSpPr>
        <p:spPr bwMode="auto">
          <a:xfrm>
            <a:off x="3441497" y="4762927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4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22 CuadroTexto"/>
          <p:cNvSpPr txBox="1">
            <a:spLocks noChangeArrowheads="1"/>
          </p:cNvSpPr>
          <p:nvPr/>
        </p:nvSpPr>
        <p:spPr bwMode="auto">
          <a:xfrm>
            <a:off x="6018662" y="4774300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1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22 CuadroTexto"/>
          <p:cNvSpPr txBox="1">
            <a:spLocks noChangeArrowheads="1"/>
          </p:cNvSpPr>
          <p:nvPr/>
        </p:nvSpPr>
        <p:spPr bwMode="auto">
          <a:xfrm>
            <a:off x="1885665" y="4762928"/>
            <a:ext cx="40943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latin typeface="Tahoma" pitchFamily="34" charset="0"/>
                <a:cs typeface="Tahoma" pitchFamily="34" charset="0"/>
              </a:rPr>
              <a:t>6</a:t>
            </a:r>
            <a:endParaRPr lang="es-E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1" name="60 CuadroTexto"/>
          <p:cNvSpPr txBox="1">
            <a:spLocks noChangeArrowheads="1"/>
          </p:cNvSpPr>
          <p:nvPr/>
        </p:nvSpPr>
        <p:spPr bwMode="auto">
          <a:xfrm>
            <a:off x="1069739" y="3642531"/>
            <a:ext cx="7350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 i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LBM</a:t>
            </a:r>
            <a:endParaRPr lang="es-ES" sz="2000" b="1" i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4" name="33 Elipse"/>
          <p:cNvSpPr/>
          <p:nvPr/>
        </p:nvSpPr>
        <p:spPr bwMode="auto">
          <a:xfrm>
            <a:off x="3411940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5" name="34 Elipse"/>
          <p:cNvSpPr/>
          <p:nvPr/>
        </p:nvSpPr>
        <p:spPr bwMode="auto">
          <a:xfrm>
            <a:off x="3482454" y="198120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6" name="35 Elipse"/>
          <p:cNvSpPr/>
          <p:nvPr/>
        </p:nvSpPr>
        <p:spPr bwMode="auto">
          <a:xfrm>
            <a:off x="5163403" y="192888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8" name="37 Elipse"/>
          <p:cNvSpPr/>
          <p:nvPr/>
        </p:nvSpPr>
        <p:spPr bwMode="auto">
          <a:xfrm>
            <a:off x="3500651" y="307757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9" name="38 Elipse"/>
          <p:cNvSpPr/>
          <p:nvPr/>
        </p:nvSpPr>
        <p:spPr bwMode="auto">
          <a:xfrm>
            <a:off x="3734938" y="404883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0" name="39 Elipse"/>
          <p:cNvSpPr/>
          <p:nvPr/>
        </p:nvSpPr>
        <p:spPr bwMode="auto">
          <a:xfrm>
            <a:off x="4214883" y="4160292"/>
            <a:ext cx="81886" cy="81887"/>
          </a:xfrm>
          <a:prstGeom prst="ellipse">
            <a:avLst/>
          </a:prstGeom>
          <a:solidFill>
            <a:srgbClr val="FF7C8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2" name="41 Elipse"/>
          <p:cNvSpPr/>
          <p:nvPr/>
        </p:nvSpPr>
        <p:spPr bwMode="auto">
          <a:xfrm>
            <a:off x="2279176" y="4148919"/>
            <a:ext cx="81886" cy="81887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8" name="47 Elipse"/>
          <p:cNvSpPr/>
          <p:nvPr/>
        </p:nvSpPr>
        <p:spPr bwMode="auto">
          <a:xfrm>
            <a:off x="3345977" y="441050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49" name="48 Elipse"/>
          <p:cNvSpPr/>
          <p:nvPr/>
        </p:nvSpPr>
        <p:spPr bwMode="auto">
          <a:xfrm>
            <a:off x="2815989" y="407158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1" name="50 Elipse"/>
          <p:cNvSpPr/>
          <p:nvPr/>
        </p:nvSpPr>
        <p:spPr bwMode="auto">
          <a:xfrm>
            <a:off x="2709081" y="442869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4" name="53 Elipse"/>
          <p:cNvSpPr/>
          <p:nvPr/>
        </p:nvSpPr>
        <p:spPr bwMode="auto">
          <a:xfrm>
            <a:off x="3885063" y="428084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6" name="55 Elipse"/>
          <p:cNvSpPr/>
          <p:nvPr/>
        </p:nvSpPr>
        <p:spPr bwMode="auto">
          <a:xfrm>
            <a:off x="2427027" y="395557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0" name="59 Elipse"/>
          <p:cNvSpPr/>
          <p:nvPr/>
        </p:nvSpPr>
        <p:spPr bwMode="auto">
          <a:xfrm>
            <a:off x="4749421" y="352112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2" name="61 Elipse"/>
          <p:cNvSpPr/>
          <p:nvPr/>
        </p:nvSpPr>
        <p:spPr bwMode="auto">
          <a:xfrm>
            <a:off x="3550693" y="352339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3" name="62 Elipse"/>
          <p:cNvSpPr/>
          <p:nvPr/>
        </p:nvSpPr>
        <p:spPr bwMode="auto">
          <a:xfrm>
            <a:off x="4808561" y="40852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4" name="63 Elipse"/>
          <p:cNvSpPr/>
          <p:nvPr/>
        </p:nvSpPr>
        <p:spPr bwMode="auto">
          <a:xfrm>
            <a:off x="4906371" y="33914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5" name="64 Elipse"/>
          <p:cNvSpPr/>
          <p:nvPr/>
        </p:nvSpPr>
        <p:spPr bwMode="auto">
          <a:xfrm>
            <a:off x="5468204" y="422625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6" name="65 Elipse"/>
          <p:cNvSpPr/>
          <p:nvPr/>
        </p:nvSpPr>
        <p:spPr bwMode="auto">
          <a:xfrm>
            <a:off x="3013881" y="422853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7" name="66 Elipse"/>
          <p:cNvSpPr/>
          <p:nvPr/>
        </p:nvSpPr>
        <p:spPr bwMode="auto">
          <a:xfrm>
            <a:off x="6673756" y="24975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8" name="67 Elipse"/>
          <p:cNvSpPr/>
          <p:nvPr/>
        </p:nvSpPr>
        <p:spPr bwMode="auto">
          <a:xfrm>
            <a:off x="6594144" y="355069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9" name="68 Elipse"/>
          <p:cNvSpPr/>
          <p:nvPr/>
        </p:nvSpPr>
        <p:spPr bwMode="auto">
          <a:xfrm>
            <a:off x="6719249" y="409887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0" name="69 Elipse"/>
          <p:cNvSpPr/>
          <p:nvPr/>
        </p:nvSpPr>
        <p:spPr bwMode="auto">
          <a:xfrm>
            <a:off x="6107373" y="366442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1" name="70 Elipse"/>
          <p:cNvSpPr/>
          <p:nvPr/>
        </p:nvSpPr>
        <p:spPr bwMode="auto">
          <a:xfrm>
            <a:off x="5672920" y="361210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2" name="71 Elipse"/>
          <p:cNvSpPr/>
          <p:nvPr/>
        </p:nvSpPr>
        <p:spPr bwMode="auto">
          <a:xfrm>
            <a:off x="3136710" y="345060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3" name="72 Elipse"/>
          <p:cNvSpPr/>
          <p:nvPr/>
        </p:nvSpPr>
        <p:spPr bwMode="auto">
          <a:xfrm>
            <a:off x="2279177" y="3548417"/>
            <a:ext cx="81886" cy="81887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4" name="73 Elipse"/>
          <p:cNvSpPr/>
          <p:nvPr/>
        </p:nvSpPr>
        <p:spPr bwMode="auto">
          <a:xfrm>
            <a:off x="5679743" y="393283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5" name="74 Elipse"/>
          <p:cNvSpPr/>
          <p:nvPr/>
        </p:nvSpPr>
        <p:spPr bwMode="auto">
          <a:xfrm>
            <a:off x="2634019" y="216999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7" name="76 Elipse"/>
          <p:cNvSpPr/>
          <p:nvPr/>
        </p:nvSpPr>
        <p:spPr bwMode="auto">
          <a:xfrm>
            <a:off x="4287672" y="2144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8" name="77 Elipse"/>
          <p:cNvSpPr/>
          <p:nvPr/>
        </p:nvSpPr>
        <p:spPr bwMode="auto">
          <a:xfrm>
            <a:off x="4276299" y="270680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9" name="78 Elipse"/>
          <p:cNvSpPr/>
          <p:nvPr/>
        </p:nvSpPr>
        <p:spPr bwMode="auto">
          <a:xfrm>
            <a:off x="4592472" y="24497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0" name="79 Elipse"/>
          <p:cNvSpPr/>
          <p:nvPr/>
        </p:nvSpPr>
        <p:spPr bwMode="auto">
          <a:xfrm>
            <a:off x="4253552" y="34892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4" name="83 Elipse"/>
          <p:cNvSpPr/>
          <p:nvPr/>
        </p:nvSpPr>
        <p:spPr bwMode="auto">
          <a:xfrm>
            <a:off x="5061045" y="433771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5" name="84 Elipse"/>
          <p:cNvSpPr/>
          <p:nvPr/>
        </p:nvSpPr>
        <p:spPr bwMode="auto">
          <a:xfrm>
            <a:off x="5158855" y="402609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6" name="85 Elipse"/>
          <p:cNvSpPr/>
          <p:nvPr/>
        </p:nvSpPr>
        <p:spPr bwMode="auto">
          <a:xfrm>
            <a:off x="4970060" y="364622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7" name="86 Elipse"/>
          <p:cNvSpPr/>
          <p:nvPr/>
        </p:nvSpPr>
        <p:spPr bwMode="auto">
          <a:xfrm>
            <a:off x="5354472" y="328001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8" name="87 Elipse"/>
          <p:cNvSpPr/>
          <p:nvPr/>
        </p:nvSpPr>
        <p:spPr bwMode="auto">
          <a:xfrm>
            <a:off x="6912591" y="249071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9" name="88 Elipse"/>
          <p:cNvSpPr/>
          <p:nvPr/>
        </p:nvSpPr>
        <p:spPr bwMode="auto">
          <a:xfrm>
            <a:off x="6641911" y="200167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0" name="89 Elipse"/>
          <p:cNvSpPr/>
          <p:nvPr/>
        </p:nvSpPr>
        <p:spPr bwMode="auto">
          <a:xfrm>
            <a:off x="3832747" y="386004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1" name="90 Elipse"/>
          <p:cNvSpPr/>
          <p:nvPr/>
        </p:nvSpPr>
        <p:spPr bwMode="auto">
          <a:xfrm>
            <a:off x="5991368" y="289332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2" name="91 Elipse"/>
          <p:cNvSpPr/>
          <p:nvPr/>
        </p:nvSpPr>
        <p:spPr bwMode="auto">
          <a:xfrm>
            <a:off x="5597857" y="2554405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3" name="92 Elipse"/>
          <p:cNvSpPr/>
          <p:nvPr/>
        </p:nvSpPr>
        <p:spPr bwMode="auto">
          <a:xfrm>
            <a:off x="5927678" y="434453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4" name="93 Elipse"/>
          <p:cNvSpPr/>
          <p:nvPr/>
        </p:nvSpPr>
        <p:spPr bwMode="auto">
          <a:xfrm>
            <a:off x="5356746" y="38691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5" name="94 Elipse"/>
          <p:cNvSpPr/>
          <p:nvPr/>
        </p:nvSpPr>
        <p:spPr bwMode="auto">
          <a:xfrm>
            <a:off x="6573672" y="443097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6" name="95 Elipse"/>
          <p:cNvSpPr/>
          <p:nvPr/>
        </p:nvSpPr>
        <p:spPr bwMode="auto">
          <a:xfrm>
            <a:off x="3061648" y="2652214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7" name="96 Elipse"/>
          <p:cNvSpPr/>
          <p:nvPr/>
        </p:nvSpPr>
        <p:spPr bwMode="auto">
          <a:xfrm>
            <a:off x="4469642" y="326863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8" name="97 Elipse"/>
          <p:cNvSpPr/>
          <p:nvPr/>
        </p:nvSpPr>
        <p:spPr bwMode="auto">
          <a:xfrm>
            <a:off x="2615821" y="3380096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9" name="98 Elipse"/>
          <p:cNvSpPr/>
          <p:nvPr/>
        </p:nvSpPr>
        <p:spPr bwMode="auto">
          <a:xfrm>
            <a:off x="5647899" y="2208662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0" name="99 Elipse"/>
          <p:cNvSpPr/>
          <p:nvPr/>
        </p:nvSpPr>
        <p:spPr bwMode="auto">
          <a:xfrm>
            <a:off x="3302758" y="391690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1" name="100 Elipse"/>
          <p:cNvSpPr/>
          <p:nvPr/>
        </p:nvSpPr>
        <p:spPr bwMode="auto">
          <a:xfrm>
            <a:off x="3987421" y="3564340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2" name="101 Elipse"/>
          <p:cNvSpPr/>
          <p:nvPr/>
        </p:nvSpPr>
        <p:spPr bwMode="auto">
          <a:xfrm>
            <a:off x="5067869" y="2884227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3" name="102 Elipse"/>
          <p:cNvSpPr/>
          <p:nvPr/>
        </p:nvSpPr>
        <p:spPr bwMode="auto">
          <a:xfrm>
            <a:off x="4264925" y="3978323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4" name="103 Elipse"/>
          <p:cNvSpPr/>
          <p:nvPr/>
        </p:nvSpPr>
        <p:spPr bwMode="auto">
          <a:xfrm>
            <a:off x="4226257" y="4444621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5" name="104 Elipse"/>
          <p:cNvSpPr/>
          <p:nvPr/>
        </p:nvSpPr>
        <p:spPr bwMode="auto">
          <a:xfrm>
            <a:off x="2618096" y="364167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6" name="105 Elipse"/>
          <p:cNvSpPr/>
          <p:nvPr/>
        </p:nvSpPr>
        <p:spPr bwMode="auto">
          <a:xfrm>
            <a:off x="4230806" y="3848669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7" name="106 Elipse"/>
          <p:cNvSpPr/>
          <p:nvPr/>
        </p:nvSpPr>
        <p:spPr bwMode="auto">
          <a:xfrm>
            <a:off x="6061881" y="3496101"/>
            <a:ext cx="81886" cy="81887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8" name="107 Elipse"/>
          <p:cNvSpPr/>
          <p:nvPr/>
        </p:nvSpPr>
        <p:spPr bwMode="auto">
          <a:xfrm>
            <a:off x="6391702" y="4153468"/>
            <a:ext cx="81886" cy="818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pic>
        <p:nvPicPr>
          <p:cNvPr id="82" name="81 Imagen" descr="icon_azul_present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93175" y="3383906"/>
            <a:ext cx="194400" cy="388800"/>
          </a:xfrm>
          <a:prstGeom prst="rect">
            <a:avLst/>
          </a:prstGeom>
        </p:spPr>
      </p:pic>
      <p:pic>
        <p:nvPicPr>
          <p:cNvPr id="111" name="110 Imagen" descr="icon_rojo presen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2073" y="3986073"/>
            <a:ext cx="194400" cy="388800"/>
          </a:xfrm>
          <a:prstGeom prst="rect">
            <a:avLst/>
          </a:prstGeom>
        </p:spPr>
      </p:pic>
      <p:pic>
        <p:nvPicPr>
          <p:cNvPr id="109" name="108 Imagen" descr="icon_amarillo present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8053" y="3414107"/>
            <a:ext cx="194400" cy="388800"/>
          </a:xfrm>
          <a:prstGeom prst="rect">
            <a:avLst/>
          </a:prstGeom>
        </p:spPr>
      </p:pic>
      <p:pic>
        <p:nvPicPr>
          <p:cNvPr id="115" name="114 Imagen" descr="icon_amarillo present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8528" y="3985607"/>
            <a:ext cx="194400" cy="38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28907" y="3054421"/>
            <a:ext cx="79512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MEDICIÓN MULTIDIMENSIONAL:</a:t>
            </a:r>
          </a:p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RESULTADOS</a:t>
            </a:r>
            <a:endParaRPr lang="es-ES" sz="36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43 Rectángulo"/>
          <p:cNvSpPr>
            <a:spLocks noChangeArrowheads="1"/>
          </p:cNvSpPr>
          <p:nvPr/>
        </p:nvSpPr>
        <p:spPr bwMode="auto">
          <a:xfrm>
            <a:off x="1589088" y="4303713"/>
            <a:ext cx="2747962" cy="863600"/>
          </a:xfrm>
          <a:prstGeom prst="rect">
            <a:avLst/>
          </a:prstGeom>
          <a:solidFill>
            <a:srgbClr val="8B1F17"/>
          </a:solidFill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grpSp>
        <p:nvGrpSpPr>
          <p:cNvPr id="4" name="32 Grupo"/>
          <p:cNvGrpSpPr>
            <a:grpSpLocks/>
          </p:cNvGrpSpPr>
          <p:nvPr/>
        </p:nvGrpSpPr>
        <p:grpSpPr bwMode="auto">
          <a:xfrm>
            <a:off x="1577975" y="3586163"/>
            <a:ext cx="4589463" cy="1584325"/>
            <a:chOff x="2554288" y="4589463"/>
            <a:chExt cx="4560887" cy="1584325"/>
          </a:xfrm>
        </p:grpSpPr>
        <p:sp>
          <p:nvSpPr>
            <p:cNvPr id="23589" name="15 Rectángulo"/>
            <p:cNvSpPr>
              <a:spLocks noChangeArrowheads="1"/>
            </p:cNvSpPr>
            <p:nvPr/>
          </p:nvSpPr>
          <p:spPr bwMode="auto">
            <a:xfrm>
              <a:off x="5301283" y="4602163"/>
              <a:ext cx="1813196" cy="1571625"/>
            </a:xfrm>
            <a:prstGeom prst="rect">
              <a:avLst/>
            </a:prstGeom>
            <a:solidFill>
              <a:srgbClr val="A86B14"/>
            </a:solidFill>
            <a:ln w="2857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90" name="15 Rectángulo"/>
            <p:cNvSpPr>
              <a:spLocks noChangeArrowheads="1"/>
            </p:cNvSpPr>
            <p:nvPr/>
          </p:nvSpPr>
          <p:spPr bwMode="auto">
            <a:xfrm>
              <a:off x="2554288" y="4589463"/>
              <a:ext cx="4560887" cy="719137"/>
            </a:xfrm>
            <a:prstGeom prst="rect">
              <a:avLst/>
            </a:prstGeom>
            <a:solidFill>
              <a:srgbClr val="A86B14"/>
            </a:solidFill>
            <a:ln w="2857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5" name="37 Grupo"/>
          <p:cNvGrpSpPr>
            <a:grpSpLocks/>
          </p:cNvGrpSpPr>
          <p:nvPr/>
        </p:nvGrpSpPr>
        <p:grpSpPr bwMode="auto">
          <a:xfrm>
            <a:off x="1587500" y="3540125"/>
            <a:ext cx="4613275" cy="1809750"/>
            <a:chOff x="3255268" y="1086934"/>
            <a:chExt cx="4583157" cy="1809599"/>
          </a:xfrm>
        </p:grpSpPr>
        <p:sp>
          <p:nvSpPr>
            <p:cNvPr id="23587" name="35 CuadroTexto"/>
            <p:cNvSpPr txBox="1">
              <a:spLocks noChangeArrowheads="1"/>
            </p:cNvSpPr>
            <p:nvPr/>
          </p:nvSpPr>
          <p:spPr bwMode="auto">
            <a:xfrm>
              <a:off x="3255268" y="1086934"/>
              <a:ext cx="45298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POBREZA MODERADA</a:t>
              </a:r>
              <a:endParaRPr lang="es-MX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588" name="36 CuadroTexto"/>
            <p:cNvSpPr txBox="1">
              <a:spLocks noChangeArrowheads="1"/>
            </p:cNvSpPr>
            <p:nvPr/>
          </p:nvSpPr>
          <p:spPr bwMode="auto">
            <a:xfrm>
              <a:off x="5805497" y="1826647"/>
              <a:ext cx="2032928" cy="1069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       </a:t>
              </a:r>
              <a:r>
                <a:rPr lang="es-MX" sz="16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33.7%</a:t>
              </a:r>
              <a:endParaRPr lang="es-MX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  <a:p>
              <a:r>
                <a:rPr lang="es-MX" sz="16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       </a:t>
              </a:r>
              <a:r>
                <a:rPr lang="es-MX" sz="16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36.0 </a:t>
              </a:r>
              <a:r>
                <a:rPr lang="es-MX" sz="16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millones</a:t>
              </a:r>
            </a:p>
            <a:p>
              <a:r>
                <a:rPr lang="es-MX" sz="16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       </a:t>
              </a:r>
              <a:r>
                <a:rPr lang="es-MX" sz="16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2.3 </a:t>
              </a:r>
              <a:r>
                <a:rPr lang="es-MX" sz="1600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Carencias</a:t>
              </a:r>
            </a:p>
            <a:p>
              <a:r>
                <a:rPr lang="es-MX" sz="16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         </a:t>
              </a:r>
              <a:endParaRPr lang="es-ES" sz="16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3556" name="Rectangle 8"/>
          <p:cNvSpPr>
            <a:spLocks noChangeArrowheads="1"/>
          </p:cNvSpPr>
          <p:nvPr/>
        </p:nvSpPr>
        <p:spPr bwMode="auto">
          <a:xfrm>
            <a:off x="2270125" y="5973763"/>
            <a:ext cx="402907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Derechos sociales</a:t>
            </a:r>
            <a:r>
              <a:rPr lang="es-MX" sz="2200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s-ES" sz="2200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7" name="Rectangle 25"/>
          <p:cNvSpPr>
            <a:spLocks noChangeArrowheads="1"/>
          </p:cNvSpPr>
          <p:nvPr/>
        </p:nvSpPr>
        <p:spPr bwMode="auto">
          <a:xfrm rot="-5400000">
            <a:off x="3990975" y="4911726"/>
            <a:ext cx="369887" cy="159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rIns="0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Carencias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23558" name="30 Conector recto"/>
          <p:cNvCxnSpPr>
            <a:cxnSpLocks noChangeShapeType="1"/>
          </p:cNvCxnSpPr>
          <p:nvPr/>
        </p:nvCxnSpPr>
        <p:spPr bwMode="auto">
          <a:xfrm rot="5400000">
            <a:off x="4574381" y="3618707"/>
            <a:ext cx="3144837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3559" name="9 Rectángulo"/>
          <p:cNvSpPr>
            <a:spLocks noChangeArrowheads="1"/>
          </p:cNvSpPr>
          <p:nvPr/>
        </p:nvSpPr>
        <p:spPr bwMode="auto">
          <a:xfrm>
            <a:off x="1566863" y="2038350"/>
            <a:ext cx="5655572" cy="3155950"/>
          </a:xfrm>
          <a:prstGeom prst="rect">
            <a:avLst/>
          </a:prstGeom>
          <a:noFill/>
          <a:ln w="825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"/>
          </a:p>
        </p:txBody>
      </p:sp>
      <p:cxnSp>
        <p:nvCxnSpPr>
          <p:cNvPr id="23560" name="122 Conector recto de flecha"/>
          <p:cNvCxnSpPr>
            <a:cxnSpLocks noChangeShapeType="1"/>
          </p:cNvCxnSpPr>
          <p:nvPr/>
        </p:nvCxnSpPr>
        <p:spPr bwMode="auto">
          <a:xfrm rot="10800000">
            <a:off x="763588" y="5205413"/>
            <a:ext cx="6156325" cy="1587"/>
          </a:xfrm>
          <a:prstGeom prst="straightConnector1">
            <a:avLst/>
          </a:prstGeom>
          <a:noFill/>
          <a:ln w="635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3561" name="Rectangle 11"/>
          <p:cNvSpPr>
            <a:spLocks noChangeArrowheads="1"/>
          </p:cNvSpPr>
          <p:nvPr/>
        </p:nvSpPr>
        <p:spPr bwMode="auto">
          <a:xfrm rot="-5400000">
            <a:off x="-989806" y="3293269"/>
            <a:ext cx="3024187" cy="48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sz="28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Bienestar</a:t>
            </a:r>
            <a:endParaRPr lang="es-ES" sz="28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2" name="Rectangle 24"/>
          <p:cNvSpPr>
            <a:spLocks noChangeArrowheads="1"/>
          </p:cNvSpPr>
          <p:nvPr/>
        </p:nvSpPr>
        <p:spPr bwMode="auto">
          <a:xfrm rot="-5400000">
            <a:off x="-41275" y="3462338"/>
            <a:ext cx="2008188" cy="328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/>
            <a:r>
              <a:rPr lang="es-MX" b="1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Ingreso</a:t>
            </a:r>
            <a:endParaRPr lang="es-ES" b="1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23563" name="122 Conector recto de flecha"/>
          <p:cNvCxnSpPr>
            <a:cxnSpLocks noChangeShapeType="1"/>
          </p:cNvCxnSpPr>
          <p:nvPr/>
        </p:nvCxnSpPr>
        <p:spPr bwMode="auto">
          <a:xfrm rot="16200000" flipV="1">
            <a:off x="-674687" y="3544887"/>
            <a:ext cx="4471988" cy="11113"/>
          </a:xfrm>
          <a:prstGeom prst="straightConnector1">
            <a:avLst/>
          </a:prstGeom>
          <a:noFill/>
          <a:ln w="6794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3564" name="24 Conector recto"/>
          <p:cNvCxnSpPr>
            <a:cxnSpLocks noChangeShapeType="1"/>
          </p:cNvCxnSpPr>
          <p:nvPr/>
        </p:nvCxnSpPr>
        <p:spPr bwMode="auto">
          <a:xfrm>
            <a:off x="1566863" y="3589338"/>
            <a:ext cx="5353050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65" name="26 Conector recto"/>
          <p:cNvCxnSpPr>
            <a:cxnSpLocks noChangeShapeType="1"/>
          </p:cNvCxnSpPr>
          <p:nvPr/>
        </p:nvCxnSpPr>
        <p:spPr bwMode="auto">
          <a:xfrm flipV="1">
            <a:off x="1566863" y="4303713"/>
            <a:ext cx="2816225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23566" name="18 Conector recto"/>
          <p:cNvCxnSpPr>
            <a:cxnSpLocks noChangeShapeType="1"/>
          </p:cNvCxnSpPr>
          <p:nvPr/>
        </p:nvCxnSpPr>
        <p:spPr bwMode="auto">
          <a:xfrm rot="16200000" flipH="1">
            <a:off x="3864768" y="4764882"/>
            <a:ext cx="944563" cy="0"/>
          </a:xfrm>
          <a:prstGeom prst="line">
            <a:avLst/>
          </a:prstGeom>
          <a:noFill/>
          <a:ln w="317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grpSp>
        <p:nvGrpSpPr>
          <p:cNvPr id="6" name="28 Grupo"/>
          <p:cNvGrpSpPr>
            <a:grpSpLocks/>
          </p:cNvGrpSpPr>
          <p:nvPr/>
        </p:nvGrpSpPr>
        <p:grpSpPr bwMode="auto">
          <a:xfrm>
            <a:off x="6149975" y="2051823"/>
            <a:ext cx="1085712" cy="1537513"/>
            <a:chOff x="6590372" y="2044390"/>
            <a:chExt cx="780586" cy="1557454"/>
          </a:xfrm>
          <a:solidFill>
            <a:srgbClr val="00B050"/>
          </a:solidFill>
        </p:grpSpPr>
        <p:sp>
          <p:nvSpPr>
            <p:cNvPr id="23581" name="29 Rectángulo"/>
            <p:cNvSpPr>
              <a:spLocks noChangeArrowheads="1"/>
            </p:cNvSpPr>
            <p:nvPr/>
          </p:nvSpPr>
          <p:spPr bwMode="auto">
            <a:xfrm>
              <a:off x="6590372" y="2044390"/>
              <a:ext cx="780586" cy="1557454"/>
            </a:xfrm>
            <a:prstGeom prst="rect">
              <a:avLst/>
            </a:prstGeom>
            <a:grp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s-ES" sz="1200" dirty="0"/>
            </a:p>
          </p:txBody>
        </p:sp>
        <p:sp>
          <p:nvSpPr>
            <p:cNvPr id="23582" name="30 CuadroTexto"/>
            <p:cNvSpPr txBox="1">
              <a:spLocks noChangeArrowheads="1"/>
            </p:cNvSpPr>
            <p:nvPr/>
          </p:nvSpPr>
          <p:spPr bwMode="auto">
            <a:xfrm>
              <a:off x="6621707" y="2274892"/>
              <a:ext cx="701948" cy="5300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18.3%</a:t>
              </a:r>
            </a:p>
            <a:p>
              <a:pPr algn="ctr">
                <a:defRPr/>
              </a:pPr>
              <a:r>
                <a:rPr lang="es-ES" sz="14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19.5 </a:t>
              </a:r>
              <a:r>
                <a:rPr lang="es-ES" sz="1400" b="1" dirty="0" err="1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mill</a:t>
              </a:r>
              <a:endParaRPr lang="es-ES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3568" name="34 CuadroTexto"/>
          <p:cNvSpPr txBox="1">
            <a:spLocks noChangeArrowheads="1"/>
          </p:cNvSpPr>
          <p:nvPr/>
        </p:nvSpPr>
        <p:spPr bwMode="auto">
          <a:xfrm>
            <a:off x="7235825" y="3463925"/>
            <a:ext cx="1908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b="1">
                <a:latin typeface="Tahoma" pitchFamily="34" charset="0"/>
                <a:cs typeface="Tahoma" pitchFamily="34" charset="0"/>
              </a:rPr>
              <a:t>Vulnerables por ingreso</a:t>
            </a:r>
            <a:endParaRPr lang="es-ES" sz="2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9" name="34 CuadroTexto"/>
          <p:cNvSpPr txBox="1">
            <a:spLocks noChangeArrowheads="1"/>
          </p:cNvSpPr>
          <p:nvPr/>
        </p:nvSpPr>
        <p:spPr bwMode="auto">
          <a:xfrm>
            <a:off x="1992313" y="2233613"/>
            <a:ext cx="19081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b="1">
                <a:latin typeface="Tahoma" pitchFamily="34" charset="0"/>
                <a:cs typeface="Tahoma" pitchFamily="34" charset="0"/>
              </a:rPr>
              <a:t>Vulnerables por carencia</a:t>
            </a:r>
          </a:p>
          <a:p>
            <a:pPr algn="ctr"/>
            <a:r>
              <a:rPr lang="es-MX" sz="2000" b="1">
                <a:latin typeface="Tahoma" pitchFamily="34" charset="0"/>
                <a:cs typeface="Tahoma" pitchFamily="34" charset="0"/>
              </a:rPr>
              <a:t>social</a:t>
            </a:r>
            <a:endParaRPr lang="es-ES" sz="2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0" name="Text Box 5"/>
          <p:cNvSpPr txBox="1">
            <a:spLocks noChangeArrowheads="1"/>
          </p:cNvSpPr>
          <p:nvPr/>
        </p:nvSpPr>
        <p:spPr bwMode="auto">
          <a:xfrm>
            <a:off x="2108200" y="436563"/>
            <a:ext cx="6804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2800" b="1" dirty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Población </a:t>
            </a:r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Total 2008 </a:t>
            </a:r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s-ES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106,680,526</a:t>
            </a:r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s-ES_tradnl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2" name="47 CuadroTexto"/>
          <p:cNvSpPr txBox="1">
            <a:spLocks noChangeArrowheads="1"/>
          </p:cNvSpPr>
          <p:nvPr/>
        </p:nvSpPr>
        <p:spPr bwMode="auto">
          <a:xfrm>
            <a:off x="4292600" y="2319338"/>
            <a:ext cx="165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 b="1" dirty="0" smtClean="0">
                <a:latin typeface="Tahoma" pitchFamily="34" charset="0"/>
                <a:cs typeface="Tahoma" pitchFamily="34" charset="0"/>
              </a:rPr>
              <a:t>33.0%</a:t>
            </a:r>
            <a:endParaRPr lang="es-MX" sz="1600" b="1" dirty="0">
              <a:latin typeface="Tahoma" pitchFamily="34" charset="0"/>
              <a:cs typeface="Tahoma" pitchFamily="34" charset="0"/>
            </a:endParaRPr>
          </a:p>
          <a:p>
            <a:r>
              <a:rPr lang="es-MX" sz="1600" b="1" dirty="0" smtClean="0">
                <a:latin typeface="Tahoma" pitchFamily="34" charset="0"/>
                <a:cs typeface="Tahoma" pitchFamily="34" charset="0"/>
              </a:rPr>
              <a:t>35.2 </a:t>
            </a:r>
            <a:r>
              <a:rPr lang="es-MX" sz="1600" b="1" dirty="0">
                <a:latin typeface="Tahoma" pitchFamily="34" charset="0"/>
                <a:cs typeface="Tahoma" pitchFamily="34" charset="0"/>
              </a:rPr>
              <a:t>millones</a:t>
            </a:r>
          </a:p>
          <a:p>
            <a:pPr>
              <a:tabLst>
                <a:tab pos="1260475" algn="l"/>
              </a:tabLst>
            </a:pPr>
            <a:r>
              <a:rPr lang="es-MX" sz="1600" b="1" dirty="0" smtClean="0">
                <a:latin typeface="Tahoma" pitchFamily="34" charset="0"/>
                <a:cs typeface="Tahoma" pitchFamily="34" charset="0"/>
              </a:rPr>
              <a:t>2.0 </a:t>
            </a:r>
            <a:r>
              <a:rPr lang="es-MX" sz="1600" b="1" dirty="0">
                <a:latin typeface="Tahoma" pitchFamily="34" charset="0"/>
                <a:cs typeface="Tahoma" pitchFamily="34" charset="0"/>
              </a:rPr>
              <a:t>Carencias</a:t>
            </a:r>
          </a:p>
        </p:txBody>
      </p:sp>
      <p:cxnSp>
        <p:nvCxnSpPr>
          <p:cNvPr id="23573" name="38 Conector recto de flecha"/>
          <p:cNvCxnSpPr>
            <a:cxnSpLocks noChangeShapeType="1"/>
          </p:cNvCxnSpPr>
          <p:nvPr/>
        </p:nvCxnSpPr>
        <p:spPr bwMode="auto">
          <a:xfrm rot="10800000" flipV="1">
            <a:off x="6578600" y="3846513"/>
            <a:ext cx="569913" cy="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grpSp>
        <p:nvGrpSpPr>
          <p:cNvPr id="7" name="102 Grupo"/>
          <p:cNvGrpSpPr>
            <a:grpSpLocks/>
          </p:cNvGrpSpPr>
          <p:nvPr/>
        </p:nvGrpSpPr>
        <p:grpSpPr bwMode="auto">
          <a:xfrm>
            <a:off x="1435100" y="5221288"/>
            <a:ext cx="5422900" cy="325437"/>
            <a:chOff x="1825625" y="5032373"/>
            <a:chExt cx="5422900" cy="600121"/>
          </a:xfrm>
        </p:grpSpPr>
        <p:sp>
          <p:nvSpPr>
            <p:cNvPr id="23580" name="22 CuadroTexto"/>
            <p:cNvSpPr txBox="1">
              <a:spLocks noChangeArrowheads="1"/>
            </p:cNvSpPr>
            <p:nvPr/>
          </p:nvSpPr>
          <p:spPr bwMode="auto">
            <a:xfrm>
              <a:off x="6445250" y="5062538"/>
              <a:ext cx="803275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0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" name="23 CuadroTexto"/>
            <p:cNvSpPr txBox="1">
              <a:spLocks noChangeArrowheads="1"/>
            </p:cNvSpPr>
            <p:nvPr/>
          </p:nvSpPr>
          <p:spPr bwMode="auto">
            <a:xfrm>
              <a:off x="4148138" y="5048249"/>
              <a:ext cx="776287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3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" name="24 CuadroTexto"/>
            <p:cNvSpPr txBox="1">
              <a:spLocks noChangeArrowheads="1"/>
            </p:cNvSpPr>
            <p:nvPr/>
          </p:nvSpPr>
          <p:spPr bwMode="auto">
            <a:xfrm>
              <a:off x="4929188" y="5054599"/>
              <a:ext cx="784225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2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583" name="25 CuadroTexto"/>
            <p:cNvSpPr txBox="1">
              <a:spLocks noChangeArrowheads="1"/>
            </p:cNvSpPr>
            <p:nvPr/>
          </p:nvSpPr>
          <p:spPr bwMode="auto">
            <a:xfrm>
              <a:off x="5686425" y="5062536"/>
              <a:ext cx="758825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1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584" name="26 CuadroTexto"/>
            <p:cNvSpPr txBox="1">
              <a:spLocks noChangeArrowheads="1"/>
            </p:cNvSpPr>
            <p:nvPr/>
          </p:nvSpPr>
          <p:spPr bwMode="auto">
            <a:xfrm>
              <a:off x="3378200" y="5032373"/>
              <a:ext cx="819150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4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585" name="27 CuadroTexto"/>
            <p:cNvSpPr txBox="1">
              <a:spLocks noChangeArrowheads="1"/>
            </p:cNvSpPr>
            <p:nvPr/>
          </p:nvSpPr>
          <p:spPr bwMode="auto">
            <a:xfrm>
              <a:off x="2609850" y="5054601"/>
              <a:ext cx="806450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5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3586" name="31 CuadroTexto"/>
            <p:cNvSpPr txBox="1">
              <a:spLocks noChangeArrowheads="1"/>
            </p:cNvSpPr>
            <p:nvPr/>
          </p:nvSpPr>
          <p:spPr bwMode="auto">
            <a:xfrm>
              <a:off x="1825625" y="5051425"/>
              <a:ext cx="806450" cy="56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>
                  <a:latin typeface="Tahoma" pitchFamily="34" charset="0"/>
                  <a:cs typeface="Tahoma" pitchFamily="34" charset="0"/>
                </a:rPr>
                <a:t>6</a:t>
              </a:r>
              <a:endParaRPr lang="es-ES" sz="1400" b="1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3575" name="37 CuadroTexto"/>
          <p:cNvSpPr txBox="1">
            <a:spLocks noChangeArrowheads="1"/>
          </p:cNvSpPr>
          <p:nvPr/>
        </p:nvSpPr>
        <p:spPr bwMode="auto">
          <a:xfrm>
            <a:off x="1581150" y="4378325"/>
            <a:ext cx="1806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POBREZA</a:t>
            </a:r>
            <a:endParaRPr lang="es-MX" sz="1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EXTREMA</a:t>
            </a:r>
            <a:endParaRPr lang="es-ES" sz="1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6" name="40 CuadroTexto"/>
          <p:cNvSpPr txBox="1">
            <a:spLocks noChangeArrowheads="1"/>
          </p:cNvSpPr>
          <p:nvPr/>
        </p:nvSpPr>
        <p:spPr bwMode="auto">
          <a:xfrm>
            <a:off x="3330575" y="4940300"/>
            <a:ext cx="1041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0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promedio</a:t>
            </a:r>
            <a:endParaRPr lang="es-ES" sz="1000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7" name="42 CuadroTexto"/>
          <p:cNvSpPr txBox="1">
            <a:spLocks noChangeArrowheads="1"/>
          </p:cNvSpPr>
          <p:nvPr/>
        </p:nvSpPr>
        <p:spPr bwMode="auto">
          <a:xfrm>
            <a:off x="5054600" y="4959350"/>
            <a:ext cx="1041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0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promedio</a:t>
            </a:r>
            <a:endParaRPr lang="es-ES" sz="1000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8" name="43 CuadroTexto"/>
          <p:cNvSpPr txBox="1">
            <a:spLocks noChangeArrowheads="1"/>
          </p:cNvSpPr>
          <p:nvPr/>
        </p:nvSpPr>
        <p:spPr bwMode="auto">
          <a:xfrm>
            <a:off x="4749800" y="3070225"/>
            <a:ext cx="1041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000" b="1">
                <a:latin typeface="Tahoma" pitchFamily="34" charset="0"/>
                <a:cs typeface="Tahoma" pitchFamily="34" charset="0"/>
              </a:rPr>
              <a:t>promedio</a:t>
            </a:r>
            <a:endParaRPr lang="es-ES" sz="1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79" name="44 CuadroTexto"/>
          <p:cNvSpPr txBox="1">
            <a:spLocks noChangeArrowheads="1"/>
          </p:cNvSpPr>
          <p:nvPr/>
        </p:nvSpPr>
        <p:spPr bwMode="auto">
          <a:xfrm>
            <a:off x="1438275" y="4094163"/>
            <a:ext cx="3097213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MX" sz="1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                </a:t>
            </a:r>
            <a:r>
              <a:rPr lang="es-MX" sz="1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10.5 %</a:t>
            </a:r>
            <a:endParaRPr lang="es-MX" sz="1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s-MX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                </a:t>
            </a:r>
            <a:r>
              <a:rPr lang="es-MX" sz="1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11.2 </a:t>
            </a:r>
            <a:r>
              <a:rPr lang="es-MX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millones</a:t>
            </a:r>
          </a:p>
          <a:p>
            <a:r>
              <a:rPr lang="es-MX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      </a:t>
            </a:r>
            <a:r>
              <a:rPr lang="es-MX" sz="1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   3.9 </a:t>
            </a:r>
            <a:r>
              <a:rPr lang="es-MX" sz="16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Carencias</a:t>
            </a:r>
          </a:p>
        </p:txBody>
      </p:sp>
      <p:sp>
        <p:nvSpPr>
          <p:cNvPr id="23593" name="46 CuadroTexto"/>
          <p:cNvSpPr txBox="1">
            <a:spLocks noChangeArrowheads="1"/>
          </p:cNvSpPr>
          <p:nvPr/>
        </p:nvSpPr>
        <p:spPr bwMode="auto">
          <a:xfrm>
            <a:off x="7605713" y="4376738"/>
            <a:ext cx="1584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 b="1" dirty="0" smtClean="0">
                <a:latin typeface="Tahoma" pitchFamily="34" charset="0"/>
                <a:cs typeface="Tahoma" pitchFamily="34" charset="0"/>
              </a:rPr>
              <a:t>  4.5 %</a:t>
            </a:r>
            <a:endParaRPr lang="es-MX" sz="1600" b="1" dirty="0">
              <a:latin typeface="Tahoma" pitchFamily="34" charset="0"/>
              <a:cs typeface="Tahoma" pitchFamily="34" charset="0"/>
            </a:endParaRPr>
          </a:p>
          <a:p>
            <a:r>
              <a:rPr lang="es-MX" sz="16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s-MX" sz="1600" b="1" dirty="0" smtClean="0">
                <a:latin typeface="Tahoma" pitchFamily="34" charset="0"/>
                <a:cs typeface="Tahoma" pitchFamily="34" charset="0"/>
              </a:rPr>
              <a:t> 4.8 millones</a:t>
            </a:r>
            <a:endParaRPr lang="es-MX" sz="1600" b="1" dirty="0">
              <a:latin typeface="Tahoma" pitchFamily="34" charset="0"/>
              <a:cs typeface="Tahoma" pitchFamily="34" charset="0"/>
            </a:endParaRPr>
          </a:p>
          <a:p>
            <a:endParaRPr lang="es-ES" sz="1600" dirty="0"/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INDIGEN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" y="955167"/>
            <a:ext cx="7223760" cy="5004816"/>
          </a:xfrm>
          <a:prstGeom prst="rect">
            <a:avLst/>
          </a:prstGeom>
        </p:spPr>
      </p:pic>
      <p:sp>
        <p:nvSpPr>
          <p:cNvPr id="24594" name="Text Box 5"/>
          <p:cNvSpPr txBox="1">
            <a:spLocks noChangeArrowheads="1"/>
          </p:cNvSpPr>
          <p:nvPr/>
        </p:nvSpPr>
        <p:spPr bwMode="auto">
          <a:xfrm>
            <a:off x="2108200" y="436563"/>
            <a:ext cx="67491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Población indígena 2008 </a:t>
            </a:r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s-ES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6,829,067</a:t>
            </a:r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s-ES_tradnl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3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2916974"/>
            <a:ext cx="616183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4 Imagen" descr="pobreza multidimensio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46150" y="1499182"/>
            <a:ext cx="7275512" cy="490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38284" y="1487488"/>
            <a:ext cx="2525257" cy="16843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" name="11 Imagen" descr="sonora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3513" y="1579563"/>
            <a:ext cx="14954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622570" y="2557462"/>
            <a:ext cx="614476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Rectángulo redondeado"/>
          <p:cNvSpPr/>
          <p:nvPr/>
        </p:nvSpPr>
        <p:spPr bwMode="auto">
          <a:xfrm>
            <a:off x="2009775" y="1238249"/>
            <a:ext cx="2162175" cy="447676"/>
          </a:xfrm>
          <a:prstGeom prst="roundRect">
            <a:avLst/>
          </a:prstGeom>
          <a:solidFill>
            <a:srgbClr val="1C3F94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s-MX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SONORA </a:t>
            </a:r>
            <a:endParaRPr lang="es-E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1" name="20 Imagen" descr="chiapas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8425" y="5511800"/>
            <a:ext cx="9525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21 Rectángulo redondeado"/>
          <p:cNvSpPr/>
          <p:nvPr/>
        </p:nvSpPr>
        <p:spPr bwMode="auto">
          <a:xfrm>
            <a:off x="3400425" y="1866898"/>
            <a:ext cx="2085975" cy="457201"/>
          </a:xfrm>
          <a:prstGeom prst="roundRect">
            <a:avLst/>
          </a:prstGeom>
          <a:solidFill>
            <a:srgbClr val="1C3F94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s-MX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CHIAPAS </a:t>
            </a:r>
            <a:endParaRPr lang="es-ES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308" name="Text Box 5"/>
          <p:cNvSpPr txBox="1">
            <a:spLocks noChangeArrowheads="1"/>
          </p:cNvSpPr>
          <p:nvPr/>
        </p:nvSpPr>
        <p:spPr bwMode="auto">
          <a:xfrm>
            <a:off x="2190750" y="436563"/>
            <a:ext cx="69532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2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Incidencia de Pobreza Multidimensional por Estado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762631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</a:t>
            </a:r>
            <a:r>
              <a:rPr lang="es-ES" sz="1000" dirty="0">
                <a:solidFill>
                  <a:schemeClr val="bg1"/>
                </a:solidFill>
              </a:rPr>
              <a:t>2008.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13334 L -0.07396 0.21389 " pathEditMode="relative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91 -0.02082 L -0.39514 -0.061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-20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-0.15312 0.06528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8258E-6 L -0.00416 -0.1843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8258E-6 L -0.55833 -0.22878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-0.30209 0.02083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10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19 0.06204 L 0.32656 -0.2284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060022" y="3105834"/>
            <a:ext cx="306205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s-MX" sz="3600" b="1" cap="all" dirty="0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EL </a:t>
            </a:r>
            <a:r>
              <a:rPr lang="es-MX" sz="3600" b="1" cap="all" dirty="0" err="1" smtClean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cs typeface="Tahoma" pitchFamily="34" charset="0"/>
              </a:rPr>
              <a:t>coneval</a:t>
            </a:r>
            <a:endParaRPr lang="es-ES" sz="36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5 Imagen" descr="profundidad multi.jpg"/>
          <p:cNvPicPr>
            <a:picLocks noChangeAspect="1"/>
          </p:cNvPicPr>
          <p:nvPr/>
        </p:nvPicPr>
        <p:blipFill>
          <a:blip r:embed="rId2" cstate="print"/>
          <a:srcRect l="4535" t="23369"/>
          <a:stretch>
            <a:fillRect/>
          </a:stretch>
        </p:blipFill>
        <p:spPr bwMode="auto">
          <a:xfrm>
            <a:off x="946150" y="1497013"/>
            <a:ext cx="727551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9 Rectángulo"/>
          <p:cNvSpPr>
            <a:spLocks noChangeArrowheads="1"/>
          </p:cNvSpPr>
          <p:nvPr/>
        </p:nvSpPr>
        <p:spPr bwMode="auto">
          <a:xfrm>
            <a:off x="2096428" y="387041"/>
            <a:ext cx="72148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algn="l">
              <a:buFontTx/>
              <a:buNone/>
            </a:pPr>
            <a:r>
              <a:rPr lang="es-ES_tradnl" sz="23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Número promedio de carencias de la población en situación de pobreza multidimensional</a:t>
            </a:r>
          </a:p>
        </p:txBody>
      </p:sp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4088" y="1487488"/>
            <a:ext cx="2533650" cy="1684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62631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</a:t>
            </a:r>
            <a:r>
              <a:rPr lang="es-ES" sz="1000" dirty="0">
                <a:solidFill>
                  <a:schemeClr val="bg1"/>
                </a:solidFill>
              </a:rPr>
              <a:t>2008.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2057401" y="499110"/>
            <a:ext cx="6858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22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Porcentaje de </a:t>
            </a:r>
            <a:r>
              <a:rPr lang="es-ES_tradnl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población </a:t>
            </a:r>
            <a:r>
              <a:rPr lang="es-ES_tradnl" sz="22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con carencias </a:t>
            </a:r>
            <a:r>
              <a:rPr lang="es-ES_tradnl" sz="2200" b="1" dirty="0" smtClean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sociales</a:t>
            </a:r>
            <a:endParaRPr lang="es-ES_tradnl" sz="22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066800" y="1960182"/>
          <a:ext cx="6572340" cy="31077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637151"/>
                <a:gridCol w="1935189"/>
              </a:tblGrid>
              <a:tr h="730260">
                <a:tc>
                  <a:txBody>
                    <a:bodyPr/>
                    <a:lstStyle/>
                    <a:p>
                      <a:r>
                        <a:rPr lang="es-MX" sz="2400" dirty="0" smtClean="0">
                          <a:latin typeface="Tahoma" pitchFamily="34" charset="0"/>
                          <a:cs typeface="Tahoma" pitchFamily="34" charset="0"/>
                        </a:rPr>
                        <a:t>   Carencia social</a:t>
                      </a:r>
                      <a:endParaRPr lang="es-ES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400" dirty="0" smtClean="0">
                          <a:latin typeface="Tahoma" pitchFamily="34" charset="0"/>
                          <a:cs typeface="Tahoma" pitchFamily="34" charset="0"/>
                        </a:rPr>
                        <a:t>Porcentaje</a:t>
                      </a:r>
                      <a:endParaRPr lang="es-ES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Acceso a la seguridad social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64.7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Acceso a los servicios de salud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40.7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Rezago</a:t>
                      </a:r>
                      <a:r>
                        <a:rPr lang="es-MX" sz="2000" baseline="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educativo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21.7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Acceso</a:t>
                      </a:r>
                      <a:r>
                        <a:rPr lang="es-MX" sz="2000" baseline="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a la alimentación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21.6</a:t>
                      </a:r>
                      <a:endParaRPr lang="es-ES" sz="2000" dirty="0" smtClean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Servicios básicos en la vivienda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18.9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Calidad y espacios de la vivienda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s-MX" sz="2000" dirty="0" smtClean="0">
                          <a:solidFill>
                            <a:schemeClr val="accent2"/>
                          </a:solidFill>
                          <a:latin typeface="Tahoma" pitchFamily="34" charset="0"/>
                          <a:cs typeface="Tahoma" pitchFamily="34" charset="0"/>
                        </a:rPr>
                        <a:t>    17.5</a:t>
                      </a:r>
                      <a:endParaRPr lang="es-ES" sz="2000" dirty="0">
                        <a:solidFill>
                          <a:schemeClr val="accent2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4" name="Text Box 5"/>
          <p:cNvSpPr txBox="1">
            <a:spLocks noChangeArrowheads="1"/>
          </p:cNvSpPr>
          <p:nvPr/>
        </p:nvSpPr>
        <p:spPr bwMode="auto">
          <a:xfrm>
            <a:off x="2085975" y="322263"/>
            <a:ext cx="723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Cobertura universal: salud y seguridad social</a:t>
            </a:r>
            <a:endParaRPr lang="es-ES_tradnl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026154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2008</a:t>
            </a:r>
            <a:r>
              <a:rPr lang="es-ES" sz="1000" dirty="0">
                <a:solidFill>
                  <a:schemeClr val="bg1"/>
                </a:solidFill>
              </a:rPr>
              <a:t>.</a:t>
            </a:r>
            <a:endParaRPr lang="es-ES" sz="1000" u="sng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285875" y="1225008"/>
            <a:ext cx="6486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latin typeface="Tahoma" pitchFamily="34" charset="0"/>
                <a:cs typeface="Tahoma" pitchFamily="34" charset="0"/>
              </a:rPr>
              <a:t>Simulación del porcentaje de población en pobreza multidimensional si existiera cobertura universal en salud y seguridad social</a:t>
            </a:r>
            <a:endParaRPr lang="es-ES" sz="1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2693" y="1798643"/>
            <a:ext cx="6687312" cy="459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5 Imagen" descr="rezago educativo.jpg"/>
          <p:cNvPicPr>
            <a:picLocks noChangeAspect="1"/>
          </p:cNvPicPr>
          <p:nvPr/>
        </p:nvPicPr>
        <p:blipFill>
          <a:blip r:embed="rId2" cstate="print"/>
          <a:srcRect l="4535" t="23369"/>
          <a:stretch>
            <a:fillRect/>
          </a:stretch>
        </p:blipFill>
        <p:spPr bwMode="auto">
          <a:xfrm>
            <a:off x="946150" y="1497013"/>
            <a:ext cx="727551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9 Rectángulo"/>
          <p:cNvSpPr>
            <a:spLocks noChangeArrowheads="1"/>
          </p:cNvSpPr>
          <p:nvPr/>
        </p:nvSpPr>
        <p:spPr bwMode="auto">
          <a:xfrm>
            <a:off x="2170113" y="476250"/>
            <a:ext cx="6411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l">
              <a:buFontTx/>
              <a:buNone/>
            </a:pPr>
            <a:r>
              <a:rPr lang="es-ES" sz="24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Carencia por rezago educativo</a:t>
            </a:r>
            <a:endParaRPr lang="es-ES_tradnl" sz="2400" b="1" dirty="0">
              <a:solidFill>
                <a:srgbClr val="3333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4088" y="1487488"/>
            <a:ext cx="2533650" cy="1684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62631" y="6613525"/>
            <a:ext cx="52101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ES" sz="1000" dirty="0">
                <a:solidFill>
                  <a:schemeClr val="bg1"/>
                </a:solidFill>
              </a:rPr>
              <a:t>Fuente: estimaciones del CONEVAL con base en el </a:t>
            </a:r>
            <a:r>
              <a:rPr lang="es-ES" sz="1000" dirty="0" smtClean="0">
                <a:solidFill>
                  <a:schemeClr val="bg1"/>
                </a:solidFill>
              </a:rPr>
              <a:t>MCS-ENIGH </a:t>
            </a:r>
            <a:r>
              <a:rPr lang="es-ES" sz="1000" dirty="0">
                <a:solidFill>
                  <a:schemeClr val="bg1"/>
                </a:solidFill>
              </a:rPr>
              <a:t>2008.</a:t>
            </a:r>
            <a:endParaRPr lang="es-ES" sz="1000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2941565399"/>
              </p:ext>
            </p:extLst>
          </p:nvPr>
        </p:nvGraphicFramePr>
        <p:xfrm>
          <a:off x="713676" y="802891"/>
          <a:ext cx="7767521" cy="5787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27103" y="246972"/>
            <a:ext cx="68330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Surgen nuevos retos…</a:t>
            </a:r>
            <a:endParaRPr lang="es-ES_tradnl" sz="32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ChangeArrowheads="1"/>
          </p:cNvSpPr>
          <p:nvPr/>
        </p:nvSpPr>
        <p:spPr bwMode="auto">
          <a:xfrm>
            <a:off x="468313" y="333375"/>
            <a:ext cx="2159000" cy="1008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s-ES" sz="26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4274" name="Rectangle 4"/>
          <p:cNvSpPr>
            <a:spLocks noChangeArrowheads="1"/>
          </p:cNvSpPr>
          <p:nvPr/>
        </p:nvSpPr>
        <p:spPr bwMode="auto">
          <a:xfrm>
            <a:off x="539750" y="333375"/>
            <a:ext cx="1728788" cy="8636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s-ES" sz="26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468313" y="2781300"/>
            <a:ext cx="839152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5000" b="1" dirty="0" smtClean="0">
                <a:solidFill>
                  <a:srgbClr val="1C3F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Gracias por vuestra paciencia</a:t>
            </a:r>
            <a:endParaRPr lang="es-ES_tradnl" sz="5000" b="1" dirty="0">
              <a:solidFill>
                <a:srgbClr val="1C3F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/>
            <a:endParaRPr lang="es-ES_tradnl" sz="5000" b="1" dirty="0">
              <a:solidFill>
                <a:srgbClr val="1C3F94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1 Rectángulo"/>
          <p:cNvSpPr>
            <a:spLocks noChangeArrowheads="1"/>
          </p:cNvSpPr>
          <p:nvPr/>
        </p:nvSpPr>
        <p:spPr bwMode="auto">
          <a:xfrm>
            <a:off x="803275" y="1349375"/>
            <a:ext cx="4349750" cy="4960332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800" b="1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 dirty="0">
                <a:solidFill>
                  <a:schemeClr val="accent2"/>
                </a:solidFill>
                <a:latin typeface="Arial" charset="0"/>
              </a:rPr>
              <a:t>Consejo Nacional de Evaluación 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 dirty="0">
                <a:solidFill>
                  <a:schemeClr val="accent2"/>
                </a:solidFill>
                <a:latin typeface="Arial" charset="0"/>
              </a:rPr>
              <a:t>de la Política de Desarrollo Social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 dirty="0">
                <a:solidFill>
                  <a:schemeClr val="accent2"/>
                </a:solidFill>
                <a:latin typeface="Arial" charset="0"/>
              </a:rPr>
              <a:t>(CONEVAL)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800" b="1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 dirty="0">
                <a:solidFill>
                  <a:schemeClr val="accent2"/>
                </a:solidFill>
                <a:latin typeface="Arial" charset="0"/>
              </a:rPr>
              <a:t>Boulevard Adolfo López Mateos No. 160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 dirty="0">
                <a:solidFill>
                  <a:schemeClr val="accent2"/>
                </a:solidFill>
                <a:latin typeface="Arial" charset="0"/>
              </a:rPr>
              <a:t>Col. San Ángel Inn,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 dirty="0">
                <a:solidFill>
                  <a:schemeClr val="accent2"/>
                </a:solidFill>
                <a:latin typeface="Arial" charset="0"/>
              </a:rPr>
              <a:t>Delegación Álvaro Obregón,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 dirty="0">
                <a:solidFill>
                  <a:schemeClr val="accent2"/>
                </a:solidFill>
                <a:latin typeface="Arial" charset="0"/>
              </a:rPr>
              <a:t>CP. 01060, México, D.F.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400" dirty="0">
                <a:solidFill>
                  <a:schemeClr val="accent2"/>
                </a:solidFill>
                <a:latin typeface="Arial" charset="0"/>
              </a:rPr>
              <a:t>Conmutador 01 (55) 5481-7200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 smtClean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Página web: </a:t>
            </a: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ES" sz="1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www.coneval.gob.mx</a:t>
            </a:r>
            <a:endParaRPr lang="es-ES" sz="1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6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2173288" y="452438"/>
            <a:ext cx="6249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 dirty="0">
                <a:solidFill>
                  <a:schemeClr val="accent2"/>
                </a:solidFill>
                <a:latin typeface="Tahoma" pitchFamily="34" charset="0"/>
              </a:rPr>
              <a:t>Liga de interés</a:t>
            </a:r>
          </a:p>
        </p:txBody>
      </p:sp>
      <p:sp>
        <p:nvSpPr>
          <p:cNvPr id="55299" name="1 Rectángulo"/>
          <p:cNvSpPr>
            <a:spLocks noChangeArrowheads="1"/>
          </p:cNvSpPr>
          <p:nvPr/>
        </p:nvSpPr>
        <p:spPr bwMode="auto">
          <a:xfrm>
            <a:off x="2087563" y="6521450"/>
            <a:ext cx="4968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600" b="1">
                <a:solidFill>
                  <a:schemeClr val="bg1"/>
                </a:solidFill>
                <a:latin typeface="Arial" charset="0"/>
              </a:rPr>
              <a:t>www.coneval.gob.mx</a:t>
            </a:r>
            <a:endParaRPr lang="es-MX" sz="16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5300" name="1 Rectángulo"/>
          <p:cNvSpPr>
            <a:spLocks noChangeArrowheads="1"/>
          </p:cNvSpPr>
          <p:nvPr/>
        </p:nvSpPr>
        <p:spPr bwMode="auto">
          <a:xfrm>
            <a:off x="5235575" y="4340225"/>
            <a:ext cx="3822700" cy="22980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800" b="1" dirty="0" smtClean="0">
                <a:solidFill>
                  <a:schemeClr val="accent2"/>
                </a:solidFill>
                <a:latin typeface="Arial" charset="0"/>
              </a:rPr>
              <a:t>Fernando Cortés </a:t>
            </a:r>
            <a:endParaRPr lang="es-MX" sz="1800" b="1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 smtClean="0">
                <a:solidFill>
                  <a:schemeClr val="accent2"/>
                </a:solidFill>
                <a:latin typeface="Arial" charset="0"/>
              </a:rPr>
              <a:t>Investigador  y Consejero Académico </a:t>
            </a: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 smtClean="0">
                <a:solidFill>
                  <a:schemeClr val="accent2"/>
                </a:solidFill>
                <a:latin typeface="Arial" charset="0"/>
              </a:rPr>
              <a:t>del CONEVAL</a:t>
            </a:r>
            <a:endParaRPr lang="es-MX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400" dirty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>
                <a:solidFill>
                  <a:schemeClr val="accent2"/>
                </a:solidFill>
                <a:latin typeface="Arial" charset="0"/>
              </a:rPr>
              <a:t>Correo electrónico: </a:t>
            </a:r>
            <a:endParaRPr lang="es-MX" sz="1400" dirty="0" smtClean="0">
              <a:solidFill>
                <a:schemeClr val="accent2"/>
              </a:solidFill>
              <a:latin typeface="Arial" charset="0"/>
            </a:endParaRPr>
          </a:p>
          <a:p>
            <a:pPr marL="450850" lvl="1" indent="-273050" algn="ctr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</a:pPr>
            <a:r>
              <a:rPr lang="es-MX" sz="1400" dirty="0" smtClean="0">
                <a:solidFill>
                  <a:schemeClr val="bg1"/>
                </a:solidFill>
                <a:latin typeface="Arial" charset="0"/>
                <a:hlinkClick r:id="rId2"/>
              </a:rPr>
              <a:t>fcortes@colmex.mx</a:t>
            </a:r>
            <a:endParaRPr lang="es-MX" sz="1400" dirty="0" smtClean="0">
              <a:solidFill>
                <a:schemeClr val="bg1"/>
              </a:solidFill>
              <a:latin typeface="Arial" charset="0"/>
            </a:endParaRPr>
          </a:p>
          <a:p>
            <a:pPr marL="450850" lvl="1" indent="-273050" algn="ctr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r>
              <a:rPr lang="es-MX" sz="1400" dirty="0" smtClean="0">
                <a:solidFill>
                  <a:schemeClr val="bg1"/>
                </a:solidFill>
                <a:latin typeface="Arial" charset="0"/>
                <a:hlinkClick r:id="rId3"/>
              </a:rPr>
              <a:t>fcortes@coneval.gob.mx</a:t>
            </a:r>
            <a:endParaRPr lang="es-MX" sz="1400" dirty="0" smtClean="0">
              <a:solidFill>
                <a:schemeClr val="bg1"/>
              </a:solidFill>
              <a:latin typeface="Arial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ES" sz="1400" dirty="0">
              <a:solidFill>
                <a:schemeClr val="accent2"/>
              </a:solidFill>
              <a:latin typeface="Tahoma" pitchFamily="34" charset="0"/>
            </a:endParaRPr>
          </a:p>
          <a:p>
            <a:pPr marL="450850" lvl="1" indent="-273050" eaLnBrk="1" hangingPunct="1">
              <a:spcBef>
                <a:spcPts val="100"/>
              </a:spcBef>
              <a:spcAft>
                <a:spcPts val="100"/>
              </a:spcAft>
              <a:buClr>
                <a:srgbClr val="00B050"/>
              </a:buClr>
              <a:buSzPct val="100000"/>
              <a:buFont typeface="Wingdings" pitchFamily="2" charset="2"/>
              <a:buNone/>
            </a:pPr>
            <a:endParaRPr lang="es-MX" sz="1400" dirty="0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 Grupo"/>
          <p:cNvGrpSpPr>
            <a:grpSpLocks/>
          </p:cNvGrpSpPr>
          <p:nvPr/>
        </p:nvGrpSpPr>
        <p:grpSpPr bwMode="auto">
          <a:xfrm>
            <a:off x="624840" y="1069120"/>
            <a:ext cx="3138506" cy="1318731"/>
            <a:chOff x="914400" y="2264229"/>
            <a:chExt cx="1761178" cy="193639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" name="3 Conector"/>
            <p:cNvSpPr/>
            <p:nvPr/>
          </p:nvSpPr>
          <p:spPr bwMode="auto">
            <a:xfrm>
              <a:off x="914400" y="2264229"/>
              <a:ext cx="1738258" cy="1915102"/>
            </a:xfrm>
            <a:prstGeom prst="flowChartConnector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/>
            <a:lstStyle/>
            <a:p>
              <a:pPr eaLnBrk="0" hangingPunct="0">
                <a:defRPr/>
              </a:pP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5" name="8 CuadroTexto"/>
            <p:cNvSpPr txBox="1">
              <a:spLocks noChangeArrowheads="1"/>
            </p:cNvSpPr>
            <p:nvPr/>
          </p:nvSpPr>
          <p:spPr bwMode="auto">
            <a:xfrm>
              <a:off x="919350" y="2618862"/>
              <a:ext cx="1756228" cy="1581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s-MX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Ley General de Desarrollo Social</a:t>
              </a:r>
            </a:p>
            <a:p>
              <a:pPr algn="ctr" eaLnBrk="0" hangingPunct="0">
                <a:defRPr/>
              </a:pPr>
              <a:r>
                <a:rPr lang="es-MX" sz="1600" b="1" dirty="0" smtClean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(2004)</a:t>
              </a:r>
              <a:endParaRPr lang="es-ES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6" name="5 Proceso alternativo"/>
          <p:cNvSpPr/>
          <p:nvPr/>
        </p:nvSpPr>
        <p:spPr bwMode="auto">
          <a:xfrm>
            <a:off x="671741" y="3590173"/>
            <a:ext cx="3919309" cy="809705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2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Evaluación de la Política de Desarrollo Social</a:t>
            </a:r>
            <a:endParaRPr lang="es-ES" sz="2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6 Proceso alternativo"/>
          <p:cNvSpPr/>
          <p:nvPr/>
        </p:nvSpPr>
        <p:spPr bwMode="auto">
          <a:xfrm>
            <a:off x="4830124" y="3553762"/>
            <a:ext cx="3919309" cy="824600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20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Medición multidimensional de la pobreza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16 Proceso alternativo"/>
          <p:cNvSpPr/>
          <p:nvPr/>
        </p:nvSpPr>
        <p:spPr bwMode="auto">
          <a:xfrm>
            <a:off x="4358640" y="1239628"/>
            <a:ext cx="4328161" cy="921674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es-MX" sz="20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Investigador@s</a:t>
            </a: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es-MX" sz="20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académic@s</a:t>
            </a: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es-MX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Secretaría Ejecutiva 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35169" y="343883"/>
            <a:ext cx="69088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El CONEVAL</a:t>
            </a:r>
          </a:p>
        </p:txBody>
      </p:sp>
      <p:sp>
        <p:nvSpPr>
          <p:cNvPr id="19" name="18 Proceso alternativo"/>
          <p:cNvSpPr/>
          <p:nvPr/>
        </p:nvSpPr>
        <p:spPr bwMode="auto">
          <a:xfrm>
            <a:off x="4876800" y="2413108"/>
            <a:ext cx="3826135" cy="1351172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Organismo público</a:t>
            </a: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Desconcentrado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Autonomía técnica                        y de gestión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19 Flecha derecha"/>
          <p:cNvSpPr/>
          <p:nvPr/>
        </p:nvSpPr>
        <p:spPr bwMode="auto">
          <a:xfrm rot="6758901">
            <a:off x="2507793" y="2536867"/>
            <a:ext cx="1137101" cy="75474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21" name="20 Flecha derecha"/>
          <p:cNvSpPr/>
          <p:nvPr/>
        </p:nvSpPr>
        <p:spPr bwMode="auto">
          <a:xfrm rot="3078341">
            <a:off x="5196467" y="2505196"/>
            <a:ext cx="1145814" cy="75474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ES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7514964" y="795043"/>
            <a:ext cx="1211597" cy="420444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 rotWithShape="0">
              <a:srgbClr val="000000">
                <a:alpha val="28000"/>
              </a:srgbClr>
            </a:outerShdw>
          </a:effectLst>
          <a:scene3d>
            <a:camera prst="orthographicFront"/>
            <a:lightRig rig="threePt" dir="t">
              <a:rot lat="0" lon="0" rev="1500000"/>
            </a:lightRig>
          </a:scene3d>
          <a:sp3d>
            <a:bevelT w="88900" h="88900"/>
          </a:sp3d>
        </p:spPr>
        <p:txBody>
          <a:bodyPr wrap="none" lIns="0" rIns="0" anchor="ctr"/>
          <a:lstStyle/>
          <a:p>
            <a:pPr algn="ctr">
              <a:defRPr/>
            </a:pPr>
            <a:r>
              <a:rPr lang="es-ES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CTMP</a:t>
            </a:r>
            <a:endParaRPr lang="es-ES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710005" y="4538408"/>
            <a:ext cx="3881045" cy="138931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Normar y coordinar </a:t>
            </a:r>
          </a:p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la evaluación </a:t>
            </a:r>
          </a:p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de las políticas y programas </a:t>
            </a:r>
          </a:p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de desarrollo social</a:t>
            </a: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4831977" y="4538408"/>
            <a:ext cx="3881045" cy="138931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rIns="0"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Establecer los lineamientos </a:t>
            </a:r>
          </a:p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y criterios para la</a:t>
            </a:r>
          </a:p>
          <a:p>
            <a:pPr eaLnBrk="0" hangingPunct="0">
              <a:lnSpc>
                <a:spcPct val="90000"/>
              </a:lnSpc>
            </a:pPr>
            <a:r>
              <a:rPr lang="es-ES" sz="21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definición, identificación y medición de la pobreza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0662E-6 L 0.24479 -0.004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9" grpId="0" animBg="1"/>
      <p:bldP spid="20" grpId="0" animBg="1"/>
      <p:bldP spid="21" grpId="0" animBg="1"/>
      <p:bldP spid="12" grpId="1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val 7"/>
          <p:cNvSpPr>
            <a:spLocks noChangeArrowheads="1"/>
          </p:cNvSpPr>
          <p:nvPr/>
        </p:nvSpPr>
        <p:spPr bwMode="auto">
          <a:xfrm>
            <a:off x="3667125" y="1654283"/>
            <a:ext cx="1790700" cy="1689100"/>
          </a:xfrm>
          <a:prstGeom prst="ellipse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endParaRPr lang="es-MX" sz="22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s-MX" sz="21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Pobreza</a:t>
            </a:r>
            <a:endParaRPr lang="es-ES" sz="21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2" name="AutoShape 8"/>
          <p:cNvSpPr>
            <a:spLocks noChangeArrowheads="1"/>
          </p:cNvSpPr>
          <p:nvPr/>
        </p:nvSpPr>
        <p:spPr bwMode="auto">
          <a:xfrm rot="8258165">
            <a:off x="2874963" y="2995720"/>
            <a:ext cx="933450" cy="10556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7413" name="AutoShape 9"/>
          <p:cNvSpPr>
            <a:spLocks noChangeArrowheads="1"/>
          </p:cNvSpPr>
          <p:nvPr/>
        </p:nvSpPr>
        <p:spPr bwMode="auto">
          <a:xfrm rot="2744977">
            <a:off x="5334794" y="3044139"/>
            <a:ext cx="933450" cy="10556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7414" name="AutoShape 10"/>
          <p:cNvSpPr>
            <a:spLocks noChangeArrowheads="1"/>
          </p:cNvSpPr>
          <p:nvPr/>
        </p:nvSpPr>
        <p:spPr bwMode="auto">
          <a:xfrm rot="5400000">
            <a:off x="4063207" y="3523564"/>
            <a:ext cx="990600" cy="105568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7415" name="AutoShape 11"/>
          <p:cNvSpPr>
            <a:spLocks noChangeArrowheads="1"/>
          </p:cNvSpPr>
          <p:nvPr/>
        </p:nvSpPr>
        <p:spPr bwMode="auto">
          <a:xfrm>
            <a:off x="6178550" y="3967270"/>
            <a:ext cx="2073275" cy="1074738"/>
          </a:xfrm>
          <a:prstGeom prst="flowChartAlternateProcess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>
            <a:innerShdw blurRad="63500" dist="50800" dir="13500000">
              <a:schemeClr val="bg1">
                <a:lumMod val="85000"/>
                <a:alpha val="50000"/>
              </a:schemeClr>
            </a:innerShdw>
          </a:effectLst>
        </p:spPr>
        <p:txBody>
          <a:bodyPr wrap="none" anchor="ctr"/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MX" sz="3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Bienestar</a:t>
            </a:r>
            <a:endParaRPr lang="es-ES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6" name="AutoShape 12"/>
          <p:cNvSpPr>
            <a:spLocks noChangeArrowheads="1"/>
          </p:cNvSpPr>
          <p:nvPr/>
        </p:nvSpPr>
        <p:spPr bwMode="auto">
          <a:xfrm>
            <a:off x="949325" y="3965683"/>
            <a:ext cx="2073275" cy="1084262"/>
          </a:xfrm>
          <a:prstGeom prst="flowChartAlternateProcess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>
            <a:innerShdw blurRad="63500" dist="50800" dir="13500000">
              <a:schemeClr val="bg1">
                <a:lumMod val="85000"/>
                <a:alpha val="50000"/>
              </a:schemeClr>
            </a:innerShdw>
          </a:effectLst>
        </p:spPr>
        <p:txBody>
          <a:bodyPr wrap="none" anchor="ctr"/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Derechos </a:t>
            </a:r>
            <a:endParaRPr lang="es-MX" sz="2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sociales</a:t>
            </a:r>
            <a:endParaRPr lang="es-ES" sz="2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7" name="AutoShape 13"/>
          <p:cNvSpPr>
            <a:spLocks noChangeArrowheads="1"/>
          </p:cNvSpPr>
          <p:nvPr/>
        </p:nvSpPr>
        <p:spPr bwMode="auto">
          <a:xfrm>
            <a:off x="3525838" y="4795945"/>
            <a:ext cx="2073275" cy="1084263"/>
          </a:xfrm>
          <a:prstGeom prst="flowChartAlternateProcess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>
            <a:innerShdw blurRad="63500" dist="50800" dir="13500000">
              <a:schemeClr val="bg1">
                <a:lumMod val="85000"/>
                <a:alpha val="50000"/>
              </a:schemeClr>
            </a:innerShdw>
          </a:effectLst>
        </p:spPr>
        <p:txBody>
          <a:bodyPr wrap="none" anchor="ctr"/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C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ohesión </a:t>
            </a:r>
          </a:p>
          <a:p>
            <a:pPr algn="ctr"/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social</a:t>
            </a: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167200" y="176378"/>
            <a:ext cx="6976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8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El concepto de pobreza en la 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8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Ley General de Desarrollo Social (LGDS)</a:t>
            </a:r>
            <a:endParaRPr lang="es-ES_tradnl" sz="28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Proceso alternativo"/>
          <p:cNvSpPr/>
          <p:nvPr/>
        </p:nvSpPr>
        <p:spPr bwMode="auto">
          <a:xfrm>
            <a:off x="247426" y="3394925"/>
            <a:ext cx="3130476" cy="908126"/>
          </a:xfrm>
          <a:prstGeom prst="flowChartAlternateProcess">
            <a:avLst/>
          </a:prstGeom>
          <a:solidFill>
            <a:srgbClr val="00A9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eaLnBrk="0" hangingPunct="0">
              <a:defRPr/>
            </a:pPr>
            <a:r>
              <a:rPr lang="es-MX" sz="2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LGDS establece el marco normativo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167200" y="359258"/>
            <a:ext cx="697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Medición de pobreza en la LGDS</a:t>
            </a:r>
            <a:endParaRPr lang="es-ES_tradnl" sz="32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14 Abrir llave"/>
          <p:cNvSpPr/>
          <p:nvPr/>
        </p:nvSpPr>
        <p:spPr bwMode="auto">
          <a:xfrm>
            <a:off x="3485478" y="1624405"/>
            <a:ext cx="688488" cy="4152451"/>
          </a:xfrm>
          <a:prstGeom prst="leftBrace">
            <a:avLst/>
          </a:prstGeom>
          <a:noFill/>
          <a:ln w="3175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grpSp>
        <p:nvGrpSpPr>
          <p:cNvPr id="16" name="37 Grupo"/>
          <p:cNvGrpSpPr>
            <a:grpSpLocks/>
          </p:cNvGrpSpPr>
          <p:nvPr/>
        </p:nvGrpSpPr>
        <p:grpSpPr bwMode="auto">
          <a:xfrm>
            <a:off x="4020841" y="1629067"/>
            <a:ext cx="3697195" cy="837676"/>
            <a:chOff x="2509702" y="907609"/>
            <a:chExt cx="3698014" cy="838513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7" name="AutoShape 7"/>
            <p:cNvSpPr>
              <a:spLocks noChangeArrowheads="1"/>
            </p:cNvSpPr>
            <p:nvPr/>
          </p:nvSpPr>
          <p:spPr bwMode="auto">
            <a:xfrm>
              <a:off x="2509702" y="1136279"/>
              <a:ext cx="812800" cy="454025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3361041" y="907609"/>
              <a:ext cx="2846675" cy="838513"/>
            </a:xfrm>
            <a:prstGeom prst="flowChartAlternateProcess">
              <a:avLst/>
            </a:prstGeom>
            <a:solidFill>
              <a:srgbClr val="00008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b="1" u="none" dirty="0" smtClean="0">
                  <a:solidFill>
                    <a:schemeClr val="bg1"/>
                  </a:solidFill>
                  <a:latin typeface="Arial" charset="0"/>
                </a:rPr>
                <a:t>Derechos para el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b="1" u="none" dirty="0" smtClean="0">
                  <a:solidFill>
                    <a:schemeClr val="bg1"/>
                  </a:solidFill>
                  <a:latin typeface="Arial" charset="0"/>
                </a:rPr>
                <a:t>Desarrollo Social</a:t>
              </a:r>
              <a:r>
                <a:rPr lang="es-MX" sz="2000" u="none" dirty="0" smtClean="0">
                  <a:solidFill>
                    <a:schemeClr val="bg1"/>
                  </a:solidFill>
                  <a:latin typeface="Arial" charset="0"/>
                </a:rPr>
                <a:t> </a:t>
              </a:r>
              <a:endParaRPr lang="es-ES" sz="2000" u="none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9" name="37 Grupo"/>
          <p:cNvGrpSpPr>
            <a:grpSpLocks/>
          </p:cNvGrpSpPr>
          <p:nvPr/>
        </p:nvGrpSpPr>
        <p:grpSpPr bwMode="auto">
          <a:xfrm>
            <a:off x="3958090" y="4869911"/>
            <a:ext cx="4694105" cy="498132"/>
            <a:chOff x="2509702" y="1091674"/>
            <a:chExt cx="4695143" cy="49863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0" name="AutoShape 7"/>
            <p:cNvSpPr>
              <a:spLocks noChangeArrowheads="1"/>
            </p:cNvSpPr>
            <p:nvPr/>
          </p:nvSpPr>
          <p:spPr bwMode="auto">
            <a:xfrm>
              <a:off x="2509702" y="1136279"/>
              <a:ext cx="812800" cy="454025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3361037" y="1091674"/>
              <a:ext cx="3843808" cy="470386"/>
            </a:xfrm>
            <a:prstGeom prst="flowChartAlternateProcess">
              <a:avLst/>
            </a:prstGeom>
            <a:solidFill>
              <a:srgbClr val="00008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b="1" u="none" dirty="0" smtClean="0">
                  <a:solidFill>
                    <a:schemeClr val="bg1"/>
                  </a:solidFill>
                  <a:latin typeface="Arial" charset="0"/>
                </a:rPr>
                <a:t>Dimensiones de pobreza</a:t>
              </a:r>
              <a:endParaRPr lang="es-ES" b="1" u="none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2" name="37 Grupo"/>
          <p:cNvGrpSpPr>
            <a:grpSpLocks/>
          </p:cNvGrpSpPr>
          <p:nvPr/>
        </p:nvGrpSpPr>
        <p:grpSpPr bwMode="auto">
          <a:xfrm>
            <a:off x="4037656" y="3960400"/>
            <a:ext cx="3312282" cy="505796"/>
            <a:chOff x="2509702" y="1084003"/>
            <a:chExt cx="2997889" cy="50630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3" name="AutoShape 7"/>
            <p:cNvSpPr>
              <a:spLocks noChangeArrowheads="1"/>
            </p:cNvSpPr>
            <p:nvPr/>
          </p:nvSpPr>
          <p:spPr bwMode="auto">
            <a:xfrm>
              <a:off x="2509702" y="1136279"/>
              <a:ext cx="812800" cy="454025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>
              <a:off x="3361033" y="1084003"/>
              <a:ext cx="2146558" cy="485723"/>
            </a:xfrm>
            <a:prstGeom prst="flowChartAlternateProcess">
              <a:avLst/>
            </a:prstGeom>
            <a:solidFill>
              <a:srgbClr val="00008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sz="2500" b="1" dirty="0" smtClean="0">
                  <a:solidFill>
                    <a:schemeClr val="bg1"/>
                  </a:solidFill>
                  <a:latin typeface="Arial" charset="0"/>
                </a:rPr>
                <a:t>Periodicidad</a:t>
              </a:r>
              <a:endParaRPr lang="es-ES" sz="2500" b="1" u="none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6" name="37 Grupo"/>
          <p:cNvGrpSpPr>
            <a:grpSpLocks/>
          </p:cNvGrpSpPr>
          <p:nvPr/>
        </p:nvGrpSpPr>
        <p:grpSpPr bwMode="auto">
          <a:xfrm>
            <a:off x="4017932" y="2774758"/>
            <a:ext cx="4518085" cy="837676"/>
            <a:chOff x="2509702" y="918379"/>
            <a:chExt cx="4519086" cy="838513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7" name="AutoShape 7"/>
            <p:cNvSpPr>
              <a:spLocks noChangeArrowheads="1"/>
            </p:cNvSpPr>
            <p:nvPr/>
          </p:nvSpPr>
          <p:spPr bwMode="auto">
            <a:xfrm>
              <a:off x="2509702" y="1136279"/>
              <a:ext cx="812800" cy="454025"/>
            </a:xfrm>
            <a:prstGeom prst="rightArrow">
              <a:avLst>
                <a:gd name="adj1" fmla="val 50000"/>
                <a:gd name="adj2" fmla="val 44755"/>
              </a:avLst>
            </a:prstGeom>
            <a:solidFill>
              <a:srgbClr val="FF9900"/>
            </a:solidFill>
            <a:ln w="2857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" name="AutoShape 12"/>
            <p:cNvSpPr>
              <a:spLocks noChangeArrowheads="1"/>
            </p:cNvSpPr>
            <p:nvPr/>
          </p:nvSpPr>
          <p:spPr bwMode="auto">
            <a:xfrm>
              <a:off x="3393316" y="918379"/>
              <a:ext cx="3635472" cy="838513"/>
            </a:xfrm>
            <a:prstGeom prst="flowChartAlternateProcess">
              <a:avLst/>
            </a:prstGeom>
            <a:solidFill>
              <a:srgbClr val="000080"/>
            </a:solidFill>
            <a:ln w="9525" algn="ctr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lIns="180000" rIns="0" anchor="ctr">
              <a:spAutoFit/>
            </a:bodyPr>
            <a:lstStyle/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b="1" dirty="0" smtClean="0">
                  <a:solidFill>
                    <a:schemeClr val="bg1"/>
                  </a:solidFill>
                  <a:latin typeface="Arial" charset="0"/>
                </a:rPr>
                <a:t>Indicadores y </a:t>
              </a:r>
            </a:p>
            <a:p>
              <a:pPr eaLnBrk="0" hangingPunct="0">
                <a:lnSpc>
                  <a:spcPct val="90000"/>
                </a:lnSpc>
                <a:buFont typeface="Wingdings" pitchFamily="2" charset="2"/>
                <a:buNone/>
              </a:pPr>
              <a:r>
                <a:rPr lang="es-MX" b="1" dirty="0" smtClean="0">
                  <a:solidFill>
                    <a:schemeClr val="bg1"/>
                  </a:solidFill>
                  <a:latin typeface="Arial" charset="0"/>
                </a:rPr>
                <a:t>fuentes de información</a:t>
              </a:r>
              <a:endParaRPr lang="es-ES" b="1" u="none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1008433" y="1647825"/>
          <a:ext cx="7254134" cy="4638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36016" y="412900"/>
            <a:ext cx="69088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Derechos para el desarrollo social</a:t>
            </a:r>
            <a:endParaRPr lang="es-ES_tradnl" sz="3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20699" y="1253428"/>
            <a:ext cx="8156576" cy="622998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“Garantizar el pleno ejercicio de los derechos sociales consagrados  en la Constitución, asegurando el acceso de toda la población al desarrollo social 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uadroTexto"/>
          <p:cNvSpPr txBox="1"/>
          <p:nvPr/>
        </p:nvSpPr>
        <p:spPr>
          <a:xfrm>
            <a:off x="0" y="3478860"/>
            <a:ext cx="2241176" cy="1200329"/>
          </a:xfrm>
          <a:prstGeom prst="rect">
            <a:avLst/>
          </a:prstGeom>
          <a:solidFill>
            <a:srgbClr val="00A94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Ingreso corriente per cápita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20000" y="3478860"/>
            <a:ext cx="2340000" cy="132343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Rezago educativo  promedo en el hogar</a:t>
            </a:r>
            <a:endParaRPr lang="es-E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800000" y="3478860"/>
            <a:ext cx="2340000" cy="1198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los servicios de salud</a:t>
            </a:r>
            <a:endParaRPr lang="es-MX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2880000" y="3478860"/>
            <a:ext cx="2340000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E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la seguridad social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3960000" y="3478860"/>
            <a:ext cx="2340000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Calidad y espacios en la vivienda</a:t>
            </a: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5040000" y="3478859"/>
            <a:ext cx="2340000" cy="1198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 a los servicios básicos en la vivienda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6120000" y="3478859"/>
            <a:ext cx="2340000" cy="1198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Acceso</a:t>
            </a:r>
            <a:r>
              <a:rPr lang="es-MX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la alimentación</a:t>
            </a:r>
            <a:endParaRPr lang="es-MX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7200000" y="3478860"/>
            <a:ext cx="2340000" cy="1200329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Cohesión social</a:t>
            </a:r>
            <a:endParaRPr lang="es-MX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100000"/>
              </a:lnSpc>
              <a:buFontTx/>
              <a:buNone/>
              <a:defRPr/>
            </a:pPr>
            <a:endParaRPr lang="es-E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152302" y="275567"/>
            <a:ext cx="660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FontTx/>
              <a:buNone/>
            </a:pPr>
            <a:r>
              <a:rPr lang="es-ES_tradnl" sz="26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Multidimensionalidad. </a:t>
            </a:r>
            <a:endParaRPr lang="es-ES_tradnl" dirty="0" smtClean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s-ES_tradnl" sz="26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Indicadores y fuentes de información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94085" y="1828534"/>
            <a:ext cx="8393929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00000"/>
              </a:lnSpc>
              <a:buFontTx/>
              <a:buBlip>
                <a:blip r:embed="rId2"/>
              </a:buBlip>
            </a:pPr>
            <a:r>
              <a:rPr lang="es-ES" sz="25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CONEVAL </a:t>
            </a:r>
            <a:r>
              <a:rPr lang="es-ES" sz="2500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utilizará la información generada por </a:t>
            </a:r>
            <a:r>
              <a:rPr lang="es-ES" sz="25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el </a:t>
            </a:r>
            <a:r>
              <a:rPr lang="es-ES" sz="25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INEGI</a:t>
            </a:r>
            <a:r>
              <a:rPr lang="es-ES" sz="25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s-ES" sz="2500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en, </a:t>
            </a:r>
            <a:endParaRPr lang="es-ES" sz="2500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marL="457200" indent="-457200">
              <a:lnSpc>
                <a:spcPct val="100000"/>
              </a:lnSpc>
            </a:pPr>
            <a:r>
              <a:rPr lang="es-ES" sz="2500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      al </a:t>
            </a:r>
            <a:r>
              <a:rPr lang="es-ES" sz="2500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menos, los siguientes indicadores:</a:t>
            </a:r>
            <a:endParaRPr lang="es-ES_tradnl" sz="2500" dirty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  <a:p>
            <a:pPr marL="457200" indent="-457200">
              <a:lnSpc>
                <a:spcPct val="100000"/>
              </a:lnSpc>
              <a:buFontTx/>
              <a:buNone/>
            </a:pPr>
            <a:endParaRPr lang="es-ES_tradnl" sz="2400" b="1" dirty="0">
              <a:solidFill>
                <a:srgbClr val="1C3F94"/>
              </a:solidFill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19" grpId="0" animBg="1"/>
      <p:bldP spid="21" grpId="0" animBg="1"/>
      <p:bldP spid="18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8 CuadroTexto"/>
          <p:cNvSpPr txBox="1">
            <a:spLocks noChangeArrowheads="1"/>
          </p:cNvSpPr>
          <p:nvPr/>
        </p:nvSpPr>
        <p:spPr bwMode="auto">
          <a:xfrm>
            <a:off x="190440" y="1974831"/>
            <a:ext cx="244637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buFont typeface="Wingdings" pitchFamily="2" charset="2"/>
              <a:buChar char="•"/>
            </a:pPr>
            <a:endParaRPr lang="es-MX" sz="2400" dirty="0">
              <a:solidFill>
                <a:srgbClr val="00A94F"/>
              </a:solidFill>
              <a:latin typeface="Times" charset="0"/>
            </a:endParaRPr>
          </a:p>
          <a:p>
            <a:pPr algn="l" eaLnBrk="0" hangingPunct="0">
              <a:buFont typeface="Wingdings" pitchFamily="2" charset="2"/>
              <a:buChar char="•"/>
            </a:pPr>
            <a:endParaRPr lang="es-MX" sz="2400" dirty="0">
              <a:solidFill>
                <a:srgbClr val="00A94F"/>
              </a:solidFill>
              <a:latin typeface="Times" charset="0"/>
            </a:endParaRPr>
          </a:p>
          <a:p>
            <a:pPr eaLnBrk="0" hangingPunct="0"/>
            <a:r>
              <a:rPr lang="es-MX" sz="2400" b="1" dirty="0">
                <a:solidFill>
                  <a:schemeClr val="accent2"/>
                </a:solidFill>
                <a:latin typeface="Tahoma" pitchFamily="34" charset="0"/>
              </a:rPr>
              <a:t>Periodicidad </a:t>
            </a:r>
            <a:endParaRPr lang="es-MX" sz="2400" b="1" dirty="0" smtClean="0">
              <a:solidFill>
                <a:schemeClr val="accent2"/>
              </a:solidFill>
              <a:latin typeface="Tahoma" pitchFamily="34" charset="0"/>
            </a:endParaRPr>
          </a:p>
          <a:p>
            <a:pPr eaLnBrk="0" hangingPunct="0"/>
            <a:r>
              <a:rPr lang="es-MX" sz="2400" b="1" dirty="0" smtClean="0">
                <a:solidFill>
                  <a:schemeClr val="accent2"/>
                </a:solidFill>
                <a:latin typeface="Tahoma" pitchFamily="34" charset="0"/>
              </a:rPr>
              <a:t>y </a:t>
            </a:r>
            <a:r>
              <a:rPr lang="es-MX" sz="2400" b="1" dirty="0">
                <a:solidFill>
                  <a:schemeClr val="accent2"/>
                </a:solidFill>
                <a:latin typeface="Tahoma" pitchFamily="34" charset="0"/>
              </a:rPr>
              <a:t>nivel de desagregación</a:t>
            </a:r>
          </a:p>
          <a:p>
            <a:pPr algn="l" eaLnBrk="0" hangingPunct="0">
              <a:buFont typeface="Wingdings" pitchFamily="2" charset="2"/>
              <a:buChar char="•"/>
            </a:pPr>
            <a:endParaRPr lang="es-MX" sz="2400" dirty="0">
              <a:solidFill>
                <a:srgbClr val="00A94F"/>
              </a:solidFill>
              <a:latin typeface="Tahoma" pitchFamily="34" charset="0"/>
            </a:endParaRPr>
          </a:p>
          <a:p>
            <a:pPr algn="l" eaLnBrk="0" hangingPunct="0">
              <a:buFont typeface="Wingdings" pitchFamily="2" charset="2"/>
              <a:buChar char="•"/>
            </a:pPr>
            <a:endParaRPr lang="es-MX" sz="2400" dirty="0">
              <a:solidFill>
                <a:srgbClr val="00A94F"/>
              </a:solidFill>
              <a:latin typeface="Times" charset="0"/>
            </a:endParaRPr>
          </a:p>
          <a:p>
            <a:pPr algn="l" eaLnBrk="0" hangingPunct="0">
              <a:buFont typeface="Wingdings" pitchFamily="2" charset="2"/>
              <a:buChar char="•"/>
            </a:pPr>
            <a:endParaRPr lang="es-ES" sz="2400" dirty="0">
              <a:solidFill>
                <a:srgbClr val="00A94F"/>
              </a:solidFill>
              <a:latin typeface="Times" charset="0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rot="-2100000">
            <a:off x="2515248" y="2249554"/>
            <a:ext cx="1079500" cy="719138"/>
          </a:xfrm>
          <a:prstGeom prst="rightArrow">
            <a:avLst>
              <a:gd name="adj1" fmla="val 50000"/>
              <a:gd name="adj2" fmla="val 37528"/>
            </a:avLst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586149" y="1457298"/>
            <a:ext cx="2465387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>
                <a:solidFill>
                  <a:srgbClr val="FFFFFF"/>
                </a:solidFill>
                <a:latin typeface="Tahoma" pitchFamily="34" charset="0"/>
              </a:rPr>
              <a:t>Estatal</a:t>
            </a:r>
            <a:endParaRPr lang="es-ES" sz="3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3440097" y="4268799"/>
            <a:ext cx="2465387" cy="1000125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3000" b="1" dirty="0">
                <a:solidFill>
                  <a:srgbClr val="FFFFFF"/>
                </a:solidFill>
                <a:latin typeface="Tahoma" pitchFamily="34" charset="0"/>
              </a:rPr>
              <a:t>Municipal</a:t>
            </a:r>
            <a:endParaRPr lang="es-ES" sz="30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5667390" y="2297097"/>
            <a:ext cx="1420813" cy="527050"/>
          </a:xfrm>
          <a:prstGeom prst="homePlate">
            <a:avLst>
              <a:gd name="adj" fmla="val 67395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eaLnBrk="0" hangingPunct="0"/>
            <a:r>
              <a:rPr lang="es-MX" sz="2600" dirty="0" smtClean="0">
                <a:latin typeface="Tahoma" pitchFamily="34" charset="0"/>
              </a:rPr>
              <a:t> </a:t>
            </a:r>
            <a:r>
              <a:rPr lang="es-MX" sz="2600" b="1" dirty="0" smtClean="0">
                <a:solidFill>
                  <a:srgbClr val="002060"/>
                </a:solidFill>
                <a:latin typeface="Tahoma" pitchFamily="34" charset="0"/>
              </a:rPr>
              <a:t>2 </a:t>
            </a:r>
            <a:r>
              <a:rPr lang="es-MX" sz="2600" b="1" dirty="0">
                <a:solidFill>
                  <a:srgbClr val="002060"/>
                </a:solidFill>
                <a:latin typeface="Tahoma" pitchFamily="34" charset="0"/>
              </a:rPr>
              <a:t>años</a:t>
            </a:r>
            <a:endParaRPr lang="es-ES" sz="2600" b="1" dirty="0">
              <a:solidFill>
                <a:srgbClr val="002060"/>
              </a:solidFill>
              <a:latin typeface="Tahoma" pitchFamily="34" charset="0"/>
            </a:endParaRP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5594364" y="5145111"/>
            <a:ext cx="1420813" cy="527050"/>
          </a:xfrm>
          <a:prstGeom prst="homePlate">
            <a:avLst>
              <a:gd name="adj" fmla="val 67395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eaLnBrk="0" hangingPunct="0"/>
            <a:r>
              <a:rPr lang="es-MX" sz="2600" dirty="0" smtClean="0">
                <a:latin typeface="Tahoma" pitchFamily="34" charset="0"/>
              </a:rPr>
              <a:t> </a:t>
            </a:r>
            <a:r>
              <a:rPr lang="es-MX" sz="2600" b="1" dirty="0" smtClean="0">
                <a:solidFill>
                  <a:srgbClr val="002060"/>
                </a:solidFill>
                <a:latin typeface="Tahoma" pitchFamily="34" charset="0"/>
              </a:rPr>
              <a:t>5 </a:t>
            </a:r>
            <a:r>
              <a:rPr lang="es-MX" sz="2600" b="1" dirty="0">
                <a:solidFill>
                  <a:srgbClr val="002060"/>
                </a:solidFill>
                <a:latin typeface="Tahoma" pitchFamily="34" charset="0"/>
              </a:rPr>
              <a:t>años</a:t>
            </a:r>
            <a:endParaRPr lang="es-ES" sz="2600" b="1" dirty="0">
              <a:solidFill>
                <a:srgbClr val="002060"/>
              </a:solidFill>
              <a:latin typeface="Tahoma" pitchFamily="34" charset="0"/>
            </a:endParaRP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 rot="2100000">
            <a:off x="2496878" y="3673560"/>
            <a:ext cx="1079500" cy="719137"/>
          </a:xfrm>
          <a:prstGeom prst="rightArrow">
            <a:avLst>
              <a:gd name="adj1" fmla="val 50000"/>
              <a:gd name="adj2" fmla="val 37528"/>
            </a:avLst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0" hangingPunct="0">
              <a:defRPr/>
            </a:pPr>
            <a:endParaRPr lang="es-MX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36016" y="412900"/>
            <a:ext cx="69088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s-ES_tradnl" sz="32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Periodicidad</a:t>
            </a:r>
            <a:endParaRPr lang="es-ES_tradnl" sz="2000" b="1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6470676" y="3209922"/>
            <a:ext cx="2465387" cy="1000125"/>
          </a:xfrm>
          <a:prstGeom prst="roundRect">
            <a:avLst>
              <a:gd name="adj" fmla="val 16667"/>
            </a:avLst>
          </a:prstGeom>
          <a:solidFill>
            <a:srgbClr val="00A94F"/>
          </a:solidFill>
          <a:ln w="9525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rIns="0" anchor="ctr"/>
          <a:lstStyle/>
          <a:p>
            <a:pPr algn="ctr" eaLnBrk="0" hangingPunct="0"/>
            <a:r>
              <a:rPr lang="es-MX" sz="2600" b="1" dirty="0" smtClean="0">
                <a:solidFill>
                  <a:srgbClr val="FFFFFF"/>
                </a:solidFill>
                <a:latin typeface="Tahoma" pitchFamily="34" charset="0"/>
              </a:rPr>
              <a:t>Información </a:t>
            </a:r>
          </a:p>
          <a:p>
            <a:pPr algn="ctr" eaLnBrk="0" hangingPunct="0"/>
            <a:r>
              <a:rPr lang="es-MX" sz="2600" b="1" dirty="0" smtClean="0">
                <a:solidFill>
                  <a:srgbClr val="FFFFFF"/>
                </a:solidFill>
                <a:latin typeface="Tahoma" pitchFamily="34" charset="0"/>
              </a:rPr>
              <a:t>INEGI</a:t>
            </a:r>
            <a:endParaRPr lang="es-ES" sz="2600" b="1" dirty="0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14758</TotalTime>
  <Words>1153</Words>
  <Application>Microsoft Office PowerPoint</Application>
  <PresentationFormat>Presentación en pantalla (4:3)</PresentationFormat>
  <Paragraphs>389</Paragraphs>
  <Slides>36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37" baseType="lpstr">
      <vt:lpstr>Presentación en blanco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Ventajas</vt:lpstr>
      <vt:lpstr>Ventajas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</vt:vector>
  </TitlesOfParts>
  <Company>Sedesol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González</dc:creator>
  <cp:lastModifiedBy> </cp:lastModifiedBy>
  <cp:revision>1230</cp:revision>
  <dcterms:created xsi:type="dcterms:W3CDTF">2007-06-13T22:45:12Z</dcterms:created>
  <dcterms:modified xsi:type="dcterms:W3CDTF">2010-08-24T15:19:24Z</dcterms:modified>
</cp:coreProperties>
</file>