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7" r:id="rId2"/>
    <p:sldId id="278" r:id="rId3"/>
    <p:sldId id="279" r:id="rId4"/>
    <p:sldId id="281" r:id="rId5"/>
    <p:sldId id="272" r:id="rId6"/>
    <p:sldId id="260" r:id="rId7"/>
    <p:sldId id="273" r:id="rId8"/>
    <p:sldId id="274" r:id="rId9"/>
    <p:sldId id="275" r:id="rId10"/>
    <p:sldId id="276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7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1865F-B70C-4D98-8FED-40D35DE4198C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E78BB-A41B-417A-AABC-4F3C0F8CD89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591C1-8844-4D62-80A2-57552BC486A8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D4C41-81E5-4915-976C-C89DCC70A11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D4C41-81E5-4915-976C-C89DCC70A11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ound Single Corner Rectangle 7"/>
          <p:cNvSpPr/>
          <p:nvPr userDrawn="1"/>
        </p:nvSpPr>
        <p:spPr>
          <a:xfrm>
            <a:off x="0" y="0"/>
            <a:ext cx="228600" cy="6858000"/>
          </a:xfrm>
          <a:prstGeom prst="round1Rect">
            <a:avLst/>
          </a:prstGeom>
          <a:gradFill flip="none" rotWithShape="1">
            <a:gsLst>
              <a:gs pos="0">
                <a:srgbClr val="F6C700">
                  <a:tint val="66000"/>
                  <a:satMod val="160000"/>
                </a:srgbClr>
              </a:gs>
              <a:gs pos="50000">
                <a:srgbClr val="F6C700">
                  <a:tint val="44500"/>
                  <a:satMod val="160000"/>
                </a:srgbClr>
              </a:gs>
              <a:gs pos="100000">
                <a:srgbClr val="F6C70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18A9E-A37C-4D5B-BF1C-05F807528D6C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7" name="Picture 2" descr="SFLAC 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00800" y="0"/>
            <a:ext cx="2001228" cy="731520"/>
          </a:xfrm>
          <a:prstGeom prst="rect">
            <a:avLst/>
          </a:prstGeom>
          <a:noFill/>
        </p:spPr>
      </p:pic>
      <p:pic>
        <p:nvPicPr>
          <p:cNvPr id="13314" name="Picture 2" descr="wbcube-l.gif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12481" y="0"/>
            <a:ext cx="731519" cy="73152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Policy Making and Policy Quality: Assessing the OECD Experience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2438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Geoffrey Shepherd</a:t>
            </a:r>
          </a:p>
          <a:p>
            <a:r>
              <a:rPr lang="es-ES" dirty="0" smtClean="0"/>
              <a:t>VI Conferencia de la Red de Monitoreo y Evaluación (</a:t>
            </a:r>
            <a:r>
              <a:rPr lang="es-ES" dirty="0" err="1" smtClean="0"/>
              <a:t>MyE</a:t>
            </a:r>
            <a:r>
              <a:rPr lang="es-ES" dirty="0" smtClean="0"/>
              <a:t>) </a:t>
            </a:r>
            <a:endParaRPr lang="en-US" dirty="0" smtClean="0"/>
          </a:p>
          <a:p>
            <a:r>
              <a:rPr lang="es-ES" dirty="0" smtClean="0"/>
              <a:t>en América Latina y el Caribe, </a:t>
            </a:r>
            <a:endParaRPr lang="en-US" dirty="0" smtClean="0"/>
          </a:p>
          <a:p>
            <a:r>
              <a:rPr lang="es-ES" dirty="0" smtClean="0"/>
              <a:t>México D.F., 25, 26 y 27 de agosto, 2010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en-US" sz="3200" b="1" dirty="0" smtClean="0"/>
              <a:t>OECD instruments:  the ministries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19200"/>
          <a:ext cx="7848600" cy="5257800"/>
        </p:xfrm>
        <a:graphic>
          <a:graphicData uri="http://schemas.openxmlformats.org/drawingml/2006/table">
            <a:tbl>
              <a:tblPr/>
              <a:tblGrid>
                <a:gridCol w="457200"/>
                <a:gridCol w="1447800"/>
                <a:gridCol w="1752600"/>
                <a:gridCol w="1509395"/>
                <a:gridCol w="1373505"/>
                <a:gridCol w="1308100"/>
              </a:tblGrid>
              <a:tr h="4353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2.1 Politics: 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2.2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2.3 Budget: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2.4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in the ministries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772704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Proposals by the political executive and legislature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&amp; presidential offices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research/policy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9863" algn="l"/>
                        </a:tabLst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Technical support to ministries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</a:t>
                      </a:r>
                      <a:r>
                        <a:rPr lang="en-US" sz="1500" dirty="0" err="1" smtClean="0">
                          <a:latin typeface="Times New Roman"/>
                          <a:ea typeface="Calibri"/>
                          <a:cs typeface="Times New Roman"/>
                        </a:rPr>
                        <a:t>pol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- 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87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and legislature</a:t>
                      </a:r>
                    </a:p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Public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The budget cycle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Program/ project appraisal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Expenditure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5016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b="1" dirty="0">
                          <a:latin typeface="Times New Roman"/>
                          <a:ea typeface="Calibri"/>
                          <a:cs typeface="Times New Roman"/>
                        </a:rPr>
                        <a:t>Program </a:t>
                      </a:r>
                      <a:r>
                        <a:rPr lang="pt-BR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administration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Management information systems (“early warning”)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monitoring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Value-for-money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Ministry-level management information systems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94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audit and evaluation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evaluation systems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Evaluation systems or </a:t>
                      </a: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114300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OECD instruments: other elements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Ad hoc policy panels:</a:t>
            </a:r>
            <a:endParaRPr lang="en-US" sz="3600" dirty="0" smtClean="0"/>
          </a:p>
          <a:p>
            <a:pPr lvl="1"/>
            <a:r>
              <a:rPr lang="en-US" dirty="0" smtClean="0"/>
              <a:t>Effective in several countries.</a:t>
            </a:r>
            <a:endParaRPr lang="en-US" sz="3200" dirty="0" smtClean="0"/>
          </a:p>
          <a:p>
            <a:pPr lvl="0"/>
            <a:r>
              <a:rPr lang="en-US" dirty="0" smtClean="0"/>
              <a:t>Parliamentary commissions and support bodies:</a:t>
            </a:r>
            <a:endParaRPr lang="en-US" sz="3600" dirty="0" smtClean="0"/>
          </a:p>
          <a:p>
            <a:pPr lvl="1"/>
            <a:r>
              <a:rPr lang="en-US" dirty="0" smtClean="0"/>
              <a:t>Effective in the US, less so in other countries.</a:t>
            </a:r>
            <a:endParaRPr lang="en-US" sz="3200" dirty="0" smtClean="0"/>
          </a:p>
          <a:p>
            <a:pPr lvl="0"/>
            <a:r>
              <a:rPr lang="en-US" dirty="0" smtClean="0"/>
              <a:t>External audit and evaluation:</a:t>
            </a:r>
            <a:endParaRPr lang="en-US" sz="3600" dirty="0" smtClean="0"/>
          </a:p>
          <a:p>
            <a:pPr lvl="1"/>
            <a:r>
              <a:rPr lang="en-US" dirty="0" smtClean="0"/>
              <a:t>Greater feedback for implementation than for policy design.</a:t>
            </a:r>
            <a:endParaRPr lang="en-US" sz="3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43600" cy="1143000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 smtClean="0"/>
              <a:t>OECD policy making: new features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Alternative policy-advice organizations (US, Germany, UK) – creating a “market for advice”:</a:t>
            </a:r>
            <a:endParaRPr lang="en-US" sz="3600" dirty="0" smtClean="0"/>
          </a:p>
          <a:p>
            <a:pPr lvl="1"/>
            <a:r>
              <a:rPr lang="en-US" dirty="0" smtClean="0"/>
              <a:t>Alternatives from inside government, from the political arena, from civil society.</a:t>
            </a:r>
            <a:endParaRPr lang="en-US" sz="3200" dirty="0" smtClean="0"/>
          </a:p>
          <a:p>
            <a:pPr lvl="0"/>
            <a:r>
              <a:rPr lang="en-US" dirty="0" smtClean="0"/>
              <a:t>Spending reviews as part of the budget cycle.</a:t>
            </a:r>
            <a:endParaRPr lang="en-US" sz="3600" dirty="0" smtClean="0"/>
          </a:p>
          <a:p>
            <a:pPr lvl="1"/>
            <a:r>
              <a:rPr lang="en-US" dirty="0" smtClean="0"/>
              <a:t>Addressing efficiency and effectiveness across programs;</a:t>
            </a:r>
            <a:endParaRPr lang="en-US" sz="3200" dirty="0" smtClean="0"/>
          </a:p>
          <a:p>
            <a:pPr lvl="1"/>
            <a:r>
              <a:rPr lang="en-US" dirty="0" smtClean="0"/>
              <a:t>Impact on budget appropriations (but not – not yet? - on policy design).</a:t>
            </a:r>
            <a:endParaRPr lang="en-US" sz="3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6858000" cy="792162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OECD policy making: differences between countries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US presidential system:</a:t>
            </a:r>
            <a:endParaRPr lang="en-US" sz="3600" dirty="0" smtClean="0"/>
          </a:p>
          <a:p>
            <a:pPr lvl="1"/>
            <a:r>
              <a:rPr lang="en-US" dirty="0" smtClean="0"/>
              <a:t>Both president and Congress make policy.</a:t>
            </a:r>
            <a:endParaRPr lang="en-US" sz="3200" dirty="0" smtClean="0"/>
          </a:p>
          <a:p>
            <a:pPr lvl="1"/>
            <a:r>
              <a:rPr lang="en-US" dirty="0" smtClean="0"/>
              <a:t>The president must have a strong secretariat (the White House staff) as a counterbalance.</a:t>
            </a:r>
            <a:endParaRPr lang="en-US" sz="3200" dirty="0" smtClean="0"/>
          </a:p>
          <a:p>
            <a:pPr lvl="0"/>
            <a:r>
              <a:rPr lang="en-US" dirty="0" smtClean="0"/>
              <a:t>European parliamentary systems: </a:t>
            </a:r>
            <a:endParaRPr lang="en-US" sz="3600" dirty="0" smtClean="0"/>
          </a:p>
          <a:p>
            <a:pPr lvl="1"/>
            <a:r>
              <a:rPr lang="en-US" dirty="0" smtClean="0"/>
              <a:t>The cabinet (and cabinet secretariat), not parliament, is at the core of policy;</a:t>
            </a:r>
            <a:endParaRPr lang="en-US" sz="3200" dirty="0" smtClean="0"/>
          </a:p>
          <a:p>
            <a:pPr lvl="1"/>
            <a:r>
              <a:rPr lang="en-US" dirty="0" smtClean="0"/>
              <a:t>Proportional-representation systems slow the policy-making process.</a:t>
            </a:r>
            <a:endParaRPr lang="en-US" sz="3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OECD policy making: noteworthy instruments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Specialized policy-analysis bodies at the head of the executive (UK, France, US).</a:t>
            </a:r>
          </a:p>
          <a:p>
            <a:pPr lvl="0"/>
            <a:r>
              <a:rPr lang="en-US" dirty="0" smtClean="0"/>
              <a:t>Specialized policy-analysis bodies in the legislature (US).</a:t>
            </a:r>
          </a:p>
          <a:p>
            <a:pPr lvl="0"/>
            <a:r>
              <a:rPr lang="en-US" dirty="0" smtClean="0"/>
              <a:t>Bodies relating policy evaluation to policy assessment (Spain).</a:t>
            </a:r>
          </a:p>
          <a:p>
            <a:pPr lvl="0"/>
            <a:r>
              <a:rPr lang="en-US" dirty="0" smtClean="0"/>
              <a:t>Expert panels for policy-analysis (Scandinavian countries).</a:t>
            </a:r>
          </a:p>
          <a:p>
            <a:pPr lvl="0"/>
            <a:r>
              <a:rPr lang="en-US" dirty="0" err="1" smtClean="0"/>
              <a:t>Fora</a:t>
            </a:r>
            <a:r>
              <a:rPr lang="en-US" dirty="0" smtClean="0"/>
              <a:t> for public debate of new policies (France).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/>
              <a:t>Latin America: institutional </a:t>
            </a:r>
            <a:br>
              <a:rPr lang="en-US" sz="3200" b="1" dirty="0" smtClean="0"/>
            </a:br>
            <a:r>
              <a:rPr lang="en-US" sz="3200" b="1" dirty="0" smtClean="0"/>
              <a:t>characteristics of policy institutions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Presidential offices are strong on political coordination, weak on technical aspects of policy making.</a:t>
            </a:r>
          </a:p>
          <a:p>
            <a:pPr lvl="0"/>
            <a:r>
              <a:rPr lang="en-US" dirty="0" smtClean="0"/>
              <a:t>Ministries of finance can be strong on policy matters, but have a predominantly fiscal viewpoint.</a:t>
            </a:r>
          </a:p>
          <a:p>
            <a:pPr lvl="0"/>
            <a:r>
              <a:rPr lang="en-US" dirty="0" smtClean="0"/>
              <a:t>Ministries of planning can be technically strong, but often lack political authority. </a:t>
            </a:r>
          </a:p>
          <a:p>
            <a:pPr lvl="0"/>
            <a:r>
              <a:rPr lang="en-US" dirty="0" smtClean="0"/>
              <a:t>Line ministries and legislatures are often technically weak.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/>
              <a:t>Latin America: political features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Presidential-congressional checks and balances.</a:t>
            </a:r>
            <a:endParaRPr lang="en-US" sz="3600" dirty="0" smtClean="0"/>
          </a:p>
          <a:p>
            <a:pPr lvl="1"/>
            <a:r>
              <a:rPr lang="en-US" dirty="0" smtClean="0"/>
              <a:t>But congresses can veto actions more easily than they can initiate them.</a:t>
            </a:r>
            <a:endParaRPr lang="en-US" sz="3200" dirty="0" smtClean="0"/>
          </a:p>
          <a:p>
            <a:pPr lvl="0"/>
            <a:r>
              <a:rPr lang="en-US" dirty="0" smtClean="0"/>
              <a:t>Weak cabinets and technically weak presidential offices.</a:t>
            </a:r>
            <a:endParaRPr lang="en-US" sz="3600" dirty="0" smtClean="0"/>
          </a:p>
          <a:p>
            <a:pPr lvl="0"/>
            <a:r>
              <a:rPr lang="en-US" dirty="0" smtClean="0"/>
              <a:t>Senior civil servants are (in most countries) too politically dependent to play a role as a politically neutral source of expertise.</a:t>
            </a:r>
            <a:endParaRPr lang="en-US" sz="3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/>
              <a:t>Latin America: </a:t>
            </a:r>
            <a:br>
              <a:rPr lang="en-US" sz="3200" b="1" dirty="0" smtClean="0"/>
            </a:br>
            <a:r>
              <a:rPr lang="en-US" sz="3200" b="1" dirty="0" smtClean="0"/>
              <a:t>some ideas to improve policy making (1)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Strengthen policy-making capacity at the center of government. </a:t>
            </a:r>
            <a:endParaRPr lang="en-US" sz="3600" dirty="0" smtClean="0"/>
          </a:p>
          <a:p>
            <a:pPr lvl="1"/>
            <a:r>
              <a:rPr lang="en-US" dirty="0" smtClean="0"/>
              <a:t>It is not clear how much cabinets might be strengthened. </a:t>
            </a:r>
            <a:endParaRPr lang="en-US" sz="3200" dirty="0" smtClean="0"/>
          </a:p>
          <a:p>
            <a:pPr lvl="1"/>
            <a:r>
              <a:rPr lang="en-US" dirty="0" smtClean="0"/>
              <a:t>Presidential offices are likely to benefit from a technically strong policy-advisory secretariat. </a:t>
            </a:r>
            <a:endParaRPr lang="en-US" sz="3200" dirty="0" smtClean="0"/>
          </a:p>
          <a:p>
            <a:pPr lvl="0"/>
            <a:r>
              <a:rPr lang="en-US" dirty="0" smtClean="0"/>
              <a:t>Support the development of alternative channels of policy advice from outside the government. </a:t>
            </a:r>
            <a:endParaRPr lang="en-US" sz="3600" dirty="0" smtClean="0"/>
          </a:p>
          <a:p>
            <a:pPr lvl="1"/>
            <a:r>
              <a:rPr lang="en-US" dirty="0" smtClean="0"/>
              <a:t>Ad hoc panels of expert and prominent citizens, public commissioning and funding of non-government research, and public research or evaluation agencies.</a:t>
            </a:r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/>
              <a:t>Latin America: </a:t>
            </a:r>
            <a:br>
              <a:rPr lang="en-US" sz="3200" b="1" dirty="0" smtClean="0"/>
            </a:br>
            <a:r>
              <a:rPr lang="en-US" sz="3200" b="1" dirty="0" smtClean="0"/>
              <a:t>some ideas to improve policy making (2)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Strengthen policy-making capacity at the level of the ministries:</a:t>
            </a:r>
            <a:endParaRPr lang="en-US" sz="3600" dirty="0" smtClean="0"/>
          </a:p>
          <a:p>
            <a:pPr lvl="1"/>
            <a:r>
              <a:rPr lang="en-US" dirty="0" smtClean="0"/>
              <a:t>Build up ministries’ planning/analysis units and strengthening their capacity to gather and analyze information.</a:t>
            </a:r>
            <a:endParaRPr lang="en-US" sz="3200" dirty="0" smtClean="0"/>
          </a:p>
          <a:p>
            <a:pPr lvl="0"/>
            <a:r>
              <a:rPr lang="en-US" dirty="0" smtClean="0"/>
              <a:t>Strengthen the policy-making and advisory capacity of the legislature. </a:t>
            </a:r>
            <a:endParaRPr lang="en-US" sz="3600" dirty="0" smtClean="0"/>
          </a:p>
          <a:p>
            <a:pPr lvl="1"/>
            <a:r>
              <a:rPr lang="en-US" dirty="0" smtClean="0"/>
              <a:t>The US Congress provides good models (the Congressional Budget Office, the Government Accountability Office, and the Congressional Research Service).</a:t>
            </a:r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en-US" sz="3600" b="1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Conference theme: using the results of monitoring and evaluation (M&amp;E) in the policy-making cycle.</a:t>
            </a:r>
            <a:endParaRPr lang="en-US" sz="3600" dirty="0" smtClean="0"/>
          </a:p>
          <a:p>
            <a:pPr lvl="0"/>
            <a:r>
              <a:rPr lang="en-US" sz="2800" dirty="0" smtClean="0"/>
              <a:t>The literature suggests that formal evaluation has been more </a:t>
            </a:r>
            <a:r>
              <a:rPr lang="en-US" dirty="0" smtClean="0"/>
              <a:t>effective in improving existing public programs than in assessing the policies behind these programs.</a:t>
            </a:r>
          </a:p>
          <a:p>
            <a:pPr lvl="0"/>
            <a:r>
              <a:rPr lang="en-US" dirty="0" smtClean="0"/>
              <a:t>My contribution: a broad review of how policy gets made in six OECD countries (Canada, France, New Zealand, Spain, United Kingdom, United States).</a:t>
            </a:r>
          </a:p>
          <a:p>
            <a:pPr lvl="1"/>
            <a:r>
              <a:rPr lang="en-US" dirty="0" smtClean="0"/>
              <a:t>A World Bank study funded by the Spanish Government</a:t>
            </a:r>
          </a:p>
          <a:p>
            <a:pPr lvl="0"/>
            <a:r>
              <a:rPr lang="en-US" dirty="0" smtClean="0"/>
              <a:t>By way of conclusion, some ideas that Latin America might take from the OECD</a:t>
            </a:r>
          </a:p>
          <a:p>
            <a:pPr lvl="0"/>
            <a:r>
              <a:rPr lang="en-US" dirty="0" smtClean="0"/>
              <a:t>…. And how does evaluation fit in? </a:t>
            </a:r>
          </a:p>
          <a:p>
            <a:pPr lvl="1"/>
            <a:r>
              <a:rPr lang="en-US" dirty="0" smtClean="0"/>
              <a:t>If evaluation results are to count for something, evaluation has to be part of a rational policy cycle </a:t>
            </a:r>
            <a:endParaRPr lang="en-US" sz="3200" dirty="0" smtClean="0"/>
          </a:p>
          <a:p>
            <a:pPr lvl="1"/>
            <a:r>
              <a:rPr lang="en-US" sz="3200" dirty="0" smtClean="0"/>
              <a:t>A </a:t>
            </a:r>
            <a:r>
              <a:rPr lang="en-US" dirty="0" smtClean="0"/>
              <a:t>question to be raised during the discussion</a:t>
            </a:r>
            <a:endParaRPr lang="en-US" sz="3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Some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 policy is an idea or plan to reach a public-interest objective. </a:t>
            </a:r>
            <a:endParaRPr lang="en-US" sz="3600" dirty="0" smtClean="0"/>
          </a:p>
          <a:p>
            <a:pPr lvl="1"/>
            <a:r>
              <a:rPr lang="en-US" dirty="0" smtClean="0"/>
              <a:t>Policies can range from an idea (broadly-stated objectives and the methods to achieve them) to a blueprint. </a:t>
            </a:r>
          </a:p>
          <a:p>
            <a:pPr lvl="1"/>
            <a:r>
              <a:rPr lang="en-US" dirty="0" smtClean="0"/>
              <a:t>Policies can be a fuzzy concept.</a:t>
            </a:r>
          </a:p>
          <a:p>
            <a:pPr lvl="0"/>
            <a:r>
              <a:rPr lang="en-US" dirty="0" smtClean="0"/>
              <a:t>A program is a detailed set of targets and arrangements to implement a policy</a:t>
            </a:r>
            <a:endParaRPr lang="en-US" sz="3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What is the policy cycle?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1524000"/>
          <a:ext cx="7315200" cy="4591050"/>
        </p:xfrm>
        <a:graphic>
          <a:graphicData uri="http://schemas.openxmlformats.org/drawingml/2006/table">
            <a:tbl>
              <a:tblPr/>
              <a:tblGrid>
                <a:gridCol w="2971800"/>
                <a:gridCol w="4343400"/>
              </a:tblGrid>
              <a:tr h="102870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r>
                        <a:rPr lang="en-US" sz="2000" i="1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Identification of issues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Policy analysis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Policy instruments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5430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Consultation and coordination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Assessment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Decision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Program formulation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771525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1">
                          <a:latin typeface="Times New Roman"/>
                          <a:ea typeface="Calibri"/>
                          <a:cs typeface="Times New Roman"/>
                        </a:rPr>
                        <a:t>Program administration</a:t>
                      </a: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Execution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Monitoring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7715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Evaluation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Corrective actions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000" b="1" dirty="0" smtClean="0"/>
              <a:t>OECD: Instruments of the policy cycle</a:t>
            </a:r>
            <a:endParaRPr lang="en-US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19200"/>
          <a:ext cx="7848600" cy="5257800"/>
        </p:xfrm>
        <a:graphic>
          <a:graphicData uri="http://schemas.openxmlformats.org/drawingml/2006/table">
            <a:tbl>
              <a:tblPr/>
              <a:tblGrid>
                <a:gridCol w="457200"/>
                <a:gridCol w="1447800"/>
                <a:gridCol w="1752600"/>
                <a:gridCol w="1509395"/>
                <a:gridCol w="1373505"/>
                <a:gridCol w="1308100"/>
              </a:tblGrid>
              <a:tr h="4353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2.1 Politics: 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2.2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2.3 Budget: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2.4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in the ministries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772704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Proposals by the political executive and legislature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&amp; presidential offices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research/policy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9863" algn="l"/>
                        </a:tabLst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Technical support to ministries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</a:t>
                      </a:r>
                      <a:r>
                        <a:rPr lang="en-US" sz="1500" dirty="0" err="1" smtClean="0">
                          <a:latin typeface="Times New Roman"/>
                          <a:ea typeface="Calibri"/>
                          <a:cs typeface="Times New Roman"/>
                        </a:rPr>
                        <a:t>pol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- 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and legislature</a:t>
                      </a:r>
                    </a:p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Public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The budget cycle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Program/ project appraisal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Expenditure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5016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b="1" dirty="0">
                          <a:latin typeface="Times New Roman"/>
                          <a:ea typeface="Calibri"/>
                          <a:cs typeface="Times New Roman"/>
                        </a:rPr>
                        <a:t>Program </a:t>
                      </a:r>
                      <a:r>
                        <a:rPr lang="pt-BR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administration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Management information systems (“early warning”)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monitoring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Value-for-money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Ministry-level management information systems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audit and evaluation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evaluation systems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Evaluation systems or </a:t>
                      </a: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5867400" cy="147002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OECD policy making: a “quasi”-system</a:t>
            </a:r>
            <a:endParaRPr lang="es-E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534400" cy="4343400"/>
          </a:xfrm>
        </p:spPr>
        <p:txBody>
          <a:bodyPr>
            <a:normAutofit/>
          </a:bodyPr>
          <a:lstStyle/>
          <a:p>
            <a:pPr marL="338138" lvl="0" indent="-338138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Policy-making: a “quasi”-system, largely not “</a:t>
            </a:r>
            <a:r>
              <a:rPr lang="en-US" dirty="0" err="1" smtClean="0">
                <a:solidFill>
                  <a:schemeClr val="tx1"/>
                </a:solidFill>
              </a:rPr>
              <a:t>routinized</a:t>
            </a:r>
            <a:r>
              <a:rPr lang="en-US" dirty="0" smtClean="0">
                <a:solidFill>
                  <a:schemeClr val="tx1"/>
                </a:solidFill>
              </a:rPr>
              <a:t>”.</a:t>
            </a:r>
          </a:p>
          <a:p>
            <a:pPr marL="338138" lvl="0" indent="-338138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break between policy-making and program-implementation.</a:t>
            </a:r>
          </a:p>
          <a:p>
            <a:pPr marL="338138" lvl="0" indent="-338138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Institutional mechanisms to manage the interface between politicians (making policy) and the bureaucracy (implementing programs).</a:t>
            </a:r>
          </a:p>
          <a:p>
            <a:pPr lvl="0" algn="l">
              <a:buFont typeface="Arial" pitchFamily="34" charset="0"/>
              <a:buChar char="•"/>
            </a:pPr>
            <a:endParaRPr lang="en-US" dirty="0" smtClean="0"/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endParaRPr lang="es-E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324600"/>
            <a:ext cx="2133600" cy="365125"/>
          </a:xfrm>
        </p:spPr>
        <p:txBody>
          <a:bodyPr/>
          <a:lstStyle/>
          <a:p>
            <a:fld id="{1AC18A9E-A37C-4D5B-BF1C-05F807528D6C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/>
              <a:t>OECD instruments: government at the center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19200"/>
          <a:ext cx="7848600" cy="5257800"/>
        </p:xfrm>
        <a:graphic>
          <a:graphicData uri="http://schemas.openxmlformats.org/drawingml/2006/table">
            <a:tbl>
              <a:tblPr/>
              <a:tblGrid>
                <a:gridCol w="457200"/>
                <a:gridCol w="1447800"/>
                <a:gridCol w="1752600"/>
                <a:gridCol w="1509395"/>
                <a:gridCol w="1373505"/>
                <a:gridCol w="1308100"/>
              </a:tblGrid>
              <a:tr h="4353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2.1 Politics: 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2.2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2.3 Budget: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2.4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in the ministries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772704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Proposals by the political executive and legislature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&amp; presidential offices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research/policy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9863" algn="l"/>
                        </a:tabLst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Technical support to ministries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</a:t>
                      </a:r>
                      <a:r>
                        <a:rPr lang="en-US" sz="1500" dirty="0" err="1" smtClean="0">
                          <a:latin typeface="Times New Roman"/>
                          <a:ea typeface="Calibri"/>
                          <a:cs typeface="Times New Roman"/>
                        </a:rPr>
                        <a:t>pol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- 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and legislature</a:t>
                      </a:r>
                    </a:p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Public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The budget cycle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Program/ project appraisal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Expenditure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5016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b="1" dirty="0">
                          <a:latin typeface="Times New Roman"/>
                          <a:ea typeface="Calibri"/>
                          <a:cs typeface="Times New Roman"/>
                        </a:rPr>
                        <a:t>Program </a:t>
                      </a:r>
                      <a:r>
                        <a:rPr lang="pt-BR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administration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Management information systems (“early warning”)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monitoring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Value-for-money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Ministry-level management information systems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audit and evaluation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evaluation systems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Evaluation systems or </a:t>
                      </a: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/>
              <a:t>OECD instruments: the secretariat at the center 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19200"/>
          <a:ext cx="7848600" cy="5257800"/>
        </p:xfrm>
        <a:graphic>
          <a:graphicData uri="http://schemas.openxmlformats.org/drawingml/2006/table">
            <a:tbl>
              <a:tblPr/>
              <a:tblGrid>
                <a:gridCol w="457200"/>
                <a:gridCol w="1447800"/>
                <a:gridCol w="1752600"/>
                <a:gridCol w="1509395"/>
                <a:gridCol w="1373505"/>
                <a:gridCol w="1308100"/>
              </a:tblGrid>
              <a:tr h="4353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2.1 Politics: 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2.2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2.3 Budget: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2.4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in the ministries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772704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Proposals by the political executive and legislature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&amp; presidential offices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research/policy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9863" algn="l"/>
                        </a:tabLst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Technical support to ministries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</a:t>
                      </a:r>
                      <a:r>
                        <a:rPr lang="en-US" sz="1500" dirty="0" err="1" smtClean="0">
                          <a:latin typeface="Times New Roman"/>
                          <a:ea typeface="Calibri"/>
                          <a:cs typeface="Times New Roman"/>
                        </a:rPr>
                        <a:t>pol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- 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and legislature</a:t>
                      </a:r>
                    </a:p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Public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The budget cycle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Program/ project appraisal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Expenditure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5016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b="1" dirty="0">
                          <a:latin typeface="Times New Roman"/>
                          <a:ea typeface="Calibri"/>
                          <a:cs typeface="Times New Roman"/>
                        </a:rPr>
                        <a:t>Program </a:t>
                      </a:r>
                      <a:r>
                        <a:rPr lang="pt-BR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administration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Management information systems (“early warning”)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monitoring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Value-for-money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Ministry-level management information systems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audit and evaluation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evaluation systems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Evaluation systems or </a:t>
                      </a: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/>
              <a:t>OECD instruments:  the budget cycle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8A9E-A37C-4D5B-BF1C-05F807528D6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19200"/>
          <a:ext cx="7848600" cy="5257800"/>
        </p:xfrm>
        <a:graphic>
          <a:graphicData uri="http://schemas.openxmlformats.org/drawingml/2006/table">
            <a:tbl>
              <a:tblPr/>
              <a:tblGrid>
                <a:gridCol w="457200"/>
                <a:gridCol w="1447800"/>
                <a:gridCol w="1752600"/>
                <a:gridCol w="1509395"/>
                <a:gridCol w="1373505"/>
                <a:gridCol w="1308100"/>
              </a:tblGrid>
              <a:tr h="4353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2.1 Politics: 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2.2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2.3 Budget: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at the center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2.4 Technical: 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Times New Roman"/>
                          <a:ea typeface="Calibri"/>
                          <a:cs typeface="Times New Roman"/>
                        </a:rPr>
                        <a:t>in the ministries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772704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Policy making</a:t>
                      </a: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 dirty="0">
                          <a:latin typeface="Times New Roman"/>
                          <a:ea typeface="Calibri"/>
                          <a:cs typeface="Times New Roman"/>
                        </a:rPr>
                        <a:t>Policy identification</a:t>
                      </a: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Proposals by the political executive and legislature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&amp; presidential offices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research/policy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9863" algn="l"/>
                        </a:tabLst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Technical support to ministries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Specialized 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research/</a:t>
                      </a:r>
                      <a:r>
                        <a:rPr lang="en-US" sz="1500" dirty="0" err="1" smtClean="0">
                          <a:latin typeface="Times New Roman"/>
                          <a:ea typeface="Calibri"/>
                          <a:cs typeface="Times New Roman"/>
                        </a:rPr>
                        <a:t>pol</a:t>
                      </a:r>
                      <a:r>
                        <a:rPr lang="en-US" sz="1500" dirty="0" smtClean="0">
                          <a:latin typeface="Times New Roman"/>
                          <a:ea typeface="Calibri"/>
                          <a:cs typeface="Times New Roman"/>
                        </a:rPr>
                        <a:t>- icy 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agency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Policy decisions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Cabinet and legislature</a:t>
                      </a:r>
                    </a:p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Public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The budget cycle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Program/ project appraisal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Expenditure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5016">
                <a:tc rowSpan="2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b="1" dirty="0">
                          <a:latin typeface="Times New Roman"/>
                          <a:ea typeface="Calibri"/>
                          <a:cs typeface="Times New Roman"/>
                        </a:rPr>
                        <a:t>Program </a:t>
                      </a:r>
                      <a:r>
                        <a:rPr lang="pt-BR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administration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implementation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225425" marR="0" lvl="0" indent="-2254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Management information systems (“early warning”)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monitoring</a:t>
                      </a:r>
                    </a:p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Value-for-money reviews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Ministry-level management information systems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1">
                          <a:latin typeface="Times New Roman"/>
                          <a:ea typeface="Calibri"/>
                          <a:cs typeface="Times New Roman"/>
                        </a:rPr>
                        <a:t>Program evaluation</a:t>
                      </a:r>
                      <a:endParaRPr lang="en-US" sz="15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audit and evaluation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Performance evaluation systems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Evaluation systems or </a:t>
                      </a:r>
                      <a:r>
                        <a:rPr lang="en-US" sz="1500" i="1" dirty="0">
                          <a:latin typeface="Times New Roman"/>
                          <a:ea typeface="Calibri"/>
                          <a:cs typeface="Times New Roman"/>
                        </a:rPr>
                        <a:t>ad hoc</a:t>
                      </a:r>
                      <a:r>
                        <a:rPr lang="en-US" sz="1500" dirty="0">
                          <a:latin typeface="Times New Roman"/>
                          <a:ea typeface="Calibri"/>
                          <a:cs typeface="Times New Roman"/>
                        </a:rPr>
                        <a:t> studies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1420</Words>
  <Application>Microsoft Office PowerPoint</Application>
  <PresentationFormat>Presentación en pantalla (4:3)</PresentationFormat>
  <Paragraphs>293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Office Theme</vt:lpstr>
      <vt:lpstr>Policy Making and Policy Quality: Assessing the OECD Experience</vt:lpstr>
      <vt:lpstr>Introduction</vt:lpstr>
      <vt:lpstr>Some definitions</vt:lpstr>
      <vt:lpstr>What is the policy cycle?</vt:lpstr>
      <vt:lpstr>OECD: Instruments of the policy cycle</vt:lpstr>
      <vt:lpstr>OECD policy making: a “quasi”-system</vt:lpstr>
      <vt:lpstr>OECD instruments: government at the center</vt:lpstr>
      <vt:lpstr>OECD instruments: the secretariat at the center </vt:lpstr>
      <vt:lpstr>OECD instruments:  the budget cycle</vt:lpstr>
      <vt:lpstr>OECD instruments:  the ministries</vt:lpstr>
      <vt:lpstr>OECD instruments: other elements</vt:lpstr>
      <vt:lpstr>OECD policy making: new features</vt:lpstr>
      <vt:lpstr>OECD policy making: differences between countries</vt:lpstr>
      <vt:lpstr>OECD policy making: noteworthy instruments</vt:lpstr>
      <vt:lpstr>Latin America: institutional  characteristics of policy institutions</vt:lpstr>
      <vt:lpstr>Latin America: political features</vt:lpstr>
      <vt:lpstr>Latin America:  some ideas to improve policy making (1)</vt:lpstr>
      <vt:lpstr>Latin America:  some ideas to improve policy making (2)</vt:lpstr>
    </vt:vector>
  </TitlesOfParts>
  <Company>The World Bank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Daniela Felcman;Mariano Lafuente</dc:creator>
  <cp:lastModifiedBy>USUARIO FINAL</cp:lastModifiedBy>
  <cp:revision>103</cp:revision>
  <dcterms:created xsi:type="dcterms:W3CDTF">2010-08-10T18:54:31Z</dcterms:created>
  <dcterms:modified xsi:type="dcterms:W3CDTF">2010-08-25T21:32:43Z</dcterms:modified>
</cp:coreProperties>
</file>