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25" r:id="rId2"/>
    <p:sldId id="353" r:id="rId3"/>
    <p:sldId id="351" r:id="rId4"/>
    <p:sldId id="352" r:id="rId5"/>
    <p:sldId id="338" r:id="rId6"/>
    <p:sldId id="340" r:id="rId7"/>
    <p:sldId id="341" r:id="rId8"/>
    <p:sldId id="342" r:id="rId9"/>
    <p:sldId id="344" r:id="rId10"/>
    <p:sldId id="346" r:id="rId11"/>
    <p:sldId id="347" r:id="rId12"/>
    <p:sldId id="350" r:id="rId13"/>
    <p:sldId id="349" r:id="rId14"/>
    <p:sldId id="354" r:id="rId15"/>
  </p:sldIdLst>
  <p:sldSz cx="9144000" cy="6858000" type="screen4x3"/>
  <p:notesSz cx="6858000" cy="9144000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34E9462-6DD0-4601-B3B4-DBD65982253A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AR" noProof="0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AR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B621AF-DD65-4C9B-BC3E-C36E81C92734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dirty="0" smtClean="0"/>
          </a:p>
        </p:txBody>
      </p:sp>
      <p:sp>
        <p:nvSpPr>
          <p:cNvPr id="3379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BFF627-D020-4EF6-89C7-0C51360FF880}" type="slidenum">
              <a:rPr lang="es-A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s-AR" dirty="0" smtClean="0"/>
          </a:p>
        </p:txBody>
      </p:sp>
      <p:sp>
        <p:nvSpPr>
          <p:cNvPr id="33797" name="4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AR" dirty="0" smtClean="0"/>
              <a:t>Prof. Licenciada Ivana Merlo: ivanamerlo@gmail.com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dirty="0" smtClean="0"/>
          </a:p>
        </p:txBody>
      </p:sp>
      <p:sp>
        <p:nvSpPr>
          <p:cNvPr id="3482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DFAD99-D12E-4850-AA49-1021CF14FCF0}" type="slidenum">
              <a:rPr lang="es-A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s-AR" dirty="0" smtClean="0"/>
          </a:p>
        </p:txBody>
      </p:sp>
      <p:sp>
        <p:nvSpPr>
          <p:cNvPr id="34821" name="4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AR" dirty="0" smtClean="0"/>
              <a:t>Prof. Licenciada Ivana Merlo: ivanamerlo@gmail.com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dirty="0" smtClean="0"/>
          </a:p>
        </p:txBody>
      </p:sp>
      <p:sp>
        <p:nvSpPr>
          <p:cNvPr id="3584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2B4DB7-4D8D-49B7-A49C-01F08BC6294D}" type="slidenum">
              <a:rPr lang="es-A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s-AR" dirty="0" smtClean="0"/>
          </a:p>
        </p:txBody>
      </p:sp>
      <p:sp>
        <p:nvSpPr>
          <p:cNvPr id="35845" name="4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AR" dirty="0" smtClean="0"/>
              <a:t>Prof. Licenciada Ivana Merlo: ivanamerlo@gmail.com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dirty="0" smtClean="0"/>
          </a:p>
        </p:txBody>
      </p:sp>
      <p:sp>
        <p:nvSpPr>
          <p:cNvPr id="3686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946906-4331-44DB-9200-641A90BC244A}" type="slidenum">
              <a:rPr lang="es-A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s-AR" dirty="0" smtClean="0"/>
          </a:p>
        </p:txBody>
      </p:sp>
      <p:sp>
        <p:nvSpPr>
          <p:cNvPr id="36869" name="4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AR" dirty="0" smtClean="0"/>
              <a:t>Prof. Licenciada Ivana Merlo: ivanamerlo@gmail.com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dirty="0" smtClean="0"/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BDF121-4160-4919-B832-5A6A254331F8}" type="slidenum">
              <a:rPr lang="es-A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s-AR" dirty="0" smtClean="0"/>
          </a:p>
        </p:txBody>
      </p:sp>
      <p:sp>
        <p:nvSpPr>
          <p:cNvPr id="38917" name="4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AR" dirty="0" smtClean="0"/>
              <a:t>Prof. Licenciada Ivana Merlo: ivanamerlo@gmail.com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D0226-2A3B-4506-A59D-3EF5B304DF85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4D5A-A75B-4CA2-AC09-5F74E24AFA8F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CBE14-1D6D-440D-95AB-BEF5A0C112B1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22B51-C571-48A1-86EB-F48D1C96E17E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4A142-3493-4DC2-ABDD-89F8BE9C66E3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F42F6-0818-4CCA-949B-993C23D17D92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44E1C-77B4-4BE0-A2F9-E683FDD38338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16322-32B1-4968-B943-B64F086FDFA3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79B76-53AB-44BA-8902-E8CB948B56E9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46A0-5504-45C1-B7DC-7237E24F0F13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C48E9-4E87-4421-B177-70F8A0878438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70A0E-40F2-4741-9B3D-58E897184BF7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13CF0-7117-4A74-89E6-D51244864367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71AEA-E7A1-4EDA-87CD-4F128EB2428B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FA5D4-6FA8-453F-B049-437AAD98BFD1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8C9EB-9FEA-4AD9-A525-67E413BF6330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E7BEE-DE4C-4B09-8557-95358145560C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338D1-9F94-491E-8ABE-20E9A97574E2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6D2AA-5669-4482-879B-2CDF88EE73D2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DD8F2-E85E-4663-B0E3-2945BCD5F2C3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AR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D39C0-7688-4899-95A8-3AB0A2A3913A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B9B3E-D7D5-4BEB-AB56-66527D44502F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AR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8895A12-0538-44F5-AE6D-CDC4044532E0}" type="datetimeFigureOut">
              <a:rPr lang="es-AR"/>
              <a:pPr>
                <a:defRPr/>
              </a:pPr>
              <a:t>26/08/2010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115F3D-E4D2-4E57-9738-CE87E46416A3}" type="slidenum">
              <a:rPr lang="es-AR"/>
              <a:pPr>
                <a:defRPr/>
              </a:pPr>
              <a:t>‹Nº›</a:t>
            </a:fld>
            <a:endParaRPr lang="es-A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7" r:id="rId9"/>
    <p:sldLayoutId id="2147483685" r:id="rId10"/>
    <p:sldLayoutId id="21474836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23850" y="1989138"/>
            <a:ext cx="8569325" cy="26638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Indeterminación de las políticas públicas: una metodología para su superación </a:t>
            </a:r>
            <a:r>
              <a:rPr lang="es-ES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s-ES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sz="31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s-ES" sz="31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Analisys</a:t>
            </a:r>
            <a:r>
              <a:rPr lang="es-ES" sz="31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of </a:t>
            </a:r>
            <a:r>
              <a:rPr lang="es-ES" sz="31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policy</a:t>
            </a:r>
            <a:r>
              <a:rPr lang="es-ES" sz="31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ES" sz="31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determitation</a:t>
            </a:r>
            <a:r>
              <a:rPr lang="es-ES" sz="31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es-AR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s-AR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s-AR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5" name="2 Subtítulo"/>
          <p:cNvSpPr>
            <a:spLocks noGrp="1"/>
          </p:cNvSpPr>
          <p:nvPr>
            <p:ph type="subTitle" idx="1"/>
          </p:nvPr>
        </p:nvSpPr>
        <p:spPr>
          <a:xfrm>
            <a:off x="250825" y="333375"/>
            <a:ext cx="8642350" cy="1223963"/>
          </a:xfrm>
        </p:spPr>
        <p:txBody>
          <a:bodyPr/>
          <a:lstStyle/>
          <a:p>
            <a:pPr eaLnBrk="1" hangingPunct="1"/>
            <a:r>
              <a:rPr lang="es-ES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VI Conferencia de la Red de Monitoreo y Evaluación de América Latina y el Caribe</a:t>
            </a:r>
            <a:endParaRPr lang="es-AR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76" name="2 Subtítulo"/>
          <p:cNvSpPr txBox="1">
            <a:spLocks/>
          </p:cNvSpPr>
          <p:nvPr/>
        </p:nvSpPr>
        <p:spPr bwMode="auto">
          <a:xfrm>
            <a:off x="503238" y="4714875"/>
            <a:ext cx="86407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s-ES" sz="32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Ivana Merlo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s-ES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(República Argentina)</a:t>
            </a:r>
            <a:endParaRPr lang="es-AR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0" y="179249"/>
            <a:ext cx="9144000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3400" indent="-5334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Identificar las</a:t>
            </a:r>
            <a:r>
              <a:rPr lang="es-ES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necesidades y problemas</a:t>
            </a:r>
            <a:r>
              <a:rPr lang="es-AR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que esa gestión reconoce (producto de su meta – teoría): </a:t>
            </a:r>
          </a:p>
          <a:p>
            <a:pPr marL="914400" lvl="1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Talleres con autoridades políticas, análisis de leyes, discursos y medios de comunicación.</a:t>
            </a:r>
          </a:p>
          <a:p>
            <a:pPr marL="533400" indent="-5334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s-AR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33400" indent="-5334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Inventariar las acciones y/o </a:t>
            </a:r>
            <a:r>
              <a:rPr lang="es-ES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proyectos</a:t>
            </a:r>
            <a:r>
              <a:rPr lang="es-AR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existentes : </a:t>
            </a:r>
          </a:p>
          <a:p>
            <a:pPr marL="914400" lvl="1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Cuestionarios (autoridades políticas)  con preguntas cerradas (F1).</a:t>
            </a:r>
          </a:p>
          <a:p>
            <a:pPr marL="4114800" lvl="8" indent="-457200" algn="just">
              <a:buFont typeface="+mj-lt"/>
              <a:buAutoNum type="arabicPeriod"/>
              <a:defRPr/>
            </a:pPr>
            <a:endParaRPr lang="es-AR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33400" indent="-5334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Primer Análisis: </a:t>
            </a:r>
          </a:p>
          <a:p>
            <a:pPr marL="914400" lvl="1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Sistematización. </a:t>
            </a:r>
          </a:p>
          <a:p>
            <a:pPr marL="914400" lvl="1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Descripción. </a:t>
            </a:r>
          </a:p>
          <a:p>
            <a:pPr marL="914400" lvl="1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s-AR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33400" indent="-5334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Relacionar proyectos inventariados, por un lado, y necesidades y problemas por el otro: </a:t>
            </a:r>
          </a:p>
          <a:p>
            <a:pPr marL="914400" lvl="1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Entrevistas  en profundidad  (con guión temático) a  las autoridades políticas.</a:t>
            </a:r>
          </a:p>
          <a:p>
            <a:pPr marL="533400" indent="-5334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s-AR" sz="2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s-AR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33400" indent="-5334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s-AR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Construir el patrón de problemas y soluciones (árbol):</a:t>
            </a:r>
          </a:p>
          <a:p>
            <a:pPr marL="533400" lvl="1" indent="635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Analista de políticas como artesano (</a:t>
            </a: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Majone</a:t>
            </a: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con el fin de traducir los sentidos encontrados  (los consensos y disensos) .</a:t>
            </a:r>
          </a:p>
          <a:p>
            <a:pPr marL="533400" lvl="1" indent="635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Detección de dos defectos probables: a) proyectos sobrantes y/o b) proyectos faltantes. </a:t>
            </a:r>
            <a:endParaRPr lang="es-AR" sz="2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14400" lvl="1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s-MX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33400" indent="-5334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6"/>
              <a:defRPr/>
            </a:pPr>
            <a:r>
              <a:rPr lang="es-AR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Construir </a:t>
            </a:r>
            <a:r>
              <a:rPr lang="es-AR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 </a:t>
            </a:r>
            <a:r>
              <a:rPr lang="es-ES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mapa </a:t>
            </a:r>
            <a:r>
              <a:rPr lang="es-AR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 políticas y proyectos existentes, sobrantes y faltantes:</a:t>
            </a:r>
          </a:p>
          <a:p>
            <a:pPr marL="914400" lvl="1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Objetivo General (NS); Objetivos Particulares (problemas) con sus respetivos indicadores, verificadores y supuestos y la cartera de proyectos. </a:t>
            </a:r>
          </a:p>
          <a:p>
            <a:pPr marL="914400" lvl="1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s-AR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33400" indent="-5334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7"/>
              <a:defRPr/>
            </a:pPr>
            <a:r>
              <a:rPr lang="es-AR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Validar ( “verdad”  </a:t>
            </a:r>
            <a:r>
              <a:rPr lang="es-AR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consensuada) el patrón y el mapa:</a:t>
            </a:r>
          </a:p>
          <a:p>
            <a:pPr marL="914400" lvl="1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Taller con las autoridades políticas.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357188" y="5143500"/>
            <a:ext cx="928687" cy="1352550"/>
            <a:chOff x="1429" y="4217235"/>
            <a:chExt cx="928232" cy="1352229"/>
          </a:xfrm>
        </p:grpSpPr>
        <p:sp>
          <p:nvSpPr>
            <p:cNvPr id="14" name="13 Rectángulo redondeado"/>
            <p:cNvSpPr/>
            <p:nvPr/>
          </p:nvSpPr>
          <p:spPr>
            <a:xfrm>
              <a:off x="1429" y="4217235"/>
              <a:ext cx="928232" cy="1352229"/>
            </a:xfrm>
            <a:prstGeom prst="roundRect">
              <a:avLst>
                <a:gd name="adj" fmla="val 10000"/>
              </a:avLst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14 Rectángulo"/>
            <p:cNvSpPr/>
            <p:nvPr/>
          </p:nvSpPr>
          <p:spPr>
            <a:xfrm>
              <a:off x="28403" y="4244217"/>
              <a:ext cx="874284" cy="12982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1910" tIns="41910" rIns="41910" bIns="4191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</a:pPr>
              <a:r>
                <a:rPr lang="es-AR" sz="1100" b="1" dirty="0">
                  <a:solidFill>
                    <a:srgbClr val="FFFFFF"/>
                  </a:solidFill>
                  <a:latin typeface="Tahoma" pitchFamily="34" charset="0"/>
                  <a:cs typeface="Tahoma" pitchFamily="34" charset="0"/>
                </a:rPr>
                <a:t>Proyecto N° 1 </a:t>
              </a: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</a:pPr>
              <a:r>
                <a:rPr lang="es-AR" sz="1100" b="1" dirty="0">
                  <a:solidFill>
                    <a:srgbClr val="FFFFFF"/>
                  </a:solidFill>
                  <a:latin typeface="Tahoma" pitchFamily="34" charset="0"/>
                  <a:cs typeface="Tahoma" pitchFamily="34" charset="0"/>
                </a:rPr>
                <a:t>(en ejecución)</a:t>
              </a:r>
            </a:p>
          </p:txBody>
        </p:sp>
      </p:grpSp>
      <p:grpSp>
        <p:nvGrpSpPr>
          <p:cNvPr id="3" name="4 Grupo"/>
          <p:cNvGrpSpPr>
            <a:grpSpLocks/>
          </p:cNvGrpSpPr>
          <p:nvPr/>
        </p:nvGrpSpPr>
        <p:grpSpPr bwMode="auto">
          <a:xfrm>
            <a:off x="1357313" y="5143500"/>
            <a:ext cx="928687" cy="1352550"/>
            <a:chOff x="968647" y="4217235"/>
            <a:chExt cx="928232" cy="1352229"/>
          </a:xfrm>
        </p:grpSpPr>
        <p:sp>
          <p:nvSpPr>
            <p:cNvPr id="12" name="11 Rectángulo redondeado"/>
            <p:cNvSpPr/>
            <p:nvPr/>
          </p:nvSpPr>
          <p:spPr>
            <a:xfrm>
              <a:off x="968647" y="4217235"/>
              <a:ext cx="928232" cy="1352229"/>
            </a:xfrm>
            <a:prstGeom prst="roundRect">
              <a:avLst>
                <a:gd name="adj" fmla="val 10000"/>
              </a:avLst>
            </a:prstGeom>
            <a:solidFill>
              <a:srgbClr val="C0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12 Rectángulo"/>
            <p:cNvSpPr/>
            <p:nvPr/>
          </p:nvSpPr>
          <p:spPr>
            <a:xfrm>
              <a:off x="995621" y="4244217"/>
              <a:ext cx="874284" cy="12982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1910" tIns="41910" rIns="41910" bIns="41910" spcCol="1270" anchor="ctr"/>
            <a:lstStyle/>
            <a:p>
              <a:pPr algn="ctr" defTabSz="4889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sz="11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PROYECTO FALTANTE</a:t>
              </a:r>
            </a:p>
          </p:txBody>
        </p:sp>
      </p:grpSp>
      <p:grpSp>
        <p:nvGrpSpPr>
          <p:cNvPr id="4" name="5 Grupo"/>
          <p:cNvGrpSpPr>
            <a:grpSpLocks/>
          </p:cNvGrpSpPr>
          <p:nvPr/>
        </p:nvGrpSpPr>
        <p:grpSpPr bwMode="auto">
          <a:xfrm>
            <a:off x="2286000" y="5143500"/>
            <a:ext cx="928688" cy="1352550"/>
            <a:chOff x="2041749" y="4166243"/>
            <a:chExt cx="928232" cy="1352229"/>
          </a:xfrm>
        </p:grpSpPr>
        <p:sp>
          <p:nvSpPr>
            <p:cNvPr id="10" name="9 Rectángulo redondeado"/>
            <p:cNvSpPr/>
            <p:nvPr/>
          </p:nvSpPr>
          <p:spPr>
            <a:xfrm>
              <a:off x="2041749" y="4166243"/>
              <a:ext cx="928232" cy="1352229"/>
            </a:xfrm>
            <a:prstGeom prst="roundRect">
              <a:avLst>
                <a:gd name="adj" fmla="val 10000"/>
              </a:avLst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10 Rectángulo"/>
            <p:cNvSpPr/>
            <p:nvPr/>
          </p:nvSpPr>
          <p:spPr>
            <a:xfrm>
              <a:off x="2068724" y="4193225"/>
              <a:ext cx="874283" cy="12982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1910" tIns="41910" rIns="41910" bIns="4191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</a:pPr>
              <a:r>
                <a:rPr lang="es-AR" sz="1100" b="1" dirty="0">
                  <a:solidFill>
                    <a:srgbClr val="FFFFFF"/>
                  </a:solidFill>
                  <a:latin typeface="Tahoma" pitchFamily="34" charset="0"/>
                  <a:cs typeface="Tahoma" pitchFamily="34" charset="0"/>
                </a:rPr>
                <a:t>Proyecto N° 2</a:t>
              </a: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</a:pPr>
              <a:r>
                <a:rPr lang="es-AR" sz="900" b="1" dirty="0">
                  <a:solidFill>
                    <a:srgbClr val="FFFFFF"/>
                  </a:solidFill>
                  <a:latin typeface="Tahoma" pitchFamily="34" charset="0"/>
                  <a:cs typeface="Tahoma" pitchFamily="34" charset="0"/>
                </a:rPr>
                <a:t>(en elaboración</a:t>
              </a:r>
              <a:r>
                <a:rPr lang="es-AR" sz="1100" b="1" dirty="0">
                  <a:solidFill>
                    <a:srgbClr val="FFFFFF"/>
                  </a:solidFill>
                  <a:latin typeface="Tahoma" pitchFamily="34" charset="0"/>
                  <a:cs typeface="Tahoma" pitchFamily="34" charset="0"/>
                </a:rPr>
                <a:t>)</a:t>
              </a:r>
            </a:p>
          </p:txBody>
        </p:sp>
      </p:grpSp>
      <p:grpSp>
        <p:nvGrpSpPr>
          <p:cNvPr id="5" name="6 Grupo"/>
          <p:cNvGrpSpPr>
            <a:grpSpLocks/>
          </p:cNvGrpSpPr>
          <p:nvPr/>
        </p:nvGrpSpPr>
        <p:grpSpPr bwMode="auto">
          <a:xfrm>
            <a:off x="3286125" y="5143500"/>
            <a:ext cx="928688" cy="1352550"/>
            <a:chOff x="2942070" y="4217235"/>
            <a:chExt cx="928232" cy="1352229"/>
          </a:xfrm>
        </p:grpSpPr>
        <p:sp>
          <p:nvSpPr>
            <p:cNvPr id="8" name="7 Rectángulo redondeado"/>
            <p:cNvSpPr/>
            <p:nvPr/>
          </p:nvSpPr>
          <p:spPr>
            <a:xfrm>
              <a:off x="2942070" y="4217235"/>
              <a:ext cx="928232" cy="1352229"/>
            </a:xfrm>
            <a:prstGeom prst="roundRect">
              <a:avLst>
                <a:gd name="adj" fmla="val 10000"/>
              </a:avLst>
            </a:prstGeom>
            <a:solidFill>
              <a:srgbClr val="C0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8 Rectángulo"/>
            <p:cNvSpPr/>
            <p:nvPr/>
          </p:nvSpPr>
          <p:spPr>
            <a:xfrm>
              <a:off x="2969045" y="4244217"/>
              <a:ext cx="874283" cy="12982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1910" tIns="41910" rIns="41910" bIns="41910" spcCol="1270" anchor="ctr"/>
            <a:lstStyle/>
            <a:p>
              <a:pPr algn="ctr" defTabSz="4889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sz="11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PROYECTO FALTANTE</a:t>
              </a:r>
            </a:p>
          </p:txBody>
        </p:sp>
      </p:grpSp>
      <p:grpSp>
        <p:nvGrpSpPr>
          <p:cNvPr id="6" name="15 Grupo"/>
          <p:cNvGrpSpPr>
            <a:grpSpLocks/>
          </p:cNvGrpSpPr>
          <p:nvPr/>
        </p:nvGrpSpPr>
        <p:grpSpPr bwMode="auto">
          <a:xfrm>
            <a:off x="4572000" y="3571875"/>
            <a:ext cx="974725" cy="3027363"/>
            <a:chOff x="5474" y="3327357"/>
            <a:chExt cx="974339" cy="2241925"/>
          </a:xfrm>
        </p:grpSpPr>
        <p:sp>
          <p:nvSpPr>
            <p:cNvPr id="26" name="25 Rectángulo redondeado"/>
            <p:cNvSpPr/>
            <p:nvPr/>
          </p:nvSpPr>
          <p:spPr>
            <a:xfrm>
              <a:off x="5474" y="3327357"/>
              <a:ext cx="974339" cy="2241925"/>
            </a:xfrm>
            <a:prstGeom prst="roundRect">
              <a:avLst>
                <a:gd name="adj" fmla="val 10000"/>
              </a:avLst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26 Rectángulo"/>
            <p:cNvSpPr/>
            <p:nvPr/>
          </p:nvSpPr>
          <p:spPr>
            <a:xfrm>
              <a:off x="34038" y="3355572"/>
              <a:ext cx="917212" cy="21854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1910" tIns="41910" rIns="41910" bIns="4191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</a:pPr>
              <a:r>
                <a:rPr lang="es-AR" sz="1100" b="1" dirty="0">
                  <a:solidFill>
                    <a:srgbClr val="FFFFFF"/>
                  </a:solidFill>
                  <a:latin typeface="Tahoma" pitchFamily="34" charset="0"/>
                  <a:cs typeface="Tahoma" pitchFamily="34" charset="0"/>
                </a:rPr>
                <a:t>Proyecto N° 1 </a:t>
              </a: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</a:pPr>
              <a:r>
                <a:rPr lang="es-AR" sz="1100" b="1" dirty="0">
                  <a:solidFill>
                    <a:srgbClr val="FFFFFF"/>
                  </a:solidFill>
                  <a:latin typeface="Tahoma" pitchFamily="34" charset="0"/>
                  <a:cs typeface="Tahoma" pitchFamily="34" charset="0"/>
                </a:rPr>
                <a:t>(en ejecución)</a:t>
              </a:r>
            </a:p>
          </p:txBody>
        </p:sp>
      </p:grpSp>
      <p:grpSp>
        <p:nvGrpSpPr>
          <p:cNvPr id="7" name="16 Grupo"/>
          <p:cNvGrpSpPr>
            <a:grpSpLocks/>
          </p:cNvGrpSpPr>
          <p:nvPr/>
        </p:nvGrpSpPr>
        <p:grpSpPr bwMode="auto">
          <a:xfrm>
            <a:off x="5643563" y="3571875"/>
            <a:ext cx="974725" cy="3027363"/>
            <a:chOff x="1020736" y="3327357"/>
            <a:chExt cx="974339" cy="2241925"/>
          </a:xfrm>
        </p:grpSpPr>
        <p:sp>
          <p:nvSpPr>
            <p:cNvPr id="24" name="23 Rectángulo redondeado"/>
            <p:cNvSpPr/>
            <p:nvPr/>
          </p:nvSpPr>
          <p:spPr>
            <a:xfrm>
              <a:off x="1020736" y="3327357"/>
              <a:ext cx="974339" cy="2241925"/>
            </a:xfrm>
            <a:prstGeom prst="roundRect">
              <a:avLst>
                <a:gd name="adj" fmla="val 10000"/>
              </a:avLst>
            </a:prstGeom>
            <a:solidFill>
              <a:srgbClr val="C0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24 Rectángulo"/>
            <p:cNvSpPr/>
            <p:nvPr/>
          </p:nvSpPr>
          <p:spPr>
            <a:xfrm>
              <a:off x="1049300" y="3355572"/>
              <a:ext cx="917212" cy="21854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1910" tIns="41910" rIns="41910" bIns="41910" spcCol="1270" anchor="ctr"/>
            <a:lstStyle/>
            <a:p>
              <a:pPr algn="ctr" defTabSz="4889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sz="11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PROYECTO FALTANTE</a:t>
              </a:r>
            </a:p>
          </p:txBody>
        </p:sp>
      </p:grpSp>
      <p:grpSp>
        <p:nvGrpSpPr>
          <p:cNvPr id="16" name="17 Grupo"/>
          <p:cNvGrpSpPr>
            <a:grpSpLocks/>
          </p:cNvGrpSpPr>
          <p:nvPr/>
        </p:nvGrpSpPr>
        <p:grpSpPr bwMode="auto">
          <a:xfrm>
            <a:off x="6715125" y="3571875"/>
            <a:ext cx="974725" cy="3027363"/>
            <a:chOff x="2076919" y="3327357"/>
            <a:chExt cx="974339" cy="2241925"/>
          </a:xfrm>
        </p:grpSpPr>
        <p:sp>
          <p:nvSpPr>
            <p:cNvPr id="22" name="21 Rectángulo redondeado"/>
            <p:cNvSpPr/>
            <p:nvPr/>
          </p:nvSpPr>
          <p:spPr>
            <a:xfrm>
              <a:off x="2076919" y="3327357"/>
              <a:ext cx="974339" cy="2241925"/>
            </a:xfrm>
            <a:prstGeom prst="roundRect">
              <a:avLst>
                <a:gd name="adj" fmla="val 10000"/>
              </a:avLst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22 Rectángulo"/>
            <p:cNvSpPr/>
            <p:nvPr/>
          </p:nvSpPr>
          <p:spPr>
            <a:xfrm>
              <a:off x="2105483" y="3355572"/>
              <a:ext cx="917212" cy="21854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1910" tIns="41910" rIns="41910" bIns="4191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</a:pPr>
              <a:r>
                <a:rPr lang="es-AR" sz="1100" b="1" dirty="0">
                  <a:solidFill>
                    <a:srgbClr val="FFFFFF"/>
                  </a:solidFill>
                  <a:latin typeface="Tahoma" pitchFamily="34" charset="0"/>
                  <a:cs typeface="Tahoma" pitchFamily="34" charset="0"/>
                </a:rPr>
                <a:t>Proyecto N° 2</a:t>
              </a: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</a:pPr>
              <a:r>
                <a:rPr lang="es-AR" sz="1000" b="1" dirty="0">
                  <a:solidFill>
                    <a:srgbClr val="FFFFFF"/>
                  </a:solidFill>
                  <a:latin typeface="Tahoma" pitchFamily="34" charset="0"/>
                  <a:cs typeface="Tahoma" pitchFamily="34" charset="0"/>
                </a:rPr>
                <a:t>(en elaboración)</a:t>
              </a:r>
            </a:p>
          </p:txBody>
        </p:sp>
      </p:grpSp>
      <p:grpSp>
        <p:nvGrpSpPr>
          <p:cNvPr id="17" name="18 Grupo"/>
          <p:cNvGrpSpPr>
            <a:grpSpLocks/>
          </p:cNvGrpSpPr>
          <p:nvPr/>
        </p:nvGrpSpPr>
        <p:grpSpPr bwMode="auto">
          <a:xfrm>
            <a:off x="7786710" y="3571876"/>
            <a:ext cx="928687" cy="3027362"/>
            <a:chOff x="3092181" y="3327357"/>
            <a:chExt cx="974339" cy="2241925"/>
          </a:xfrm>
        </p:grpSpPr>
        <p:sp>
          <p:nvSpPr>
            <p:cNvPr id="20" name="19 Rectángulo redondeado"/>
            <p:cNvSpPr/>
            <p:nvPr/>
          </p:nvSpPr>
          <p:spPr>
            <a:xfrm>
              <a:off x="3092181" y="3327357"/>
              <a:ext cx="974339" cy="2241925"/>
            </a:xfrm>
            <a:prstGeom prst="roundRect">
              <a:avLst>
                <a:gd name="adj" fmla="val 10000"/>
              </a:avLst>
            </a:prstGeom>
            <a:solidFill>
              <a:srgbClr val="C0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20 Rectángulo"/>
            <p:cNvSpPr/>
            <p:nvPr/>
          </p:nvSpPr>
          <p:spPr>
            <a:xfrm>
              <a:off x="3120495" y="3355572"/>
              <a:ext cx="917712" cy="21854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1910" tIns="41910" rIns="41910" bIns="41910" spcCol="1270" anchor="ctr"/>
            <a:lstStyle/>
            <a:p>
              <a:pPr algn="ctr" defTabSz="4889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sz="11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PROYECTO FALTANTE</a:t>
              </a:r>
            </a:p>
          </p:txBody>
        </p:sp>
      </p:grpSp>
      <p:grpSp>
        <p:nvGrpSpPr>
          <p:cNvPr id="18" name="33 Grupo"/>
          <p:cNvGrpSpPr>
            <a:grpSpLocks/>
          </p:cNvGrpSpPr>
          <p:nvPr/>
        </p:nvGrpSpPr>
        <p:grpSpPr bwMode="auto">
          <a:xfrm>
            <a:off x="357188" y="3500438"/>
            <a:ext cx="928687" cy="1352550"/>
            <a:chOff x="1429" y="2812390"/>
            <a:chExt cx="928232" cy="1352229"/>
          </a:xfrm>
        </p:grpSpPr>
        <p:sp>
          <p:nvSpPr>
            <p:cNvPr id="44" name="43 Rectángulo redondeado"/>
            <p:cNvSpPr/>
            <p:nvPr/>
          </p:nvSpPr>
          <p:spPr>
            <a:xfrm>
              <a:off x="1429" y="2812390"/>
              <a:ext cx="928232" cy="13522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44 Rectángulo"/>
            <p:cNvSpPr/>
            <p:nvPr/>
          </p:nvSpPr>
          <p:spPr>
            <a:xfrm>
              <a:off x="28403" y="2839371"/>
              <a:ext cx="874284" cy="12982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80010" rIns="80010" bIns="80010" spcCol="1270" anchor="ctr"/>
            <a:lstStyle/>
            <a:p>
              <a:pPr algn="ctr" defTabSz="9334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Causa 1. A</a:t>
              </a:r>
            </a:p>
          </p:txBody>
        </p:sp>
      </p:grpSp>
      <p:grpSp>
        <p:nvGrpSpPr>
          <p:cNvPr id="19" name="34 Grupo"/>
          <p:cNvGrpSpPr>
            <a:grpSpLocks/>
          </p:cNvGrpSpPr>
          <p:nvPr/>
        </p:nvGrpSpPr>
        <p:grpSpPr bwMode="auto">
          <a:xfrm>
            <a:off x="1323975" y="3500438"/>
            <a:ext cx="928688" cy="1352550"/>
            <a:chOff x="968647" y="2812390"/>
            <a:chExt cx="928232" cy="1352229"/>
          </a:xfrm>
        </p:grpSpPr>
        <p:sp>
          <p:nvSpPr>
            <p:cNvPr id="42" name="41 Rectángulo redondeado"/>
            <p:cNvSpPr/>
            <p:nvPr/>
          </p:nvSpPr>
          <p:spPr>
            <a:xfrm>
              <a:off x="968647" y="2812390"/>
              <a:ext cx="928232" cy="13522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42 Rectángulo"/>
            <p:cNvSpPr/>
            <p:nvPr/>
          </p:nvSpPr>
          <p:spPr>
            <a:xfrm>
              <a:off x="995622" y="2839371"/>
              <a:ext cx="874283" cy="12982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80010" rIns="80010" bIns="80010" spcCol="1270" anchor="ctr"/>
            <a:lstStyle/>
            <a:p>
              <a:pPr algn="ctr" defTabSz="9334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Causa 1. B</a:t>
              </a:r>
            </a:p>
          </p:txBody>
        </p:sp>
      </p:grpSp>
      <p:grpSp>
        <p:nvGrpSpPr>
          <p:cNvPr id="28" name="35 Grupo"/>
          <p:cNvGrpSpPr>
            <a:grpSpLocks/>
          </p:cNvGrpSpPr>
          <p:nvPr/>
        </p:nvGrpSpPr>
        <p:grpSpPr bwMode="auto">
          <a:xfrm>
            <a:off x="2330450" y="3500438"/>
            <a:ext cx="928688" cy="1352550"/>
            <a:chOff x="1974851" y="2812390"/>
            <a:chExt cx="928232" cy="1352229"/>
          </a:xfrm>
        </p:grpSpPr>
        <p:sp>
          <p:nvSpPr>
            <p:cNvPr id="40" name="39 Rectángulo redondeado"/>
            <p:cNvSpPr/>
            <p:nvPr/>
          </p:nvSpPr>
          <p:spPr>
            <a:xfrm>
              <a:off x="1974851" y="2812390"/>
              <a:ext cx="928232" cy="13522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40 Rectángulo"/>
            <p:cNvSpPr/>
            <p:nvPr/>
          </p:nvSpPr>
          <p:spPr>
            <a:xfrm>
              <a:off x="2001826" y="2839371"/>
              <a:ext cx="874283" cy="12982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80010" rIns="80010" bIns="80010" spcCol="1270" anchor="ctr"/>
            <a:lstStyle/>
            <a:p>
              <a:pPr algn="ctr" defTabSz="9334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Causa 2. A</a:t>
              </a:r>
            </a:p>
          </p:txBody>
        </p:sp>
      </p:grpSp>
      <p:grpSp>
        <p:nvGrpSpPr>
          <p:cNvPr id="29" name="36 Grupo"/>
          <p:cNvGrpSpPr>
            <a:grpSpLocks/>
          </p:cNvGrpSpPr>
          <p:nvPr/>
        </p:nvGrpSpPr>
        <p:grpSpPr bwMode="auto">
          <a:xfrm>
            <a:off x="3297238" y="3500438"/>
            <a:ext cx="928687" cy="1352550"/>
            <a:chOff x="2942070" y="2812390"/>
            <a:chExt cx="928232" cy="1352229"/>
          </a:xfrm>
        </p:grpSpPr>
        <p:sp>
          <p:nvSpPr>
            <p:cNvPr id="38" name="37 Rectángulo redondeado"/>
            <p:cNvSpPr/>
            <p:nvPr/>
          </p:nvSpPr>
          <p:spPr>
            <a:xfrm>
              <a:off x="2942070" y="2812390"/>
              <a:ext cx="928232" cy="13522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38 Rectángulo"/>
            <p:cNvSpPr/>
            <p:nvPr/>
          </p:nvSpPr>
          <p:spPr>
            <a:xfrm>
              <a:off x="2969044" y="2839371"/>
              <a:ext cx="874284" cy="12982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80010" rIns="80010" bIns="80010" spcCol="1270" anchor="ctr"/>
            <a:lstStyle/>
            <a:p>
              <a:pPr algn="ctr" defTabSz="9334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Causa 2. B</a:t>
              </a:r>
            </a:p>
          </p:txBody>
        </p:sp>
      </p:grpSp>
      <p:grpSp>
        <p:nvGrpSpPr>
          <p:cNvPr id="30" name="45 Grupo"/>
          <p:cNvGrpSpPr>
            <a:grpSpLocks/>
          </p:cNvGrpSpPr>
          <p:nvPr/>
        </p:nvGrpSpPr>
        <p:grpSpPr bwMode="auto">
          <a:xfrm>
            <a:off x="428625" y="1857375"/>
            <a:ext cx="1895475" cy="1352550"/>
            <a:chOff x="1429" y="1407544"/>
            <a:chExt cx="1895451" cy="1352229"/>
          </a:xfrm>
        </p:grpSpPr>
        <p:sp>
          <p:nvSpPr>
            <p:cNvPr id="50" name="49 Rectángulo redondeado"/>
            <p:cNvSpPr/>
            <p:nvPr/>
          </p:nvSpPr>
          <p:spPr>
            <a:xfrm>
              <a:off x="1429" y="1407544"/>
              <a:ext cx="1895451" cy="13522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50 Rectángulo"/>
            <p:cNvSpPr/>
            <p:nvPr/>
          </p:nvSpPr>
          <p:spPr>
            <a:xfrm>
              <a:off x="41116" y="1447223"/>
              <a:ext cx="1816077" cy="12728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sz="24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Problema Público 1</a:t>
              </a:r>
            </a:p>
          </p:txBody>
        </p:sp>
      </p:grpSp>
      <p:grpSp>
        <p:nvGrpSpPr>
          <p:cNvPr id="31" name="46 Grupo"/>
          <p:cNvGrpSpPr>
            <a:grpSpLocks/>
          </p:cNvGrpSpPr>
          <p:nvPr/>
        </p:nvGrpSpPr>
        <p:grpSpPr bwMode="auto">
          <a:xfrm>
            <a:off x="2401888" y="1857375"/>
            <a:ext cx="1895475" cy="1352550"/>
            <a:chOff x="1974851" y="1407544"/>
            <a:chExt cx="1895451" cy="1352229"/>
          </a:xfrm>
        </p:grpSpPr>
        <p:sp>
          <p:nvSpPr>
            <p:cNvPr id="48" name="47 Rectángulo redondeado"/>
            <p:cNvSpPr/>
            <p:nvPr/>
          </p:nvSpPr>
          <p:spPr>
            <a:xfrm>
              <a:off x="1974851" y="1407544"/>
              <a:ext cx="1895451" cy="13522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48 Rectángulo"/>
            <p:cNvSpPr/>
            <p:nvPr/>
          </p:nvSpPr>
          <p:spPr>
            <a:xfrm>
              <a:off x="2014537" y="1447223"/>
              <a:ext cx="1816077" cy="12728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sz="24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Problema Público 2</a:t>
              </a:r>
            </a:p>
          </p:txBody>
        </p:sp>
      </p:grpSp>
      <p:grpSp>
        <p:nvGrpSpPr>
          <p:cNvPr id="32" name="51 Grupo"/>
          <p:cNvGrpSpPr>
            <a:grpSpLocks/>
          </p:cNvGrpSpPr>
          <p:nvPr/>
        </p:nvGrpSpPr>
        <p:grpSpPr bwMode="auto">
          <a:xfrm>
            <a:off x="357188" y="509002"/>
            <a:ext cx="3868737" cy="1200736"/>
            <a:chOff x="1429" y="-68739"/>
            <a:chExt cx="3868873" cy="1423667"/>
          </a:xfrm>
        </p:grpSpPr>
        <p:sp>
          <p:nvSpPr>
            <p:cNvPr id="53" name="52 Rectángulo redondeado"/>
            <p:cNvSpPr/>
            <p:nvPr/>
          </p:nvSpPr>
          <p:spPr>
            <a:xfrm>
              <a:off x="1429" y="-68739"/>
              <a:ext cx="3868873" cy="142366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53 Rectángulo"/>
            <p:cNvSpPr/>
            <p:nvPr/>
          </p:nvSpPr>
          <p:spPr>
            <a:xfrm>
              <a:off x="41117" y="-68739"/>
              <a:ext cx="3789496" cy="13839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spcCol="1270" anchor="ctr"/>
            <a:lstStyle/>
            <a:p>
              <a:pPr algn="ctr" defTabSz="1600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sz="34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Necesidad Social insatisfecha </a:t>
              </a:r>
            </a:p>
          </p:txBody>
        </p:sp>
      </p:grpSp>
      <p:grpSp>
        <p:nvGrpSpPr>
          <p:cNvPr id="33" name="54 Grupo"/>
          <p:cNvGrpSpPr>
            <a:grpSpLocks/>
          </p:cNvGrpSpPr>
          <p:nvPr/>
        </p:nvGrpSpPr>
        <p:grpSpPr bwMode="auto">
          <a:xfrm>
            <a:off x="4714875" y="1857375"/>
            <a:ext cx="1989138" cy="1428750"/>
            <a:chOff x="0" y="1703680"/>
            <a:chExt cx="1989600" cy="1487808"/>
          </a:xfrm>
        </p:grpSpPr>
        <p:sp>
          <p:nvSpPr>
            <p:cNvPr id="59" name="58 Rectángulo redondeado"/>
            <p:cNvSpPr/>
            <p:nvPr/>
          </p:nvSpPr>
          <p:spPr>
            <a:xfrm>
              <a:off x="0" y="1703680"/>
              <a:ext cx="1989600" cy="148780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0" name="59 Rectángulo"/>
            <p:cNvSpPr/>
            <p:nvPr/>
          </p:nvSpPr>
          <p:spPr>
            <a:xfrm>
              <a:off x="42873" y="1746661"/>
              <a:ext cx="1886388" cy="14018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sz="24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Objetivo Particular 1</a:t>
              </a:r>
            </a:p>
          </p:txBody>
        </p:sp>
      </p:grpSp>
      <p:grpSp>
        <p:nvGrpSpPr>
          <p:cNvPr id="34" name="55 Grupo"/>
          <p:cNvGrpSpPr>
            <a:grpSpLocks/>
          </p:cNvGrpSpPr>
          <p:nvPr/>
        </p:nvGrpSpPr>
        <p:grpSpPr bwMode="auto">
          <a:xfrm>
            <a:off x="6786563" y="1857375"/>
            <a:ext cx="1917700" cy="1428750"/>
            <a:chOff x="2000359" y="1703680"/>
            <a:chExt cx="1989600" cy="1487808"/>
          </a:xfrm>
        </p:grpSpPr>
        <p:sp>
          <p:nvSpPr>
            <p:cNvPr id="57" name="56 Rectángulo redondeado"/>
            <p:cNvSpPr/>
            <p:nvPr/>
          </p:nvSpPr>
          <p:spPr>
            <a:xfrm>
              <a:off x="2000359" y="1703680"/>
              <a:ext cx="1989600" cy="148780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8" name="57 Rectángulo"/>
            <p:cNvSpPr/>
            <p:nvPr/>
          </p:nvSpPr>
          <p:spPr>
            <a:xfrm>
              <a:off x="2043182" y="1746661"/>
              <a:ext cx="1903955" cy="14018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sz="24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Objetivo Particular 2</a:t>
              </a:r>
            </a:p>
          </p:txBody>
        </p:sp>
      </p:grpSp>
      <p:grpSp>
        <p:nvGrpSpPr>
          <p:cNvPr id="35" name="60 Grupo"/>
          <p:cNvGrpSpPr>
            <a:grpSpLocks/>
          </p:cNvGrpSpPr>
          <p:nvPr/>
        </p:nvGrpSpPr>
        <p:grpSpPr bwMode="auto">
          <a:xfrm>
            <a:off x="4643438" y="500042"/>
            <a:ext cx="4068762" cy="1152546"/>
            <a:chOff x="0" y="0"/>
            <a:chExt cx="4068988" cy="1653173"/>
          </a:xfrm>
        </p:grpSpPr>
        <p:sp>
          <p:nvSpPr>
            <p:cNvPr id="62" name="61 Rectángulo redondeado"/>
            <p:cNvSpPr/>
            <p:nvPr/>
          </p:nvSpPr>
          <p:spPr>
            <a:xfrm>
              <a:off x="0" y="0"/>
              <a:ext cx="4068988" cy="165317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62 Rectángulo"/>
            <p:cNvSpPr/>
            <p:nvPr/>
          </p:nvSpPr>
          <p:spPr>
            <a:xfrm>
              <a:off x="47628" y="48002"/>
              <a:ext cx="3973733" cy="15571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5730" tIns="125730" rIns="125730" bIns="125730" spcCol="1270" anchor="ctr"/>
            <a:lstStyle/>
            <a:p>
              <a:pPr algn="ctr" defTabSz="14668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AR" sz="33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Objetivo General de la Política Pública</a:t>
              </a:r>
            </a:p>
          </p:txBody>
        </p:sp>
      </p:grpSp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>
            <a:off x="3571868" y="1142984"/>
            <a:ext cx="1400175" cy="19050"/>
          </a:xfrm>
          <a:prstGeom prst="straightConnector1">
            <a:avLst/>
          </a:prstGeom>
          <a:noFill/>
          <a:ln w="76200">
            <a:solidFill>
              <a:schemeClr val="bg1"/>
            </a:solidFill>
            <a:prstDash val="sysDash"/>
            <a:round/>
            <a:headEnd/>
            <a:tailEnd type="triangle" w="med" len="med"/>
          </a:ln>
        </p:spPr>
      </p:cxnSp>
      <p:cxnSp>
        <p:nvCxnSpPr>
          <p:cNvPr id="69" name="AutoShape 2"/>
          <p:cNvCxnSpPr>
            <a:cxnSpLocks noChangeShapeType="1"/>
          </p:cNvCxnSpPr>
          <p:nvPr/>
        </p:nvCxnSpPr>
        <p:spPr bwMode="auto">
          <a:xfrm>
            <a:off x="3714750" y="2071688"/>
            <a:ext cx="1400175" cy="19050"/>
          </a:xfrm>
          <a:prstGeom prst="straightConnector1">
            <a:avLst/>
          </a:prstGeom>
          <a:noFill/>
          <a:ln w="76200">
            <a:solidFill>
              <a:schemeClr val="bg1"/>
            </a:solidFill>
            <a:prstDash val="sysDash"/>
            <a:round/>
            <a:headEnd/>
            <a:tailEnd type="triangle" w="med" len="med"/>
          </a:ln>
        </p:spPr>
      </p:cxnSp>
      <p:cxnSp>
        <p:nvCxnSpPr>
          <p:cNvPr id="70" name="AutoShape 2"/>
          <p:cNvCxnSpPr>
            <a:cxnSpLocks noChangeShapeType="1"/>
          </p:cNvCxnSpPr>
          <p:nvPr/>
        </p:nvCxnSpPr>
        <p:spPr bwMode="auto">
          <a:xfrm>
            <a:off x="3571868" y="3786190"/>
            <a:ext cx="1400175" cy="19050"/>
          </a:xfrm>
          <a:prstGeom prst="straightConnector1">
            <a:avLst/>
          </a:prstGeom>
          <a:noFill/>
          <a:ln w="76200">
            <a:solidFill>
              <a:schemeClr val="bg1"/>
            </a:solidFill>
            <a:prstDash val="sysDash"/>
            <a:round/>
            <a:headEnd/>
            <a:tailEnd type="triangle" w="med" len="med"/>
          </a:ln>
        </p:spPr>
      </p:cxnSp>
      <p:cxnSp>
        <p:nvCxnSpPr>
          <p:cNvPr id="71" name="AutoShape 2"/>
          <p:cNvCxnSpPr>
            <a:cxnSpLocks noChangeShapeType="1"/>
          </p:cNvCxnSpPr>
          <p:nvPr/>
        </p:nvCxnSpPr>
        <p:spPr bwMode="auto">
          <a:xfrm rot="10800000">
            <a:off x="3571875" y="1571625"/>
            <a:ext cx="1366838" cy="9525"/>
          </a:xfrm>
          <a:prstGeom prst="straightConnector1">
            <a:avLst/>
          </a:prstGeom>
          <a:noFill/>
          <a:ln w="76200">
            <a:solidFill>
              <a:schemeClr val="bg1"/>
            </a:solidFill>
            <a:prstDash val="sysDash"/>
            <a:round/>
            <a:headEnd/>
            <a:tailEnd type="triangle" w="med" len="med"/>
          </a:ln>
        </p:spPr>
      </p:cxnSp>
      <p:cxnSp>
        <p:nvCxnSpPr>
          <p:cNvPr id="73" name="AutoShape 2"/>
          <p:cNvCxnSpPr>
            <a:cxnSpLocks noChangeShapeType="1"/>
          </p:cNvCxnSpPr>
          <p:nvPr/>
        </p:nvCxnSpPr>
        <p:spPr bwMode="auto">
          <a:xfrm rot="10800000">
            <a:off x="3714750" y="3071813"/>
            <a:ext cx="1366838" cy="9525"/>
          </a:xfrm>
          <a:prstGeom prst="straightConnector1">
            <a:avLst/>
          </a:prstGeom>
          <a:noFill/>
          <a:ln w="76200">
            <a:solidFill>
              <a:schemeClr val="bg1"/>
            </a:solidFill>
            <a:prstDash val="sysDash"/>
            <a:round/>
            <a:headEnd/>
            <a:tailEnd type="triangle" w="med" len="med"/>
          </a:ln>
        </p:spPr>
      </p:cxnSp>
      <p:cxnSp>
        <p:nvCxnSpPr>
          <p:cNvPr id="74" name="AutoShape 2"/>
          <p:cNvCxnSpPr>
            <a:cxnSpLocks noChangeShapeType="1"/>
          </p:cNvCxnSpPr>
          <p:nvPr/>
        </p:nvCxnSpPr>
        <p:spPr bwMode="auto">
          <a:xfrm rot="10800000">
            <a:off x="3643306" y="4572008"/>
            <a:ext cx="1366837" cy="9525"/>
          </a:xfrm>
          <a:prstGeom prst="straightConnector1">
            <a:avLst/>
          </a:prstGeom>
          <a:noFill/>
          <a:ln w="76200">
            <a:solidFill>
              <a:schemeClr val="bg1"/>
            </a:solidFill>
            <a:prstDash val="sysDash"/>
            <a:round/>
            <a:headEnd/>
            <a:tailEnd type="triangle" w="med" len="med"/>
          </a:ln>
        </p:spPr>
      </p:cxnSp>
      <p:cxnSp>
        <p:nvCxnSpPr>
          <p:cNvPr id="81" name="AutoShape 2"/>
          <p:cNvCxnSpPr>
            <a:cxnSpLocks noChangeShapeType="1"/>
          </p:cNvCxnSpPr>
          <p:nvPr/>
        </p:nvCxnSpPr>
        <p:spPr bwMode="auto">
          <a:xfrm rot="5400000">
            <a:off x="5429280" y="3429000"/>
            <a:ext cx="6858000" cy="1588"/>
          </a:xfrm>
          <a:prstGeom prst="straightConnector1">
            <a:avLst/>
          </a:prstGeom>
          <a:noFill/>
          <a:ln w="76200">
            <a:solidFill>
              <a:schemeClr val="bg1"/>
            </a:solidFill>
            <a:prstDash val="sysDash"/>
            <a:round/>
            <a:headEnd/>
            <a:tailEnd type="triangle" w="med" len="med"/>
          </a:ln>
        </p:spPr>
      </p:cxnSp>
      <p:cxnSp>
        <p:nvCxnSpPr>
          <p:cNvPr id="88" name="AutoShape 2"/>
          <p:cNvCxnSpPr>
            <a:cxnSpLocks noChangeShapeType="1"/>
          </p:cNvCxnSpPr>
          <p:nvPr/>
        </p:nvCxnSpPr>
        <p:spPr bwMode="auto">
          <a:xfrm rot="5400000" flipH="1" flipV="1">
            <a:off x="-3143281" y="3429001"/>
            <a:ext cx="6858002" cy="1588"/>
          </a:xfrm>
          <a:prstGeom prst="straightConnector1">
            <a:avLst/>
          </a:prstGeom>
          <a:noFill/>
          <a:ln w="76200">
            <a:solidFill>
              <a:schemeClr val="bg1"/>
            </a:solidFill>
            <a:prstDash val="sysDash"/>
            <a:round/>
            <a:headEnd/>
            <a:tailEnd type="triangle" w="med" len="med"/>
          </a:ln>
        </p:spPr>
      </p:cxnSp>
      <p:cxnSp>
        <p:nvCxnSpPr>
          <p:cNvPr id="89" name="AutoShape 2"/>
          <p:cNvCxnSpPr>
            <a:cxnSpLocks noChangeShapeType="1"/>
          </p:cNvCxnSpPr>
          <p:nvPr/>
        </p:nvCxnSpPr>
        <p:spPr bwMode="auto">
          <a:xfrm>
            <a:off x="3571868" y="5572140"/>
            <a:ext cx="1400175" cy="19050"/>
          </a:xfrm>
          <a:prstGeom prst="straightConnector1">
            <a:avLst/>
          </a:prstGeom>
          <a:noFill/>
          <a:ln w="76200">
            <a:solidFill>
              <a:schemeClr val="bg1"/>
            </a:solidFill>
            <a:prstDash val="sysDash"/>
            <a:round/>
            <a:headEnd/>
            <a:tailEnd type="triangle" w="med" len="med"/>
          </a:ln>
        </p:spPr>
      </p:cxnSp>
      <p:cxnSp>
        <p:nvCxnSpPr>
          <p:cNvPr id="90" name="AutoShape 2"/>
          <p:cNvCxnSpPr>
            <a:cxnSpLocks noChangeShapeType="1"/>
          </p:cNvCxnSpPr>
          <p:nvPr/>
        </p:nvCxnSpPr>
        <p:spPr bwMode="auto">
          <a:xfrm rot="10800000">
            <a:off x="3571868" y="6215082"/>
            <a:ext cx="1366838" cy="9525"/>
          </a:xfrm>
          <a:prstGeom prst="straightConnector1">
            <a:avLst/>
          </a:prstGeom>
          <a:noFill/>
          <a:ln w="76200">
            <a:solidFill>
              <a:schemeClr val="bg1"/>
            </a:solidFill>
            <a:prstDash val="sysDash"/>
            <a:round/>
            <a:headEnd/>
            <a:tailEnd type="triangle" w="med" len="med"/>
          </a:ln>
        </p:spPr>
      </p:cxnSp>
      <p:sp>
        <p:nvSpPr>
          <p:cNvPr id="66" name="65 CuadroTexto"/>
          <p:cNvSpPr txBox="1"/>
          <p:nvPr/>
        </p:nvSpPr>
        <p:spPr>
          <a:xfrm>
            <a:off x="642910" y="0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PATRÓN DE NS, PP, CAUSAS  Y SOLUCIONES</a:t>
            </a:r>
            <a:endParaRPr lang="es-AR" sz="1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7" name="66 CuadroTexto"/>
          <p:cNvSpPr txBox="1"/>
          <p:nvPr/>
        </p:nvSpPr>
        <p:spPr>
          <a:xfrm>
            <a:off x="5072066" y="0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MAPA DE POLÍTICAS Y PROYECTOS</a:t>
            </a:r>
            <a:endParaRPr lang="es-AR" sz="1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9143999" cy="6857999"/>
          </a:xfrm>
        </p:spPr>
        <p:txBody>
          <a:bodyPr rtlCol="0">
            <a:noAutofit/>
          </a:bodyPr>
          <a:lstStyle/>
          <a:p>
            <a:pPr marL="514350" indent="-514350" algn="just" eaLnBrk="1" fontAlgn="auto" hangingPunct="1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Características pre burocráticas de los gobiernos locales vs. el gobernar por políticas públicas y con sentido público.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Arial" pitchFamily="34" charset="0"/>
              <a:buAutoNum type="arabicParenR"/>
              <a:defRPr/>
            </a:pPr>
            <a:endParaRPr lang="es-AR" sz="2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AR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2) </a:t>
            </a: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Mapeo de agenda (</a:t>
            </a:r>
            <a:r>
              <a:rPr lang="es-AR" sz="2400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mapping</a:t>
            </a:r>
            <a:r>
              <a:rPr lang="es-AR" sz="2400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AR" sz="2400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policies</a:t>
            </a:r>
            <a:r>
              <a:rPr lang="es-AR" sz="2400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 cartografía de las políticas</a:t>
            </a: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permite que la gestión sea: </a:t>
            </a:r>
          </a:p>
          <a:p>
            <a:pPr marL="514350" indent="25400" algn="just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evaluable,</a:t>
            </a:r>
          </a:p>
          <a:p>
            <a:pPr marL="514350" indent="25400" algn="just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comunicable,</a:t>
            </a:r>
          </a:p>
          <a:p>
            <a:pPr marL="514350" indent="25400" algn="just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por lo tanto, mejorable</a:t>
            </a:r>
          </a:p>
          <a:p>
            <a:pPr marL="514350" indent="25400" algn="just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propicia la generación de políticas sustentables en el tiempo (Políticas de Estado) </a:t>
            </a:r>
          </a:p>
          <a:p>
            <a:pPr marL="514350" indent="25400" algn="just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endParaRPr lang="es-AR" sz="24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3) </a:t>
            </a:r>
            <a:r>
              <a:rPr lang="es-AR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</a:t>
            </a: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metodología y las técnicas utilizadas son cualitativas (perspectiva construccionista): NO PERSIGUE LA GENERALIZACIÓN SINO LA RECONSTRUCCIÓN DEL SENTIDO PÚBLICO QUE LE DA CADA GESTIÓN EN PARTICULAR A LOS PROBLEMAS CONSIDERADOS COMO PÚBLICOS. </a:t>
            </a:r>
            <a:endParaRPr lang="es-AR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8667"/>
          </a:xfrm>
        </p:spPr>
        <p:txBody>
          <a:bodyPr/>
          <a:lstStyle/>
          <a:p>
            <a:pPr algn="ctr">
              <a:buNone/>
            </a:pPr>
            <a:r>
              <a:rPr lang="es-AR" sz="4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“Lo que se mide se puede mejorar”</a:t>
            </a:r>
            <a:endParaRPr lang="es-AR" sz="40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500034" y="4000504"/>
            <a:ext cx="822960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s-A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“Lo que se planifica se puede medir</a:t>
            </a:r>
            <a:r>
              <a:rPr kumimoji="0" lang="es-AR" sz="4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kumimoji="0" lang="es-AR" sz="4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po</a:t>
            </a:r>
            <a:r>
              <a:rPr lang="es-AR" sz="4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 lo tanto mejorar”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s-AR" sz="4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857356" y="642918"/>
            <a:ext cx="5357821" cy="1285863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es-AR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Características de la gestión de lo público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es-AR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3 Flecha abajo"/>
          <p:cNvSpPr/>
          <p:nvPr/>
        </p:nvSpPr>
        <p:spPr>
          <a:xfrm>
            <a:off x="4000496" y="1785926"/>
            <a:ext cx="1214446" cy="114300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500034" y="3000372"/>
            <a:ext cx="822960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s-AR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Características pre burocráticas</a:t>
            </a:r>
            <a:r>
              <a:rPr kumimoji="0" lang="es-AR" sz="320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kumimoji="0" lang="es-AR" sz="32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s-AR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5 Flecha abajo"/>
          <p:cNvSpPr/>
          <p:nvPr/>
        </p:nvSpPr>
        <p:spPr>
          <a:xfrm>
            <a:off x="3929058" y="3714752"/>
            <a:ext cx="1214446" cy="114300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7" name="2 Marcador de contenido"/>
          <p:cNvSpPr txBox="1">
            <a:spLocks/>
          </p:cNvSpPr>
          <p:nvPr/>
        </p:nvSpPr>
        <p:spPr bwMode="auto">
          <a:xfrm>
            <a:off x="500034" y="5000636"/>
            <a:ext cx="822960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s-AR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La </a:t>
            </a:r>
            <a:r>
              <a:rPr kumimoji="0" lang="es-A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NO</a:t>
            </a:r>
            <a:r>
              <a:rPr kumimoji="0" lang="es-AR" sz="32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Gestión por proyecto</a:t>
            </a:r>
            <a:r>
              <a:rPr kumimoji="0" lang="es-AR" sz="320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s-AR" sz="320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por lo tanto </a:t>
            </a:r>
            <a:r>
              <a:rPr kumimoji="0" lang="es-AR" sz="32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la NO evaluación  </a:t>
            </a:r>
            <a:endParaRPr kumimoji="0" lang="es-AR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s-AR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Elipse"/>
          <p:cNvSpPr/>
          <p:nvPr/>
        </p:nvSpPr>
        <p:spPr>
          <a:xfrm>
            <a:off x="1857356" y="500042"/>
            <a:ext cx="5929354" cy="605293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AR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 que el Estado EJECUTA, ACCIONA</a:t>
            </a:r>
            <a:endParaRPr lang="es-AR" sz="2400" dirty="0"/>
          </a:p>
        </p:txBody>
      </p:sp>
      <p:sp>
        <p:nvSpPr>
          <p:cNvPr id="6" name="5 Elipse"/>
          <p:cNvSpPr/>
          <p:nvPr/>
        </p:nvSpPr>
        <p:spPr>
          <a:xfrm>
            <a:off x="2428860" y="3929066"/>
            <a:ext cx="2500330" cy="2071678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 que </a:t>
            </a:r>
            <a:r>
              <a:rPr lang="es-AR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 Estado EJECUTA </a:t>
            </a:r>
            <a:r>
              <a:rPr lang="es-AR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 ha sido previamente DISEÑADO </a:t>
            </a:r>
            <a:endParaRPr lang="es-AR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94481"/>
            <a:ext cx="8629680" cy="3970318"/>
          </a:xfrm>
        </p:spPr>
        <p:txBody>
          <a:bodyPr wrap="square">
            <a:spAutoFit/>
          </a:bodyPr>
          <a:lstStyle/>
          <a:p>
            <a:pPr eaLnBrk="1" hangingPunct="1"/>
            <a:r>
              <a:rPr lang="es-ES" sz="3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“</a:t>
            </a:r>
            <a:r>
              <a:rPr lang="es-ES" sz="36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Gobernar</a:t>
            </a:r>
            <a:r>
              <a:rPr lang="es-ES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en contextos políticos plurales y autónomos, de alta intensidad ciudadana y con graves problemas sociales irresueltos, </a:t>
            </a:r>
            <a:r>
              <a:rPr lang="es-ES" sz="36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parece exigir dos requisitos fundamentales: gobernar por políticas y gobernar con sentido público</a:t>
            </a:r>
            <a:r>
              <a:rPr lang="es-ES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”</a:t>
            </a:r>
          </a:p>
        </p:txBody>
      </p:sp>
      <p:sp>
        <p:nvSpPr>
          <p:cNvPr id="8195" name="5 Rectángulo"/>
          <p:cNvSpPr>
            <a:spLocks noChangeArrowheads="1"/>
          </p:cNvSpPr>
          <p:nvPr/>
        </p:nvSpPr>
        <p:spPr bwMode="auto">
          <a:xfrm>
            <a:off x="642938" y="5357813"/>
            <a:ext cx="8501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ES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AGUILLAR VILLANUEVA</a:t>
            </a:r>
            <a:r>
              <a:rPr lang="es-ES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, Luis F</a:t>
            </a:r>
            <a:r>
              <a:rPr lang="es-ES" sz="14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. </a:t>
            </a:r>
          </a:p>
          <a:p>
            <a:pPr algn="r"/>
            <a:r>
              <a:rPr lang="es-ES" sz="14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en </a:t>
            </a:r>
            <a:r>
              <a:rPr lang="es-ES" sz="14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El Estudio de las políticas públicas</a:t>
            </a:r>
            <a:r>
              <a:rPr lang="es-ES" sz="14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, MIGUEL ÁNGEL PORRÚA GRUPO EDITORIAL, México, 1996, p. 30</a:t>
            </a:r>
            <a:endParaRPr lang="es-ES" sz="1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642910" y="210610"/>
            <a:ext cx="7858125" cy="3079194"/>
          </a:xfrm>
          <a:prstGeom prst="downArrowCallout">
            <a:avLst>
              <a:gd name="adj1" fmla="val 93570"/>
              <a:gd name="adj2" fmla="val 93570"/>
              <a:gd name="adj3" fmla="val 16667"/>
              <a:gd name="adj4" fmla="val 66667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 anchorCtr="1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MX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Las políticas públicas son proyectos y actividades </a:t>
            </a:r>
            <a:r>
              <a:rPr lang="es-MX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estatales </a:t>
            </a:r>
            <a:r>
              <a:rPr lang="es-E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los fines de satisfacer necesidades sociales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MX" sz="2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71472" y="3653197"/>
            <a:ext cx="4133850" cy="1969770"/>
          </a:xfrm>
          <a:prstGeom prst="rightArrowCallout">
            <a:avLst>
              <a:gd name="adj1" fmla="val 25000"/>
              <a:gd name="adj2" fmla="val 25000"/>
              <a:gd name="adj3" fmla="val 45975"/>
              <a:gd name="adj4" fmla="val 66667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 </a:t>
            </a:r>
            <a:r>
              <a:rPr lang="es-ES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Estado</a:t>
            </a:r>
            <a:r>
              <a:rPr lang="es-ES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s-MX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como sujeto o responsable principal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ES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786314" y="3643314"/>
            <a:ext cx="3895725" cy="1969770"/>
          </a:xfrm>
          <a:prstGeom prst="leftArrowCallout">
            <a:avLst>
              <a:gd name="adj1" fmla="val 25000"/>
              <a:gd name="adj2" fmla="val 25000"/>
              <a:gd name="adj3" fmla="val 43326"/>
              <a:gd name="adj4" fmla="val 66667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 anchor="ctr" anchorCtr="1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Una </a:t>
            </a:r>
            <a:r>
              <a:rPr lang="es-ES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sociedad</a:t>
            </a:r>
            <a:r>
              <a:rPr lang="es-ES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como objeto o finalidad principal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ES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ES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642910" y="3214686"/>
            <a:ext cx="7715304" cy="1838325"/>
          </a:xfrm>
          <a:prstGeom prst="upArrowCallout">
            <a:avLst>
              <a:gd name="adj1" fmla="val 25593"/>
              <a:gd name="adj2" fmla="val 25593"/>
              <a:gd name="adj3" fmla="val 16667"/>
              <a:gd name="adj4" fmla="val 66667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 anchor="ctr" anchorCtr="1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Problemas Públicos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Hechos negativos que impiden la satisfacción social y cuya resolución es responsabilidad del Estado.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ES" sz="2000" i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785786" y="642918"/>
            <a:ext cx="7643813" cy="1500198"/>
          </a:xfrm>
          <a:prstGeom prst="rect">
            <a:avLst/>
          </a:prstGeom>
          <a:noFill/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Necesidades sociales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Son carencias de una sociedad (internacional, nacional o local), es decir, lo que ésta requiere o precisa para alcanzar una calidad de vida deseada como bien común. </a:t>
            </a:r>
            <a:endParaRPr lang="es-AR" sz="2000" i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0" y="357166"/>
          <a:ext cx="9144000" cy="5820168"/>
        </p:xfrm>
        <a:graphic>
          <a:graphicData uri="http://schemas.openxmlformats.org/drawingml/2006/table">
            <a:tbl>
              <a:tblPr/>
              <a:tblGrid>
                <a:gridCol w="1622036"/>
                <a:gridCol w="1350473"/>
                <a:gridCol w="1462662"/>
                <a:gridCol w="1388219"/>
                <a:gridCol w="1697527"/>
                <a:gridCol w="1623083"/>
              </a:tblGrid>
              <a:tr h="44539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2400" b="1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Variedades </a:t>
                      </a:r>
                      <a:r>
                        <a:rPr lang="es-MX" sz="2400" b="1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 análisis de políticas </a:t>
                      </a:r>
                      <a:r>
                        <a:rPr lang="es-MX" sz="2400" b="1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públicas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endParaRPr lang="es-AR" sz="24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369293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AR" sz="1600" b="1" i="1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Knowlegde</a:t>
                      </a:r>
                      <a:r>
                        <a:rPr lang="es-AR" sz="1600" b="1" i="1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of</a:t>
                      </a:r>
                      <a:endParaRPr lang="es-AR" sz="1600" b="1" i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85670" algn="l"/>
                        </a:tabLst>
                        <a:defRPr/>
                      </a:pPr>
                      <a:r>
                        <a:rPr lang="es-AR" sz="1600" b="1" i="1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Knowlegde</a:t>
                      </a:r>
                      <a:r>
                        <a:rPr lang="es-AR" sz="1600" b="1" i="1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in</a:t>
                      </a:r>
                      <a:endParaRPr lang="es-AR" sz="1600" b="1" i="1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endParaRPr lang="es-AR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623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Análisis de la políticas públicas</a:t>
                      </a: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Análisis para las políticas públicas</a:t>
                      </a: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Análisis en el proceso de políticas públicas</a:t>
                      </a: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07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08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rgbClr val="FFC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s-AR" sz="1600" b="1" dirty="0">
                        <a:solidFill>
                          <a:srgbClr val="FFC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rgbClr val="FFC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Análisis de determinación de políticas públicas:</a:t>
                      </a:r>
                      <a:endParaRPr lang="es-AR" sz="1600" b="1" dirty="0">
                        <a:solidFill>
                          <a:srgbClr val="FFC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rgbClr val="FFC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 ocupa del qué, el para quién, el cómo y el cuándo </a:t>
                      </a:r>
                      <a:endParaRPr lang="es-AR" sz="1600" b="1" dirty="0">
                        <a:solidFill>
                          <a:srgbClr val="FFC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s-AR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Análisis del contenido de las políticas públicas:</a:t>
                      </a: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descripción de la política y su proceso</a:t>
                      </a: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s-AR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Seguimiento y evaluación de las políticas públicas:</a:t>
                      </a: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examina el desempeño de la política</a:t>
                      </a: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s-AR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Información para las políticas públicas: a los fines de alimentar el proceso </a:t>
                      </a: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s-AR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Defensa de las políticas públicas: elaboración de argumentación para ejercer influencia en la agenda de políticas</a:t>
                      </a: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b="1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s-AR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85670" algn="l"/>
                        </a:tabLst>
                      </a:pPr>
                      <a:r>
                        <a:rPr lang="es-MX" sz="1600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Diseño y Gestión de políticas: introducción de herramientas a los fines de buscar la mejor opción de política pública e implementarla</a:t>
                      </a:r>
                      <a:endParaRPr lang="es-AR" sz="16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494" name="Rectangle 1"/>
          <p:cNvSpPr>
            <a:spLocks noChangeArrowheads="1"/>
          </p:cNvSpPr>
          <p:nvPr/>
        </p:nvSpPr>
        <p:spPr bwMode="auto">
          <a:xfrm>
            <a:off x="0" y="6550025"/>
            <a:ext cx="5264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>
              <a:tabLst>
                <a:tab pos="2185988" algn="l"/>
              </a:tabLst>
            </a:pPr>
            <a:r>
              <a:rPr lang="es-MX" sz="1400" u="sng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Fuente:</a:t>
            </a:r>
            <a:r>
              <a:rPr lang="es-MX" sz="14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tomado y adatado de </a:t>
            </a:r>
            <a:r>
              <a:rPr lang="es-MX" sz="14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Parsons</a:t>
            </a:r>
            <a:r>
              <a:rPr lang="es-MX" sz="14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(2007) y Gordon (1977).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823913"/>
          </a:xfrm>
        </p:spPr>
        <p:txBody>
          <a:bodyPr/>
          <a:lstStyle/>
          <a:p>
            <a:pPr eaLnBrk="1" hangingPunct="1"/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Lasswell</a:t>
            </a:r>
            <a:r>
              <a:rPr lang="es-MX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(1971)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643063"/>
            <a:ext cx="8064500" cy="4924425"/>
          </a:xfrm>
        </p:spPr>
        <p:txBody>
          <a:bodyPr rtlCol="0"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b="1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Knowledge of:</a:t>
            </a: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MX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 refiere a la tarea de conocer el proceso de decisión de la política así como de hecho sucede.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MX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MX" b="1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Knowledge in:</a:t>
            </a:r>
            <a:r>
              <a:rPr lang="es-MX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MX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hace referencia a la tarea de incorporar los datos y los teoremas de las ciencias en el proceso de deliberación y decisión de la política, con el propósito de corregir y mejorar la decisión pública.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idx="1"/>
          </p:nvPr>
        </p:nvSpPr>
        <p:spPr>
          <a:xfrm>
            <a:off x="357188" y="357188"/>
            <a:ext cx="8305800" cy="1338262"/>
          </a:xfrm>
        </p:spPr>
        <p:txBody>
          <a:bodyPr rtlCol="0">
            <a:normAutofit fontScale="92500"/>
          </a:bodyPr>
          <a:lstStyle/>
          <a:p>
            <a:pPr marL="0" indent="0" algn="just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s-E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OBJETIVO GENERAL:</a:t>
            </a:r>
            <a:r>
              <a:rPr lang="es-ES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Establecer cuáles son </a:t>
            </a:r>
            <a:r>
              <a:rPr lang="es-ES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las políticas diseñad</a:t>
            </a: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</a:t>
            </a:r>
            <a:r>
              <a:rPr lang="es-ES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 y/o gestionad</a:t>
            </a: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</a:t>
            </a:r>
            <a:r>
              <a:rPr lang="es-ES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 por </a:t>
            </a: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 estado específico </a:t>
            </a:r>
            <a:r>
              <a:rPr lang="es-ES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los fines de satisfacer las necesidades </a:t>
            </a:r>
            <a:r>
              <a:rPr lang="es-AR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 una sociedad específica. </a:t>
            </a:r>
          </a:p>
          <a:p>
            <a:pPr lvl="1" algn="just" eaLnBrk="1" fontAlgn="auto" hangingPunct="1">
              <a:spcAft>
                <a:spcPts val="0"/>
              </a:spcAft>
              <a:buFontTx/>
              <a:buNone/>
              <a:defRPr/>
            </a:pPr>
            <a:endParaRPr lang="es-AR" sz="20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23" name="2 Rectángulo"/>
          <p:cNvSpPr>
            <a:spLocks noChangeArrowheads="1"/>
          </p:cNvSpPr>
          <p:nvPr/>
        </p:nvSpPr>
        <p:spPr bwMode="auto">
          <a:xfrm>
            <a:off x="357188" y="1585913"/>
            <a:ext cx="8429625" cy="527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>
              <a:lnSpc>
                <a:spcPct val="90000"/>
              </a:lnSpc>
            </a:pPr>
            <a:r>
              <a:rPr lang="es-AR" sz="22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OBJETIVOS PARTICULARES:</a:t>
            </a:r>
          </a:p>
          <a:p>
            <a:pPr marL="533400" indent="-533400" algn="just">
              <a:lnSpc>
                <a:spcPct val="90000"/>
              </a:lnSpc>
            </a:pPr>
            <a:endParaRPr lang="es-AR" sz="22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marL="533400" indent="-533400" algn="just">
              <a:lnSpc>
                <a:spcPct val="90000"/>
              </a:lnSpc>
              <a:buFontTx/>
              <a:buAutoNum type="arabicPeriod"/>
            </a:pPr>
            <a:r>
              <a:rPr lang="es-AR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Enumerar</a:t>
            </a:r>
            <a:r>
              <a:rPr lang="es-ES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ES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necesidades sociales y problemas públicos</a:t>
            </a:r>
            <a:r>
              <a:rPr lang="es-ES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a satisfacer y resolver por </a:t>
            </a:r>
            <a:r>
              <a:rPr lang="es-AR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un Estado específico</a:t>
            </a:r>
            <a:r>
              <a:rPr lang="es-ES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es-AR" sz="2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marL="533400" indent="-533400" algn="just">
              <a:lnSpc>
                <a:spcPct val="90000"/>
              </a:lnSpc>
              <a:buFontTx/>
              <a:buAutoNum type="arabicPeriod"/>
            </a:pPr>
            <a:endParaRPr lang="es-AR" sz="2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marL="533400" indent="-533400" algn="just">
              <a:lnSpc>
                <a:spcPct val="90000"/>
              </a:lnSpc>
              <a:buFontTx/>
              <a:buAutoNum type="arabicPeriod"/>
            </a:pPr>
            <a:r>
              <a:rPr lang="es-AR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Inventariar </a:t>
            </a:r>
            <a:r>
              <a:rPr lang="es-ES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proyectos</a:t>
            </a:r>
            <a:r>
              <a:rPr lang="es-AR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existentes</a:t>
            </a:r>
            <a:r>
              <a:rPr lang="es-ES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(planes o programas) diseñados y gestionados por las </a:t>
            </a:r>
            <a:r>
              <a:rPr lang="es-AR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dependencias estatales correspondientes</a:t>
            </a:r>
            <a:r>
              <a:rPr lang="es-ES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es-AR" sz="2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marL="533400" indent="-533400" algn="just">
              <a:lnSpc>
                <a:spcPct val="90000"/>
              </a:lnSpc>
              <a:buFontTx/>
              <a:buAutoNum type="arabicPeriod"/>
            </a:pPr>
            <a:endParaRPr lang="es-AR" sz="2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marL="533400" indent="-533400" algn="just">
              <a:lnSpc>
                <a:spcPct val="90000"/>
              </a:lnSpc>
              <a:buFontTx/>
              <a:buAutoNum type="arabicPeriod"/>
            </a:pPr>
            <a:r>
              <a:rPr lang="es-AR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Relacionarlos</a:t>
            </a:r>
            <a:r>
              <a:rPr lang="es-ES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es-AR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estableciendo un </a:t>
            </a:r>
            <a:r>
              <a:rPr lang="es-AR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patrón de problemas y soluciones</a:t>
            </a:r>
            <a:r>
              <a:rPr lang="es-AR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y </a:t>
            </a:r>
            <a:r>
              <a:rPr lang="es-ES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detectando dos defectos</a:t>
            </a:r>
            <a:r>
              <a:rPr lang="es-AR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probables:</a:t>
            </a:r>
          </a:p>
          <a:p>
            <a:pPr marL="914400" lvl="1" indent="-457200" algn="just">
              <a:lnSpc>
                <a:spcPct val="90000"/>
              </a:lnSpc>
            </a:pPr>
            <a:r>
              <a:rPr lang="es-ES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a.</a:t>
            </a:r>
            <a:r>
              <a:rPr lang="es-AR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ES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Proyectos “sobrantes”.</a:t>
            </a:r>
          </a:p>
          <a:p>
            <a:pPr marL="914400" lvl="1" indent="-457200" algn="just">
              <a:lnSpc>
                <a:spcPct val="90000"/>
              </a:lnSpc>
            </a:pPr>
            <a:r>
              <a:rPr lang="es-ES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b. </a:t>
            </a:r>
            <a:r>
              <a:rPr lang="es-AR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Proyectos</a:t>
            </a:r>
            <a:r>
              <a:rPr lang="es-ES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“faltantes”.</a:t>
            </a:r>
            <a:endParaRPr lang="es-AR" sz="2200" i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marL="914400" lvl="1" indent="-457200" algn="just">
              <a:lnSpc>
                <a:spcPct val="90000"/>
              </a:lnSpc>
              <a:buFontTx/>
              <a:buAutoNum type="arabicPeriod"/>
            </a:pPr>
            <a:endParaRPr lang="es-ES" sz="2200" i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marL="533400" indent="-533400" algn="just">
              <a:lnSpc>
                <a:spcPct val="90000"/>
              </a:lnSpc>
              <a:buFontTx/>
              <a:buAutoNum type="arabicPeriod"/>
            </a:pPr>
            <a:r>
              <a:rPr lang="es-AR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Establecer un</a:t>
            </a:r>
            <a:r>
              <a:rPr lang="es-ES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s-ES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mapa </a:t>
            </a:r>
            <a:r>
              <a:rPr lang="es-AR" sz="2200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de políticas y proyectos </a:t>
            </a:r>
            <a:r>
              <a:rPr lang="es-AR" sz="2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existentes, sobrantes y faltantes según las necesidades y problemas identificados.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970</Words>
  <Application>Microsoft Office PowerPoint</Application>
  <PresentationFormat>Presentación en pantalla (4:3)</PresentationFormat>
  <Paragraphs>127</Paragraphs>
  <Slides>14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Tema de Office</vt:lpstr>
      <vt:lpstr>Indeterminación de las políticas públicas: una metodología para su superación  (Analisys of policy determitation)  </vt:lpstr>
      <vt:lpstr>Diapositiva 2</vt:lpstr>
      <vt:lpstr>Diapositiva 3</vt:lpstr>
      <vt:lpstr>“Gobernar en contextos políticos plurales y autónomos, de alta intensidad ciudadana y con graves problemas sociales irresueltos, parece exigir dos requisitos fundamentales: gobernar por políticas y gobernar con sentido público”</vt:lpstr>
      <vt:lpstr>Diapositiva 5</vt:lpstr>
      <vt:lpstr>Diapositiva 6</vt:lpstr>
      <vt:lpstr>Diapositiva 7</vt:lpstr>
      <vt:lpstr>Lasswell (1971)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Indeterminación de las políticas públicas: una metodología para su superación  (Analisys of policy determitation)</dc:title>
  <dc:creator>Ivana Merlo</dc:creator>
  <cp:lastModifiedBy>IM</cp:lastModifiedBy>
  <cp:revision>44</cp:revision>
  <dcterms:created xsi:type="dcterms:W3CDTF">2010-06-15T00:49:34Z</dcterms:created>
  <dcterms:modified xsi:type="dcterms:W3CDTF">2010-08-26T20:04:04Z</dcterms:modified>
</cp:coreProperties>
</file>