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  <p:sldMasterId id="2147483684" r:id="rId4"/>
  </p:sldMasterIdLst>
  <p:notesMasterIdLst>
    <p:notesMasterId r:id="rId32"/>
  </p:notesMasterIdLst>
  <p:sldIdLst>
    <p:sldId id="256" r:id="rId5"/>
    <p:sldId id="257" r:id="rId6"/>
    <p:sldId id="260" r:id="rId7"/>
    <p:sldId id="258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5" r:id="rId30"/>
    <p:sldId id="286" r:id="rId31"/>
  </p:sldIdLst>
  <p:sldSz cx="9144000" cy="6858000" type="screen4x3"/>
  <p:notesSz cx="6858000" cy="9144000"/>
  <p:defaultTextStyle>
    <a:defPPr>
      <a:defRPr lang="pt-B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57" d="100"/>
          <a:sy n="57" d="100"/>
        </p:scale>
        <p:origin x="-142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D37DA016-F494-4B38-A5A1-261BC04D0F0B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pt-BR" noProof="0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noProof="0" smtClean="0"/>
              <a:t>Clique para editar os estilos do texto mestre</a:t>
            </a:r>
          </a:p>
          <a:p>
            <a:pPr lvl="1"/>
            <a:r>
              <a:rPr lang="pt-BR" noProof="0" smtClean="0"/>
              <a:t>Segundo nível</a:t>
            </a:r>
          </a:p>
          <a:p>
            <a:pPr lvl="2"/>
            <a:r>
              <a:rPr lang="pt-BR" noProof="0" smtClean="0"/>
              <a:t>Terceiro nível</a:t>
            </a:r>
          </a:p>
          <a:p>
            <a:pPr lvl="3"/>
            <a:r>
              <a:rPr lang="pt-BR" noProof="0" smtClean="0"/>
              <a:t>Quarto nível</a:t>
            </a:r>
          </a:p>
          <a:p>
            <a:pPr lvl="4"/>
            <a:r>
              <a:rPr lang="pt-BR" noProof="0" smtClean="0"/>
              <a:t>Quinto nível</a:t>
            </a:r>
            <a:endParaRPr lang="pt-BR" noProof="0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130AFA40-2690-47DA-A168-412994FAACD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4B056-D5B5-47EE-8749-DF5418EDDA5B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C2B45C-6336-446A-9615-8CFF06231C0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2440382-7133-4D85-B444-243618EF28C1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C56949-8B87-4D6C-85F8-7797BE987DCA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9502B9-8242-40C8-A789-CCDB70BE9B98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F2BB0F-D5D0-4BCF-8E9C-F309C1D468F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9B2A1C-D222-4FD5-B8AB-D5D591C1A6F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DE9FB5-1020-4A7E-A9A0-73052D6AC44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AD2AE5-7439-4D69-A882-FA12C2459829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A9705A-D8F8-4C69-A90E-E1BDB8888313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6110EC-9B6C-4E66-BEDC-24AD40B6DCA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D59C21-56DF-4169-AA67-981D73945380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87BCEE-D68C-4104-86C3-221E1D88F4B4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11E58A-FCD1-43B7-B821-F86677E517B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8B0CAE-3C76-4B04-9EDC-88EB05939150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364669-4DB0-4BA5-AEDC-855770783E4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865A70-33F8-46D6-BAB2-6E0002F62E2B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2D2E54-C058-4C7F-AD78-10893225529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1A8E4D-8F08-4C90-AFED-EDB8B7CDB147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A24222-0391-4693-8B0C-F62D514F673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1A1BE0-79A6-4916-966F-305F7541F48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898D67-60E0-48F6-A195-7490EE0C756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132173-E2EF-428B-BF41-76DE388A37F5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A9E91-C9DD-4892-BD1C-7104C35768F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FFBFE1-CA9A-41F2-8F92-8237B624061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BA91DC-264E-4508-88AC-A3B0B6D0C44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93925-862A-4018-BEDB-BCC2CE09769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37AEAC-C318-4206-958C-1E7F87D713D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AB2B7B-4682-4EBD-889E-C413A3ED1B90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6C25E2-EF2C-4E91-9A65-6C0DC199387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E1A103-B876-416E-A6EC-54FEB96D02E5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0A5EAA-5648-48F3-A5B9-63CFB7CB53B7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20ACE6-3BD7-4F1A-BAD9-67E869F5DD58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ED9A8-869F-4F2D-8B15-E0985B62EDB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8AAD9C-75BE-48AA-B726-68DE245958C8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25D7EA-90A6-4CE8-8273-760219A37D2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F397B2-F86D-4371-9AC9-DE64A062861F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AF8CA6-5E18-4628-8D55-783A39F869A7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9AA791-A275-4190-A149-9455FB416CD2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87BB8B-9DC0-4B06-889A-AA427E8CA5A0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6E91A3-CFAA-4343-8F3B-8E2A054A5F71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4FA02D-781A-4AB0-B169-004E4F2A93D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BB1212-5026-494E-BC18-D5DCE8A29A07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7E5E46-732C-4EC2-B060-45EF1DDB6B2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FF0A9F-4A44-4603-938F-9E02CC71B75D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9AB79E-5DC9-45F6-80DD-9C3FBB7AAFF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D159E1-C369-4085-BB6B-7277F79AA164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8469D-75EA-45F6-9308-35F2CF9D1DA7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568164-2783-4C0D-804D-4FB6A7D9F5DB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EEA18-0B83-4F65-9631-E255A42D20E0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2B4AC3-4E59-45C0-A773-D371156B3B3B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D2CD95-F0C6-4593-A443-61C88B425CF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71969-E740-48D9-9595-0FE319DD53FD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879C0E-7D17-4DAF-B7EF-53CC20C45DC5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 de cantos arredondados 6"/>
          <p:cNvSpPr/>
          <p:nvPr userDrawn="1"/>
        </p:nvSpPr>
        <p:spPr>
          <a:xfrm>
            <a:off x="214313" y="214313"/>
            <a:ext cx="8501062" cy="1071562"/>
          </a:xfrm>
          <a:prstGeom prst="roundRect">
            <a:avLst/>
          </a:prstGeom>
          <a:solidFill>
            <a:srgbClr val="800000"/>
          </a:solidFill>
          <a:ln>
            <a:solidFill>
              <a:srgbClr val="800000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>
              <a:solidFill>
                <a:prstClr val="white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57158" y="214290"/>
            <a:ext cx="8229600" cy="1143000"/>
          </a:xfrm>
          <a:prstGeom prst="rect">
            <a:avLst/>
          </a:prstGeom>
        </p:spPr>
        <p:txBody>
          <a:bodyPr anchor="ctr"/>
          <a:lstStyle>
            <a:lvl1pPr>
              <a:defRPr sz="2800" b="1">
                <a:solidFill>
                  <a:schemeClr val="bg1"/>
                </a:solidFill>
                <a:latin typeface="Century Gothic" pitchFamily="34" charset="0"/>
              </a:defRPr>
            </a:lvl1pPr>
          </a:lstStyle>
          <a:p>
            <a:r>
              <a:rPr lang="pt-BR" dirty="0" smtClean="0"/>
              <a:t>Clique para editar o estilo do título mestre</a:t>
            </a:r>
            <a:endParaRPr lang="pt-BR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>
            <a:lvl1pPr>
              <a:buClr>
                <a:srgbClr val="C00000"/>
              </a:buClr>
              <a:defRPr/>
            </a:lvl1pPr>
            <a:lvl2pPr>
              <a:buClr>
                <a:srgbClr val="C00000"/>
              </a:buClr>
              <a:defRPr/>
            </a:lvl2pPr>
            <a:lvl3pPr>
              <a:buClr>
                <a:srgbClr val="C00000"/>
              </a:buClr>
              <a:defRPr/>
            </a:lvl3pPr>
            <a:lvl4pPr>
              <a:buClr>
                <a:srgbClr val="C00000"/>
              </a:buClr>
              <a:defRPr/>
            </a:lvl4pPr>
            <a:lvl5pPr>
              <a:buClr>
                <a:srgbClr val="C00000"/>
              </a:buClr>
              <a:defRPr/>
            </a:lvl5pPr>
          </a:lstStyle>
          <a:p>
            <a:pPr lvl="0"/>
            <a:r>
              <a:rPr lang="pt-BR" dirty="0" smtClean="0"/>
              <a:t>Clique para editar os estilos do texto mestre</a:t>
            </a:r>
          </a:p>
          <a:p>
            <a:pPr lvl="1"/>
            <a:r>
              <a:rPr lang="pt-BR" dirty="0" smtClean="0"/>
              <a:t>Segundo nível</a:t>
            </a:r>
          </a:p>
          <a:p>
            <a:pPr lvl="2"/>
            <a:r>
              <a:rPr lang="pt-BR" dirty="0" smtClean="0"/>
              <a:t>Terceiro nível</a:t>
            </a:r>
          </a:p>
          <a:p>
            <a:pPr lvl="3"/>
            <a:r>
              <a:rPr lang="pt-BR" dirty="0" smtClean="0"/>
              <a:t>Quarto nível</a:t>
            </a:r>
          </a:p>
          <a:p>
            <a:pPr lvl="4"/>
            <a:r>
              <a:rPr lang="pt-BR" dirty="0" smtClean="0"/>
              <a:t>Quinto nível</a:t>
            </a:r>
            <a:endParaRPr lang="pt-BR" dirty="0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656DDEE0-5A57-4EF4-8839-59D064946A2B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10568E6F-96EE-4A6E-81B6-B2B7E355E5F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4F5FE459-578E-4C7C-98B6-044BD142B0E2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BC6FDE3C-978E-4825-9027-7D18EF7D9B1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0FC0B80C-A53B-4AFD-A67E-2BA2D77743B0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E73EA252-9BEB-45B8-A3CE-62846EA6591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8936C5B5-66FF-447B-8ED3-F11753553FF3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52D882A-B1CB-48EE-9C1B-2E3362BA3D6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AA9643E-7A91-436C-BDEC-E80FEF9A9B5E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20868803-9FDF-4430-B126-9DE2AAC46278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ED3A3-685E-4D54-90B6-558914748A59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5AE06-2BD5-46EA-A35B-DEF39B056D2C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1E6DEEDB-A26F-4F8D-8B03-89AC718877DE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7EDF9180-0CFE-4449-9A4C-713F5BB77D46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9C5B2DB8-6EC5-4131-8427-04FED9376357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2A2DD683-4343-4377-BE15-34E171107DD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76C89A26-B8DE-4455-A895-41F7D74F0E1C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D1E69A61-F54F-459C-A453-0F4918D1D6EF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29F220E-9B04-4A50-9414-501B05E57116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F65A00C-8A82-403F-AF8D-91B2C6265529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AEACA426-6F22-48DE-BE95-F2D22791DAE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>
              <a:defRPr/>
            </a:pPr>
            <a:fld id="{F3B4EF64-D30E-4354-B0CF-B8D238DADF7D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9C9EF5-3000-4DAA-94C5-00BDC9D9A17D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68746F-3FAA-4ABB-BD6D-85DB5E0E3AA2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893D12-45C0-4CFB-9D86-BB731292DD5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F2B283-37B4-4AE7-B36A-CF3BB0FB7A37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582949-7C19-4B0A-86F8-AB03921B722A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96E0B9-FD1D-4BCD-A5E6-BCEC98D561F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C6DAAC-95B5-4731-BF91-F04353EB4DED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94501C-F9F7-4CED-B6DB-0F7CE6954941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BR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pt-BR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37941-523D-4620-8468-E78DF6530FA4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740131-8C11-4BE2-85C8-28D8D9F9201B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446FFF3-9E64-4EC4-8EDD-2AA106B09DD9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98EE455-7350-4700-9335-9A79FE5E56A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  <p:pic>
        <p:nvPicPr>
          <p:cNvPr id="1031" name="Picture 2" descr="logo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8313" y="260350"/>
            <a:ext cx="2774950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4" r:id="rId2"/>
    <p:sldLayoutId id="2147483703" r:id="rId3"/>
    <p:sldLayoutId id="2147483702" r:id="rId4"/>
    <p:sldLayoutId id="2147483701" r:id="rId5"/>
    <p:sldLayoutId id="2147483700" r:id="rId6"/>
    <p:sldLayoutId id="2147483699" r:id="rId7"/>
    <p:sldLayoutId id="2147483698" r:id="rId8"/>
    <p:sldLayoutId id="2147483697" r:id="rId9"/>
    <p:sldLayoutId id="2147483696" r:id="rId10"/>
    <p:sldLayoutId id="214748369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13315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BB5AE30-4BFC-4615-81FD-7A516A8A4049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4F609793-E210-4F1F-886F-1E697766030E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15" r:id="rId2"/>
    <p:sldLayoutId id="2147483714" r:id="rId3"/>
    <p:sldLayoutId id="2147483713" r:id="rId4"/>
    <p:sldLayoutId id="2147483712" r:id="rId5"/>
    <p:sldLayoutId id="2147483711" r:id="rId6"/>
    <p:sldLayoutId id="2147483710" r:id="rId7"/>
    <p:sldLayoutId id="2147483709" r:id="rId8"/>
    <p:sldLayoutId id="2147483708" r:id="rId9"/>
    <p:sldLayoutId id="2147483707" r:id="rId10"/>
    <p:sldLayoutId id="2147483706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 estilo do título mestre</a:t>
            </a:r>
          </a:p>
        </p:txBody>
      </p:sp>
      <p:sp>
        <p:nvSpPr>
          <p:cNvPr id="25603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61A1140C-D8CA-4291-B2B6-854CC1B18B98}" type="datetimeFigureOut">
              <a:rPr lang="pt-BR"/>
              <a:pPr>
                <a:defRPr/>
              </a:pPr>
              <a:t>24/08/2010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prstClr val="black">
                    <a:tint val="75000"/>
                  </a:prstClr>
                </a:solidFill>
                <a:latin typeface="+mn-lt"/>
              </a:defRPr>
            </a:lvl1pPr>
          </a:lstStyle>
          <a:p>
            <a:pPr>
              <a:defRPr/>
            </a:pPr>
            <a:fld id="{1B48A91D-5DF8-43FC-A7CB-08C2CE54D434}" type="slidenum">
              <a:rPr lang="pt-BR"/>
              <a:pPr>
                <a:defRPr/>
              </a:pPr>
              <a:t>‹#›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6" r:id="rId2"/>
    <p:sldLayoutId id="2147483725" r:id="rId3"/>
    <p:sldLayoutId id="2147483724" r:id="rId4"/>
    <p:sldLayoutId id="2147483723" r:id="rId5"/>
    <p:sldLayoutId id="2147483722" r:id="rId6"/>
    <p:sldLayoutId id="2147483721" r:id="rId7"/>
    <p:sldLayoutId id="2147483720" r:id="rId8"/>
    <p:sldLayoutId id="2147483719" r:id="rId9"/>
    <p:sldLayoutId id="2147483718" r:id="rId10"/>
    <p:sldLayoutId id="214748371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8" descr="C:\Documents and Settings\Administrador\Meus documentos\Bruno\Figuras\govminascultura(1w)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07338" y="6283325"/>
            <a:ext cx="1050925" cy="43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Imagem 2" descr="AEP - logo colorida com escrito.JPG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899275" y="6357938"/>
            <a:ext cx="885825" cy="357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3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74838"/>
          </a:xfrm>
        </p:spPr>
        <p:txBody>
          <a:bodyPr/>
          <a:lstStyle/>
          <a:p>
            <a:r>
              <a:rPr lang="en-US" b="1" smtClean="0"/>
              <a:t>The challenges for M&amp;E in Minas Gerais </a:t>
            </a:r>
            <a:endParaRPr lang="pt-BR" b="1" smtClean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5568950"/>
            <a:ext cx="6400800" cy="698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800" smtClean="0">
              <a:solidFill>
                <a:srgbClr val="898989"/>
              </a:solidFill>
            </a:endParaRPr>
          </a:p>
        </p:txBody>
      </p:sp>
      <p:sp>
        <p:nvSpPr>
          <p:cNvPr id="51203" name="CaixaDeTexto 4"/>
          <p:cNvSpPr txBox="1">
            <a:spLocks noChangeArrowheads="1"/>
          </p:cNvSpPr>
          <p:nvPr/>
        </p:nvSpPr>
        <p:spPr bwMode="auto">
          <a:xfrm>
            <a:off x="4932363" y="5734050"/>
            <a:ext cx="3219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>
                <a:latin typeface="Calibri" pitchFamily="34" charset="0"/>
              </a:rPr>
              <a:t>Mexico City, August 24</a:t>
            </a:r>
            <a:r>
              <a:rPr lang="en-US" baseline="30000">
                <a:latin typeface="Calibri" pitchFamily="34" charset="0"/>
              </a:rPr>
              <a:t>th</a:t>
            </a:r>
            <a:r>
              <a:rPr lang="en-US">
                <a:latin typeface="Calibri" pitchFamily="34" charset="0"/>
              </a:rPr>
              <a:t> 2010</a:t>
            </a:r>
            <a:endParaRPr lang="pt-BR">
              <a:latin typeface="Calibri" pitchFamily="34" charset="0"/>
            </a:endParaRPr>
          </a:p>
        </p:txBody>
      </p:sp>
      <p:pic>
        <p:nvPicPr>
          <p:cNvPr id="51204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19425" y="647700"/>
            <a:ext cx="2776538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3635375" y="4581525"/>
            <a:ext cx="4968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3200" b="1"/>
              <a:t>Iran Almeida Pordeus</a:t>
            </a:r>
            <a:endParaRPr lang="pt-BR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Espaço Reservado para Conteúdo 13"/>
          <p:cNvSpPr>
            <a:spLocks noGrp="1"/>
          </p:cNvSpPr>
          <p:nvPr>
            <p:ph sz="half" idx="2"/>
          </p:nvPr>
        </p:nvSpPr>
        <p:spPr>
          <a:xfrm>
            <a:off x="2555875" y="1600200"/>
            <a:ext cx="6130925" cy="2333625"/>
          </a:xfrm>
        </p:spPr>
        <p:txBody>
          <a:bodyPr anchor="ctr" anchorCtr="1">
            <a:normAutofit/>
          </a:bodyPr>
          <a:lstStyle/>
          <a:p>
            <a:pPr>
              <a:lnSpc>
                <a:spcPct val="105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pt-BR" sz="2100" smtClean="0"/>
              <a:t>Executive Projects Assessment -</a:t>
            </a:r>
            <a:r>
              <a:rPr lang="pt-BR" sz="2100" b="1" smtClean="0"/>
              <a:t>AEP</a:t>
            </a:r>
            <a:r>
              <a:rPr lang="pt-BR" sz="2100" smtClean="0"/>
              <a:t> (2010): to improve the quality of Structuring Projects, highlighting best practises and opportunities.</a:t>
            </a:r>
          </a:p>
          <a:p>
            <a:pPr>
              <a:lnSpc>
                <a:spcPct val="105000"/>
              </a:lnSpc>
              <a:spcBef>
                <a:spcPct val="35000"/>
              </a:spcBef>
              <a:spcAft>
                <a:spcPct val="35000"/>
              </a:spcAft>
            </a:pPr>
            <a:r>
              <a:rPr lang="pt-BR" sz="2100" smtClean="0"/>
              <a:t>The </a:t>
            </a:r>
            <a:r>
              <a:rPr lang="pt-BR" sz="2100" b="1" smtClean="0"/>
              <a:t>AEP </a:t>
            </a:r>
            <a:r>
              <a:rPr lang="pt-BR" sz="2100" smtClean="0"/>
              <a:t>will provide a standartized overview of the Structuring Projects portfolio.</a:t>
            </a:r>
          </a:p>
        </p:txBody>
      </p:sp>
      <p:grpSp>
        <p:nvGrpSpPr>
          <p:cNvPr id="60419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2027238" cy="2260600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INDICATORS</a:t>
              </a:r>
              <a:endParaRPr lang="en-US" sz="65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5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50" b="1" dirty="0">
                  <a:solidFill>
                    <a:srgbClr val="000000"/>
                  </a:solidFill>
                </a:rPr>
                <a:t>PROJECTS</a:t>
              </a:r>
              <a:endParaRPr lang="en-US" sz="85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SHOCK’</a:t>
              </a:r>
              <a:endParaRPr lang="en-US" sz="65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65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65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65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0441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sp>
        <p:nvSpPr>
          <p:cNvPr id="60420" name="CaixaDeTexto 4"/>
          <p:cNvSpPr txBox="1">
            <a:spLocks noChangeArrowheads="1"/>
          </p:cNvSpPr>
          <p:nvPr/>
        </p:nvSpPr>
        <p:spPr bwMode="auto">
          <a:xfrm>
            <a:off x="395288" y="3933825"/>
            <a:ext cx="828675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000" b="1">
                <a:solidFill>
                  <a:srgbClr val="C00000"/>
                </a:solidFill>
                <a:latin typeface="Calibri" pitchFamily="34" charset="0"/>
              </a:rPr>
              <a:t>Specific purposes of AEP</a:t>
            </a:r>
            <a:endParaRPr lang="pt-BR" sz="2000" b="1">
              <a:solidFill>
                <a:srgbClr val="800000"/>
              </a:solidFill>
              <a:latin typeface="Calibri" pitchFamily="34" charset="0"/>
            </a:endParaRPr>
          </a:p>
        </p:txBody>
      </p:sp>
      <p:pic>
        <p:nvPicPr>
          <p:cNvPr id="60421" name="Picture 4"/>
          <p:cNvPicPr>
            <a:picLocks noChangeAspect="1" noChangeArrowheads="1"/>
          </p:cNvPicPr>
          <p:nvPr/>
        </p:nvPicPr>
        <p:blipFill>
          <a:blip r:embed="rId2" cstate="print"/>
          <a:srcRect l="1917" t="24883" r="80669" b="46786"/>
          <a:stretch>
            <a:fillRect/>
          </a:stretch>
        </p:blipFill>
        <p:spPr bwMode="auto">
          <a:xfrm>
            <a:off x="441325" y="4308475"/>
            <a:ext cx="1416050" cy="135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2" name="TextBox 11"/>
          <p:cNvSpPr txBox="1">
            <a:spLocks noChangeArrowheads="1"/>
          </p:cNvSpPr>
          <p:nvPr/>
        </p:nvSpPr>
        <p:spPr bwMode="auto">
          <a:xfrm>
            <a:off x="142875" y="5570538"/>
            <a:ext cx="1785938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Support decision making</a:t>
            </a:r>
          </a:p>
        </p:txBody>
      </p:sp>
      <p:pic>
        <p:nvPicPr>
          <p:cNvPr id="60423" name="Picture 5"/>
          <p:cNvPicPr>
            <a:picLocks noChangeAspect="1" noChangeArrowheads="1"/>
          </p:cNvPicPr>
          <p:nvPr/>
        </p:nvPicPr>
        <p:blipFill>
          <a:blip r:embed="rId3" cstate="print"/>
          <a:srcRect l="2072" t="27507" r="80823" b="49147"/>
          <a:stretch>
            <a:fillRect/>
          </a:stretch>
        </p:blipFill>
        <p:spPr bwMode="auto">
          <a:xfrm>
            <a:off x="2214563" y="4275138"/>
            <a:ext cx="1785937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4" name="TextBox 13"/>
          <p:cNvSpPr txBox="1">
            <a:spLocks noChangeArrowheads="1"/>
          </p:cNvSpPr>
          <p:nvPr/>
        </p:nvSpPr>
        <p:spPr bwMode="auto">
          <a:xfrm>
            <a:off x="2071688" y="5576888"/>
            <a:ext cx="1785937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Assess the maturity of the projects</a:t>
            </a:r>
          </a:p>
        </p:txBody>
      </p:sp>
      <p:pic>
        <p:nvPicPr>
          <p:cNvPr id="60425" name="Picture 6"/>
          <p:cNvPicPr>
            <a:picLocks noChangeAspect="1" noChangeArrowheads="1"/>
          </p:cNvPicPr>
          <p:nvPr/>
        </p:nvPicPr>
        <p:blipFill>
          <a:blip r:embed="rId4" cstate="print"/>
          <a:srcRect l="1762" t="27507" r="81284" b="48885"/>
          <a:stretch>
            <a:fillRect/>
          </a:stretch>
        </p:blipFill>
        <p:spPr bwMode="auto">
          <a:xfrm>
            <a:off x="6461125" y="4241800"/>
            <a:ext cx="1825625" cy="1493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6" name="TextBox 15"/>
          <p:cNvSpPr txBox="1">
            <a:spLocks noChangeArrowheads="1"/>
          </p:cNvSpPr>
          <p:nvPr/>
        </p:nvSpPr>
        <p:spPr bwMode="auto">
          <a:xfrm>
            <a:off x="6659563" y="5643563"/>
            <a:ext cx="19446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Institucionalize evaluation</a:t>
            </a:r>
          </a:p>
        </p:txBody>
      </p:sp>
      <p:pic>
        <p:nvPicPr>
          <p:cNvPr id="60427" name="Picture 7" descr="C:\Users\Felipe\Desktop\j0231765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433888" y="4232275"/>
            <a:ext cx="1638300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8" name="TextBox 17"/>
          <p:cNvSpPr txBox="1">
            <a:spLocks noChangeArrowheads="1"/>
          </p:cNvSpPr>
          <p:nvPr/>
        </p:nvSpPr>
        <p:spPr bwMode="auto">
          <a:xfrm>
            <a:off x="4356100" y="5657850"/>
            <a:ext cx="1871663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Consolidate the methodology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1st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442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2027238" cy="2260600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INDICATORS</a:t>
              </a:r>
              <a:endParaRPr lang="en-US" sz="65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5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50" b="1" dirty="0">
                  <a:solidFill>
                    <a:srgbClr val="000000"/>
                  </a:solidFill>
                </a:rPr>
                <a:t>PROJECTS</a:t>
              </a:r>
              <a:endParaRPr lang="en-US" sz="85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SHOCK’</a:t>
              </a:r>
              <a:endParaRPr lang="en-US" sz="65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65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65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65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1466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sp>
        <p:nvSpPr>
          <p:cNvPr id="61443" name="CaixaDeTexto 4"/>
          <p:cNvSpPr txBox="1">
            <a:spLocks noChangeArrowheads="1"/>
          </p:cNvSpPr>
          <p:nvPr/>
        </p:nvSpPr>
        <p:spPr bwMode="auto">
          <a:xfrm>
            <a:off x="2627313" y="1557338"/>
            <a:ext cx="6265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>
                <a:solidFill>
                  <a:srgbClr val="C00000"/>
                </a:solidFill>
                <a:latin typeface="Calibri" pitchFamily="34" charset="0"/>
              </a:rPr>
              <a:t>The AEP features</a:t>
            </a:r>
            <a:endParaRPr lang="pt-BR" sz="2400" b="1">
              <a:solidFill>
                <a:srgbClr val="800000"/>
              </a:solidFill>
              <a:latin typeface="Calibri" pitchFamily="34" charset="0"/>
            </a:endParaRPr>
          </a:p>
        </p:txBody>
      </p:sp>
      <p:pic>
        <p:nvPicPr>
          <p:cNvPr id="61444" name="Picture 2" descr="C:\Users\Felipe\Pictures\PE01587_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63913" y="2219325"/>
            <a:ext cx="1574800" cy="157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5" name="TextBox 19"/>
          <p:cNvSpPr txBox="1">
            <a:spLocks noChangeArrowheads="1"/>
          </p:cNvSpPr>
          <p:nvPr/>
        </p:nvSpPr>
        <p:spPr bwMode="auto">
          <a:xfrm>
            <a:off x="2720975" y="3719513"/>
            <a:ext cx="27146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Impartial and independent</a:t>
            </a:r>
          </a:p>
        </p:txBody>
      </p:sp>
      <p:pic>
        <p:nvPicPr>
          <p:cNvPr id="61446" name="Picture 3" descr="C:\Users\Felipe\Pictures\PE03509_.gi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35688" y="1844675"/>
            <a:ext cx="1676400" cy="167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47" name="TextBox 21"/>
          <p:cNvSpPr txBox="1">
            <a:spLocks noChangeArrowheads="1"/>
          </p:cNvSpPr>
          <p:nvPr/>
        </p:nvSpPr>
        <p:spPr bwMode="auto">
          <a:xfrm>
            <a:off x="6207125" y="3384550"/>
            <a:ext cx="15414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Based on objective evidences</a:t>
            </a:r>
          </a:p>
        </p:txBody>
      </p:sp>
      <p:pic>
        <p:nvPicPr>
          <p:cNvPr id="61448" name="Picture 4" descr="C:\Users\Felipe\Pictures\PE03559_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57275" y="4149725"/>
            <a:ext cx="1643063" cy="1643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9" name="Picture 6" descr="C:\Users\Felipe\Pictures\PE01984_.gif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29400" y="4278313"/>
            <a:ext cx="1604963" cy="160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0" name="TextBox 24"/>
          <p:cNvSpPr txBox="1">
            <a:spLocks noChangeArrowheads="1"/>
          </p:cNvSpPr>
          <p:nvPr/>
        </p:nvSpPr>
        <p:spPr bwMode="auto">
          <a:xfrm>
            <a:off x="6516688" y="5745163"/>
            <a:ext cx="1827212" cy="91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Common criteria for all projects</a:t>
            </a:r>
          </a:p>
        </p:txBody>
      </p:sp>
      <p:pic>
        <p:nvPicPr>
          <p:cNvPr id="61451" name="Picture 7" descr="C:\Users\Felipe\Pictures\PE03501_.gif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51275" y="4500563"/>
            <a:ext cx="1587500" cy="158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52" name="TextBox 26"/>
          <p:cNvSpPr txBox="1">
            <a:spLocks noChangeArrowheads="1"/>
          </p:cNvSpPr>
          <p:nvPr/>
        </p:nvSpPr>
        <p:spPr bwMode="auto">
          <a:xfrm>
            <a:off x="3708400" y="5861050"/>
            <a:ext cx="17145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Consultive status</a:t>
            </a:r>
          </a:p>
        </p:txBody>
      </p:sp>
      <p:sp>
        <p:nvSpPr>
          <p:cNvPr id="61453" name="TextBox 27"/>
          <p:cNvSpPr txBox="1">
            <a:spLocks noChangeArrowheads="1"/>
          </p:cNvSpPr>
          <p:nvPr/>
        </p:nvSpPr>
        <p:spPr bwMode="auto">
          <a:xfrm>
            <a:off x="628650" y="5600700"/>
            <a:ext cx="2143125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b="1">
                <a:latin typeface="Calibri" pitchFamily="34" charset="0"/>
              </a:rPr>
              <a:t>Focus on improvements opportunities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1st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466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2027238" cy="2260600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INDICATORS</a:t>
              </a:r>
              <a:endParaRPr lang="en-US" sz="65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5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850" b="1" dirty="0">
                  <a:solidFill>
                    <a:srgbClr val="000000"/>
                  </a:solidFill>
                </a:rPr>
                <a:t>PROJECTS</a:t>
              </a:r>
              <a:endParaRPr lang="en-US" sz="85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650" b="1" dirty="0">
                  <a:solidFill>
                    <a:srgbClr val="000000"/>
                  </a:solidFill>
                </a:rPr>
                <a:t>SHOCK’</a:t>
              </a:r>
              <a:endParaRPr lang="en-US" sz="65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65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65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65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2505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sp>
        <p:nvSpPr>
          <p:cNvPr id="62467" name="CaixaDeTexto 4"/>
          <p:cNvSpPr txBox="1">
            <a:spLocks noChangeArrowheads="1"/>
          </p:cNvSpPr>
          <p:nvPr/>
        </p:nvSpPr>
        <p:spPr bwMode="auto">
          <a:xfrm>
            <a:off x="2627313" y="1557338"/>
            <a:ext cx="6265862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400" b="1">
                <a:solidFill>
                  <a:srgbClr val="C00000"/>
                </a:solidFill>
                <a:latin typeface="Calibri" pitchFamily="34" charset="0"/>
              </a:rPr>
              <a:t>What is evaluated at AEP?</a:t>
            </a:r>
            <a:endParaRPr lang="pt-BR" sz="2400" b="1">
              <a:solidFill>
                <a:srgbClr val="800000"/>
              </a:solidFill>
              <a:latin typeface="Calibri" pitchFamily="34" charset="0"/>
            </a:endParaRPr>
          </a:p>
        </p:txBody>
      </p:sp>
      <p:grpSp>
        <p:nvGrpSpPr>
          <p:cNvPr id="20" name="Group 26"/>
          <p:cNvGrpSpPr>
            <a:grpSpLocks/>
          </p:cNvGrpSpPr>
          <p:nvPr/>
        </p:nvGrpSpPr>
        <p:grpSpPr bwMode="auto">
          <a:xfrm>
            <a:off x="3059113" y="2205038"/>
            <a:ext cx="2332037" cy="2641600"/>
            <a:chOff x="2214546" y="1710124"/>
            <a:chExt cx="2331497" cy="2641632"/>
          </a:xfrm>
        </p:grpSpPr>
        <p:sp>
          <p:nvSpPr>
            <p:cNvPr id="22" name="Freeform 2"/>
            <p:cNvSpPr>
              <a:spLocks/>
            </p:cNvSpPr>
            <p:nvPr/>
          </p:nvSpPr>
          <p:spPr bwMode="gray">
            <a:xfrm>
              <a:off x="2214546" y="1710124"/>
              <a:ext cx="2331497" cy="264163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33"/>
                </a:cxn>
                <a:cxn ang="0">
                  <a:pos x="188" y="1233"/>
                </a:cxn>
                <a:cxn ang="0">
                  <a:pos x="211" y="1258"/>
                </a:cxn>
                <a:cxn ang="0">
                  <a:pos x="216" y="1291"/>
                </a:cxn>
                <a:cxn ang="0">
                  <a:pos x="195" y="1316"/>
                </a:cxn>
                <a:cxn ang="0">
                  <a:pos x="178" y="1362"/>
                </a:cxn>
                <a:cxn ang="0">
                  <a:pos x="168" y="1410"/>
                </a:cxn>
                <a:cxn ang="0">
                  <a:pos x="192" y="1470"/>
                </a:cxn>
                <a:cxn ang="0">
                  <a:pos x="236" y="1510"/>
                </a:cxn>
                <a:cxn ang="0">
                  <a:pos x="295" y="1512"/>
                </a:cxn>
                <a:cxn ang="0">
                  <a:pos x="337" y="1494"/>
                </a:cxn>
                <a:cxn ang="0">
                  <a:pos x="372" y="1448"/>
                </a:cxn>
                <a:cxn ang="0">
                  <a:pos x="380" y="1395"/>
                </a:cxn>
                <a:cxn ang="0">
                  <a:pos x="372" y="1347"/>
                </a:cxn>
                <a:cxn ang="0">
                  <a:pos x="347" y="1310"/>
                </a:cxn>
                <a:cxn ang="0">
                  <a:pos x="343" y="1268"/>
                </a:cxn>
                <a:cxn ang="0">
                  <a:pos x="355" y="1233"/>
                </a:cxn>
                <a:cxn ang="0">
                  <a:pos x="884" y="1233"/>
                </a:cxn>
                <a:cxn ang="0">
                  <a:pos x="884" y="995"/>
                </a:cxn>
                <a:cxn ang="0">
                  <a:pos x="881" y="994"/>
                </a:cxn>
                <a:cxn ang="0">
                  <a:pos x="840" y="997"/>
                </a:cxn>
                <a:cxn ang="0">
                  <a:pos x="802" y="1022"/>
                </a:cxn>
                <a:cxn ang="0">
                  <a:pos x="754" y="1032"/>
                </a:cxn>
                <a:cxn ang="0">
                  <a:pos x="700" y="1022"/>
                </a:cxn>
                <a:cxn ang="0">
                  <a:pos x="654" y="988"/>
                </a:cxn>
                <a:cxn ang="0">
                  <a:pos x="637" y="946"/>
                </a:cxn>
                <a:cxn ang="0">
                  <a:pos x="639" y="888"/>
                </a:cxn>
                <a:cxn ang="0">
                  <a:pos x="679" y="842"/>
                </a:cxn>
                <a:cxn ang="0">
                  <a:pos x="739" y="819"/>
                </a:cxn>
                <a:cxn ang="0">
                  <a:pos x="787" y="829"/>
                </a:cxn>
                <a:cxn ang="0">
                  <a:pos x="833" y="846"/>
                </a:cxn>
                <a:cxn ang="0">
                  <a:pos x="858" y="867"/>
                </a:cxn>
                <a:cxn ang="0">
                  <a:pos x="884" y="863"/>
                </a:cxn>
                <a:cxn ang="0">
                  <a:pos x="884" y="782"/>
                </a:cxn>
                <a:cxn ang="0">
                  <a:pos x="1334" y="782"/>
                </a:cxn>
                <a:cxn ang="0">
                  <a:pos x="1334" y="500"/>
                </a:cxn>
                <a:cxn ang="0">
                  <a:pos x="1318" y="472"/>
                </a:cxn>
                <a:cxn ang="0">
                  <a:pos x="1276" y="454"/>
                </a:cxn>
                <a:cxn ang="0">
                  <a:pos x="1234" y="458"/>
                </a:cxn>
                <a:cxn ang="0">
                  <a:pos x="1197" y="483"/>
                </a:cxn>
                <a:cxn ang="0">
                  <a:pos x="1149" y="491"/>
                </a:cxn>
                <a:cxn ang="0">
                  <a:pos x="1094" y="483"/>
                </a:cxn>
                <a:cxn ang="0">
                  <a:pos x="1049" y="449"/>
                </a:cxn>
                <a:cxn ang="0">
                  <a:pos x="1030" y="406"/>
                </a:cxn>
                <a:cxn ang="0">
                  <a:pos x="1034" y="347"/>
                </a:cxn>
                <a:cxn ang="0">
                  <a:pos x="1073" y="303"/>
                </a:cxn>
                <a:cxn ang="0">
                  <a:pos x="1134" y="280"/>
                </a:cxn>
                <a:cxn ang="0">
                  <a:pos x="1182" y="289"/>
                </a:cxn>
                <a:cxn ang="0">
                  <a:pos x="1228" y="308"/>
                </a:cxn>
                <a:cxn ang="0">
                  <a:pos x="1251" y="328"/>
                </a:cxn>
                <a:cxn ang="0">
                  <a:pos x="1284" y="322"/>
                </a:cxn>
                <a:cxn ang="0">
                  <a:pos x="1324" y="285"/>
                </a:cxn>
                <a:cxn ang="0">
                  <a:pos x="1326" y="243"/>
                </a:cxn>
                <a:cxn ang="0">
                  <a:pos x="1326" y="0"/>
                </a:cxn>
                <a:cxn ang="0">
                  <a:pos x="0" y="0"/>
                </a:cxn>
              </a:cxnLst>
              <a:rect l="0" t="0" r="r" b="b"/>
              <a:pathLst>
                <a:path w="1334" h="1512">
                  <a:moveTo>
                    <a:pt x="0" y="0"/>
                  </a:moveTo>
                  <a:lnTo>
                    <a:pt x="0" y="1233"/>
                  </a:lnTo>
                  <a:lnTo>
                    <a:pt x="188" y="1233"/>
                  </a:lnTo>
                  <a:lnTo>
                    <a:pt x="211" y="1258"/>
                  </a:lnTo>
                  <a:lnTo>
                    <a:pt x="216" y="1291"/>
                  </a:lnTo>
                  <a:lnTo>
                    <a:pt x="195" y="1316"/>
                  </a:lnTo>
                  <a:lnTo>
                    <a:pt x="178" y="1362"/>
                  </a:lnTo>
                  <a:lnTo>
                    <a:pt x="168" y="1410"/>
                  </a:lnTo>
                  <a:lnTo>
                    <a:pt x="192" y="1470"/>
                  </a:lnTo>
                  <a:lnTo>
                    <a:pt x="236" y="1510"/>
                  </a:lnTo>
                  <a:lnTo>
                    <a:pt x="295" y="1512"/>
                  </a:lnTo>
                  <a:lnTo>
                    <a:pt x="337" y="1494"/>
                  </a:lnTo>
                  <a:lnTo>
                    <a:pt x="372" y="1448"/>
                  </a:lnTo>
                  <a:lnTo>
                    <a:pt x="380" y="1395"/>
                  </a:lnTo>
                  <a:lnTo>
                    <a:pt x="372" y="1347"/>
                  </a:lnTo>
                  <a:lnTo>
                    <a:pt x="347" y="1310"/>
                  </a:lnTo>
                  <a:lnTo>
                    <a:pt x="343" y="1268"/>
                  </a:lnTo>
                  <a:lnTo>
                    <a:pt x="355" y="1233"/>
                  </a:lnTo>
                  <a:lnTo>
                    <a:pt x="884" y="1233"/>
                  </a:lnTo>
                  <a:lnTo>
                    <a:pt x="884" y="995"/>
                  </a:lnTo>
                  <a:lnTo>
                    <a:pt x="881" y="994"/>
                  </a:lnTo>
                  <a:lnTo>
                    <a:pt x="840" y="997"/>
                  </a:lnTo>
                  <a:lnTo>
                    <a:pt x="802" y="1022"/>
                  </a:lnTo>
                  <a:lnTo>
                    <a:pt x="754" y="1032"/>
                  </a:lnTo>
                  <a:lnTo>
                    <a:pt x="700" y="1022"/>
                  </a:lnTo>
                  <a:lnTo>
                    <a:pt x="654" y="988"/>
                  </a:lnTo>
                  <a:lnTo>
                    <a:pt x="637" y="946"/>
                  </a:lnTo>
                  <a:lnTo>
                    <a:pt x="639" y="888"/>
                  </a:lnTo>
                  <a:lnTo>
                    <a:pt x="679" y="842"/>
                  </a:lnTo>
                  <a:lnTo>
                    <a:pt x="739" y="819"/>
                  </a:lnTo>
                  <a:lnTo>
                    <a:pt x="787" y="829"/>
                  </a:lnTo>
                  <a:lnTo>
                    <a:pt x="833" y="846"/>
                  </a:lnTo>
                  <a:lnTo>
                    <a:pt x="858" y="867"/>
                  </a:lnTo>
                  <a:lnTo>
                    <a:pt x="884" y="863"/>
                  </a:lnTo>
                  <a:lnTo>
                    <a:pt x="884" y="782"/>
                  </a:lnTo>
                  <a:lnTo>
                    <a:pt x="1334" y="782"/>
                  </a:lnTo>
                  <a:lnTo>
                    <a:pt x="1334" y="500"/>
                  </a:lnTo>
                  <a:lnTo>
                    <a:pt x="1318" y="472"/>
                  </a:lnTo>
                  <a:lnTo>
                    <a:pt x="1276" y="454"/>
                  </a:lnTo>
                  <a:lnTo>
                    <a:pt x="1234" y="458"/>
                  </a:lnTo>
                  <a:lnTo>
                    <a:pt x="1197" y="483"/>
                  </a:lnTo>
                  <a:lnTo>
                    <a:pt x="1149" y="491"/>
                  </a:lnTo>
                  <a:lnTo>
                    <a:pt x="1094" y="483"/>
                  </a:lnTo>
                  <a:lnTo>
                    <a:pt x="1049" y="449"/>
                  </a:lnTo>
                  <a:lnTo>
                    <a:pt x="1030" y="406"/>
                  </a:lnTo>
                  <a:lnTo>
                    <a:pt x="1034" y="347"/>
                  </a:lnTo>
                  <a:lnTo>
                    <a:pt x="1073" y="303"/>
                  </a:lnTo>
                  <a:lnTo>
                    <a:pt x="1134" y="280"/>
                  </a:lnTo>
                  <a:lnTo>
                    <a:pt x="1182" y="289"/>
                  </a:lnTo>
                  <a:lnTo>
                    <a:pt x="1228" y="308"/>
                  </a:lnTo>
                  <a:lnTo>
                    <a:pt x="1251" y="328"/>
                  </a:lnTo>
                  <a:lnTo>
                    <a:pt x="1284" y="322"/>
                  </a:lnTo>
                  <a:lnTo>
                    <a:pt x="1324" y="285"/>
                  </a:lnTo>
                  <a:lnTo>
                    <a:pt x="1326" y="243"/>
                  </a:lnTo>
                  <a:lnTo>
                    <a:pt x="1326" y="0"/>
                  </a:lnTo>
                  <a:lnTo>
                    <a:pt x="0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 dirty="0"/>
            </a:p>
          </p:txBody>
        </p:sp>
        <p:sp>
          <p:nvSpPr>
            <p:cNvPr id="62492" name="TextBox 14"/>
            <p:cNvSpPr txBox="1">
              <a:spLocks noChangeArrowheads="1"/>
            </p:cNvSpPr>
            <p:nvPr/>
          </p:nvSpPr>
          <p:spPr bwMode="auto">
            <a:xfrm>
              <a:off x="2303603" y="1857364"/>
              <a:ext cx="1782447" cy="8310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sz="2400" b="1">
                  <a:solidFill>
                    <a:schemeClr val="bg1"/>
                  </a:solidFill>
                  <a:latin typeface="Calibri" pitchFamily="34" charset="0"/>
                </a:rPr>
                <a:t>Purpose and</a:t>
              </a:r>
            </a:p>
            <a:p>
              <a:r>
                <a:rPr lang="pt-BR" sz="2400" b="1">
                  <a:solidFill>
                    <a:schemeClr val="bg1"/>
                  </a:solidFill>
                  <a:latin typeface="Calibri" pitchFamily="34" charset="0"/>
                </a:rPr>
                <a:t>conception</a:t>
              </a:r>
            </a:p>
          </p:txBody>
        </p:sp>
      </p:grpSp>
      <p:grpSp>
        <p:nvGrpSpPr>
          <p:cNvPr id="24" name="Group 27"/>
          <p:cNvGrpSpPr>
            <a:grpSpLocks/>
          </p:cNvGrpSpPr>
          <p:nvPr/>
        </p:nvGrpSpPr>
        <p:grpSpPr bwMode="auto">
          <a:xfrm>
            <a:off x="4857750" y="2209800"/>
            <a:ext cx="2865438" cy="2159000"/>
            <a:chOff x="4013943" y="1714488"/>
            <a:chExt cx="2865313" cy="2158590"/>
          </a:xfrm>
        </p:grpSpPr>
        <p:sp>
          <p:nvSpPr>
            <p:cNvPr id="25" name="Freeform 4"/>
            <p:cNvSpPr>
              <a:spLocks/>
            </p:cNvSpPr>
            <p:nvPr/>
          </p:nvSpPr>
          <p:spPr bwMode="gray">
            <a:xfrm>
              <a:off x="4013943" y="1714488"/>
              <a:ext cx="2865313" cy="2158590"/>
            </a:xfrm>
            <a:custGeom>
              <a:avLst/>
              <a:gdLst/>
              <a:ahLst/>
              <a:cxnLst>
                <a:cxn ang="0">
                  <a:pos x="1639" y="0"/>
                </a:cxn>
                <a:cxn ang="0">
                  <a:pos x="1639" y="1235"/>
                </a:cxn>
                <a:cxn ang="0">
                  <a:pos x="1451" y="1235"/>
                </a:cxn>
                <a:cxn ang="0">
                  <a:pos x="1428" y="1211"/>
                </a:cxn>
                <a:cxn ang="0">
                  <a:pos x="1423" y="1178"/>
                </a:cxn>
                <a:cxn ang="0">
                  <a:pos x="1444" y="1153"/>
                </a:cxn>
                <a:cxn ang="0">
                  <a:pos x="1461" y="1107"/>
                </a:cxn>
                <a:cxn ang="0">
                  <a:pos x="1471" y="1059"/>
                </a:cxn>
                <a:cxn ang="0">
                  <a:pos x="1447" y="999"/>
                </a:cxn>
                <a:cxn ang="0">
                  <a:pos x="1403" y="959"/>
                </a:cxn>
                <a:cxn ang="0">
                  <a:pos x="1344" y="957"/>
                </a:cxn>
                <a:cxn ang="0">
                  <a:pos x="1302" y="974"/>
                </a:cxn>
                <a:cxn ang="0">
                  <a:pos x="1267" y="1021"/>
                </a:cxn>
                <a:cxn ang="0">
                  <a:pos x="1259" y="1074"/>
                </a:cxn>
                <a:cxn ang="0">
                  <a:pos x="1267" y="1122"/>
                </a:cxn>
                <a:cxn ang="0">
                  <a:pos x="1292" y="1161"/>
                </a:cxn>
                <a:cxn ang="0">
                  <a:pos x="1296" y="1201"/>
                </a:cxn>
                <a:cxn ang="0">
                  <a:pos x="1284" y="1235"/>
                </a:cxn>
                <a:cxn ang="0">
                  <a:pos x="755" y="1235"/>
                </a:cxn>
                <a:cxn ang="0">
                  <a:pos x="755" y="784"/>
                </a:cxn>
                <a:cxn ang="0">
                  <a:pos x="695" y="784"/>
                </a:cxn>
                <a:cxn ang="0">
                  <a:pos x="691" y="758"/>
                </a:cxn>
                <a:cxn ang="0">
                  <a:pos x="712" y="733"/>
                </a:cxn>
                <a:cxn ang="0">
                  <a:pos x="730" y="687"/>
                </a:cxn>
                <a:cxn ang="0">
                  <a:pos x="739" y="639"/>
                </a:cxn>
                <a:cxn ang="0">
                  <a:pos x="716" y="579"/>
                </a:cxn>
                <a:cxn ang="0">
                  <a:pos x="670" y="539"/>
                </a:cxn>
                <a:cxn ang="0">
                  <a:pos x="613" y="537"/>
                </a:cxn>
                <a:cxn ang="0">
                  <a:pos x="570" y="554"/>
                </a:cxn>
                <a:cxn ang="0">
                  <a:pos x="534" y="600"/>
                </a:cxn>
                <a:cxn ang="0">
                  <a:pos x="526" y="654"/>
                </a:cxn>
                <a:cxn ang="0">
                  <a:pos x="534" y="702"/>
                </a:cxn>
                <a:cxn ang="0">
                  <a:pos x="559" y="740"/>
                </a:cxn>
                <a:cxn ang="0">
                  <a:pos x="565" y="781"/>
                </a:cxn>
                <a:cxn ang="0">
                  <a:pos x="563" y="784"/>
                </a:cxn>
                <a:cxn ang="0">
                  <a:pos x="304" y="784"/>
                </a:cxn>
                <a:cxn ang="0">
                  <a:pos x="304" y="502"/>
                </a:cxn>
                <a:cxn ang="0">
                  <a:pos x="288" y="474"/>
                </a:cxn>
                <a:cxn ang="0">
                  <a:pos x="246" y="456"/>
                </a:cxn>
                <a:cxn ang="0">
                  <a:pos x="204" y="460"/>
                </a:cxn>
                <a:cxn ang="0">
                  <a:pos x="167" y="485"/>
                </a:cxn>
                <a:cxn ang="0">
                  <a:pos x="119" y="493"/>
                </a:cxn>
                <a:cxn ang="0">
                  <a:pos x="64" y="485"/>
                </a:cxn>
                <a:cxn ang="0">
                  <a:pos x="19" y="451"/>
                </a:cxn>
                <a:cxn ang="0">
                  <a:pos x="0" y="408"/>
                </a:cxn>
                <a:cxn ang="0">
                  <a:pos x="4" y="349"/>
                </a:cxn>
                <a:cxn ang="0">
                  <a:pos x="43" y="305"/>
                </a:cxn>
                <a:cxn ang="0">
                  <a:pos x="104" y="282"/>
                </a:cxn>
                <a:cxn ang="0">
                  <a:pos x="152" y="291"/>
                </a:cxn>
                <a:cxn ang="0">
                  <a:pos x="198" y="310"/>
                </a:cxn>
                <a:cxn ang="0">
                  <a:pos x="221" y="330"/>
                </a:cxn>
                <a:cxn ang="0">
                  <a:pos x="254" y="324"/>
                </a:cxn>
                <a:cxn ang="0">
                  <a:pos x="294" y="287"/>
                </a:cxn>
                <a:cxn ang="0">
                  <a:pos x="296" y="245"/>
                </a:cxn>
                <a:cxn ang="0">
                  <a:pos x="296" y="2"/>
                </a:cxn>
                <a:cxn ang="0">
                  <a:pos x="1639" y="0"/>
                </a:cxn>
              </a:cxnLst>
              <a:rect l="0" t="0" r="r" b="b"/>
              <a:pathLst>
                <a:path w="1639" h="1235">
                  <a:moveTo>
                    <a:pt x="1639" y="0"/>
                  </a:moveTo>
                  <a:lnTo>
                    <a:pt x="1639" y="1235"/>
                  </a:lnTo>
                  <a:lnTo>
                    <a:pt x="1451" y="1235"/>
                  </a:lnTo>
                  <a:lnTo>
                    <a:pt x="1428" y="1211"/>
                  </a:lnTo>
                  <a:lnTo>
                    <a:pt x="1423" y="1178"/>
                  </a:lnTo>
                  <a:lnTo>
                    <a:pt x="1444" y="1153"/>
                  </a:lnTo>
                  <a:lnTo>
                    <a:pt x="1461" y="1107"/>
                  </a:lnTo>
                  <a:lnTo>
                    <a:pt x="1471" y="1059"/>
                  </a:lnTo>
                  <a:lnTo>
                    <a:pt x="1447" y="999"/>
                  </a:lnTo>
                  <a:lnTo>
                    <a:pt x="1403" y="959"/>
                  </a:lnTo>
                  <a:lnTo>
                    <a:pt x="1344" y="957"/>
                  </a:lnTo>
                  <a:lnTo>
                    <a:pt x="1302" y="974"/>
                  </a:lnTo>
                  <a:lnTo>
                    <a:pt x="1267" y="1021"/>
                  </a:lnTo>
                  <a:lnTo>
                    <a:pt x="1259" y="1074"/>
                  </a:lnTo>
                  <a:lnTo>
                    <a:pt x="1267" y="1122"/>
                  </a:lnTo>
                  <a:lnTo>
                    <a:pt x="1292" y="1161"/>
                  </a:lnTo>
                  <a:lnTo>
                    <a:pt x="1296" y="1201"/>
                  </a:lnTo>
                  <a:lnTo>
                    <a:pt x="1284" y="1235"/>
                  </a:lnTo>
                  <a:lnTo>
                    <a:pt x="755" y="1235"/>
                  </a:lnTo>
                  <a:lnTo>
                    <a:pt x="755" y="784"/>
                  </a:lnTo>
                  <a:lnTo>
                    <a:pt x="695" y="784"/>
                  </a:lnTo>
                  <a:lnTo>
                    <a:pt x="691" y="758"/>
                  </a:lnTo>
                  <a:lnTo>
                    <a:pt x="712" y="733"/>
                  </a:lnTo>
                  <a:lnTo>
                    <a:pt x="730" y="687"/>
                  </a:lnTo>
                  <a:lnTo>
                    <a:pt x="739" y="639"/>
                  </a:lnTo>
                  <a:lnTo>
                    <a:pt x="716" y="579"/>
                  </a:lnTo>
                  <a:lnTo>
                    <a:pt x="670" y="539"/>
                  </a:lnTo>
                  <a:lnTo>
                    <a:pt x="613" y="537"/>
                  </a:lnTo>
                  <a:lnTo>
                    <a:pt x="570" y="554"/>
                  </a:lnTo>
                  <a:lnTo>
                    <a:pt x="534" y="600"/>
                  </a:lnTo>
                  <a:lnTo>
                    <a:pt x="526" y="654"/>
                  </a:lnTo>
                  <a:lnTo>
                    <a:pt x="534" y="702"/>
                  </a:lnTo>
                  <a:lnTo>
                    <a:pt x="559" y="740"/>
                  </a:lnTo>
                  <a:lnTo>
                    <a:pt x="565" y="781"/>
                  </a:lnTo>
                  <a:lnTo>
                    <a:pt x="563" y="784"/>
                  </a:lnTo>
                  <a:lnTo>
                    <a:pt x="304" y="784"/>
                  </a:lnTo>
                  <a:lnTo>
                    <a:pt x="304" y="502"/>
                  </a:lnTo>
                  <a:lnTo>
                    <a:pt x="288" y="474"/>
                  </a:lnTo>
                  <a:lnTo>
                    <a:pt x="246" y="456"/>
                  </a:lnTo>
                  <a:lnTo>
                    <a:pt x="204" y="460"/>
                  </a:lnTo>
                  <a:lnTo>
                    <a:pt x="167" y="485"/>
                  </a:lnTo>
                  <a:lnTo>
                    <a:pt x="119" y="493"/>
                  </a:lnTo>
                  <a:lnTo>
                    <a:pt x="64" y="485"/>
                  </a:lnTo>
                  <a:lnTo>
                    <a:pt x="19" y="451"/>
                  </a:lnTo>
                  <a:lnTo>
                    <a:pt x="0" y="408"/>
                  </a:lnTo>
                  <a:lnTo>
                    <a:pt x="4" y="349"/>
                  </a:lnTo>
                  <a:lnTo>
                    <a:pt x="43" y="305"/>
                  </a:lnTo>
                  <a:lnTo>
                    <a:pt x="104" y="282"/>
                  </a:lnTo>
                  <a:lnTo>
                    <a:pt x="152" y="291"/>
                  </a:lnTo>
                  <a:lnTo>
                    <a:pt x="198" y="310"/>
                  </a:lnTo>
                  <a:lnTo>
                    <a:pt x="221" y="330"/>
                  </a:lnTo>
                  <a:lnTo>
                    <a:pt x="254" y="324"/>
                  </a:lnTo>
                  <a:lnTo>
                    <a:pt x="294" y="287"/>
                  </a:lnTo>
                  <a:lnTo>
                    <a:pt x="296" y="245"/>
                  </a:lnTo>
                  <a:lnTo>
                    <a:pt x="296" y="2"/>
                  </a:lnTo>
                  <a:lnTo>
                    <a:pt x="1639" y="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62488" name="TextBox 15"/>
            <p:cNvSpPr txBox="1">
              <a:spLocks noChangeArrowheads="1"/>
            </p:cNvSpPr>
            <p:nvPr/>
          </p:nvSpPr>
          <p:spPr bwMode="auto">
            <a:xfrm>
              <a:off x="5383598" y="1853716"/>
              <a:ext cx="1292285" cy="461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sz="2400" b="1">
                  <a:solidFill>
                    <a:schemeClr val="bg1"/>
                  </a:solidFill>
                  <a:latin typeface="Calibri" pitchFamily="34" charset="0"/>
                </a:rPr>
                <a:t>Planning</a:t>
              </a:r>
            </a:p>
          </p:txBody>
        </p:sp>
      </p:grpSp>
      <p:grpSp>
        <p:nvGrpSpPr>
          <p:cNvPr id="27" name="Group 29"/>
          <p:cNvGrpSpPr>
            <a:grpSpLocks/>
          </p:cNvGrpSpPr>
          <p:nvPr/>
        </p:nvGrpSpPr>
        <p:grpSpPr bwMode="auto">
          <a:xfrm>
            <a:off x="5389563" y="3883025"/>
            <a:ext cx="2332037" cy="2641600"/>
            <a:chOff x="4545106" y="3388659"/>
            <a:chExt cx="2331498" cy="2641632"/>
          </a:xfrm>
        </p:grpSpPr>
        <p:sp>
          <p:nvSpPr>
            <p:cNvPr id="28" name="Freeform 3"/>
            <p:cNvSpPr>
              <a:spLocks/>
            </p:cNvSpPr>
            <p:nvPr/>
          </p:nvSpPr>
          <p:spPr bwMode="gray">
            <a:xfrm>
              <a:off x="4545106" y="3388659"/>
              <a:ext cx="2331498" cy="2641632"/>
            </a:xfrm>
            <a:custGeom>
              <a:avLst/>
              <a:gdLst/>
              <a:ahLst/>
              <a:cxnLst>
                <a:cxn ang="0">
                  <a:pos x="1334" y="1512"/>
                </a:cxn>
                <a:cxn ang="0">
                  <a:pos x="1334" y="278"/>
                </a:cxn>
                <a:cxn ang="0">
                  <a:pos x="1146" y="278"/>
                </a:cxn>
                <a:cxn ang="0">
                  <a:pos x="1123" y="254"/>
                </a:cxn>
                <a:cxn ang="0">
                  <a:pos x="1118" y="221"/>
                </a:cxn>
                <a:cxn ang="0">
                  <a:pos x="1139" y="196"/>
                </a:cxn>
                <a:cxn ang="0">
                  <a:pos x="1156" y="150"/>
                </a:cxn>
                <a:cxn ang="0">
                  <a:pos x="1166" y="102"/>
                </a:cxn>
                <a:cxn ang="0">
                  <a:pos x="1142" y="42"/>
                </a:cxn>
                <a:cxn ang="0">
                  <a:pos x="1098" y="2"/>
                </a:cxn>
                <a:cxn ang="0">
                  <a:pos x="1039" y="0"/>
                </a:cxn>
                <a:cxn ang="0">
                  <a:pos x="997" y="17"/>
                </a:cxn>
                <a:cxn ang="0">
                  <a:pos x="962" y="64"/>
                </a:cxn>
                <a:cxn ang="0">
                  <a:pos x="954" y="117"/>
                </a:cxn>
                <a:cxn ang="0">
                  <a:pos x="962" y="165"/>
                </a:cxn>
                <a:cxn ang="0">
                  <a:pos x="987" y="204"/>
                </a:cxn>
                <a:cxn ang="0">
                  <a:pos x="991" y="244"/>
                </a:cxn>
                <a:cxn ang="0">
                  <a:pos x="979" y="278"/>
                </a:cxn>
                <a:cxn ang="0">
                  <a:pos x="450" y="278"/>
                </a:cxn>
                <a:cxn ang="0">
                  <a:pos x="450" y="547"/>
                </a:cxn>
                <a:cxn ang="0">
                  <a:pos x="459" y="549"/>
                </a:cxn>
                <a:cxn ang="0">
                  <a:pos x="499" y="545"/>
                </a:cxn>
                <a:cxn ang="0">
                  <a:pos x="538" y="520"/>
                </a:cxn>
                <a:cxn ang="0">
                  <a:pos x="586" y="513"/>
                </a:cxn>
                <a:cxn ang="0">
                  <a:pos x="640" y="520"/>
                </a:cxn>
                <a:cxn ang="0">
                  <a:pos x="686" y="555"/>
                </a:cxn>
                <a:cxn ang="0">
                  <a:pos x="703" y="597"/>
                </a:cxn>
                <a:cxn ang="0">
                  <a:pos x="701" y="657"/>
                </a:cxn>
                <a:cxn ang="0">
                  <a:pos x="661" y="701"/>
                </a:cxn>
                <a:cxn ang="0">
                  <a:pos x="601" y="724"/>
                </a:cxn>
                <a:cxn ang="0">
                  <a:pos x="553" y="714"/>
                </a:cxn>
                <a:cxn ang="0">
                  <a:pos x="507" y="697"/>
                </a:cxn>
                <a:cxn ang="0">
                  <a:pos x="482" y="676"/>
                </a:cxn>
                <a:cxn ang="0">
                  <a:pos x="450" y="681"/>
                </a:cxn>
                <a:cxn ang="0">
                  <a:pos x="450" y="728"/>
                </a:cxn>
                <a:cxn ang="0">
                  <a:pos x="0" y="728"/>
                </a:cxn>
                <a:cxn ang="0">
                  <a:pos x="0" y="1012"/>
                </a:cxn>
                <a:cxn ang="0">
                  <a:pos x="16" y="1040"/>
                </a:cxn>
                <a:cxn ang="0">
                  <a:pos x="58" y="1058"/>
                </a:cxn>
                <a:cxn ang="0">
                  <a:pos x="100" y="1054"/>
                </a:cxn>
                <a:cxn ang="0">
                  <a:pos x="137" y="1029"/>
                </a:cxn>
                <a:cxn ang="0">
                  <a:pos x="185" y="1021"/>
                </a:cxn>
                <a:cxn ang="0">
                  <a:pos x="240" y="1029"/>
                </a:cxn>
                <a:cxn ang="0">
                  <a:pos x="285" y="1063"/>
                </a:cxn>
                <a:cxn ang="0">
                  <a:pos x="304" y="1106"/>
                </a:cxn>
                <a:cxn ang="0">
                  <a:pos x="300" y="1165"/>
                </a:cxn>
                <a:cxn ang="0">
                  <a:pos x="261" y="1209"/>
                </a:cxn>
                <a:cxn ang="0">
                  <a:pos x="200" y="1232"/>
                </a:cxn>
                <a:cxn ang="0">
                  <a:pos x="152" y="1223"/>
                </a:cxn>
                <a:cxn ang="0">
                  <a:pos x="106" y="1203"/>
                </a:cxn>
                <a:cxn ang="0">
                  <a:pos x="83" y="1184"/>
                </a:cxn>
                <a:cxn ang="0">
                  <a:pos x="50" y="1190"/>
                </a:cxn>
                <a:cxn ang="0">
                  <a:pos x="10" y="1226"/>
                </a:cxn>
                <a:cxn ang="0">
                  <a:pos x="8" y="1269"/>
                </a:cxn>
                <a:cxn ang="0">
                  <a:pos x="8" y="1512"/>
                </a:cxn>
                <a:cxn ang="0">
                  <a:pos x="1334" y="1512"/>
                </a:cxn>
              </a:cxnLst>
              <a:rect l="0" t="0" r="r" b="b"/>
              <a:pathLst>
                <a:path w="1334" h="1512">
                  <a:moveTo>
                    <a:pt x="1334" y="1512"/>
                  </a:moveTo>
                  <a:lnTo>
                    <a:pt x="1334" y="278"/>
                  </a:lnTo>
                  <a:lnTo>
                    <a:pt x="1146" y="278"/>
                  </a:lnTo>
                  <a:lnTo>
                    <a:pt x="1123" y="254"/>
                  </a:lnTo>
                  <a:lnTo>
                    <a:pt x="1118" y="221"/>
                  </a:lnTo>
                  <a:lnTo>
                    <a:pt x="1139" y="196"/>
                  </a:lnTo>
                  <a:lnTo>
                    <a:pt x="1156" y="150"/>
                  </a:lnTo>
                  <a:lnTo>
                    <a:pt x="1166" y="102"/>
                  </a:lnTo>
                  <a:lnTo>
                    <a:pt x="1142" y="42"/>
                  </a:lnTo>
                  <a:lnTo>
                    <a:pt x="1098" y="2"/>
                  </a:lnTo>
                  <a:lnTo>
                    <a:pt x="1039" y="0"/>
                  </a:lnTo>
                  <a:lnTo>
                    <a:pt x="997" y="17"/>
                  </a:lnTo>
                  <a:lnTo>
                    <a:pt x="962" y="64"/>
                  </a:lnTo>
                  <a:lnTo>
                    <a:pt x="954" y="117"/>
                  </a:lnTo>
                  <a:lnTo>
                    <a:pt x="962" y="165"/>
                  </a:lnTo>
                  <a:lnTo>
                    <a:pt x="987" y="204"/>
                  </a:lnTo>
                  <a:lnTo>
                    <a:pt x="991" y="244"/>
                  </a:lnTo>
                  <a:lnTo>
                    <a:pt x="979" y="278"/>
                  </a:lnTo>
                  <a:lnTo>
                    <a:pt x="450" y="278"/>
                  </a:lnTo>
                  <a:lnTo>
                    <a:pt x="450" y="547"/>
                  </a:lnTo>
                  <a:lnTo>
                    <a:pt x="459" y="549"/>
                  </a:lnTo>
                  <a:lnTo>
                    <a:pt x="499" y="545"/>
                  </a:lnTo>
                  <a:lnTo>
                    <a:pt x="538" y="520"/>
                  </a:lnTo>
                  <a:lnTo>
                    <a:pt x="586" y="513"/>
                  </a:lnTo>
                  <a:lnTo>
                    <a:pt x="640" y="520"/>
                  </a:lnTo>
                  <a:lnTo>
                    <a:pt x="686" y="555"/>
                  </a:lnTo>
                  <a:lnTo>
                    <a:pt x="703" y="597"/>
                  </a:lnTo>
                  <a:lnTo>
                    <a:pt x="701" y="657"/>
                  </a:lnTo>
                  <a:lnTo>
                    <a:pt x="661" y="701"/>
                  </a:lnTo>
                  <a:lnTo>
                    <a:pt x="601" y="724"/>
                  </a:lnTo>
                  <a:lnTo>
                    <a:pt x="553" y="714"/>
                  </a:lnTo>
                  <a:lnTo>
                    <a:pt x="507" y="697"/>
                  </a:lnTo>
                  <a:lnTo>
                    <a:pt x="482" y="676"/>
                  </a:lnTo>
                  <a:lnTo>
                    <a:pt x="450" y="681"/>
                  </a:lnTo>
                  <a:lnTo>
                    <a:pt x="450" y="728"/>
                  </a:lnTo>
                  <a:lnTo>
                    <a:pt x="0" y="728"/>
                  </a:lnTo>
                  <a:lnTo>
                    <a:pt x="0" y="1012"/>
                  </a:lnTo>
                  <a:lnTo>
                    <a:pt x="16" y="1040"/>
                  </a:lnTo>
                  <a:lnTo>
                    <a:pt x="58" y="1058"/>
                  </a:lnTo>
                  <a:lnTo>
                    <a:pt x="100" y="1054"/>
                  </a:lnTo>
                  <a:lnTo>
                    <a:pt x="137" y="1029"/>
                  </a:lnTo>
                  <a:lnTo>
                    <a:pt x="185" y="1021"/>
                  </a:lnTo>
                  <a:lnTo>
                    <a:pt x="240" y="1029"/>
                  </a:lnTo>
                  <a:lnTo>
                    <a:pt x="285" y="1063"/>
                  </a:lnTo>
                  <a:lnTo>
                    <a:pt x="304" y="1106"/>
                  </a:lnTo>
                  <a:lnTo>
                    <a:pt x="300" y="1165"/>
                  </a:lnTo>
                  <a:lnTo>
                    <a:pt x="261" y="1209"/>
                  </a:lnTo>
                  <a:lnTo>
                    <a:pt x="200" y="1232"/>
                  </a:lnTo>
                  <a:lnTo>
                    <a:pt x="152" y="1223"/>
                  </a:lnTo>
                  <a:lnTo>
                    <a:pt x="106" y="1203"/>
                  </a:lnTo>
                  <a:lnTo>
                    <a:pt x="83" y="1184"/>
                  </a:lnTo>
                  <a:lnTo>
                    <a:pt x="50" y="1190"/>
                  </a:lnTo>
                  <a:lnTo>
                    <a:pt x="10" y="1226"/>
                  </a:lnTo>
                  <a:lnTo>
                    <a:pt x="8" y="1269"/>
                  </a:lnTo>
                  <a:lnTo>
                    <a:pt x="8" y="1512"/>
                  </a:lnTo>
                  <a:lnTo>
                    <a:pt x="1334" y="1512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62484" name="TextBox 16"/>
            <p:cNvSpPr txBox="1">
              <a:spLocks noChangeArrowheads="1"/>
            </p:cNvSpPr>
            <p:nvPr/>
          </p:nvSpPr>
          <p:spPr bwMode="auto">
            <a:xfrm>
              <a:off x="4915471" y="5539103"/>
              <a:ext cx="1896428" cy="461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r"/>
              <a:r>
                <a:rPr lang="pt-BR" sz="2400" b="1">
                  <a:solidFill>
                    <a:schemeClr val="bg1"/>
                  </a:solidFill>
                  <a:latin typeface="Calibri" pitchFamily="34" charset="0"/>
                </a:rPr>
                <a:t>Management</a:t>
              </a:r>
            </a:p>
          </p:txBody>
        </p:sp>
      </p:grpSp>
      <p:grpSp>
        <p:nvGrpSpPr>
          <p:cNvPr id="35" name="Group 28"/>
          <p:cNvGrpSpPr>
            <a:grpSpLocks/>
          </p:cNvGrpSpPr>
          <p:nvPr/>
        </p:nvGrpSpPr>
        <p:grpSpPr bwMode="auto">
          <a:xfrm>
            <a:off x="3059113" y="4370388"/>
            <a:ext cx="2865437" cy="2155825"/>
            <a:chOff x="2214546" y="3875278"/>
            <a:chExt cx="2865312" cy="2155846"/>
          </a:xfrm>
        </p:grpSpPr>
        <p:sp>
          <p:nvSpPr>
            <p:cNvPr id="36" name="Freeform 5"/>
            <p:cNvSpPr>
              <a:spLocks/>
            </p:cNvSpPr>
            <p:nvPr/>
          </p:nvSpPr>
          <p:spPr bwMode="gray">
            <a:xfrm>
              <a:off x="2214546" y="3875278"/>
              <a:ext cx="2865312" cy="2155846"/>
            </a:xfrm>
            <a:custGeom>
              <a:avLst/>
              <a:gdLst/>
              <a:ahLst/>
              <a:cxnLst>
                <a:cxn ang="0">
                  <a:pos x="1335" y="450"/>
                </a:cxn>
                <a:cxn ang="0">
                  <a:pos x="1335" y="734"/>
                </a:cxn>
                <a:cxn ang="0">
                  <a:pos x="1351" y="762"/>
                </a:cxn>
                <a:cxn ang="0">
                  <a:pos x="1393" y="780"/>
                </a:cxn>
                <a:cxn ang="0">
                  <a:pos x="1435" y="776"/>
                </a:cxn>
                <a:cxn ang="0">
                  <a:pos x="1472" y="751"/>
                </a:cxn>
                <a:cxn ang="0">
                  <a:pos x="1520" y="743"/>
                </a:cxn>
                <a:cxn ang="0">
                  <a:pos x="1575" y="751"/>
                </a:cxn>
                <a:cxn ang="0">
                  <a:pos x="1620" y="785"/>
                </a:cxn>
                <a:cxn ang="0">
                  <a:pos x="1639" y="828"/>
                </a:cxn>
                <a:cxn ang="0">
                  <a:pos x="1635" y="887"/>
                </a:cxn>
                <a:cxn ang="0">
                  <a:pos x="1596" y="931"/>
                </a:cxn>
                <a:cxn ang="0">
                  <a:pos x="1535" y="954"/>
                </a:cxn>
                <a:cxn ang="0">
                  <a:pos x="1487" y="945"/>
                </a:cxn>
                <a:cxn ang="0">
                  <a:pos x="1441" y="925"/>
                </a:cxn>
                <a:cxn ang="0">
                  <a:pos x="1418" y="906"/>
                </a:cxn>
                <a:cxn ang="0">
                  <a:pos x="1385" y="912"/>
                </a:cxn>
                <a:cxn ang="0">
                  <a:pos x="1345" y="948"/>
                </a:cxn>
                <a:cxn ang="0">
                  <a:pos x="1343" y="991"/>
                </a:cxn>
                <a:cxn ang="0">
                  <a:pos x="1343" y="1234"/>
                </a:cxn>
                <a:cxn ang="0">
                  <a:pos x="0" y="1234"/>
                </a:cxn>
                <a:cxn ang="0">
                  <a:pos x="0" y="0"/>
                </a:cxn>
                <a:cxn ang="0">
                  <a:pos x="188" y="0"/>
                </a:cxn>
                <a:cxn ang="0">
                  <a:pos x="211" y="25"/>
                </a:cxn>
                <a:cxn ang="0">
                  <a:pos x="216" y="58"/>
                </a:cxn>
                <a:cxn ang="0">
                  <a:pos x="195" y="83"/>
                </a:cxn>
                <a:cxn ang="0">
                  <a:pos x="178" y="129"/>
                </a:cxn>
                <a:cxn ang="0">
                  <a:pos x="168" y="177"/>
                </a:cxn>
                <a:cxn ang="0">
                  <a:pos x="192" y="237"/>
                </a:cxn>
                <a:cxn ang="0">
                  <a:pos x="236" y="277"/>
                </a:cxn>
                <a:cxn ang="0">
                  <a:pos x="295" y="279"/>
                </a:cxn>
                <a:cxn ang="0">
                  <a:pos x="337" y="261"/>
                </a:cxn>
                <a:cxn ang="0">
                  <a:pos x="372" y="215"/>
                </a:cxn>
                <a:cxn ang="0">
                  <a:pos x="380" y="162"/>
                </a:cxn>
                <a:cxn ang="0">
                  <a:pos x="372" y="114"/>
                </a:cxn>
                <a:cxn ang="0">
                  <a:pos x="347" y="77"/>
                </a:cxn>
                <a:cxn ang="0">
                  <a:pos x="343" y="35"/>
                </a:cxn>
                <a:cxn ang="0">
                  <a:pos x="355" y="0"/>
                </a:cxn>
                <a:cxn ang="0">
                  <a:pos x="884" y="0"/>
                </a:cxn>
                <a:cxn ang="0">
                  <a:pos x="884" y="450"/>
                </a:cxn>
                <a:cxn ang="0">
                  <a:pos x="938" y="450"/>
                </a:cxn>
                <a:cxn ang="0">
                  <a:pos x="944" y="478"/>
                </a:cxn>
                <a:cxn ang="0">
                  <a:pos x="923" y="503"/>
                </a:cxn>
                <a:cxn ang="0">
                  <a:pos x="906" y="549"/>
                </a:cxn>
                <a:cxn ang="0">
                  <a:pos x="896" y="597"/>
                </a:cxn>
                <a:cxn ang="0">
                  <a:pos x="919" y="659"/>
                </a:cxn>
                <a:cxn ang="0">
                  <a:pos x="963" y="699"/>
                </a:cxn>
                <a:cxn ang="0">
                  <a:pos x="1023" y="701"/>
                </a:cxn>
                <a:cxn ang="0">
                  <a:pos x="1065" y="684"/>
                </a:cxn>
                <a:cxn ang="0">
                  <a:pos x="1099" y="638"/>
                </a:cxn>
                <a:cxn ang="0">
                  <a:pos x="1107" y="584"/>
                </a:cxn>
                <a:cxn ang="0">
                  <a:pos x="1099" y="536"/>
                </a:cxn>
                <a:cxn ang="0">
                  <a:pos x="1074" y="496"/>
                </a:cxn>
                <a:cxn ang="0">
                  <a:pos x="1071" y="455"/>
                </a:cxn>
                <a:cxn ang="0">
                  <a:pos x="1073" y="450"/>
                </a:cxn>
                <a:cxn ang="0">
                  <a:pos x="1335" y="450"/>
                </a:cxn>
              </a:cxnLst>
              <a:rect l="0" t="0" r="r" b="b"/>
              <a:pathLst>
                <a:path w="1639" h="1234">
                  <a:moveTo>
                    <a:pt x="1335" y="450"/>
                  </a:moveTo>
                  <a:lnTo>
                    <a:pt x="1335" y="734"/>
                  </a:lnTo>
                  <a:lnTo>
                    <a:pt x="1351" y="762"/>
                  </a:lnTo>
                  <a:lnTo>
                    <a:pt x="1393" y="780"/>
                  </a:lnTo>
                  <a:lnTo>
                    <a:pt x="1435" y="776"/>
                  </a:lnTo>
                  <a:lnTo>
                    <a:pt x="1472" y="751"/>
                  </a:lnTo>
                  <a:lnTo>
                    <a:pt x="1520" y="743"/>
                  </a:lnTo>
                  <a:lnTo>
                    <a:pt x="1575" y="751"/>
                  </a:lnTo>
                  <a:lnTo>
                    <a:pt x="1620" y="785"/>
                  </a:lnTo>
                  <a:lnTo>
                    <a:pt x="1639" y="828"/>
                  </a:lnTo>
                  <a:lnTo>
                    <a:pt x="1635" y="887"/>
                  </a:lnTo>
                  <a:lnTo>
                    <a:pt x="1596" y="931"/>
                  </a:lnTo>
                  <a:lnTo>
                    <a:pt x="1535" y="954"/>
                  </a:lnTo>
                  <a:lnTo>
                    <a:pt x="1487" y="945"/>
                  </a:lnTo>
                  <a:lnTo>
                    <a:pt x="1441" y="925"/>
                  </a:lnTo>
                  <a:lnTo>
                    <a:pt x="1418" y="906"/>
                  </a:lnTo>
                  <a:lnTo>
                    <a:pt x="1385" y="912"/>
                  </a:lnTo>
                  <a:lnTo>
                    <a:pt x="1345" y="948"/>
                  </a:lnTo>
                  <a:lnTo>
                    <a:pt x="1343" y="991"/>
                  </a:lnTo>
                  <a:lnTo>
                    <a:pt x="1343" y="1234"/>
                  </a:lnTo>
                  <a:lnTo>
                    <a:pt x="0" y="1234"/>
                  </a:lnTo>
                  <a:lnTo>
                    <a:pt x="0" y="0"/>
                  </a:lnTo>
                  <a:lnTo>
                    <a:pt x="188" y="0"/>
                  </a:lnTo>
                  <a:lnTo>
                    <a:pt x="211" y="25"/>
                  </a:lnTo>
                  <a:lnTo>
                    <a:pt x="216" y="58"/>
                  </a:lnTo>
                  <a:lnTo>
                    <a:pt x="195" y="83"/>
                  </a:lnTo>
                  <a:lnTo>
                    <a:pt x="178" y="129"/>
                  </a:lnTo>
                  <a:lnTo>
                    <a:pt x="168" y="177"/>
                  </a:lnTo>
                  <a:lnTo>
                    <a:pt x="192" y="237"/>
                  </a:lnTo>
                  <a:lnTo>
                    <a:pt x="236" y="277"/>
                  </a:lnTo>
                  <a:lnTo>
                    <a:pt x="295" y="279"/>
                  </a:lnTo>
                  <a:lnTo>
                    <a:pt x="337" y="261"/>
                  </a:lnTo>
                  <a:lnTo>
                    <a:pt x="372" y="215"/>
                  </a:lnTo>
                  <a:lnTo>
                    <a:pt x="380" y="162"/>
                  </a:lnTo>
                  <a:lnTo>
                    <a:pt x="372" y="114"/>
                  </a:lnTo>
                  <a:lnTo>
                    <a:pt x="347" y="77"/>
                  </a:lnTo>
                  <a:lnTo>
                    <a:pt x="343" y="35"/>
                  </a:lnTo>
                  <a:lnTo>
                    <a:pt x="355" y="0"/>
                  </a:lnTo>
                  <a:lnTo>
                    <a:pt x="884" y="0"/>
                  </a:lnTo>
                  <a:lnTo>
                    <a:pt x="884" y="450"/>
                  </a:lnTo>
                  <a:lnTo>
                    <a:pt x="938" y="450"/>
                  </a:lnTo>
                  <a:lnTo>
                    <a:pt x="944" y="478"/>
                  </a:lnTo>
                  <a:lnTo>
                    <a:pt x="923" y="503"/>
                  </a:lnTo>
                  <a:lnTo>
                    <a:pt x="906" y="549"/>
                  </a:lnTo>
                  <a:lnTo>
                    <a:pt x="896" y="597"/>
                  </a:lnTo>
                  <a:lnTo>
                    <a:pt x="919" y="659"/>
                  </a:lnTo>
                  <a:lnTo>
                    <a:pt x="963" y="699"/>
                  </a:lnTo>
                  <a:lnTo>
                    <a:pt x="1023" y="701"/>
                  </a:lnTo>
                  <a:lnTo>
                    <a:pt x="1065" y="684"/>
                  </a:lnTo>
                  <a:lnTo>
                    <a:pt x="1099" y="638"/>
                  </a:lnTo>
                  <a:lnTo>
                    <a:pt x="1107" y="584"/>
                  </a:lnTo>
                  <a:lnTo>
                    <a:pt x="1099" y="536"/>
                  </a:lnTo>
                  <a:lnTo>
                    <a:pt x="1074" y="496"/>
                  </a:lnTo>
                  <a:lnTo>
                    <a:pt x="1071" y="455"/>
                  </a:lnTo>
                  <a:lnTo>
                    <a:pt x="1073" y="450"/>
                  </a:lnTo>
                  <a:lnTo>
                    <a:pt x="1335" y="450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0">
              <a:schemeClr val="accent1"/>
            </a:lnRef>
            <a:fillRef idx="3">
              <a:schemeClr val="accent1"/>
            </a:fillRef>
            <a:effectRef idx="3">
              <a:schemeClr val="accent1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62480" name="TextBox 17"/>
            <p:cNvSpPr txBox="1">
              <a:spLocks noChangeArrowheads="1"/>
            </p:cNvSpPr>
            <p:nvPr/>
          </p:nvSpPr>
          <p:spPr bwMode="auto">
            <a:xfrm>
              <a:off x="2288070" y="5541043"/>
              <a:ext cx="1103459" cy="4616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pt-BR" sz="2400" b="1">
                  <a:solidFill>
                    <a:schemeClr val="bg1"/>
                  </a:solidFill>
                  <a:latin typeface="Calibri" pitchFamily="34" charset="0"/>
                </a:rPr>
                <a:t>Results</a:t>
              </a:r>
            </a:p>
          </p:txBody>
        </p:sp>
      </p:grpSp>
      <p:grpSp>
        <p:nvGrpSpPr>
          <p:cNvPr id="38" name="Group 30"/>
          <p:cNvGrpSpPr>
            <a:grpSpLocks/>
          </p:cNvGrpSpPr>
          <p:nvPr/>
        </p:nvGrpSpPr>
        <p:grpSpPr bwMode="auto">
          <a:xfrm>
            <a:off x="4167188" y="3165475"/>
            <a:ext cx="2451100" cy="2443163"/>
            <a:chOff x="3322114" y="2670076"/>
            <a:chExt cx="2450885" cy="2444023"/>
          </a:xfrm>
        </p:grpSpPr>
        <p:sp>
          <p:nvSpPr>
            <p:cNvPr id="39" name="Freeform 6"/>
            <p:cNvSpPr>
              <a:spLocks/>
            </p:cNvSpPr>
            <p:nvPr/>
          </p:nvSpPr>
          <p:spPr bwMode="gray">
            <a:xfrm>
              <a:off x="3322114" y="2670076"/>
              <a:ext cx="2450885" cy="2444023"/>
            </a:xfrm>
            <a:custGeom>
              <a:avLst/>
              <a:gdLst/>
              <a:ahLst/>
              <a:cxnLst>
                <a:cxn ang="0">
                  <a:pos x="307" y="1176"/>
                </a:cxn>
                <a:cxn ang="0">
                  <a:pos x="269" y="1247"/>
                </a:cxn>
                <a:cxn ang="0">
                  <a:pos x="282" y="1357"/>
                </a:cxn>
                <a:cxn ang="0">
                  <a:pos x="386" y="1399"/>
                </a:cxn>
                <a:cxn ang="0">
                  <a:pos x="462" y="1336"/>
                </a:cxn>
                <a:cxn ang="0">
                  <a:pos x="462" y="1234"/>
                </a:cxn>
                <a:cxn ang="0">
                  <a:pos x="434" y="1153"/>
                </a:cxn>
                <a:cxn ang="0">
                  <a:pos x="1148" y="1148"/>
                </a:cxn>
                <a:cxn ang="0">
                  <a:pos x="1180" y="1096"/>
                </a:cxn>
                <a:cxn ang="0">
                  <a:pos x="1251" y="1134"/>
                </a:cxn>
                <a:cxn ang="0">
                  <a:pos x="1359" y="1121"/>
                </a:cxn>
                <a:cxn ang="0">
                  <a:pos x="1401" y="1017"/>
                </a:cxn>
                <a:cxn ang="0">
                  <a:pos x="1338" y="940"/>
                </a:cxn>
                <a:cxn ang="0">
                  <a:pos x="1236" y="940"/>
                </a:cxn>
                <a:cxn ang="0">
                  <a:pos x="1157" y="969"/>
                </a:cxn>
                <a:cxn ang="0">
                  <a:pos x="1148" y="247"/>
                </a:cxn>
                <a:cxn ang="0">
                  <a:pos x="1084" y="221"/>
                </a:cxn>
                <a:cxn ang="0">
                  <a:pos x="1123" y="150"/>
                </a:cxn>
                <a:cxn ang="0">
                  <a:pos x="1109" y="42"/>
                </a:cxn>
                <a:cxn ang="0">
                  <a:pos x="1006" y="0"/>
                </a:cxn>
                <a:cxn ang="0">
                  <a:pos x="927" y="63"/>
                </a:cxn>
                <a:cxn ang="0">
                  <a:pos x="927" y="165"/>
                </a:cxn>
                <a:cxn ang="0">
                  <a:pos x="958" y="244"/>
                </a:cxn>
                <a:cxn ang="0">
                  <a:pos x="247" y="247"/>
                </a:cxn>
                <a:cxn ang="0">
                  <a:pos x="221" y="332"/>
                </a:cxn>
                <a:cxn ang="0">
                  <a:pos x="150" y="294"/>
                </a:cxn>
                <a:cxn ang="0">
                  <a:pos x="42" y="307"/>
                </a:cxn>
                <a:cxn ang="0">
                  <a:pos x="0" y="411"/>
                </a:cxn>
                <a:cxn ang="0">
                  <a:pos x="63" y="487"/>
                </a:cxn>
                <a:cxn ang="0">
                  <a:pos x="165" y="487"/>
                </a:cxn>
                <a:cxn ang="0">
                  <a:pos x="244" y="459"/>
                </a:cxn>
                <a:cxn ang="0">
                  <a:pos x="247" y="1148"/>
                </a:cxn>
              </a:cxnLst>
              <a:rect l="0" t="0" r="r" b="b"/>
              <a:pathLst>
                <a:path w="1401" h="1399">
                  <a:moveTo>
                    <a:pt x="301" y="1148"/>
                  </a:moveTo>
                  <a:lnTo>
                    <a:pt x="307" y="1176"/>
                  </a:lnTo>
                  <a:lnTo>
                    <a:pt x="286" y="1201"/>
                  </a:lnTo>
                  <a:lnTo>
                    <a:pt x="269" y="1247"/>
                  </a:lnTo>
                  <a:lnTo>
                    <a:pt x="259" y="1295"/>
                  </a:lnTo>
                  <a:lnTo>
                    <a:pt x="282" y="1357"/>
                  </a:lnTo>
                  <a:lnTo>
                    <a:pt x="326" y="1397"/>
                  </a:lnTo>
                  <a:lnTo>
                    <a:pt x="386" y="1399"/>
                  </a:lnTo>
                  <a:lnTo>
                    <a:pt x="428" y="1382"/>
                  </a:lnTo>
                  <a:lnTo>
                    <a:pt x="462" y="1336"/>
                  </a:lnTo>
                  <a:lnTo>
                    <a:pt x="470" y="1282"/>
                  </a:lnTo>
                  <a:lnTo>
                    <a:pt x="462" y="1234"/>
                  </a:lnTo>
                  <a:lnTo>
                    <a:pt x="437" y="1194"/>
                  </a:lnTo>
                  <a:lnTo>
                    <a:pt x="434" y="1153"/>
                  </a:lnTo>
                  <a:lnTo>
                    <a:pt x="436" y="1148"/>
                  </a:lnTo>
                  <a:lnTo>
                    <a:pt x="1148" y="1148"/>
                  </a:lnTo>
                  <a:lnTo>
                    <a:pt x="1148" y="1101"/>
                  </a:lnTo>
                  <a:lnTo>
                    <a:pt x="1180" y="1096"/>
                  </a:lnTo>
                  <a:lnTo>
                    <a:pt x="1205" y="1117"/>
                  </a:lnTo>
                  <a:lnTo>
                    <a:pt x="1251" y="1134"/>
                  </a:lnTo>
                  <a:lnTo>
                    <a:pt x="1299" y="1144"/>
                  </a:lnTo>
                  <a:lnTo>
                    <a:pt x="1359" y="1121"/>
                  </a:lnTo>
                  <a:lnTo>
                    <a:pt x="1399" y="1077"/>
                  </a:lnTo>
                  <a:lnTo>
                    <a:pt x="1401" y="1017"/>
                  </a:lnTo>
                  <a:lnTo>
                    <a:pt x="1384" y="975"/>
                  </a:lnTo>
                  <a:lnTo>
                    <a:pt x="1338" y="940"/>
                  </a:lnTo>
                  <a:lnTo>
                    <a:pt x="1284" y="933"/>
                  </a:lnTo>
                  <a:lnTo>
                    <a:pt x="1236" y="940"/>
                  </a:lnTo>
                  <a:lnTo>
                    <a:pt x="1197" y="965"/>
                  </a:lnTo>
                  <a:lnTo>
                    <a:pt x="1157" y="969"/>
                  </a:lnTo>
                  <a:lnTo>
                    <a:pt x="1148" y="967"/>
                  </a:lnTo>
                  <a:lnTo>
                    <a:pt x="1148" y="247"/>
                  </a:lnTo>
                  <a:lnTo>
                    <a:pt x="1088" y="247"/>
                  </a:lnTo>
                  <a:lnTo>
                    <a:pt x="1084" y="221"/>
                  </a:lnTo>
                  <a:lnTo>
                    <a:pt x="1105" y="196"/>
                  </a:lnTo>
                  <a:lnTo>
                    <a:pt x="1123" y="150"/>
                  </a:lnTo>
                  <a:lnTo>
                    <a:pt x="1132" y="102"/>
                  </a:lnTo>
                  <a:lnTo>
                    <a:pt x="1109" y="42"/>
                  </a:lnTo>
                  <a:lnTo>
                    <a:pt x="1063" y="2"/>
                  </a:lnTo>
                  <a:lnTo>
                    <a:pt x="1006" y="0"/>
                  </a:lnTo>
                  <a:lnTo>
                    <a:pt x="963" y="17"/>
                  </a:lnTo>
                  <a:lnTo>
                    <a:pt x="927" y="63"/>
                  </a:lnTo>
                  <a:lnTo>
                    <a:pt x="919" y="117"/>
                  </a:lnTo>
                  <a:lnTo>
                    <a:pt x="927" y="165"/>
                  </a:lnTo>
                  <a:lnTo>
                    <a:pt x="952" y="203"/>
                  </a:lnTo>
                  <a:lnTo>
                    <a:pt x="958" y="244"/>
                  </a:lnTo>
                  <a:lnTo>
                    <a:pt x="956" y="247"/>
                  </a:lnTo>
                  <a:lnTo>
                    <a:pt x="247" y="247"/>
                  </a:lnTo>
                  <a:lnTo>
                    <a:pt x="247" y="328"/>
                  </a:lnTo>
                  <a:lnTo>
                    <a:pt x="221" y="332"/>
                  </a:lnTo>
                  <a:lnTo>
                    <a:pt x="196" y="311"/>
                  </a:lnTo>
                  <a:lnTo>
                    <a:pt x="150" y="294"/>
                  </a:lnTo>
                  <a:lnTo>
                    <a:pt x="102" y="284"/>
                  </a:lnTo>
                  <a:lnTo>
                    <a:pt x="42" y="307"/>
                  </a:lnTo>
                  <a:lnTo>
                    <a:pt x="2" y="353"/>
                  </a:lnTo>
                  <a:lnTo>
                    <a:pt x="0" y="411"/>
                  </a:lnTo>
                  <a:lnTo>
                    <a:pt x="17" y="453"/>
                  </a:lnTo>
                  <a:lnTo>
                    <a:pt x="63" y="487"/>
                  </a:lnTo>
                  <a:lnTo>
                    <a:pt x="117" y="497"/>
                  </a:lnTo>
                  <a:lnTo>
                    <a:pt x="165" y="487"/>
                  </a:lnTo>
                  <a:lnTo>
                    <a:pt x="203" y="462"/>
                  </a:lnTo>
                  <a:lnTo>
                    <a:pt x="244" y="459"/>
                  </a:lnTo>
                  <a:lnTo>
                    <a:pt x="247" y="460"/>
                  </a:lnTo>
                  <a:lnTo>
                    <a:pt x="247" y="1148"/>
                  </a:lnTo>
                  <a:lnTo>
                    <a:pt x="301" y="1148"/>
                  </a:ln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0">
              <a:schemeClr val="accent2"/>
            </a:lnRef>
            <a:fillRef idx="3">
              <a:schemeClr val="accent2"/>
            </a:fillRef>
            <a:effectRef idx="3">
              <a:schemeClr val="accent2"/>
            </a:effectRef>
            <a:fontRef idx="minor">
              <a:schemeClr val="lt1"/>
            </a:fontRef>
          </p:style>
          <p:txBody>
            <a:bodyPr lIns="0" tIns="0" rIns="0" bIns="0" anchor="ctr" anchorCtr="1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pt-BR"/>
            </a:p>
          </p:txBody>
        </p:sp>
        <p:sp>
          <p:nvSpPr>
            <p:cNvPr id="62476" name="TextBox 18"/>
            <p:cNvSpPr txBox="1">
              <a:spLocks noChangeArrowheads="1"/>
            </p:cNvSpPr>
            <p:nvPr/>
          </p:nvSpPr>
          <p:spPr bwMode="auto">
            <a:xfrm>
              <a:off x="3892023" y="3366068"/>
              <a:ext cx="1313386" cy="10160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pt-BR" sz="2000" b="1">
                  <a:solidFill>
                    <a:schemeClr val="bg1"/>
                  </a:solidFill>
                  <a:latin typeface="Calibri" pitchFamily="34" charset="0"/>
                </a:rPr>
                <a:t>Well-</a:t>
              </a:r>
            </a:p>
            <a:p>
              <a:pPr algn="ctr"/>
              <a:r>
                <a:rPr lang="pt-BR" sz="2000" b="1">
                  <a:solidFill>
                    <a:schemeClr val="bg1"/>
                  </a:solidFill>
                  <a:latin typeface="Calibri" pitchFamily="34" charset="0"/>
                </a:rPr>
                <a:t>structured</a:t>
              </a:r>
            </a:p>
            <a:p>
              <a:pPr algn="ctr"/>
              <a:r>
                <a:rPr lang="pt-BR" sz="2000" b="1">
                  <a:solidFill>
                    <a:schemeClr val="bg1"/>
                  </a:solidFill>
                  <a:latin typeface="Calibri" pitchFamily="34" charset="0"/>
                </a:rPr>
                <a:t>Project</a:t>
              </a:r>
            </a:p>
          </p:txBody>
        </p:sp>
      </p:grpSp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1st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91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4038600" cy="4525963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INDICATORS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PROJECTS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SHOCK’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13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63505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sp>
        <p:nvSpPr>
          <p:cNvPr id="15" name="Retângulo de cantos arredondados 14"/>
          <p:cNvSpPr/>
          <p:nvPr/>
        </p:nvSpPr>
        <p:spPr>
          <a:xfrm>
            <a:off x="4643438" y="1628775"/>
            <a:ext cx="4105275" cy="2087563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en-US" sz="4400">
                <a:solidFill>
                  <a:srgbClr val="FFFFFF"/>
                </a:solidFill>
              </a:rPr>
              <a:t>CHALLENGE:</a:t>
            </a:r>
          </a:p>
          <a:p>
            <a:pPr algn="ctr"/>
            <a:r>
              <a:rPr lang="en-US" sz="2400">
                <a:solidFill>
                  <a:srgbClr val="FFFFFF"/>
                </a:solidFill>
              </a:rPr>
              <a:t>to strengthen  the idea of productivity based on objective criteria </a:t>
            </a:r>
          </a:p>
          <a:p>
            <a:pPr algn="ctr"/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1st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smtClean="0">
                <a:solidFill>
                  <a:srgbClr val="008000"/>
                </a:solidFill>
              </a:rPr>
              <a:t>Contents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smtClean="0">
                <a:solidFill>
                  <a:srgbClr val="595959"/>
                </a:solidFill>
              </a:rPr>
              <a:t>Result’s Agreement</a:t>
            </a:r>
          </a:p>
          <a:p>
            <a:pPr lvl="1"/>
            <a:r>
              <a:rPr lang="pt-BR" i="1" smtClean="0">
                <a:solidFill>
                  <a:srgbClr val="595959"/>
                </a:solidFill>
              </a:rPr>
              <a:t>Acordo de Resultados</a:t>
            </a:r>
            <a:r>
              <a:rPr lang="pt-BR" smtClean="0">
                <a:solidFill>
                  <a:srgbClr val="595959"/>
                </a:solidFill>
              </a:rPr>
              <a:t> of 1st Stage</a:t>
            </a:r>
          </a:p>
          <a:p>
            <a:pPr lvl="1"/>
            <a:r>
              <a:rPr lang="pt-BR" i="1" smtClean="0"/>
              <a:t>Acordo de Resultados</a:t>
            </a:r>
            <a:r>
              <a:rPr lang="pt-BR" smtClean="0"/>
              <a:t> of 2nd Stage</a:t>
            </a:r>
          </a:p>
          <a:p>
            <a:r>
              <a:rPr lang="pt-BR" smtClean="0">
                <a:solidFill>
                  <a:srgbClr val="7F7F7F"/>
                </a:solidFill>
              </a:rPr>
              <a:t>Individual Performance Evaluation</a:t>
            </a:r>
          </a:p>
          <a:p>
            <a:r>
              <a:rPr lang="pt-BR" smtClean="0">
                <a:solidFill>
                  <a:srgbClr val="7F7F7F"/>
                </a:solidFill>
              </a:rPr>
              <a:t>Governance and Coordination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i="1" smtClean="0">
                <a:solidFill>
                  <a:srgbClr val="008000"/>
                </a:solidFill>
              </a:rPr>
              <a:t>Acordo de Resultados</a:t>
            </a:r>
            <a:r>
              <a:rPr lang="pt-BR" sz="3600" b="1" smtClean="0">
                <a:solidFill>
                  <a:srgbClr val="008000"/>
                </a:solidFill>
              </a:rPr>
              <a:t> of 2nd Stage</a:t>
            </a:r>
          </a:p>
        </p:txBody>
      </p:sp>
      <p:sp>
        <p:nvSpPr>
          <p:cNvPr id="65538" name="Espaço Reservado para Conteúdo 9"/>
          <p:cNvSpPr>
            <a:spLocks noGrp="1"/>
          </p:cNvSpPr>
          <p:nvPr>
            <p:ph sz="half" idx="1"/>
          </p:nvPr>
        </p:nvSpPr>
        <p:spPr>
          <a:xfrm>
            <a:off x="457200" y="2532063"/>
            <a:ext cx="4038600" cy="3921125"/>
          </a:xfrm>
        </p:spPr>
        <p:txBody>
          <a:bodyPr anchor="ctr" anchorCtr="1"/>
          <a:lstStyle/>
          <a:p>
            <a:pPr>
              <a:spcBef>
                <a:spcPct val="35000"/>
              </a:spcBef>
              <a:spcAft>
                <a:spcPct val="35000"/>
              </a:spcAft>
            </a:pPr>
            <a:r>
              <a:rPr lang="en-US" smtClean="0"/>
              <a:t>Synthesis of the general policy objectives and the main strategies.</a:t>
            </a:r>
          </a:p>
          <a:p>
            <a:pPr>
              <a:spcBef>
                <a:spcPct val="35000"/>
              </a:spcBef>
              <a:spcAft>
                <a:spcPct val="35000"/>
              </a:spcAft>
            </a:pPr>
            <a:r>
              <a:rPr lang="en-US" smtClean="0"/>
              <a:t>Goals generate a direct impact on society.</a:t>
            </a:r>
            <a:endParaRPr lang="pt-BR" smtClean="0"/>
          </a:p>
        </p:txBody>
      </p:sp>
      <p:sp>
        <p:nvSpPr>
          <p:cNvPr id="65539" name="Espaço Reservado para Conteúdo 10"/>
          <p:cNvSpPr>
            <a:spLocks noGrp="1"/>
          </p:cNvSpPr>
          <p:nvPr>
            <p:ph sz="half" idx="2"/>
          </p:nvPr>
        </p:nvSpPr>
        <p:spPr>
          <a:xfrm>
            <a:off x="4648200" y="2387600"/>
            <a:ext cx="4038600" cy="3921125"/>
          </a:xfrm>
        </p:spPr>
        <p:txBody>
          <a:bodyPr anchor="ctr" anchorCtr="1"/>
          <a:lstStyle/>
          <a:p>
            <a:pPr>
              <a:spcBef>
                <a:spcPct val="35000"/>
              </a:spcBef>
              <a:spcAft>
                <a:spcPct val="35000"/>
              </a:spcAft>
            </a:pPr>
            <a:r>
              <a:rPr lang="en-US" smtClean="0"/>
              <a:t>Specifies the contribution of each work team for goals established.</a:t>
            </a:r>
          </a:p>
          <a:p>
            <a:pPr>
              <a:spcBef>
                <a:spcPct val="35000"/>
              </a:spcBef>
              <a:spcAft>
                <a:spcPct val="35000"/>
              </a:spcAft>
            </a:pPr>
            <a:r>
              <a:rPr lang="pt-BR" smtClean="0"/>
              <a:t>Internal goals for the servants.</a:t>
            </a:r>
          </a:p>
        </p:txBody>
      </p:sp>
      <p:sp>
        <p:nvSpPr>
          <p:cNvPr id="65540" name="CaixaDeTexto 4"/>
          <p:cNvSpPr txBox="1">
            <a:spLocks noChangeArrowheads="1"/>
          </p:cNvSpPr>
          <p:nvPr/>
        </p:nvSpPr>
        <p:spPr bwMode="auto">
          <a:xfrm>
            <a:off x="468313" y="1557338"/>
            <a:ext cx="82073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pt-BR" sz="3600" b="1">
                <a:solidFill>
                  <a:srgbClr val="C00000"/>
                </a:solidFill>
                <a:latin typeface="Calibri" pitchFamily="34" charset="0"/>
              </a:rPr>
              <a:t>1st Stage </a:t>
            </a:r>
            <a:r>
              <a:rPr lang="en-US" sz="3600" b="1">
                <a:solidFill>
                  <a:srgbClr val="C00000"/>
                </a:solidFill>
                <a:latin typeface="Calibri" pitchFamily="34" charset="0"/>
              </a:rPr>
              <a:t>×</a:t>
            </a:r>
            <a:r>
              <a:rPr lang="pt-BR" sz="3600" b="1">
                <a:solidFill>
                  <a:srgbClr val="C00000"/>
                </a:solidFill>
                <a:latin typeface="Calibri" pitchFamily="34" charset="0"/>
              </a:rPr>
              <a:t> 2nd Stage</a:t>
            </a:r>
            <a:endParaRPr lang="pt-BR" sz="3600" b="1">
              <a:solidFill>
                <a:srgbClr val="800000"/>
              </a:solidFill>
              <a:latin typeface="Calibri" pitchFamily="34" charset="0"/>
            </a:endParaRPr>
          </a:p>
        </p:txBody>
      </p:sp>
      <p:sp>
        <p:nvSpPr>
          <p:cNvPr id="17" name="Seta em curva para a direita 16"/>
          <p:cNvSpPr/>
          <p:nvPr/>
        </p:nvSpPr>
        <p:spPr>
          <a:xfrm>
            <a:off x="1619250" y="1844675"/>
            <a:ext cx="503238" cy="10080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  <p:sp>
        <p:nvSpPr>
          <p:cNvPr id="18" name="Seta em curva para a direita 17"/>
          <p:cNvSpPr/>
          <p:nvPr/>
        </p:nvSpPr>
        <p:spPr>
          <a:xfrm flipH="1">
            <a:off x="7092950" y="1844675"/>
            <a:ext cx="503238" cy="10080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Espaço Reservado para Conteúdo 12"/>
          <p:cNvSpPr>
            <a:spLocks noGrp="1"/>
          </p:cNvSpPr>
          <p:nvPr>
            <p:ph idx="1"/>
          </p:nvPr>
        </p:nvSpPr>
        <p:spPr>
          <a:xfrm>
            <a:off x="250825" y="2276475"/>
            <a:ext cx="8713788" cy="3849688"/>
          </a:xfrm>
        </p:spPr>
        <p:txBody>
          <a:bodyPr/>
          <a:lstStyle/>
          <a:p>
            <a:pPr>
              <a:spcAft>
                <a:spcPct val="10000"/>
              </a:spcAft>
            </a:pPr>
            <a:r>
              <a:rPr lang="pt-BR" smtClean="0"/>
              <a:t>Secretary: Social Defense</a:t>
            </a:r>
          </a:p>
          <a:p>
            <a:pPr lvl="1">
              <a:spcAft>
                <a:spcPct val="10000"/>
              </a:spcAft>
            </a:pPr>
            <a:r>
              <a:rPr lang="pt-BR" smtClean="0"/>
              <a:t>1st stage goals:</a:t>
            </a:r>
          </a:p>
          <a:p>
            <a:pPr lvl="2">
              <a:spcAft>
                <a:spcPct val="10000"/>
              </a:spcAft>
            </a:pPr>
            <a:r>
              <a:rPr lang="pt-BR" smtClean="0"/>
              <a:t>reduce the number of homicides</a:t>
            </a:r>
          </a:p>
          <a:p>
            <a:pPr lvl="2">
              <a:spcAft>
                <a:spcPct val="10000"/>
              </a:spcAft>
            </a:pPr>
            <a:r>
              <a:rPr lang="pt-BR" smtClean="0"/>
              <a:t>reduce violent crime rates </a:t>
            </a:r>
          </a:p>
          <a:p>
            <a:pPr lvl="1">
              <a:spcAft>
                <a:spcPct val="10000"/>
              </a:spcAft>
            </a:pPr>
            <a:r>
              <a:rPr lang="pt-BR" smtClean="0"/>
              <a:t>2nd stage goals:</a:t>
            </a:r>
          </a:p>
          <a:p>
            <a:pPr lvl="2">
              <a:spcAft>
                <a:spcPct val="10000"/>
              </a:spcAft>
            </a:pPr>
            <a:r>
              <a:rPr lang="en-US" smtClean="0"/>
              <a:t>number of firearms seized in each State region</a:t>
            </a:r>
          </a:p>
          <a:p>
            <a:pPr lvl="2">
              <a:spcAft>
                <a:spcPct val="10000"/>
              </a:spcAft>
            </a:pPr>
            <a:r>
              <a:rPr lang="en-US" smtClean="0"/>
              <a:t>number of police investigations reported in each region</a:t>
            </a:r>
            <a:endParaRPr lang="pt-BR" smtClean="0"/>
          </a:p>
        </p:txBody>
      </p:sp>
      <p:sp>
        <p:nvSpPr>
          <p:cNvPr id="66563" name="CaixaDeTexto 4"/>
          <p:cNvSpPr txBox="1">
            <a:spLocks noChangeArrowheads="1"/>
          </p:cNvSpPr>
          <p:nvPr/>
        </p:nvSpPr>
        <p:spPr bwMode="auto">
          <a:xfrm>
            <a:off x="468313" y="1557338"/>
            <a:ext cx="82073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600" b="1">
                <a:solidFill>
                  <a:srgbClr val="C00000"/>
                </a:solidFill>
                <a:latin typeface="Calibri" pitchFamily="34" charset="0"/>
              </a:rPr>
              <a:t>Example: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2nd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de cantos arredondados 6"/>
          <p:cNvSpPr/>
          <p:nvPr/>
        </p:nvSpPr>
        <p:spPr>
          <a:xfrm>
            <a:off x="2627313" y="2205038"/>
            <a:ext cx="4105275" cy="1728787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pt-BR" sz="3600">
                <a:solidFill>
                  <a:srgbClr val="FFFFFF"/>
                </a:solidFill>
              </a:rPr>
              <a:t>ACHIEVEMENT:</a:t>
            </a:r>
          </a:p>
          <a:p>
            <a:pPr algn="ctr"/>
            <a:r>
              <a:rPr lang="pt-BR" sz="2400">
                <a:solidFill>
                  <a:srgbClr val="FFFFFF"/>
                </a:solidFill>
              </a:rPr>
              <a:t>dissemination of a results’ culture among public servants</a:t>
            </a:r>
          </a:p>
        </p:txBody>
      </p:sp>
      <p:sp>
        <p:nvSpPr>
          <p:cNvPr id="8" name="Retângulo de cantos arredondados 7"/>
          <p:cNvSpPr/>
          <p:nvPr/>
        </p:nvSpPr>
        <p:spPr>
          <a:xfrm>
            <a:off x="2555875" y="4292600"/>
            <a:ext cx="4464050" cy="194468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anchorCtr="1"/>
          <a:lstStyle/>
          <a:p>
            <a:pPr marL="85725" indent="-85725" algn="ctr"/>
            <a:r>
              <a:rPr lang="pt-BR" sz="3600">
                <a:solidFill>
                  <a:srgbClr val="FFFFFF"/>
                </a:solidFill>
              </a:rPr>
              <a:t>CHALLENGES:</a:t>
            </a:r>
          </a:p>
          <a:p>
            <a:pPr marL="85725" indent="-85725">
              <a:buFontTx/>
              <a:buChar char="-"/>
            </a:pPr>
            <a:r>
              <a:rPr lang="pt-BR" sz="2400">
                <a:solidFill>
                  <a:srgbClr val="FFFFFF"/>
                </a:solidFill>
              </a:rPr>
              <a:t>definition of team works</a:t>
            </a:r>
          </a:p>
          <a:p>
            <a:pPr marL="85725" indent="-85725">
              <a:buFontTx/>
              <a:buChar char="-"/>
            </a:pPr>
            <a:r>
              <a:rPr lang="pt-BR" sz="2400">
                <a:solidFill>
                  <a:srgbClr val="FFFFFF"/>
                </a:solidFill>
              </a:rPr>
              <a:t>avoid system becoming too big and complex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60350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2nd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smtClean="0">
                <a:solidFill>
                  <a:srgbClr val="008000"/>
                </a:solidFill>
              </a:rPr>
              <a:t>Contents 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smtClean="0">
                <a:solidFill>
                  <a:srgbClr val="7F7F7F"/>
                </a:solidFill>
              </a:rPr>
              <a:t>Result’s Agreement</a:t>
            </a:r>
          </a:p>
          <a:p>
            <a:pPr lvl="1"/>
            <a:r>
              <a:rPr lang="pt-BR" i="1" smtClean="0">
                <a:solidFill>
                  <a:srgbClr val="7F7F7F"/>
                </a:solidFill>
              </a:rPr>
              <a:t>Acordo de Resultados</a:t>
            </a:r>
            <a:r>
              <a:rPr lang="pt-BR" smtClean="0">
                <a:solidFill>
                  <a:srgbClr val="7F7F7F"/>
                </a:solidFill>
              </a:rPr>
              <a:t> of 1st Stage</a:t>
            </a:r>
          </a:p>
          <a:p>
            <a:pPr lvl="1"/>
            <a:r>
              <a:rPr lang="pt-BR" i="1" smtClean="0">
                <a:solidFill>
                  <a:srgbClr val="7F7F7F"/>
                </a:solidFill>
              </a:rPr>
              <a:t>Acordo de Resultados</a:t>
            </a:r>
            <a:r>
              <a:rPr lang="pt-BR" smtClean="0">
                <a:solidFill>
                  <a:srgbClr val="7F7F7F"/>
                </a:solidFill>
              </a:rPr>
              <a:t> of 2nd Stage</a:t>
            </a:r>
          </a:p>
          <a:p>
            <a:r>
              <a:rPr lang="pt-BR" smtClean="0"/>
              <a:t>Individual Performance Evaluation</a:t>
            </a:r>
          </a:p>
          <a:p>
            <a:r>
              <a:rPr lang="pt-BR" smtClean="0">
                <a:solidFill>
                  <a:srgbClr val="7F7F7F"/>
                </a:solidFill>
              </a:rPr>
              <a:t>Governance and Coordination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smtClean="0">
                <a:solidFill>
                  <a:srgbClr val="008000"/>
                </a:solidFill>
              </a:rPr>
              <a:t>Individual Performance Evaluation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spcBef>
                <a:spcPct val="35000"/>
              </a:spcBef>
              <a:spcAft>
                <a:spcPct val="25000"/>
              </a:spcAft>
            </a:pPr>
            <a:r>
              <a:rPr lang="pt-BR" sz="2800" smtClean="0"/>
              <a:t>A tool to </a:t>
            </a:r>
            <a:r>
              <a:rPr lang="pt-BR" sz="2800" b="1" smtClean="0"/>
              <a:t>encourage productivity</a:t>
            </a:r>
            <a:r>
              <a:rPr lang="pt-BR" sz="2800" smtClean="0"/>
              <a:t> of civil servants.</a:t>
            </a:r>
          </a:p>
          <a:p>
            <a:pPr>
              <a:spcBef>
                <a:spcPct val="35000"/>
              </a:spcBef>
              <a:spcAft>
                <a:spcPct val="25000"/>
              </a:spcAft>
            </a:pPr>
            <a:r>
              <a:rPr lang="pt-BR" sz="2800" smtClean="0"/>
              <a:t>However, there is a trend towards weaker contracting and assessment, reducing the incentive mechanism.</a:t>
            </a:r>
          </a:p>
          <a:p>
            <a:pPr>
              <a:spcBef>
                <a:spcPct val="35000"/>
              </a:spcBef>
              <a:spcAft>
                <a:spcPct val="25000"/>
              </a:spcAft>
            </a:pPr>
            <a:r>
              <a:rPr lang="pt-BR" sz="2800" smtClean="0"/>
              <a:t>To reinforce the encouragement for productivity at strategic areas and structural projects, </a:t>
            </a:r>
            <a:r>
              <a:rPr lang="pt-BR" sz="2800" b="1" smtClean="0"/>
              <a:t>public entrepreneurs</a:t>
            </a:r>
            <a:r>
              <a:rPr lang="pt-BR" sz="2800" smtClean="0"/>
              <a:t> undergo a rigorous evaluation process.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smtClean="0">
                <a:solidFill>
                  <a:srgbClr val="008000"/>
                </a:solidFill>
              </a:rPr>
              <a:t>Contents</a:t>
            </a:r>
          </a:p>
        </p:txBody>
      </p:sp>
      <p:sp>
        <p:nvSpPr>
          <p:cNvPr id="52226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r>
              <a:rPr lang="pt-BR" smtClean="0"/>
              <a:t>Result’s Agreement </a:t>
            </a:r>
          </a:p>
          <a:p>
            <a:pPr lvl="1"/>
            <a:r>
              <a:rPr lang="pt-BR" i="1" smtClean="0"/>
              <a:t>Acordo de Resultados</a:t>
            </a:r>
            <a:r>
              <a:rPr lang="pt-BR" smtClean="0"/>
              <a:t> of 1st Stage</a:t>
            </a:r>
          </a:p>
          <a:p>
            <a:pPr lvl="1"/>
            <a:r>
              <a:rPr lang="pt-BR" i="1" smtClean="0"/>
              <a:t>Acordo de Resultados</a:t>
            </a:r>
            <a:r>
              <a:rPr lang="pt-BR" smtClean="0"/>
              <a:t> of 2nd Stage</a:t>
            </a:r>
          </a:p>
          <a:p>
            <a:r>
              <a:rPr lang="pt-BR" smtClean="0"/>
              <a:t>Individual Performance Evaluation</a:t>
            </a:r>
          </a:p>
          <a:p>
            <a:r>
              <a:rPr lang="pt-BR" smtClean="0"/>
              <a:t>Governance and Coordination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95288" y="2349500"/>
            <a:ext cx="8435975" cy="3887788"/>
          </a:xfrm>
        </p:spPr>
        <p:txBody>
          <a:bodyPr>
            <a:normAutofit/>
          </a:bodyPr>
          <a:lstStyle/>
          <a:p>
            <a:pPr>
              <a:spcBef>
                <a:spcPct val="30000"/>
              </a:spcBef>
              <a:spcAft>
                <a:spcPct val="20000"/>
              </a:spcAft>
            </a:pPr>
            <a:r>
              <a:rPr lang="pt-BR" sz="2800" smtClean="0"/>
              <a:t>Are allocated at strategic positions of the State.</a:t>
            </a:r>
          </a:p>
          <a:p>
            <a:pPr>
              <a:spcBef>
                <a:spcPct val="30000"/>
              </a:spcBef>
              <a:spcAft>
                <a:spcPct val="20000"/>
              </a:spcAft>
            </a:pPr>
            <a:r>
              <a:rPr lang="en-US" sz="2800" smtClean="0"/>
              <a:t>Performances are monitored periodically through:</a:t>
            </a:r>
          </a:p>
          <a:p>
            <a:pPr lvl="1">
              <a:spcBef>
                <a:spcPct val="15000"/>
              </a:spcBef>
              <a:spcAft>
                <a:spcPct val="5000"/>
              </a:spcAft>
            </a:pPr>
            <a:r>
              <a:rPr lang="en-US" smtClean="0"/>
              <a:t>an initial follow-up;</a:t>
            </a:r>
          </a:p>
          <a:p>
            <a:pPr lvl="1">
              <a:spcBef>
                <a:spcPct val="15000"/>
              </a:spcBef>
              <a:spcAft>
                <a:spcPct val="5000"/>
              </a:spcAft>
            </a:pPr>
            <a:r>
              <a:rPr lang="en-US" smtClean="0"/>
              <a:t>the </a:t>
            </a:r>
            <a:r>
              <a:rPr lang="en-US" b="1" smtClean="0"/>
              <a:t>Work Plan</a:t>
            </a:r>
            <a:r>
              <a:rPr lang="en-US" b="1" smtClean="0">
                <a:solidFill>
                  <a:srgbClr val="C00000"/>
                </a:solidFill>
              </a:rPr>
              <a:t> </a:t>
            </a:r>
            <a:r>
              <a:rPr lang="en-US" smtClean="0"/>
              <a:t>of the public entrepreneur;</a:t>
            </a:r>
          </a:p>
          <a:p>
            <a:pPr lvl="1">
              <a:spcBef>
                <a:spcPct val="15000"/>
              </a:spcBef>
              <a:spcAft>
                <a:spcPct val="5000"/>
              </a:spcAft>
            </a:pPr>
            <a:r>
              <a:rPr lang="en-US" smtClean="0"/>
              <a:t>frequent monitoring to be completed by the manager's supervisor;</a:t>
            </a:r>
          </a:p>
          <a:p>
            <a:pPr lvl="1">
              <a:spcBef>
                <a:spcPct val="15000"/>
              </a:spcBef>
              <a:spcAft>
                <a:spcPct val="5000"/>
              </a:spcAft>
            </a:pPr>
            <a:r>
              <a:rPr lang="en-US" smtClean="0"/>
              <a:t>continuous self-monitoring.</a:t>
            </a:r>
            <a:endParaRPr lang="pt-BR" smtClean="0"/>
          </a:p>
        </p:txBody>
      </p:sp>
      <p:sp>
        <p:nvSpPr>
          <p:cNvPr id="70659" name="CaixaDeTexto 3"/>
          <p:cNvSpPr txBox="1">
            <a:spLocks noChangeArrowheads="1"/>
          </p:cNvSpPr>
          <p:nvPr/>
        </p:nvSpPr>
        <p:spPr bwMode="auto">
          <a:xfrm>
            <a:off x="468313" y="1700213"/>
            <a:ext cx="8207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000" b="1">
                <a:latin typeface="Calibri" pitchFamily="34" charset="0"/>
              </a:rPr>
              <a:t>The Public Entrepreneurs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60350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Individual Performance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2349500"/>
            <a:ext cx="8229600" cy="424815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3000" smtClean="0"/>
              <a:t>Comprises:</a:t>
            </a:r>
          </a:p>
          <a:p>
            <a:pPr lvl="1">
              <a:spcBef>
                <a:spcPct val="30000"/>
              </a:spcBef>
              <a:spcAft>
                <a:spcPct val="30000"/>
              </a:spcAft>
            </a:pPr>
            <a:r>
              <a:rPr lang="en-US" sz="2600" smtClean="0"/>
              <a:t>the entrepreneur submits a proposal to the executive coordination of State for Results Program (EpR);</a:t>
            </a:r>
          </a:p>
          <a:p>
            <a:pPr lvl="1">
              <a:spcBef>
                <a:spcPct val="30000"/>
              </a:spcBef>
              <a:spcAft>
                <a:spcPct val="30000"/>
              </a:spcAft>
            </a:pPr>
            <a:r>
              <a:rPr lang="en-US" sz="2600" smtClean="0"/>
              <a:t>the entrepreneur and the EpR negotiate over  goals, results and outcomes;</a:t>
            </a:r>
          </a:p>
          <a:p>
            <a:pPr lvl="1">
              <a:spcBef>
                <a:spcPct val="30000"/>
              </a:spcBef>
              <a:spcAft>
                <a:spcPct val="30000"/>
              </a:spcAft>
            </a:pPr>
            <a:r>
              <a:rPr lang="en-US" sz="2600" smtClean="0"/>
              <a:t>COPEP evaluates each public entrepreneur performance and defines his variable payment.</a:t>
            </a:r>
          </a:p>
        </p:txBody>
      </p:sp>
      <p:sp>
        <p:nvSpPr>
          <p:cNvPr id="71683" name="CaixaDeTexto 3"/>
          <p:cNvSpPr txBox="1">
            <a:spLocks noChangeArrowheads="1"/>
          </p:cNvSpPr>
          <p:nvPr/>
        </p:nvSpPr>
        <p:spPr bwMode="auto">
          <a:xfrm>
            <a:off x="468313" y="1557338"/>
            <a:ext cx="8207375" cy="54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000" b="1">
                <a:latin typeface="Calibri" pitchFamily="34" charset="0"/>
              </a:rPr>
              <a:t>The Work Plan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260350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Individual Performance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Espaço Reservado para Conteúdo 6"/>
          <p:cNvSpPr>
            <a:spLocks noGrp="1"/>
          </p:cNvSpPr>
          <p:nvPr>
            <p:ph idx="1"/>
          </p:nvPr>
        </p:nvSpPr>
        <p:spPr>
          <a:xfrm>
            <a:off x="457200" y="5662613"/>
            <a:ext cx="8229600" cy="935037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pt-BR" smtClean="0"/>
              <a:t>Only 35% of the 97 scores were above 80%.</a:t>
            </a:r>
          </a:p>
        </p:txBody>
      </p:sp>
      <p:sp>
        <p:nvSpPr>
          <p:cNvPr id="72707" name="CaixaDeTexto 3"/>
          <p:cNvSpPr txBox="1">
            <a:spLocks noChangeArrowheads="1"/>
          </p:cNvSpPr>
          <p:nvPr/>
        </p:nvSpPr>
        <p:spPr bwMode="auto">
          <a:xfrm>
            <a:off x="6372225" y="1916113"/>
            <a:ext cx="23749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2800" b="1">
                <a:solidFill>
                  <a:srgbClr val="C00000"/>
                </a:solidFill>
                <a:latin typeface="Calibri" pitchFamily="34" charset="0"/>
              </a:rPr>
              <a:t>Evaluations scores </a:t>
            </a:r>
          </a:p>
          <a:p>
            <a:pPr algn="r"/>
            <a:r>
              <a:rPr lang="pt-BR" sz="2800" b="1">
                <a:solidFill>
                  <a:srgbClr val="C00000"/>
                </a:solidFill>
                <a:latin typeface="Calibri" pitchFamily="34" charset="0"/>
              </a:rPr>
              <a:t>(until 2009)</a:t>
            </a:r>
          </a:p>
        </p:txBody>
      </p:sp>
      <p:pic>
        <p:nvPicPr>
          <p:cNvPr id="727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1809750"/>
            <a:ext cx="6410325" cy="385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/>
          </p:cNvSpPr>
          <p:nvPr/>
        </p:nvSpPr>
        <p:spPr bwMode="auto">
          <a:xfrm>
            <a:off x="3276600" y="260350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Individual Performance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tângulo de cantos arredondados 8"/>
          <p:cNvSpPr/>
          <p:nvPr/>
        </p:nvSpPr>
        <p:spPr>
          <a:xfrm>
            <a:off x="2627313" y="4149725"/>
            <a:ext cx="4105275" cy="201612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anchorCtr="1"/>
          <a:lstStyle/>
          <a:p>
            <a:pPr marL="85725" indent="-85725" algn="ctr"/>
            <a:r>
              <a:rPr lang="en-US" sz="3600">
                <a:solidFill>
                  <a:srgbClr val="FFFFFF"/>
                </a:solidFill>
              </a:rPr>
              <a:t>CHALLENGES:</a:t>
            </a:r>
          </a:p>
          <a:p>
            <a:pPr marL="85725" indent="-85725">
              <a:buFontTx/>
              <a:buChar char="-"/>
            </a:pPr>
            <a:r>
              <a:rPr lang="en-US" sz="2000">
                <a:solidFill>
                  <a:srgbClr val="FFFFFF"/>
                </a:solidFill>
                <a:latin typeface="Arial" charset="0"/>
              </a:rPr>
              <a:t>informational asymmetry between entrepreneurs and COPEP</a:t>
            </a:r>
          </a:p>
          <a:p>
            <a:pPr marL="85725" indent="-85725">
              <a:buFontTx/>
              <a:buChar char="-"/>
            </a:pPr>
            <a:r>
              <a:rPr lang="en-US" sz="2000">
                <a:solidFill>
                  <a:srgbClr val="FFFFFF"/>
                </a:solidFill>
                <a:latin typeface="Arial" charset="0"/>
              </a:rPr>
              <a:t> How to expand this system?</a:t>
            </a:r>
          </a:p>
        </p:txBody>
      </p:sp>
      <p:sp>
        <p:nvSpPr>
          <p:cNvPr id="11" name="Retângulo de cantos arredondados 10"/>
          <p:cNvSpPr/>
          <p:nvPr/>
        </p:nvSpPr>
        <p:spPr>
          <a:xfrm>
            <a:off x="2627313" y="2060575"/>
            <a:ext cx="4105275" cy="172878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en-US" sz="3600">
                <a:solidFill>
                  <a:srgbClr val="FFFFFF"/>
                </a:solidFill>
              </a:rPr>
              <a:t>ACHIEVEMENT:</a:t>
            </a:r>
          </a:p>
          <a:p>
            <a:pPr algn="ctr"/>
            <a:r>
              <a:rPr lang="en-US" sz="2400">
                <a:solidFill>
                  <a:srgbClr val="FFFFFF"/>
                </a:solidFill>
              </a:rPr>
              <a:t>public entrepreneurs Work Plans</a:t>
            </a:r>
          </a:p>
        </p:txBody>
      </p:sp>
      <p:sp>
        <p:nvSpPr>
          <p:cNvPr id="2" name="Título 1"/>
          <p:cNvSpPr>
            <a:spLocks/>
          </p:cNvSpPr>
          <p:nvPr/>
        </p:nvSpPr>
        <p:spPr bwMode="auto">
          <a:xfrm>
            <a:off x="3276600" y="341313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Individual Performance Evaluation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i="1" smtClean="0">
                <a:solidFill>
                  <a:srgbClr val="7F7F7F"/>
                </a:solidFill>
              </a:rPr>
              <a:t>Acordo de Resultados </a:t>
            </a:r>
            <a:r>
              <a:rPr lang="pt-BR" smtClean="0">
                <a:solidFill>
                  <a:srgbClr val="7F7F7F"/>
                </a:solidFill>
              </a:rPr>
              <a:t>(Results Contract)</a:t>
            </a:r>
          </a:p>
          <a:p>
            <a:pPr lvl="1"/>
            <a:r>
              <a:rPr lang="pt-BR" i="1" smtClean="0">
                <a:solidFill>
                  <a:srgbClr val="7F7F7F"/>
                </a:solidFill>
              </a:rPr>
              <a:t>Acordo de Resultados</a:t>
            </a:r>
            <a:r>
              <a:rPr lang="pt-BR" smtClean="0">
                <a:solidFill>
                  <a:srgbClr val="7F7F7F"/>
                </a:solidFill>
              </a:rPr>
              <a:t> of 1st Stage</a:t>
            </a:r>
          </a:p>
          <a:p>
            <a:pPr lvl="1"/>
            <a:r>
              <a:rPr lang="pt-BR" i="1" smtClean="0">
                <a:solidFill>
                  <a:srgbClr val="7F7F7F"/>
                </a:solidFill>
              </a:rPr>
              <a:t>Acordo de Resultados</a:t>
            </a:r>
            <a:r>
              <a:rPr lang="pt-BR" smtClean="0">
                <a:solidFill>
                  <a:srgbClr val="7F7F7F"/>
                </a:solidFill>
              </a:rPr>
              <a:t> of 2nd Stage</a:t>
            </a:r>
          </a:p>
          <a:p>
            <a:r>
              <a:rPr lang="pt-BR" smtClean="0">
                <a:solidFill>
                  <a:srgbClr val="7F7F7F"/>
                </a:solidFill>
              </a:rPr>
              <a:t>Individual Performance Evaluation</a:t>
            </a:r>
          </a:p>
          <a:p>
            <a:r>
              <a:rPr lang="pt-BR" smtClean="0"/>
              <a:t>Governance and Coordination</a:t>
            </a:r>
          </a:p>
        </p:txBody>
      </p:sp>
      <p:sp>
        <p:nvSpPr>
          <p:cNvPr id="74756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4400" b="1">
                <a:solidFill>
                  <a:srgbClr val="008000"/>
                </a:solidFill>
                <a:latin typeface="Calibri" pitchFamily="34" charset="0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smtClean="0">
                <a:solidFill>
                  <a:srgbClr val="008000"/>
                </a:solidFill>
              </a:rPr>
              <a:t>Governance and Coordination</a:t>
            </a:r>
          </a:p>
        </p:txBody>
      </p:sp>
      <p:sp>
        <p:nvSpPr>
          <p:cNvPr id="8" name="Espaço Reservado para Conteúdo 7"/>
          <p:cNvSpPr>
            <a:spLocks noGrp="1"/>
          </p:cNvSpPr>
          <p:nvPr>
            <p:ph idx="1"/>
          </p:nvPr>
        </p:nvSpPr>
        <p:spPr>
          <a:xfrm>
            <a:off x="457200" y="4005263"/>
            <a:ext cx="8229600" cy="2120900"/>
          </a:xfrm>
        </p:spPr>
        <p:txBody>
          <a:bodyPr>
            <a:normAutofit/>
          </a:bodyPr>
          <a:lstStyle/>
          <a:p>
            <a:r>
              <a:rPr lang="pt-BR" b="1" i="1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Comitês de Resultados</a:t>
            </a:r>
            <a:r>
              <a:rPr lang="pt-BR" i="1" smtClean="0"/>
              <a:t> </a:t>
            </a:r>
            <a:r>
              <a:rPr lang="pt-BR" smtClean="0"/>
              <a:t>– moral incentive: </a:t>
            </a:r>
            <a:r>
              <a:rPr lang="en-US" smtClean="0"/>
              <a:t>forum for charging and strengthening the commitments</a:t>
            </a:r>
            <a:endParaRPr lang="pt-BR" smtClean="0"/>
          </a:p>
          <a:p>
            <a:endParaRPr lang="pt-BR" smtClean="0"/>
          </a:p>
        </p:txBody>
      </p:sp>
      <p:sp>
        <p:nvSpPr>
          <p:cNvPr id="4" name="Retângulo de cantos arredondados 3"/>
          <p:cNvSpPr/>
          <p:nvPr/>
        </p:nvSpPr>
        <p:spPr>
          <a:xfrm>
            <a:off x="179388" y="1773238"/>
            <a:ext cx="4608512" cy="1727200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anchorCtr="1"/>
          <a:lstStyle/>
          <a:p>
            <a:pPr marL="85725" indent="-85725" algn="ctr"/>
            <a:r>
              <a:rPr lang="pt-BR" sz="3600">
                <a:solidFill>
                  <a:srgbClr val="FFFFFF"/>
                </a:solidFill>
              </a:rPr>
              <a:t>CHALLENGE:</a:t>
            </a:r>
          </a:p>
          <a:p>
            <a:pPr marL="85725" indent="-85725">
              <a:buFontTx/>
              <a:buChar char="-"/>
            </a:pPr>
            <a:r>
              <a:rPr lang="en-US" sz="2000">
                <a:solidFill>
                  <a:srgbClr val="FFFFFF"/>
                </a:solidFill>
              </a:rPr>
              <a:t>foster participation and transparency</a:t>
            </a:r>
          </a:p>
          <a:p>
            <a:pPr marL="85725" indent="-85725">
              <a:buFontTx/>
              <a:buChar char="-"/>
            </a:pPr>
            <a:r>
              <a:rPr lang="en-US" sz="2000">
                <a:solidFill>
                  <a:srgbClr val="FFFFFF"/>
                </a:solidFill>
              </a:rPr>
              <a:t>strengthen results based management</a:t>
            </a:r>
            <a:endParaRPr lang="pt-BR" sz="2000">
              <a:solidFill>
                <a:srgbClr val="FFFFFF"/>
              </a:solidFill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4859338" y="1773238"/>
            <a:ext cx="3960812" cy="1727200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pt-BR" sz="3600">
                <a:solidFill>
                  <a:srgbClr val="FFFFFF"/>
                </a:solidFill>
              </a:rPr>
              <a:t>ACHIEVEMENT:</a:t>
            </a:r>
          </a:p>
          <a:p>
            <a:pPr algn="ctr"/>
            <a:r>
              <a:rPr lang="pt-BR" sz="2400" i="1">
                <a:solidFill>
                  <a:srgbClr val="FFFFFF"/>
                </a:solidFill>
              </a:rPr>
              <a:t>Comitês de Resultados </a:t>
            </a:r>
            <a:r>
              <a:rPr lang="pt-BR" sz="2400">
                <a:solidFill>
                  <a:srgbClr val="FFFFFF"/>
                </a:solidFill>
              </a:rPr>
              <a:t>(Results Committee)</a:t>
            </a:r>
          </a:p>
        </p:txBody>
      </p:sp>
      <p:sp>
        <p:nvSpPr>
          <p:cNvPr id="6" name="Seta em curva para a direita 5"/>
          <p:cNvSpPr/>
          <p:nvPr/>
        </p:nvSpPr>
        <p:spPr>
          <a:xfrm flipH="1">
            <a:off x="7380288" y="3789363"/>
            <a:ext cx="1008062" cy="1584325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 bwMode="auto">
          <a:xfrm>
            <a:off x="357188" y="214313"/>
            <a:ext cx="8229600" cy="1143000"/>
          </a:xfr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pt-BR" smtClean="0"/>
              <a:t>Obrigado</a:t>
            </a:r>
          </a:p>
        </p:txBody>
      </p:sp>
      <p:sp>
        <p:nvSpPr>
          <p:cNvPr id="78850" name="TextBox 7"/>
          <p:cNvSpPr txBox="1">
            <a:spLocks noChangeArrowheads="1"/>
          </p:cNvSpPr>
          <p:nvPr/>
        </p:nvSpPr>
        <p:spPr bwMode="auto">
          <a:xfrm>
            <a:off x="501650" y="1341438"/>
            <a:ext cx="8642350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3200" b="1" i="1">
                <a:solidFill>
                  <a:srgbClr val="000000"/>
                </a:solidFill>
                <a:latin typeface="Calibri" pitchFamily="34" charset="0"/>
              </a:rPr>
              <a:t>Our experience has its achievements and challenges... The present commitment is to build the next steps for developing the results management system.</a:t>
            </a:r>
          </a:p>
        </p:txBody>
      </p:sp>
      <p:sp>
        <p:nvSpPr>
          <p:cNvPr id="78851" name="TextBox 8"/>
          <p:cNvSpPr txBox="1">
            <a:spLocks noChangeArrowheads="1"/>
          </p:cNvSpPr>
          <p:nvPr/>
        </p:nvSpPr>
        <p:spPr bwMode="auto">
          <a:xfrm>
            <a:off x="4716463" y="4581525"/>
            <a:ext cx="41036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2800" b="1">
                <a:solidFill>
                  <a:srgbClr val="000000"/>
                </a:solidFill>
                <a:latin typeface="Calibri" pitchFamily="34" charset="0"/>
              </a:rPr>
              <a:t>Iran Almeida Pordeus</a:t>
            </a:r>
          </a:p>
        </p:txBody>
      </p:sp>
      <p:sp>
        <p:nvSpPr>
          <p:cNvPr id="78852" name="TextBox 9"/>
          <p:cNvSpPr txBox="1">
            <a:spLocks noChangeArrowheads="1"/>
          </p:cNvSpPr>
          <p:nvPr/>
        </p:nvSpPr>
        <p:spPr bwMode="auto">
          <a:xfrm>
            <a:off x="4535488" y="5516563"/>
            <a:ext cx="46085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pt-BR" sz="2000">
                <a:solidFill>
                  <a:srgbClr val="000000"/>
                </a:solidFill>
                <a:latin typeface="Calibri" pitchFamily="34" charset="0"/>
              </a:rPr>
              <a:t>iran.pordeus@planejamento.mg.gov.br</a:t>
            </a:r>
          </a:p>
        </p:txBody>
      </p:sp>
      <p:pic>
        <p:nvPicPr>
          <p:cNvPr id="78853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157788"/>
            <a:ext cx="277653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Title 1"/>
          <p:cNvSpPr>
            <a:spLocks noGrp="1"/>
          </p:cNvSpPr>
          <p:nvPr>
            <p:ph type="title" idx="4294967295"/>
          </p:nvPr>
        </p:nvSpPr>
        <p:spPr bwMode="auto">
          <a:xfrm>
            <a:off x="357188" y="214313"/>
            <a:ext cx="8229600" cy="11430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ctr"/>
          <a:lstStyle/>
          <a:p>
            <a:pPr eaLnBrk="1" hangingPunct="1"/>
            <a:r>
              <a:rPr lang="pt-BR" sz="2800" b="1" smtClean="0">
                <a:solidFill>
                  <a:schemeClr val="bg1"/>
                </a:solidFill>
                <a:latin typeface="Century Gothic" pitchFamily="34" charset="0"/>
              </a:rPr>
              <a:t>Obrigado</a:t>
            </a:r>
          </a:p>
        </p:txBody>
      </p:sp>
      <p:sp>
        <p:nvSpPr>
          <p:cNvPr id="91140" name="TextBox 8"/>
          <p:cNvSpPr txBox="1">
            <a:spLocks noChangeArrowheads="1"/>
          </p:cNvSpPr>
          <p:nvPr/>
        </p:nvSpPr>
        <p:spPr bwMode="auto">
          <a:xfrm>
            <a:off x="4140200" y="5805488"/>
            <a:ext cx="41036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t-BR" sz="3200" b="1">
                <a:solidFill>
                  <a:srgbClr val="000000"/>
                </a:solidFill>
                <a:latin typeface="Calibri" pitchFamily="34" charset="0"/>
              </a:rPr>
              <a:t>Gracias!</a:t>
            </a:r>
          </a:p>
        </p:txBody>
      </p:sp>
      <p:pic>
        <p:nvPicPr>
          <p:cNvPr id="91142" name="Picture 2" descr="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5157788"/>
            <a:ext cx="2776537" cy="119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4" name="Picture 8" descr="centroadministrativogovernomg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6915150" cy="4572000"/>
          </a:xfrm>
          <a:prstGeom prst="rect">
            <a:avLst/>
          </a:prstGeom>
          <a:noFill/>
        </p:spPr>
      </p:pic>
      <p:sp>
        <p:nvSpPr>
          <p:cNvPr id="91145" name="Text Box 9"/>
          <p:cNvSpPr txBox="1">
            <a:spLocks noChangeArrowheads="1"/>
          </p:cNvSpPr>
          <p:nvPr/>
        </p:nvSpPr>
        <p:spPr bwMode="auto">
          <a:xfrm>
            <a:off x="3779838" y="5013325"/>
            <a:ext cx="4824412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pt-BR" sz="2000" b="1"/>
              <a:t>Cidade Administrativa, Belo Horizonte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smtClean="0"/>
              <a:t>Result’s Agreement </a:t>
            </a:r>
          </a:p>
          <a:p>
            <a:pPr lvl="1"/>
            <a:r>
              <a:rPr lang="pt-BR" i="1" smtClean="0">
                <a:solidFill>
                  <a:srgbClr val="A6A6A6"/>
                </a:solidFill>
              </a:rPr>
              <a:t>Acordo de Resultados</a:t>
            </a:r>
            <a:r>
              <a:rPr lang="pt-BR" smtClean="0">
                <a:solidFill>
                  <a:srgbClr val="A6A6A6"/>
                </a:solidFill>
              </a:rPr>
              <a:t> of 1st Stage</a:t>
            </a:r>
          </a:p>
          <a:p>
            <a:pPr lvl="1"/>
            <a:r>
              <a:rPr lang="pt-BR" i="1" smtClean="0">
                <a:solidFill>
                  <a:srgbClr val="A6A6A6"/>
                </a:solidFill>
              </a:rPr>
              <a:t>Acordo de Resultados</a:t>
            </a:r>
            <a:r>
              <a:rPr lang="pt-BR" smtClean="0">
                <a:solidFill>
                  <a:srgbClr val="A6A6A6"/>
                </a:solidFill>
              </a:rPr>
              <a:t> of 2nd Stage</a:t>
            </a:r>
          </a:p>
          <a:p>
            <a:r>
              <a:rPr lang="pt-BR" smtClean="0">
                <a:solidFill>
                  <a:srgbClr val="A6A6A6"/>
                </a:solidFill>
              </a:rPr>
              <a:t>Individual Performance Evaluation</a:t>
            </a:r>
          </a:p>
          <a:p>
            <a:r>
              <a:rPr lang="pt-BR" smtClean="0">
                <a:solidFill>
                  <a:srgbClr val="A6A6A6"/>
                </a:solidFill>
              </a:rPr>
              <a:t>Governance and Coordination</a:t>
            </a:r>
          </a:p>
        </p:txBody>
      </p:sp>
      <p:sp>
        <p:nvSpPr>
          <p:cNvPr id="5325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4400" b="1">
                <a:solidFill>
                  <a:srgbClr val="008000"/>
                </a:solidFill>
                <a:latin typeface="Calibri" pitchFamily="34" charset="0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i="1" smtClean="0">
                <a:solidFill>
                  <a:srgbClr val="008000"/>
                </a:solidFill>
              </a:rPr>
              <a:t>Acordo de Resultados</a:t>
            </a: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 anchorCtr="1">
            <a:normAutofit/>
          </a:bodyPr>
          <a:lstStyle/>
          <a:p>
            <a:pPr>
              <a:lnSpc>
                <a:spcPct val="90000"/>
              </a:lnSpc>
              <a:spcBef>
                <a:spcPct val="40000"/>
              </a:spcBef>
              <a:spcAft>
                <a:spcPct val="40000"/>
              </a:spcAft>
            </a:pPr>
            <a:r>
              <a:rPr lang="pt-BR" sz="2800" smtClean="0"/>
              <a:t>Agreements</a:t>
            </a:r>
            <a:r>
              <a:rPr lang="pt-BR" sz="2800" b="1" smtClean="0"/>
              <a:t> </a:t>
            </a:r>
            <a:r>
              <a:rPr lang="pt-BR" sz="2800" smtClean="0"/>
              <a:t>establishing targets for indicators, actions and </a:t>
            </a:r>
            <a:r>
              <a:rPr lang="en-US" sz="2800" smtClean="0"/>
              <a:t>commitments to be delivered by the agencies of the State Executive.</a:t>
            </a:r>
          </a:p>
          <a:p>
            <a:pPr>
              <a:lnSpc>
                <a:spcPct val="90000"/>
              </a:lnSpc>
              <a:spcBef>
                <a:spcPct val="40000"/>
              </a:spcBef>
              <a:spcAft>
                <a:spcPct val="40000"/>
              </a:spcAft>
            </a:pPr>
            <a:r>
              <a:rPr lang="pt-BR" sz="2800" smtClean="0"/>
              <a:t>If a satisfactory</a:t>
            </a:r>
            <a:r>
              <a:rPr lang="pt-BR" sz="2800" b="1" smtClean="0"/>
              <a:t> </a:t>
            </a:r>
            <a:r>
              <a:rPr lang="pt-BR" sz="2800" smtClean="0"/>
              <a:t>performance is achieved, the public servants are entitled to a productivity bonus payment.</a:t>
            </a:r>
          </a:p>
          <a:p>
            <a:pPr>
              <a:lnSpc>
                <a:spcPct val="90000"/>
              </a:lnSpc>
              <a:spcBef>
                <a:spcPct val="40000"/>
              </a:spcBef>
              <a:spcAft>
                <a:spcPct val="40000"/>
              </a:spcAft>
            </a:pPr>
            <a:r>
              <a:rPr lang="pt-BR" sz="2800" smtClean="0"/>
              <a:t>Individual payments also depend on each team performance within the agency.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 anchor="ctr">
            <a:normAutofit/>
          </a:bodyPr>
          <a:lstStyle/>
          <a:p>
            <a:r>
              <a:rPr lang="pt-BR" smtClean="0">
                <a:solidFill>
                  <a:srgbClr val="A6A6A6"/>
                </a:solidFill>
              </a:rPr>
              <a:t>Result’s Agreement </a:t>
            </a:r>
          </a:p>
          <a:p>
            <a:pPr lvl="1"/>
            <a:r>
              <a:rPr lang="pt-BR" i="1" smtClean="0"/>
              <a:t>Acordo de Resultados</a:t>
            </a:r>
            <a:r>
              <a:rPr lang="pt-BR" smtClean="0"/>
              <a:t> of 1st Stage</a:t>
            </a:r>
          </a:p>
          <a:p>
            <a:pPr lvl="1"/>
            <a:r>
              <a:rPr lang="pt-BR" i="1" smtClean="0">
                <a:solidFill>
                  <a:srgbClr val="A6A6A6"/>
                </a:solidFill>
              </a:rPr>
              <a:t>Acordo de Resultados</a:t>
            </a:r>
            <a:r>
              <a:rPr lang="pt-BR" smtClean="0">
                <a:solidFill>
                  <a:srgbClr val="A6A6A6"/>
                </a:solidFill>
              </a:rPr>
              <a:t> of 2nd Stage</a:t>
            </a:r>
          </a:p>
          <a:p>
            <a:r>
              <a:rPr lang="pt-BR" smtClean="0">
                <a:solidFill>
                  <a:srgbClr val="A6A6A6"/>
                </a:solidFill>
              </a:rPr>
              <a:t>Individual Performance Evaluation</a:t>
            </a:r>
          </a:p>
          <a:p>
            <a:r>
              <a:rPr lang="pt-BR" smtClean="0">
                <a:solidFill>
                  <a:srgbClr val="A6A6A6"/>
                </a:solidFill>
              </a:rPr>
              <a:t>Governance and Coordination</a:t>
            </a:r>
          </a:p>
        </p:txBody>
      </p:sp>
      <p:sp>
        <p:nvSpPr>
          <p:cNvPr id="55300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4400" b="1">
                <a:solidFill>
                  <a:srgbClr val="008000"/>
                </a:solidFill>
                <a:latin typeface="Calibri" pitchFamily="34" charset="0"/>
              </a:rPr>
              <a:t>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i="1" smtClean="0">
                <a:solidFill>
                  <a:srgbClr val="008000"/>
                </a:solidFill>
              </a:rPr>
              <a:t>Acordo de Resultados</a:t>
            </a:r>
            <a:r>
              <a:rPr lang="pt-BR" sz="3600" b="1" smtClean="0">
                <a:solidFill>
                  <a:srgbClr val="008000"/>
                </a:solidFill>
              </a:rPr>
              <a:t> of 1st Stage</a:t>
            </a:r>
          </a:p>
        </p:txBody>
      </p:sp>
      <p:sp>
        <p:nvSpPr>
          <p:cNvPr id="56322" name="Espaço Reservado para Conteúdo 26"/>
          <p:cNvSpPr>
            <a:spLocks noGrp="1"/>
          </p:cNvSpPr>
          <p:nvPr>
            <p:ph sz="half" idx="2"/>
          </p:nvPr>
        </p:nvSpPr>
        <p:spPr>
          <a:xfrm>
            <a:off x="4643438" y="1628775"/>
            <a:ext cx="4105275" cy="4525963"/>
          </a:xfrm>
        </p:spPr>
        <p:txBody>
          <a:bodyPr anchor="ctr" anchorCtr="1"/>
          <a:lstStyle/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pt-BR" smtClean="0"/>
              <a:t>Four items are used for performance evaluation.</a:t>
            </a:r>
          </a:p>
          <a:p>
            <a:pPr>
              <a:spcBef>
                <a:spcPct val="40000"/>
              </a:spcBef>
              <a:spcAft>
                <a:spcPct val="40000"/>
              </a:spcAft>
            </a:pPr>
            <a:r>
              <a:rPr lang="pt-BR" smtClean="0"/>
              <a:t>The weight of each item on the global score varies across agencies.</a:t>
            </a:r>
          </a:p>
        </p:txBody>
      </p:sp>
      <p:grpSp>
        <p:nvGrpSpPr>
          <p:cNvPr id="56323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4038600" cy="4525963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INDICATORS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PROJECTS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SHOCK’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13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6336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sz="3600" b="1" i="1" smtClean="0">
                <a:solidFill>
                  <a:srgbClr val="008000"/>
                </a:solidFill>
              </a:rPr>
              <a:t>Acordo de Resultados</a:t>
            </a:r>
            <a:r>
              <a:rPr lang="pt-BR" sz="3600" b="1" smtClean="0">
                <a:solidFill>
                  <a:srgbClr val="008000"/>
                </a:solidFill>
              </a:rPr>
              <a:t> of 1st Stage</a:t>
            </a:r>
          </a:p>
        </p:txBody>
      </p:sp>
      <p:grpSp>
        <p:nvGrpSpPr>
          <p:cNvPr id="57346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4038600" cy="4525963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5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50" b="1" dirty="0">
                  <a:solidFill>
                    <a:srgbClr val="000000"/>
                  </a:solidFill>
                </a:rPr>
                <a:t>INDICATORS</a:t>
              </a:r>
              <a:endParaRPr lang="en-US" sz="195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PROJECTS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SHOCK’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13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7362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pic>
        <p:nvPicPr>
          <p:cNvPr id="57347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32588" y="3413125"/>
            <a:ext cx="1727200" cy="2727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Retângulo de cantos arredondados 12"/>
          <p:cNvSpPr/>
          <p:nvPr/>
        </p:nvSpPr>
        <p:spPr>
          <a:xfrm>
            <a:off x="4643438" y="1628775"/>
            <a:ext cx="4105275" cy="1584325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pt-BR" sz="3600">
                <a:solidFill>
                  <a:srgbClr val="FFFFFF"/>
                </a:solidFill>
              </a:rPr>
              <a:t>ACHIEVEMENT:</a:t>
            </a:r>
          </a:p>
          <a:p>
            <a:pPr algn="ctr"/>
            <a:r>
              <a:rPr lang="pt-BR" sz="2400">
                <a:solidFill>
                  <a:srgbClr val="FFFFFF"/>
                </a:solidFill>
              </a:rPr>
              <a:t>objective indicators portfolio</a:t>
            </a:r>
          </a:p>
        </p:txBody>
      </p:sp>
      <p:sp>
        <p:nvSpPr>
          <p:cNvPr id="23" name="Seta em curva para a direita 22"/>
          <p:cNvSpPr/>
          <p:nvPr/>
        </p:nvSpPr>
        <p:spPr>
          <a:xfrm>
            <a:off x="5148263" y="3500438"/>
            <a:ext cx="1008062" cy="1873250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Espaço Reservado para Conteúdo 26"/>
          <p:cNvSpPr>
            <a:spLocks noGrp="1"/>
          </p:cNvSpPr>
          <p:nvPr>
            <p:ph sz="half" idx="2"/>
          </p:nvPr>
        </p:nvSpPr>
        <p:spPr>
          <a:xfrm>
            <a:off x="4643438" y="3357563"/>
            <a:ext cx="4038600" cy="2735262"/>
          </a:xfrm>
        </p:spPr>
        <p:txBody>
          <a:bodyPr anchorCtr="1"/>
          <a:lstStyle/>
          <a:p>
            <a:r>
              <a:rPr lang="pt-BR" sz="2300" smtClean="0"/>
              <a:t>A major effort to </a:t>
            </a:r>
            <a:r>
              <a:rPr lang="pt-BR" sz="2300" b="1" smtClean="0">
                <a:solidFill>
                  <a:srgbClr val="C00000"/>
                </a:solidFill>
              </a:rPr>
              <a:t>improve the quality of indicators</a:t>
            </a:r>
            <a:r>
              <a:rPr lang="pt-BR" sz="2300" smtClean="0"/>
              <a:t> is the </a:t>
            </a:r>
            <a:r>
              <a:rPr lang="pt-BR" sz="2300" i="1" smtClean="0"/>
              <a:t>Avaliação Executiva de Indicadores – AEI </a:t>
            </a:r>
            <a:r>
              <a:rPr lang="pt-BR" sz="2300" smtClean="0"/>
              <a:t>(Executive Indicators Assessment).</a:t>
            </a:r>
          </a:p>
        </p:txBody>
      </p:sp>
      <p:grpSp>
        <p:nvGrpSpPr>
          <p:cNvPr id="58371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4038600" cy="4525963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5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950" b="1" dirty="0">
                  <a:solidFill>
                    <a:srgbClr val="000000"/>
                  </a:solidFill>
                </a:rPr>
                <a:t>INDICATORS</a:t>
              </a:r>
              <a:endParaRPr lang="en-US" sz="195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PROJECTS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SHOCK’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13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8386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sp>
        <p:nvSpPr>
          <p:cNvPr id="15" name="Retângulo de cantos arredondados 14"/>
          <p:cNvSpPr/>
          <p:nvPr/>
        </p:nvSpPr>
        <p:spPr>
          <a:xfrm>
            <a:off x="4643438" y="1628775"/>
            <a:ext cx="4105275" cy="1584325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anchor="ctr" anchorCtr="1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4400" dirty="0"/>
              <a:t>CHALLENGE: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pt-BR" sz="2400" dirty="0" err="1"/>
              <a:t>how</a:t>
            </a:r>
            <a:r>
              <a:rPr lang="pt-BR" sz="2400" dirty="0"/>
              <a:t> to build </a:t>
            </a:r>
            <a:r>
              <a:rPr lang="pt-BR" sz="2400" dirty="0" err="1"/>
              <a:t>good</a:t>
            </a:r>
            <a:r>
              <a:rPr lang="pt-BR" sz="2400" dirty="0"/>
              <a:t> </a:t>
            </a:r>
            <a:r>
              <a:rPr lang="pt-BR" sz="2400" dirty="0" err="1"/>
              <a:t>indicators</a:t>
            </a:r>
            <a:r>
              <a:rPr lang="pt-BR" sz="2400" dirty="0"/>
              <a:t>?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pt-BR" dirty="0"/>
          </a:p>
        </p:txBody>
      </p:sp>
      <p:pic>
        <p:nvPicPr>
          <p:cNvPr id="58373" name="Picture 2" descr="F:\EPR_AEI_MARC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950" y="5283200"/>
            <a:ext cx="1295400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1st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9394" name="Group 3"/>
          <p:cNvGrpSpPr>
            <a:grpSpLocks noGrp="1"/>
          </p:cNvGrpSpPr>
          <p:nvPr>
            <p:ph sz="half" idx="1"/>
          </p:nvPr>
        </p:nvGrpSpPr>
        <p:grpSpPr bwMode="auto">
          <a:xfrm>
            <a:off x="457200" y="1600200"/>
            <a:ext cx="4038600" cy="4525963"/>
            <a:chOff x="1861" y="1026"/>
            <a:chExt cx="3583" cy="2812"/>
          </a:xfrm>
        </p:grpSpPr>
        <p:sp>
          <p:nvSpPr>
            <p:cNvPr id="29" name="Rectangle 4"/>
            <p:cNvSpPr>
              <a:spLocks noChangeArrowheads="1"/>
            </p:cNvSpPr>
            <p:nvPr/>
          </p:nvSpPr>
          <p:spPr bwMode="auto">
            <a:xfrm>
              <a:off x="2080" y="1162"/>
              <a:ext cx="3084" cy="10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OUTPUTS &amp; OUTCOMES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INDICATORS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0" name="Rectangle 5"/>
            <p:cNvSpPr>
              <a:spLocks noChangeArrowheads="1"/>
            </p:cNvSpPr>
            <p:nvPr/>
          </p:nvSpPr>
          <p:spPr bwMode="auto">
            <a:xfrm>
              <a:off x="2079" y="2296"/>
              <a:ext cx="1497" cy="771"/>
            </a:xfrm>
            <a:prstGeom prst="rect">
              <a:avLst/>
            </a:prstGeom>
            <a:solidFill>
              <a:srgbClr val="00B0F0"/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>
              <a:normAutofit/>
            </a:bodyPr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700" b="1" dirty="0">
                  <a:solidFill>
                    <a:srgbClr val="000000"/>
                  </a:solidFill>
                </a:rPr>
                <a:t>STRUCTURING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700" b="1" dirty="0">
                  <a:solidFill>
                    <a:srgbClr val="000000"/>
                  </a:solidFill>
                </a:rPr>
                <a:t>PROJECTS</a:t>
              </a:r>
              <a:endParaRPr lang="en-US" sz="1700" b="1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6"/>
            <p:cNvSpPr>
              <a:spLocks noChangeArrowheads="1"/>
            </p:cNvSpPr>
            <p:nvPr/>
          </p:nvSpPr>
          <p:spPr bwMode="auto">
            <a:xfrm>
              <a:off x="3667" y="2296"/>
              <a:ext cx="1497" cy="771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SECTORAL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AGENDA OF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‘MANAGEMENT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1300" b="1" dirty="0">
                  <a:solidFill>
                    <a:srgbClr val="000000"/>
                  </a:solidFill>
                </a:rPr>
                <a:t>SHOCK’</a:t>
              </a:r>
              <a:endParaRPr lang="en-US" sz="1300" b="1" dirty="0">
                <a:solidFill>
                  <a:srgbClr val="000000"/>
                </a:solidFill>
              </a:endParaRPr>
            </a:p>
          </p:txBody>
        </p:sp>
        <p:sp>
          <p:nvSpPr>
            <p:cNvPr id="32" name="Rectangle 7"/>
            <p:cNvSpPr>
              <a:spLocks noChangeArrowheads="1"/>
            </p:cNvSpPr>
            <p:nvPr/>
          </p:nvSpPr>
          <p:spPr bwMode="auto">
            <a:xfrm>
              <a:off x="2079" y="3158"/>
              <a:ext cx="3085" cy="544"/>
            </a:xfrm>
            <a:prstGeom prst="rect">
              <a:avLst/>
            </a:prstGeom>
            <a:solidFill>
              <a:schemeClr val="bg1">
                <a:lumMod val="85000"/>
              </a:schemeClr>
            </a:solidFill>
            <a:ln w="9525">
              <a:noFill/>
              <a:miter lim="800000"/>
              <a:headEnd/>
              <a:tailEnd/>
            </a:ln>
            <a:effectLst>
              <a:innerShdw blurRad="63500" dist="50800" dir="5400000">
                <a:prstClr val="black">
                  <a:alpha val="50000"/>
                </a:prstClr>
              </a:innerShdw>
            </a:effectLst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EXPENDITURE RATIONALIZATION</a:t>
              </a:r>
            </a:p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pt-BR" sz="1300" b="1" dirty="0">
                  <a:latin typeface="Arial" pitchFamily="34" charset="0"/>
                  <a:cs typeface="Arial" pitchFamily="34" charset="0"/>
                </a:rPr>
                <a:t>INDICATORS</a:t>
              </a:r>
              <a:endParaRPr lang="en-US" sz="1300" b="1" dirty="0">
                <a:solidFill>
                  <a:srgbClr val="000000"/>
                </a:solidFill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59410" name="Rectangle 8"/>
            <p:cNvSpPr>
              <a:spLocks noChangeArrowheads="1"/>
            </p:cNvSpPr>
            <p:nvPr/>
          </p:nvSpPr>
          <p:spPr bwMode="auto">
            <a:xfrm>
              <a:off x="1861" y="1026"/>
              <a:ext cx="3583" cy="2812"/>
            </a:xfrm>
            <a:prstGeom prst="rect">
              <a:avLst/>
            </a:prstGeom>
            <a:noFill/>
            <a:ln w="25400">
              <a:solidFill>
                <a:srgbClr val="000080"/>
              </a:solidFill>
              <a:prstDash val="dash"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 sz="500">
                <a:latin typeface="Calibri" pitchFamily="34" charset="0"/>
              </a:endParaRPr>
            </a:p>
          </p:txBody>
        </p:sp>
      </p:grpSp>
      <p:sp>
        <p:nvSpPr>
          <p:cNvPr id="11" name="Retângulo de cantos arredondados 10"/>
          <p:cNvSpPr/>
          <p:nvPr/>
        </p:nvSpPr>
        <p:spPr>
          <a:xfrm>
            <a:off x="4643438" y="1628775"/>
            <a:ext cx="4105275" cy="1728788"/>
          </a:xfrm>
          <a:prstGeom prst="roundRect">
            <a:avLst/>
          </a:prstGeom>
          <a:solidFill>
            <a:srgbClr val="00B050"/>
          </a:solidFill>
          <a:ln>
            <a:solidFill>
              <a:schemeClr val="accent3">
                <a:lumMod val="50000"/>
              </a:schemeClr>
            </a:solidFill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anchor="ctr" anchorCtr="1"/>
          <a:lstStyle/>
          <a:p>
            <a:pPr algn="ctr"/>
            <a:r>
              <a:rPr lang="pt-BR" sz="3600">
                <a:solidFill>
                  <a:srgbClr val="FFFFFF"/>
                </a:solidFill>
              </a:rPr>
              <a:t>ACHIEVEMENT:</a:t>
            </a:r>
          </a:p>
          <a:p>
            <a:pPr algn="ctr"/>
            <a:r>
              <a:rPr lang="pt-BR" sz="2400">
                <a:solidFill>
                  <a:srgbClr val="FFFFFF"/>
                </a:solidFill>
              </a:rPr>
              <a:t>development of GERAES methodology</a:t>
            </a:r>
          </a:p>
        </p:txBody>
      </p:sp>
      <p:sp>
        <p:nvSpPr>
          <p:cNvPr id="59396" name="Espaço Reservado para Conteúdo 26"/>
          <p:cNvSpPr>
            <a:spLocks noGrp="1"/>
          </p:cNvSpPr>
          <p:nvPr>
            <p:ph sz="half" idx="2"/>
          </p:nvPr>
        </p:nvSpPr>
        <p:spPr>
          <a:xfrm>
            <a:off x="4648200" y="3500438"/>
            <a:ext cx="4038600" cy="2592387"/>
          </a:xfrm>
        </p:spPr>
        <p:txBody>
          <a:bodyPr anchorCtr="1"/>
          <a:lstStyle/>
          <a:p>
            <a:r>
              <a:rPr lang="pt-BR" sz="2400" smtClean="0"/>
              <a:t>GERAES is a Project Management Office established in 2004 for plannig and monitoring the Projects.</a:t>
            </a:r>
          </a:p>
        </p:txBody>
      </p:sp>
      <p:pic>
        <p:nvPicPr>
          <p:cNvPr id="59397" name="Picture 23" descr="Gera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5445125"/>
            <a:ext cx="2120900" cy="528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ítulo 1"/>
          <p:cNvSpPr>
            <a:spLocks/>
          </p:cNvSpPr>
          <p:nvPr/>
        </p:nvSpPr>
        <p:spPr bwMode="auto">
          <a:xfrm>
            <a:off x="3276600" y="274638"/>
            <a:ext cx="54102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pt-BR" sz="3600" b="1" i="1">
                <a:solidFill>
                  <a:srgbClr val="008000"/>
                </a:solidFill>
                <a:latin typeface="Calibri" pitchFamily="34" charset="0"/>
              </a:rPr>
              <a:t>Acordo de Resultados</a:t>
            </a:r>
            <a:r>
              <a:rPr lang="pt-BR" sz="3600" b="1">
                <a:solidFill>
                  <a:srgbClr val="008000"/>
                </a:solidFill>
                <a:latin typeface="Calibri" pitchFamily="34" charset="0"/>
              </a:rPr>
              <a:t> of 1st Stage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Personalizar design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1_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560</TotalTime>
  <Words>940</Words>
  <Application>Microsoft Office PowerPoint</Application>
  <PresentationFormat>On-screen Show (4:3)</PresentationFormat>
  <Paragraphs>228</Paragraphs>
  <Slides>27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27</vt:i4>
      </vt:variant>
    </vt:vector>
  </HeadingPairs>
  <TitlesOfParts>
    <vt:vector size="34" baseType="lpstr">
      <vt:lpstr>Calibri</vt:lpstr>
      <vt:lpstr>Arial</vt:lpstr>
      <vt:lpstr>Century Gothic</vt:lpstr>
      <vt:lpstr>Tema do Office</vt:lpstr>
      <vt:lpstr>Personalizar design</vt:lpstr>
      <vt:lpstr>1_Personalizar design</vt:lpstr>
      <vt:lpstr>1_Tema do Office</vt:lpstr>
      <vt:lpstr>The challenges for M&amp;E in Minas Gerais </vt:lpstr>
      <vt:lpstr>Contents</vt:lpstr>
      <vt:lpstr>Slide 3</vt:lpstr>
      <vt:lpstr>Acordo de Resultados</vt:lpstr>
      <vt:lpstr>Slide 5</vt:lpstr>
      <vt:lpstr>Acordo de Resultados of 1st Stage</vt:lpstr>
      <vt:lpstr>Acordo de Resultados of 1st Stage</vt:lpstr>
      <vt:lpstr>Slide 8</vt:lpstr>
      <vt:lpstr>Slide 9</vt:lpstr>
      <vt:lpstr>Slide 10</vt:lpstr>
      <vt:lpstr>Slide 11</vt:lpstr>
      <vt:lpstr>Slide 12</vt:lpstr>
      <vt:lpstr>Slide 13</vt:lpstr>
      <vt:lpstr>Contents</vt:lpstr>
      <vt:lpstr>Acordo de Resultados of 2nd Stage</vt:lpstr>
      <vt:lpstr>Slide 16</vt:lpstr>
      <vt:lpstr>Slide 17</vt:lpstr>
      <vt:lpstr>Contents </vt:lpstr>
      <vt:lpstr>Individual Performance Evaluation</vt:lpstr>
      <vt:lpstr>Slide 20</vt:lpstr>
      <vt:lpstr>Slide 21</vt:lpstr>
      <vt:lpstr>Slide 22</vt:lpstr>
      <vt:lpstr>Slide 23</vt:lpstr>
      <vt:lpstr>Slide 24</vt:lpstr>
      <vt:lpstr>Governance and Coordination</vt:lpstr>
      <vt:lpstr>Obrigado</vt:lpstr>
      <vt:lpstr>Obrigado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many faces of results management and its challenges</dc:title>
  <dc:creator>Diogo</dc:creator>
  <cp:lastModifiedBy>German Loyola Corres</cp:lastModifiedBy>
  <cp:revision>78</cp:revision>
  <dcterms:created xsi:type="dcterms:W3CDTF">2010-08-20T14:17:51Z</dcterms:created>
  <dcterms:modified xsi:type="dcterms:W3CDTF">2010-08-25T04:26:51Z</dcterms:modified>
</cp:coreProperties>
</file>