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96" r:id="rId3"/>
    <p:sldId id="294" r:id="rId4"/>
    <p:sldId id="297" r:id="rId5"/>
    <p:sldId id="257" r:id="rId6"/>
    <p:sldId id="298" r:id="rId7"/>
    <p:sldId id="263" r:id="rId8"/>
    <p:sldId id="261" r:id="rId9"/>
    <p:sldId id="268" r:id="rId10"/>
    <p:sldId id="265" r:id="rId11"/>
    <p:sldId id="274" r:id="rId12"/>
    <p:sldId id="292" r:id="rId13"/>
    <p:sldId id="275" r:id="rId14"/>
    <p:sldId id="299" r:id="rId15"/>
    <p:sldId id="281" r:id="rId16"/>
    <p:sldId id="287" r:id="rId17"/>
    <p:sldId id="300" r:id="rId18"/>
  </p:sldIdLst>
  <p:sldSz cx="9144000" cy="6858000" type="screen4x3"/>
  <p:notesSz cx="6669088" cy="9928225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2804"/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55" autoAdjust="0"/>
    <p:restoredTop sz="81038" autoAdjust="0"/>
  </p:normalViewPr>
  <p:slideViewPr>
    <p:cSldViewPr>
      <p:cViewPr>
        <p:scale>
          <a:sx n="50" d="100"/>
          <a:sy n="50" d="100"/>
        </p:scale>
        <p:origin x="-1950" y="-5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51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838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776663" y="0"/>
            <a:ext cx="2890837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FE85B4EF-D3DE-49BA-8E42-83516F3F401A}" type="datetimeFigureOut">
              <a:rPr lang="pt-BR"/>
              <a:pPr>
                <a:defRPr/>
              </a:pPr>
              <a:t>13/9/2010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890838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776663" y="9429750"/>
            <a:ext cx="2890837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9EB664E0-776B-4824-B8EC-0E41CE4D21FD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6663" y="0"/>
            <a:ext cx="2890837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2765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854075" y="744538"/>
            <a:ext cx="4960938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750" y="4716463"/>
            <a:ext cx="5335588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noProof="0" smtClean="0"/>
              <a:t>Clique para editar os estilos do texto mestre</a:t>
            </a:r>
          </a:p>
          <a:p>
            <a:pPr lvl="1"/>
            <a:r>
              <a:rPr lang="pt-BR" noProof="0" smtClean="0"/>
              <a:t>Segundo nível</a:t>
            </a:r>
          </a:p>
          <a:p>
            <a:pPr lvl="2"/>
            <a:r>
              <a:rPr lang="pt-BR" noProof="0" smtClean="0"/>
              <a:t>Terceiro nível</a:t>
            </a:r>
          </a:p>
          <a:p>
            <a:pPr lvl="3"/>
            <a:r>
              <a:rPr lang="pt-BR" noProof="0" smtClean="0"/>
              <a:t>Quarto nível</a:t>
            </a:r>
          </a:p>
          <a:p>
            <a:pPr lvl="4"/>
            <a:r>
              <a:rPr lang="pt-BR" noProof="0" smtClean="0"/>
              <a:t>Quinto nível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6663" y="9429750"/>
            <a:ext cx="2890837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808A8298-87EE-4308-B06A-84DD1F3ACE7E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90000"/>
              </a:lnSpc>
            </a:pPr>
            <a:r>
              <a:rPr lang="es-ES_tradnl" sz="1100" smtClean="0">
                <a:solidFill>
                  <a:srgbClr val="000000"/>
                </a:solidFill>
              </a:rPr>
              <a:t>Traducido al inglés y reproducido en Etiopía</a:t>
            </a:r>
            <a:endParaRPr lang="pt-BR" sz="1100" smtClean="0"/>
          </a:p>
          <a:p>
            <a:pPr>
              <a:lnSpc>
                <a:spcPct val="90000"/>
              </a:lnSpc>
            </a:pPr>
            <a:r>
              <a:rPr lang="es-ES_tradnl" sz="1100" smtClean="0">
                <a:solidFill>
                  <a:srgbClr val="000000"/>
                </a:solidFill>
              </a:rPr>
              <a:t>Negociación con Mozambique</a:t>
            </a:r>
          </a:p>
          <a:p>
            <a:r>
              <a:rPr lang="es-ES_tradnl" smtClean="0">
                <a:solidFill>
                  <a:srgbClr val="000000"/>
                </a:solidFill>
              </a:rPr>
              <a:t>Traducido al español y con una versión de enseñanza a distancia</a:t>
            </a:r>
            <a:endParaRPr lang="pt-BR" smtClean="0"/>
          </a:p>
          <a:p>
            <a:r>
              <a:rPr lang="es-ES_tradnl" smtClean="0">
                <a:solidFill>
                  <a:srgbClr val="000000"/>
                </a:solidFill>
              </a:rPr>
              <a:t>Utilizado en América Latina y África</a:t>
            </a:r>
            <a:endParaRPr lang="pt-BR" smtClean="0"/>
          </a:p>
          <a:p>
            <a:endParaRPr lang="pt-BR" smtClean="0"/>
          </a:p>
          <a:p>
            <a:pPr>
              <a:lnSpc>
                <a:spcPct val="90000"/>
              </a:lnSpc>
            </a:pPr>
            <a:endParaRPr lang="pt-BR" sz="110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0A15CE-6BEE-4BB5-8118-FDC1DD776103}" type="slidenum">
              <a:rPr lang="pt-BR" smtClean="0">
                <a:cs typeface="Arial" charset="0"/>
              </a:rPr>
              <a:pPr/>
              <a:t>12</a:t>
            </a:fld>
            <a:endParaRPr lang="en-US" smtClean="0">
              <a:cs typeface="Arial" charset="0"/>
            </a:endParaRPr>
          </a:p>
        </p:txBody>
      </p:sp>
      <p:sp>
        <p:nvSpPr>
          <p:cNvPr id="45059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ct val="0"/>
              </a:spcBef>
            </a:pPr>
            <a:endParaRPr lang="es-ES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 txBox="1">
            <a:spLocks noGrp="1" noChangeArrowheads="1"/>
          </p:cNvSpPr>
          <p:nvPr/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51350FC-CB43-4C6C-92E6-F94D4BFAFD28}" type="slidenum">
              <a:rPr lang="en-US" sz="1200">
                <a:cs typeface="Arial" charset="0"/>
              </a:rPr>
              <a:pPr algn="r"/>
              <a:t>17</a:t>
            </a:fld>
            <a:endParaRPr lang="en-US" sz="1200">
              <a:cs typeface="Arial" charset="0"/>
            </a:endParaRPr>
          </a:p>
        </p:txBody>
      </p:sp>
      <p:sp>
        <p:nvSpPr>
          <p:cNvPr id="87043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852488" y="744538"/>
            <a:ext cx="4964112" cy="3722687"/>
          </a:xfrm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6750" y="4714875"/>
            <a:ext cx="5335588" cy="4468813"/>
          </a:xfrm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 txBox="1">
            <a:spLocks noGrp="1" noChangeArrowheads="1"/>
          </p:cNvSpPr>
          <p:nvPr/>
        </p:nvSpPr>
        <p:spPr bwMode="auto">
          <a:xfrm>
            <a:off x="3778250" y="9431338"/>
            <a:ext cx="28892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B91462C1-DABB-4F75-8C46-01C36F7CF79C}" type="slidenum">
              <a:rPr lang="en-US" sz="1200">
                <a:cs typeface="Arial" charset="0"/>
              </a:rPr>
              <a:pPr algn="r"/>
              <a:t>2</a:t>
            </a:fld>
            <a:endParaRPr lang="en-US" sz="1200">
              <a:cs typeface="Arial" charset="0"/>
            </a:endParaRPr>
          </a:p>
        </p:txBody>
      </p:sp>
      <p:sp>
        <p:nvSpPr>
          <p:cNvPr id="73731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852488" y="744538"/>
            <a:ext cx="4965700" cy="3724275"/>
          </a:xfrm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s-ES_tradnl" smtClean="0">
                <a:solidFill>
                  <a:srgbClr val="000000"/>
                </a:solidFill>
              </a:rPr>
              <a:t>Brasil es un pais de simensiones conteninteales, con una población de 180 millones.</a:t>
            </a:r>
          </a:p>
          <a:p>
            <a:r>
              <a:rPr lang="es-ES_tradnl" smtClean="0">
                <a:solidFill>
                  <a:srgbClr val="000000"/>
                </a:solidFill>
              </a:rPr>
              <a:t>En el país se presentan varias epidemias debido a las diferencias regionales y de poblaciones en diferentes contextos de vulnerabilidad</a:t>
            </a:r>
          </a:p>
          <a:p>
            <a:endParaRPr lang="pt-BR" smtClean="0"/>
          </a:p>
          <a:p>
            <a:endParaRPr lang="pt-BR" smtClean="0"/>
          </a:p>
          <a:p>
            <a:pPr eaLnBrk="1" hangingPunct="1"/>
            <a:endParaRPr lang="pt-B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pt-BR" smtClean="0"/>
              <a:t>Como monitorar</a:t>
            </a:r>
          </a:p>
          <a:p>
            <a:r>
              <a:rPr lang="pt-BR" smtClean="0"/>
              <a:t> </a:t>
            </a:r>
            <a:r>
              <a:rPr lang="es-ES_tradnl" smtClean="0">
                <a:solidFill>
                  <a:srgbClr val="000000"/>
                </a:solidFill>
              </a:rPr>
              <a:t>Al inicio de la epidemia el Monitoero constituía basicamente la vigilancia de casos y de la mortalidad por Sida. La vigilancia centinela, especialmente en poblaciones consideradas de alto riesgo.</a:t>
            </a:r>
          </a:p>
          <a:p>
            <a:r>
              <a:rPr lang="es-ES_tradnl" smtClean="0">
                <a:solidFill>
                  <a:srgbClr val="000000"/>
                </a:solidFill>
              </a:rPr>
              <a:t>A finales de los 80 inicia la vigilancia de comportamientos de riesgo, en poblaciones cautivas, como conscriptos.</a:t>
            </a:r>
          </a:p>
          <a:p>
            <a:r>
              <a:rPr lang="es-ES_tradnl" smtClean="0">
                <a:solidFill>
                  <a:srgbClr val="000000"/>
                </a:solidFill>
              </a:rPr>
              <a:t>Luego se realiza estudio en la población general, con la denominada PCAP, para estimar el tamaño de las poblaciones de riesgo.</a:t>
            </a:r>
          </a:p>
          <a:p>
            <a:endParaRPr lang="es-ES_tradnl" smtClean="0">
              <a:solidFill>
                <a:srgbClr val="000000"/>
              </a:solidFill>
            </a:endParaRPr>
          </a:p>
          <a:p>
            <a:endParaRPr lang="pt-B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pt-BR" smtClean="0"/>
              <a:t>Fases </a:t>
            </a:r>
          </a:p>
          <a:p>
            <a:r>
              <a:rPr lang="pt-BR" smtClean="0"/>
              <a:t>1. Vigilancia de casos e óbitos</a:t>
            </a:r>
          </a:p>
          <a:p>
            <a:r>
              <a:rPr lang="pt-BR" smtClean="0"/>
              <a:t>2. Vigilância comportamental (comportamentos, atitudes e práticas)</a:t>
            </a:r>
          </a:p>
          <a:p>
            <a:r>
              <a:rPr lang="pt-BR" smtClean="0"/>
              <a:t>3. Moniotoramento de desempenho</a:t>
            </a:r>
          </a:p>
          <a:p>
            <a:r>
              <a:rPr lang="pt-BR" smtClean="0"/>
              <a:t>4.Avaliação de desempenho</a:t>
            </a:r>
          </a:p>
          <a:p>
            <a:r>
              <a:rPr lang="pt-BR" smtClean="0"/>
              <a:t>Papel dos diferentes actores – nivel federal, niveis locales e la sociedad civil</a:t>
            </a:r>
          </a:p>
          <a:p>
            <a:r>
              <a:rPr lang="pt-BR" smtClean="0"/>
              <a:t>Passinhos;</a:t>
            </a:r>
          </a:p>
          <a:p>
            <a:r>
              <a:rPr lang="pt-BR" smtClean="0"/>
              <a:t>ESCOLHA DOS MARCOS TEÓRICOS</a:t>
            </a:r>
          </a:p>
          <a:p>
            <a:r>
              <a:rPr lang="pt-BR" smtClean="0"/>
              <a:t>HARMONIZAÇÃO DE CONCEITOS</a:t>
            </a:r>
          </a:p>
          <a:p>
            <a:r>
              <a:rPr lang="pt-BR" smtClean="0"/>
              <a:t>FORTALECIMENTO DE SISTEMAS DE MONITOREO</a:t>
            </a:r>
          </a:p>
          <a:p>
            <a:r>
              <a:rPr lang="pt-BR" smtClean="0"/>
              <a:t>CONSTRUÇÃO DE CAPACIDADE</a:t>
            </a:r>
          </a:p>
          <a:p>
            <a:r>
              <a:rPr lang="pt-BR" smtClean="0"/>
              <a:t>DESCENTRALIZAÇÃO</a:t>
            </a:r>
          </a:p>
          <a:p>
            <a:r>
              <a:rPr lang="pt-BR" smtClean="0"/>
              <a:t>DA VIGILÂNCIA AO DESEMPENHO</a:t>
            </a:r>
          </a:p>
          <a:p>
            <a:endParaRPr lang="pt-BR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ítulo e 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59113" y="274638"/>
            <a:ext cx="5616575" cy="77787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Gráfico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pt-BR" noProof="0" smtClean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000233" y="274638"/>
            <a:ext cx="6675456" cy="77787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dirty="0" smtClean="0"/>
              <a:t>Clique para editar os estilos do texto mestre</a:t>
            </a:r>
          </a:p>
          <a:p>
            <a:pPr lvl="1"/>
            <a:r>
              <a:rPr lang="pt-BR" dirty="0" smtClean="0"/>
              <a:t>Segundo nível</a:t>
            </a:r>
          </a:p>
          <a:p>
            <a:pPr lvl="2"/>
            <a:r>
              <a:rPr lang="pt-BR" dirty="0" smtClean="0"/>
              <a:t>Terceiro nível</a:t>
            </a:r>
          </a:p>
          <a:p>
            <a:pPr lvl="3"/>
            <a:r>
              <a:rPr lang="pt-BR" dirty="0" smtClean="0"/>
              <a:t>Quarto nível</a:t>
            </a:r>
          </a:p>
          <a:p>
            <a:pPr lvl="4"/>
            <a:r>
              <a:rPr lang="pt-BR" dirty="0" smtClean="0"/>
              <a:t>Quinto nível</a:t>
            </a:r>
            <a:endParaRPr lang="pt-BR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59113" y="274638"/>
            <a:ext cx="5616575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estilo do título mestre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</a:p>
        </p:txBody>
      </p:sp>
      <p:pic>
        <p:nvPicPr>
          <p:cNvPr id="1028" name="Picture 7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308850" y="6308725"/>
            <a:ext cx="1614488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3" name="Line 9"/>
          <p:cNvSpPr>
            <a:spLocks noChangeShapeType="1"/>
          </p:cNvSpPr>
          <p:nvPr/>
        </p:nvSpPr>
        <p:spPr bwMode="auto">
          <a:xfrm>
            <a:off x="250825" y="1125538"/>
            <a:ext cx="5329238" cy="0"/>
          </a:xfrm>
          <a:prstGeom prst="line">
            <a:avLst/>
          </a:prstGeom>
          <a:noFill/>
          <a:ln w="25400">
            <a:solidFill>
              <a:srgbClr val="DE2804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pt-BR" sz="240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30" name="Imagem 6" descr="logo-horizontal.jpg"/>
          <p:cNvPicPr>
            <a:picLocks noChangeAspect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85750" y="285750"/>
            <a:ext cx="155257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49" r:id="rId12"/>
  </p:sldLayoutIdLst>
  <p:transition/>
  <p:txStyles>
    <p:titleStyle>
      <a:lvl1pPr algn="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ahoma" pitchFamily="34" charset="0"/>
          <a:ea typeface="Tahoma" pitchFamily="34" charset="0"/>
          <a:cs typeface="Tahoma" pitchFamily="34" charset="0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ahoma" pitchFamily="34" charset="0"/>
          <a:cs typeface="Tahoma" pitchFamily="34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ahoma" pitchFamily="34" charset="0"/>
          <a:cs typeface="Tahoma" pitchFamily="34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ahoma" pitchFamily="34" charset="0"/>
          <a:cs typeface="Tahoma" pitchFamily="34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ahoma" pitchFamily="34" charset="0"/>
          <a:cs typeface="Tahoma" pitchFamily="34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Tahoma" pitchFamily="34" charset="0"/>
          <a:ea typeface="Tahoma" pitchFamily="34" charset="0"/>
          <a:cs typeface="Tahoma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Tahoma" pitchFamily="34" charset="0"/>
          <a:ea typeface="Tahoma" pitchFamily="34" charset="0"/>
          <a:cs typeface="Tahoma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Tahoma" pitchFamily="34" charset="0"/>
          <a:ea typeface="Tahoma" pitchFamily="34" charset="0"/>
          <a:cs typeface="Tahoma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Tahoma" pitchFamily="34" charset="0"/>
          <a:ea typeface="Tahoma" pitchFamily="34" charset="0"/>
          <a:cs typeface="Tahoma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Tahoma" pitchFamily="34" charset="0"/>
          <a:ea typeface="Tahoma" pitchFamily="34" charset="0"/>
          <a:cs typeface="Tahoma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ids.gov.br/monitoraids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ids.gov.br/monitoraids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0825" y="1628775"/>
            <a:ext cx="8713788" cy="2879725"/>
          </a:xfrm>
        </p:spPr>
        <p:txBody>
          <a:bodyPr/>
          <a:lstStyle/>
          <a:p>
            <a:pPr algn="l" eaLnBrk="1" hangingPunct="1"/>
            <a:r>
              <a:rPr lang="es-ES_tradnl" sz="4000" b="1" smtClean="0">
                <a:solidFill>
                  <a:srgbClr val="DE2804"/>
                </a:solidFill>
              </a:rPr>
              <a:t>El sistema de Monitoreo y Evaluación</a:t>
            </a:r>
            <a:r>
              <a:rPr lang="en-US" sz="4000" b="1" smtClean="0">
                <a:solidFill>
                  <a:srgbClr val="DE2804"/>
                </a:solidFill>
              </a:rPr>
              <a:t> </a:t>
            </a:r>
            <a:r>
              <a:rPr lang="es-ES_tradnl" sz="4000" b="1" smtClean="0">
                <a:solidFill>
                  <a:srgbClr val="DE2804"/>
                </a:solidFill>
              </a:rPr>
              <a:t>del Departamento de ITS y Sida de Brasil </a:t>
            </a:r>
            <a:endParaRPr lang="en-US" sz="4000" b="1" smtClean="0">
              <a:solidFill>
                <a:srgbClr val="DE2804"/>
              </a:solidFill>
            </a:endParaRPr>
          </a:p>
        </p:txBody>
      </p:sp>
      <p:pic>
        <p:nvPicPr>
          <p:cNvPr id="2051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850" y="6308725"/>
            <a:ext cx="1614488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Text Box 31"/>
          <p:cNvSpPr txBox="1">
            <a:spLocks noChangeArrowheads="1"/>
          </p:cNvSpPr>
          <p:nvPr/>
        </p:nvSpPr>
        <p:spPr bwMode="auto">
          <a:xfrm>
            <a:off x="3427413" y="5189538"/>
            <a:ext cx="543083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s-ES_tradnl" b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Asesoría de Monitoreo y Evaluación</a:t>
            </a:r>
            <a:endParaRPr lang="pt-BR" b="1">
              <a:latin typeface="Tahoma" pitchFamily="34" charset="0"/>
              <a:cs typeface="Tahoma" pitchFamily="34" charset="0"/>
            </a:endParaRPr>
          </a:p>
          <a:p>
            <a:pPr algn="r"/>
            <a:r>
              <a:rPr lang="es-ES_tradnl" b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Departamento de ITS, Sida y Hepatitis Virales</a:t>
            </a:r>
            <a:endParaRPr lang="pt-BR" b="1">
              <a:latin typeface="Tahoma" pitchFamily="34" charset="0"/>
              <a:cs typeface="Tahoma" pitchFamily="34" charset="0"/>
            </a:endParaRPr>
          </a:p>
          <a:p>
            <a:pPr algn="r"/>
            <a:r>
              <a:rPr lang="es-ES_tradnl" sz="1400" b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Secretaría de Vigilancia en Salud</a:t>
            </a:r>
            <a:endParaRPr lang="pt-BR" sz="1400" b="1">
              <a:latin typeface="Tahoma" pitchFamily="34" charset="0"/>
              <a:cs typeface="Tahoma" pitchFamily="34" charset="0"/>
            </a:endParaRPr>
          </a:p>
          <a:p>
            <a:pPr algn="r"/>
            <a:r>
              <a:rPr lang="es-ES_tradnl" sz="1400" b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Ministerio de Salud</a:t>
            </a:r>
            <a:endParaRPr lang="pt-BR" sz="1400" b="1">
              <a:solidFill>
                <a:srgbClr val="000000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609725"/>
            <a:ext cx="8229600" cy="5105400"/>
          </a:xfrm>
        </p:spPr>
        <p:txBody>
          <a:bodyPr/>
          <a:lstStyle/>
          <a:p>
            <a:endParaRPr lang="pt-BR" i="1" smtClean="0"/>
          </a:p>
          <a:p>
            <a:pPr>
              <a:buFontTx/>
              <a:buNone/>
            </a:pPr>
            <a:r>
              <a:rPr lang="pt-BR" smtClean="0">
                <a:solidFill>
                  <a:srgbClr val="DE2804"/>
                </a:solidFill>
              </a:rPr>
              <a:t>Modalidades:</a:t>
            </a:r>
          </a:p>
          <a:p>
            <a:pPr>
              <a:buFontTx/>
              <a:buNone/>
            </a:pPr>
            <a:endParaRPr lang="pt-BR" smtClean="0">
              <a:solidFill>
                <a:srgbClr val="DE2804"/>
              </a:solidFill>
            </a:endParaRPr>
          </a:p>
          <a:p>
            <a:r>
              <a:rPr lang="es-ES_tradnl" smtClean="0">
                <a:solidFill>
                  <a:srgbClr val="000000"/>
                </a:solidFill>
              </a:rPr>
              <a:t>Taller corto, de ocho horas,</a:t>
            </a:r>
            <a:r>
              <a:rPr lang="pt-BR" smtClean="0">
                <a:solidFill>
                  <a:srgbClr val="000000"/>
                </a:solidFill>
              </a:rPr>
              <a:t> </a:t>
            </a:r>
          </a:p>
          <a:p>
            <a:r>
              <a:rPr lang="es-ES_tradnl" sz="2200" smtClean="0">
                <a:solidFill>
                  <a:srgbClr val="000000"/>
                </a:solidFill>
              </a:rPr>
              <a:t>Primer curso de posgrado de M&amp;E en Brasil</a:t>
            </a:r>
            <a:endParaRPr lang="pt-BR" smtClean="0"/>
          </a:p>
          <a:p>
            <a:r>
              <a:rPr lang="es-ES_tradnl" smtClean="0">
                <a:solidFill>
                  <a:srgbClr val="000000"/>
                </a:solidFill>
              </a:rPr>
              <a:t>Maestría en M&amp;E</a:t>
            </a:r>
            <a:endParaRPr lang="pt-BR" smtClean="0"/>
          </a:p>
          <a:p>
            <a:r>
              <a:rPr lang="es-ES_tradnl" smtClean="0">
                <a:solidFill>
                  <a:srgbClr val="000000"/>
                </a:solidFill>
              </a:rPr>
              <a:t>Transferencia de tecnologías</a:t>
            </a:r>
            <a:endParaRPr lang="pt-BR" smtClean="0"/>
          </a:p>
          <a:p>
            <a:r>
              <a:rPr lang="es-ES_tradnl" smtClean="0">
                <a:solidFill>
                  <a:srgbClr val="000000"/>
                </a:solidFill>
              </a:rPr>
              <a:t>Otros (viajes de estudios, participación en congresos)</a:t>
            </a:r>
            <a:endParaRPr lang="pt-BR" smtClean="0">
              <a:solidFill>
                <a:srgbClr val="000000"/>
              </a:solidFill>
            </a:endParaRPr>
          </a:p>
        </p:txBody>
      </p:sp>
      <p:sp>
        <p:nvSpPr>
          <p:cNvPr id="9219" name="Título 1"/>
          <p:cNvSpPr>
            <a:spLocks noGrp="1"/>
          </p:cNvSpPr>
          <p:nvPr>
            <p:ph type="title"/>
          </p:nvPr>
        </p:nvSpPr>
        <p:spPr>
          <a:xfrm>
            <a:off x="2843213" y="260350"/>
            <a:ext cx="5543550" cy="777875"/>
          </a:xfrm>
        </p:spPr>
        <p:txBody>
          <a:bodyPr/>
          <a:lstStyle/>
          <a:p>
            <a:r>
              <a:rPr lang="es-ES_tradnl" smtClean="0">
                <a:solidFill>
                  <a:srgbClr val="DE2804"/>
                </a:solidFill>
              </a:rPr>
              <a:t>Capacitación</a:t>
            </a:r>
            <a:endParaRPr lang="pt-BR" smtClean="0">
              <a:solidFill>
                <a:srgbClr val="DE2804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s-ES_tradnl" sz="2000" smtClean="0"/>
              <a:t>Sistema de Monitoreo de Indicadores del Departamento de ITS y Sida</a:t>
            </a:r>
          </a:p>
          <a:p>
            <a:pPr>
              <a:lnSpc>
                <a:spcPct val="90000"/>
              </a:lnSpc>
            </a:pPr>
            <a:endParaRPr lang="es-ES_tradnl" sz="2000" smtClean="0"/>
          </a:p>
          <a:p>
            <a:pPr>
              <a:lnSpc>
                <a:spcPct val="90000"/>
              </a:lnSpc>
            </a:pPr>
            <a:r>
              <a:rPr lang="es-ES_tradnl" sz="2000" smtClean="0"/>
              <a:t>96 indicadores que:</a:t>
            </a:r>
          </a:p>
          <a:p>
            <a:pPr>
              <a:lnSpc>
                <a:spcPct val="90000"/>
              </a:lnSpc>
              <a:buFontTx/>
              <a:buNone/>
            </a:pPr>
            <a:endParaRPr lang="es-ES_tradnl" sz="2000" smtClean="0"/>
          </a:p>
          <a:p>
            <a:pPr marL="914400" lvl="1" indent="-457200">
              <a:lnSpc>
                <a:spcPct val="90000"/>
              </a:lnSpc>
              <a:buFontTx/>
              <a:buAutoNum type="alphaLcParenR"/>
            </a:pPr>
            <a:r>
              <a:rPr lang="es-ES_tradnl" sz="2000" smtClean="0"/>
              <a:t>caracterizan el nivel socioeconómico y hacen posible analizar las desigualdades que influyen en la difusión de la enfermedad y en la efectividad de la respuesta</a:t>
            </a:r>
          </a:p>
          <a:p>
            <a:pPr marL="914400" lvl="1" indent="-457200">
              <a:lnSpc>
                <a:spcPct val="90000"/>
              </a:lnSpc>
              <a:buFontTx/>
              <a:buAutoNum type="alphaLcParenR"/>
            </a:pPr>
            <a:r>
              <a:rPr lang="es-ES_tradnl" sz="2000" smtClean="0"/>
              <a:t>son importantes para monitorear la evolución del VIH/Sida y otras ITS</a:t>
            </a:r>
          </a:p>
          <a:p>
            <a:pPr marL="914400" lvl="1" indent="-457200">
              <a:lnSpc>
                <a:spcPct val="90000"/>
              </a:lnSpc>
              <a:buFontTx/>
              <a:buAutoNum type="alphaLcParenR"/>
            </a:pPr>
            <a:r>
              <a:rPr lang="es-ES_tradnl" sz="2000" smtClean="0"/>
              <a:t>son útiles en el seguimiento de acciones programáticas y para indicar qué evaluaciones deben realizarse.</a:t>
            </a:r>
          </a:p>
          <a:p>
            <a:pPr>
              <a:lnSpc>
                <a:spcPct val="90000"/>
              </a:lnSpc>
              <a:buFontTx/>
              <a:buNone/>
            </a:pPr>
            <a:endParaRPr lang="es-ES_tradnl" sz="2000" smtClean="0">
              <a:hlinkClick r:id="rId3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s-ES_tradnl" sz="2000" smtClean="0"/>
          </a:p>
          <a:p>
            <a:pPr>
              <a:lnSpc>
                <a:spcPct val="90000"/>
              </a:lnSpc>
            </a:pPr>
            <a:endParaRPr lang="es-ES_tradnl" sz="2000" smtClean="0"/>
          </a:p>
        </p:txBody>
      </p:sp>
      <p:sp>
        <p:nvSpPr>
          <p:cNvPr id="17411" name="Título 1"/>
          <p:cNvSpPr>
            <a:spLocks noGrp="1"/>
          </p:cNvSpPr>
          <p:nvPr>
            <p:ph type="title"/>
          </p:nvPr>
        </p:nvSpPr>
        <p:spPr>
          <a:xfrm>
            <a:off x="2000250" y="214313"/>
            <a:ext cx="6675438" cy="777875"/>
          </a:xfrm>
        </p:spPr>
        <p:txBody>
          <a:bodyPr/>
          <a:lstStyle/>
          <a:p>
            <a:r>
              <a:rPr lang="es-ES_tradnl" sz="3200" smtClean="0">
                <a:solidFill>
                  <a:schemeClr val="tx1"/>
                </a:solidFill>
              </a:rPr>
              <a:t>MONITOR</a:t>
            </a:r>
            <a:r>
              <a:rPr lang="es-ES_tradnl" sz="3200" smtClean="0">
                <a:solidFill>
                  <a:srgbClr val="DE2804"/>
                </a:solidFill>
              </a:rPr>
              <a:t>AIDS: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2324100" y="260350"/>
            <a:ext cx="6819900" cy="777875"/>
          </a:xfrm>
        </p:spPr>
        <p:txBody>
          <a:bodyPr/>
          <a:lstStyle/>
          <a:p>
            <a:pPr algn="l"/>
            <a:r>
              <a:rPr lang="es-ES_tradnl" sz="3200" smtClean="0">
                <a:solidFill>
                  <a:srgbClr val="DE2804"/>
                </a:solidFill>
              </a:rPr>
              <a:t>Clasificación de los indicadores</a:t>
            </a:r>
            <a:endParaRPr lang="pt-BR" sz="3200" smtClean="0">
              <a:solidFill>
                <a:srgbClr val="DE2804"/>
              </a:solidFill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3200400"/>
          </a:xfrm>
        </p:spPr>
        <p:txBody>
          <a:bodyPr/>
          <a:lstStyle/>
          <a:p>
            <a:pPr>
              <a:buSzPct val="90000"/>
            </a:pPr>
            <a:r>
              <a:rPr lang="es-ES_tradnl" sz="3200" smtClean="0">
                <a:solidFill>
                  <a:srgbClr val="000000"/>
                </a:solidFill>
                <a:latin typeface="Verdana" pitchFamily="34" charset="0"/>
              </a:rPr>
              <a:t>Contexto Externo (22)</a:t>
            </a:r>
            <a:endParaRPr lang="pt-BR" sz="3200" smtClean="0">
              <a:latin typeface="Verdana" pitchFamily="34" charset="0"/>
            </a:endParaRPr>
          </a:p>
          <a:p>
            <a:pPr>
              <a:buSzPct val="90000"/>
            </a:pPr>
            <a:endParaRPr lang="pt-BR" sz="3200" smtClean="0">
              <a:latin typeface="Verdana" pitchFamily="34" charset="0"/>
            </a:endParaRPr>
          </a:p>
          <a:p>
            <a:pPr>
              <a:buSzPct val="90000"/>
            </a:pPr>
            <a:r>
              <a:rPr lang="es-ES_tradnl" sz="3200" smtClean="0">
                <a:solidFill>
                  <a:srgbClr val="000000"/>
                </a:solidFill>
                <a:latin typeface="Verdana" pitchFamily="34" charset="0"/>
              </a:rPr>
              <a:t>Relacionados con el Programa (55)</a:t>
            </a:r>
            <a:endParaRPr lang="pt-BR" sz="3200" smtClean="0">
              <a:latin typeface="Verdana" pitchFamily="34" charset="0"/>
            </a:endParaRPr>
          </a:p>
          <a:p>
            <a:pPr>
              <a:buSzPct val="90000"/>
            </a:pPr>
            <a:endParaRPr lang="pt-BR" sz="3200" smtClean="0">
              <a:latin typeface="Verdana" pitchFamily="34" charset="0"/>
            </a:endParaRPr>
          </a:p>
          <a:p>
            <a:pPr>
              <a:buSzPct val="90000"/>
            </a:pPr>
            <a:r>
              <a:rPr lang="es-ES_tradnl" sz="3200" smtClean="0">
                <a:solidFill>
                  <a:srgbClr val="000000"/>
                </a:solidFill>
                <a:latin typeface="Verdana" pitchFamily="34" charset="0"/>
              </a:rPr>
              <a:t>Impacto (16)</a:t>
            </a:r>
            <a:endParaRPr lang="pt-BR" sz="3200" smtClean="0">
              <a:solidFill>
                <a:srgbClr val="000000"/>
              </a:solidFill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3038" y="125413"/>
            <a:ext cx="8786812" cy="658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ítulo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DE2804"/>
                </a:solidFill>
              </a:rPr>
              <a:t>Indicadores</a:t>
            </a:r>
            <a:endParaRPr lang="pt-BR" smtClean="0">
              <a:solidFill>
                <a:srgbClr val="DE2804"/>
              </a:solidFill>
            </a:endParaRPr>
          </a:p>
        </p:txBody>
      </p:sp>
      <p:pic>
        <p:nvPicPr>
          <p:cNvPr id="82947" name="Imagem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524000"/>
            <a:ext cx="73152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48" name="CaixaDeTexto 9"/>
          <p:cNvSpPr txBox="1">
            <a:spLocks noChangeArrowheads="1"/>
          </p:cNvSpPr>
          <p:nvPr/>
        </p:nvSpPr>
        <p:spPr bwMode="auto">
          <a:xfrm>
            <a:off x="184150" y="2895600"/>
            <a:ext cx="1106488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500" b="1">
                <a:solidFill>
                  <a:srgbClr val="DE2804"/>
                </a:solidFill>
                <a:cs typeface="Arial" charset="0"/>
              </a:rPr>
              <a:t>Sub-áreas</a:t>
            </a:r>
            <a:endParaRPr lang="pt-BR" sz="1500" b="1">
              <a:solidFill>
                <a:srgbClr val="DE2804"/>
              </a:solidFill>
              <a:cs typeface="Arial" charset="0"/>
            </a:endParaRPr>
          </a:p>
        </p:txBody>
      </p:sp>
      <p:sp>
        <p:nvSpPr>
          <p:cNvPr id="82949" name="CaixaDeTexto 10"/>
          <p:cNvSpPr txBox="1">
            <a:spLocks noChangeArrowheads="1"/>
          </p:cNvSpPr>
          <p:nvPr/>
        </p:nvSpPr>
        <p:spPr bwMode="auto">
          <a:xfrm>
            <a:off x="6350" y="3789363"/>
            <a:ext cx="15843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500" b="1">
                <a:solidFill>
                  <a:srgbClr val="DE2804"/>
                </a:solidFill>
                <a:cs typeface="Arial" charset="0"/>
              </a:rPr>
              <a:t>Pesquisar </a:t>
            </a:r>
          </a:p>
          <a:p>
            <a:pPr algn="ctr"/>
            <a:r>
              <a:rPr lang="en-US" sz="1500" b="1">
                <a:solidFill>
                  <a:srgbClr val="DE2804"/>
                </a:solidFill>
                <a:cs typeface="Arial" charset="0"/>
              </a:rPr>
              <a:t>(palavra-chave)</a:t>
            </a:r>
            <a:endParaRPr lang="pt-BR" sz="1500" b="1">
              <a:solidFill>
                <a:srgbClr val="DE2804"/>
              </a:solidFill>
              <a:cs typeface="Arial" charset="0"/>
            </a:endParaRPr>
          </a:p>
        </p:txBody>
      </p:sp>
      <p:sp>
        <p:nvSpPr>
          <p:cNvPr id="82950" name="CaixaDeTexto 11"/>
          <p:cNvSpPr txBox="1">
            <a:spLocks noChangeArrowheads="1"/>
          </p:cNvSpPr>
          <p:nvPr/>
        </p:nvSpPr>
        <p:spPr bwMode="auto">
          <a:xfrm>
            <a:off x="76200" y="4941888"/>
            <a:ext cx="150177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500" b="1">
                <a:solidFill>
                  <a:srgbClr val="DE2804"/>
                </a:solidFill>
                <a:cs typeface="Arial" charset="0"/>
              </a:rPr>
              <a:t>Desagregação</a:t>
            </a:r>
            <a:endParaRPr lang="pt-BR" sz="1500" b="1">
              <a:solidFill>
                <a:srgbClr val="DE2804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357313"/>
            <a:ext cx="8229600" cy="521493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s-ES_tradnl" sz="2200" smtClean="0"/>
              <a:t>Evaluación de la dispensación de antirretrovirales</a:t>
            </a:r>
          </a:p>
          <a:p>
            <a:pPr>
              <a:lnSpc>
                <a:spcPct val="90000"/>
              </a:lnSpc>
            </a:pPr>
            <a:r>
              <a:rPr lang="es-ES_tradnl" sz="2200" smtClean="0"/>
              <a:t>Evaluación del Proyecto «Nascer Maternidades»</a:t>
            </a:r>
          </a:p>
          <a:p>
            <a:pPr>
              <a:lnSpc>
                <a:spcPct val="90000"/>
              </a:lnSpc>
            </a:pPr>
            <a:r>
              <a:rPr lang="es-ES_tradnl" sz="2200" smtClean="0"/>
              <a:t>Evaluación de las pruebas rápidas</a:t>
            </a:r>
          </a:p>
          <a:p>
            <a:pPr lvl="1">
              <a:lnSpc>
                <a:spcPct val="90000"/>
              </a:lnSpc>
            </a:pPr>
            <a:r>
              <a:rPr lang="es-ES_tradnl" sz="2200" smtClean="0"/>
              <a:t>Sensibilidad, especificidad – algoritmo</a:t>
            </a:r>
          </a:p>
          <a:p>
            <a:pPr lvl="1">
              <a:lnSpc>
                <a:spcPct val="90000"/>
              </a:lnSpc>
            </a:pPr>
            <a:r>
              <a:rPr lang="es-ES_tradnl" sz="2200" smtClean="0"/>
              <a:t>Aceptabilidad</a:t>
            </a:r>
          </a:p>
          <a:p>
            <a:pPr lvl="1">
              <a:lnSpc>
                <a:spcPct val="90000"/>
              </a:lnSpc>
            </a:pPr>
            <a:r>
              <a:rPr lang="es-ES_tradnl" sz="2200" smtClean="0"/>
              <a:t>Desempeño cuando la hacen técnicos que no sean del área de laboratorio</a:t>
            </a:r>
          </a:p>
          <a:p>
            <a:pPr lvl="1">
              <a:lnSpc>
                <a:spcPct val="90000"/>
              </a:lnSpc>
            </a:pPr>
            <a:r>
              <a:rPr lang="es-ES_tradnl" sz="2200" smtClean="0"/>
              <a:t>Costo-efectividad</a:t>
            </a:r>
          </a:p>
          <a:p>
            <a:pPr lvl="1">
              <a:lnSpc>
                <a:spcPct val="90000"/>
              </a:lnSpc>
            </a:pPr>
            <a:r>
              <a:rPr lang="es-ES_tradnl" sz="2200" smtClean="0"/>
              <a:t>Orden ministerial que establece su uso: política pública basada en pruebas científicas</a:t>
            </a:r>
          </a:p>
          <a:p>
            <a:pPr>
              <a:lnSpc>
                <a:spcPct val="90000"/>
              </a:lnSpc>
            </a:pPr>
            <a:endParaRPr lang="es-ES_tradnl" sz="2200" smtClean="0"/>
          </a:p>
          <a:p>
            <a:pPr>
              <a:lnSpc>
                <a:spcPct val="90000"/>
              </a:lnSpc>
            </a:pPr>
            <a:r>
              <a:rPr lang="es-ES_tradnl" sz="2200" smtClean="0"/>
              <a:t>En curso:</a:t>
            </a:r>
          </a:p>
          <a:p>
            <a:pPr lvl="1">
              <a:lnSpc>
                <a:spcPct val="90000"/>
              </a:lnSpc>
            </a:pPr>
            <a:r>
              <a:rPr lang="es-ES_tradnl" sz="2200" smtClean="0"/>
              <a:t>Evaluación de la letalidad</a:t>
            </a:r>
          </a:p>
          <a:p>
            <a:pPr lvl="1">
              <a:lnSpc>
                <a:spcPct val="90000"/>
              </a:lnSpc>
            </a:pPr>
            <a:r>
              <a:rPr lang="es-ES_tradnl" sz="2200" smtClean="0"/>
              <a:t>Evaluación de la efectividad de intervenciones con HSH</a:t>
            </a:r>
          </a:p>
        </p:txBody>
      </p:sp>
      <p:sp>
        <p:nvSpPr>
          <p:cNvPr id="21507" name="Título 1"/>
          <p:cNvSpPr>
            <a:spLocks noGrp="1"/>
          </p:cNvSpPr>
          <p:nvPr>
            <p:ph type="title"/>
          </p:nvPr>
        </p:nvSpPr>
        <p:spPr>
          <a:xfrm>
            <a:off x="2000250" y="274638"/>
            <a:ext cx="6675438" cy="777875"/>
          </a:xfrm>
        </p:spPr>
        <p:txBody>
          <a:bodyPr/>
          <a:lstStyle/>
          <a:p>
            <a:r>
              <a:rPr lang="es-ES_tradnl" smtClean="0">
                <a:solidFill>
                  <a:srgbClr val="DE2804"/>
                </a:solidFill>
              </a:rPr>
              <a:t>Estudios especiales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ítulo 1"/>
          <p:cNvSpPr>
            <a:spLocks noGrp="1"/>
          </p:cNvSpPr>
          <p:nvPr>
            <p:ph type="title"/>
          </p:nvPr>
        </p:nvSpPr>
        <p:spPr>
          <a:xfrm>
            <a:off x="3563938" y="260350"/>
            <a:ext cx="4824412" cy="777875"/>
          </a:xfrm>
        </p:spPr>
        <p:txBody>
          <a:bodyPr/>
          <a:lstStyle/>
          <a:p>
            <a:r>
              <a:rPr lang="es-ES_tradnl" smtClean="0">
                <a:solidFill>
                  <a:srgbClr val="DE2804"/>
                </a:solidFill>
              </a:rPr>
              <a:t>Desafíos...</a:t>
            </a:r>
          </a:p>
        </p:txBody>
      </p:sp>
      <p:sp>
        <p:nvSpPr>
          <p:cNvPr id="25603" name="Espaço Reservado para Conteúdo 2"/>
          <p:cNvSpPr>
            <a:spLocks noGrp="1"/>
          </p:cNvSpPr>
          <p:nvPr>
            <p:ph idx="1"/>
          </p:nvPr>
        </p:nvSpPr>
        <p:spPr>
          <a:xfrm>
            <a:off x="395288" y="1341438"/>
            <a:ext cx="8424862" cy="48958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es-ES_tradnl" smtClean="0"/>
              <a:t>Mejorar los sistema de información (calidad, oportunidad, utilización y acesso a la información)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es-ES_tradnl" smtClean="0"/>
              <a:t>Ampliar la descentralización de las actividades de M&amp;E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es-ES_tradnl" smtClean="0"/>
              <a:t>Ampliar el número de evaluaciones de resultado e impacto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es-ES_tradnl" smtClean="0">
                <a:solidFill>
                  <a:srgbClr val="000000"/>
                </a:solidFill>
              </a:rPr>
              <a:t>Ampliar la evaliación del desempenho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s-ES_tradnl" smtClean="0">
                <a:solidFill>
                  <a:srgbClr val="000000"/>
                </a:solidFill>
              </a:rPr>
              <a:t>Identificar tecnologías/pericia en M&amp;E que permitan alcanzar resultados a costos accesibles</a:t>
            </a:r>
            <a:endParaRPr lang="pt-BR" smtClean="0"/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s-ES_tradnl" smtClean="0">
                <a:solidFill>
                  <a:srgbClr val="000000"/>
                </a:solidFill>
              </a:rPr>
              <a:t>Propiciar una mayor aproximación entre planificación y M&amp;E (PAM, asignación de recursos, etc.)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s-ES_tradnl" smtClean="0">
                <a:solidFill>
                  <a:srgbClr val="000000"/>
                </a:solidFill>
              </a:rPr>
              <a:t>Orientar la toma de decisiones por los resultados y la evidencia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endParaRPr lang="pt-BR" smtClean="0">
              <a:solidFill>
                <a:srgbClr val="000000"/>
              </a:solidFill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endParaRPr lang="es-ES_tradnl" smtClean="0"/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endParaRPr lang="es-ES_tradnl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ChangeArrowheads="1"/>
          </p:cNvSpPr>
          <p:nvPr/>
        </p:nvSpPr>
        <p:spPr bwMode="auto">
          <a:xfrm>
            <a:off x="2195513" y="333375"/>
            <a:ext cx="64801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pt-BR" sz="3200" b="1">
                <a:solidFill>
                  <a:srgbClr val="DE2804"/>
                </a:solidFill>
                <a:latin typeface="Tahoma" pitchFamily="34" charset="0"/>
                <a:cs typeface="Arial" charset="0"/>
              </a:rPr>
              <a:t>Acceso a la página web</a:t>
            </a:r>
          </a:p>
        </p:txBody>
      </p:sp>
      <p:sp>
        <p:nvSpPr>
          <p:cNvPr id="86019" name="Rectangle 3"/>
          <p:cNvSpPr>
            <a:spLocks noChangeArrowheads="1"/>
          </p:cNvSpPr>
          <p:nvPr/>
        </p:nvSpPr>
        <p:spPr bwMode="auto">
          <a:xfrm>
            <a:off x="468313" y="2133600"/>
            <a:ext cx="8229600" cy="258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pt-BR" sz="3600" b="1">
              <a:solidFill>
                <a:srgbClr val="CED30D"/>
              </a:solidFill>
              <a:latin typeface="Verdana" pitchFamily="34" charset="0"/>
              <a:cs typeface="Arial" charset="0"/>
            </a:endParaRPr>
          </a:p>
          <a:p>
            <a:pPr algn="ctr"/>
            <a:r>
              <a:rPr lang="pt-BR" sz="3600" b="1">
                <a:solidFill>
                  <a:srgbClr val="CED30D"/>
                </a:solidFill>
                <a:latin typeface="Verdana" pitchFamily="34" charset="0"/>
                <a:cs typeface="Arial" charset="0"/>
                <a:hlinkClick r:id="rId3"/>
              </a:rPr>
              <a:t>www.aids.gov.br/monitoraids</a:t>
            </a:r>
            <a:r>
              <a:rPr lang="pt-BR" sz="3600" b="1">
                <a:solidFill>
                  <a:srgbClr val="CED30D"/>
                </a:solidFill>
                <a:latin typeface="Verdana" pitchFamily="34" charset="0"/>
                <a:cs typeface="Arial" charset="0"/>
              </a:rPr>
              <a:t/>
            </a:r>
            <a:br>
              <a:rPr lang="pt-BR" sz="3600" b="1">
                <a:solidFill>
                  <a:srgbClr val="CED30D"/>
                </a:solidFill>
                <a:latin typeface="Verdana" pitchFamily="34" charset="0"/>
                <a:cs typeface="Arial" charset="0"/>
              </a:rPr>
            </a:br>
            <a:endParaRPr lang="pt-BR" sz="3600" b="1">
              <a:solidFill>
                <a:srgbClr val="CED30D"/>
              </a:solidFill>
              <a:latin typeface="Verdana" pitchFamily="34" charset="0"/>
              <a:cs typeface="Arial" charset="0"/>
            </a:endParaRPr>
          </a:p>
          <a:p>
            <a:pPr algn="ctr"/>
            <a:r>
              <a:rPr lang="pt-BR" sz="3600" b="1">
                <a:solidFill>
                  <a:srgbClr val="DE2804"/>
                </a:solidFill>
                <a:latin typeface="Verdana" pitchFamily="34" charset="0"/>
                <a:cs typeface="Arial" charset="0"/>
              </a:rPr>
              <a:t>Visitela</a:t>
            </a:r>
            <a:endParaRPr lang="pt-BR" sz="2800" b="1">
              <a:latin typeface="Verdana" pitchFamily="34" charset="0"/>
              <a:cs typeface="Arial" charset="0"/>
            </a:endParaRPr>
          </a:p>
          <a:p>
            <a:pPr algn="r"/>
            <a:endParaRPr lang="pt-BR" sz="2800" b="1">
              <a:latin typeface="Verdana" pitchFamily="34" charset="0"/>
              <a:cs typeface="Arial" charset="0"/>
            </a:endParaRPr>
          </a:p>
          <a:p>
            <a:pPr algn="r"/>
            <a:endParaRPr lang="pt-BR" sz="2800" b="1">
              <a:latin typeface="Verdana" pitchFamily="34" charset="0"/>
              <a:cs typeface="Arial" charset="0"/>
            </a:endParaRPr>
          </a:p>
          <a:p>
            <a:pPr algn="r"/>
            <a:endParaRPr lang="pt-BR" sz="2800" b="1">
              <a:latin typeface="Verdana" pitchFamily="34" charset="0"/>
              <a:cs typeface="Arial" charset="0"/>
            </a:endParaRPr>
          </a:p>
          <a:p>
            <a:pPr algn="r"/>
            <a:r>
              <a:rPr lang="pt-BR" sz="2800" b="1">
                <a:latin typeface="Verdana" pitchFamily="34" charset="0"/>
                <a:cs typeface="Arial" charset="0"/>
              </a:rPr>
              <a:t>Karen Bruck</a:t>
            </a:r>
          </a:p>
          <a:p>
            <a:pPr algn="r"/>
            <a:r>
              <a:rPr lang="pt-BR" sz="2800" b="1">
                <a:latin typeface="Verdana" pitchFamily="34" charset="0"/>
                <a:cs typeface="Arial" charset="0"/>
              </a:rPr>
              <a:t>Karenbf@aids.gov.br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ext Box 2"/>
          <p:cNvSpPr txBox="1">
            <a:spLocks noChangeArrowheads="1"/>
          </p:cNvSpPr>
          <p:nvPr/>
        </p:nvSpPr>
        <p:spPr bwMode="auto">
          <a:xfrm>
            <a:off x="179388" y="1628775"/>
            <a:ext cx="8964612" cy="453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8925" indent="-288925" eaLnBrk="0" hangingPunct="0">
              <a:lnSpc>
                <a:spcPct val="125000"/>
              </a:lnSpc>
              <a:spcBef>
                <a:spcPct val="25000"/>
              </a:spcBef>
            </a:pPr>
            <a:r>
              <a:rPr lang="en-US" sz="2400">
                <a:cs typeface="Arial" charset="0"/>
              </a:rPr>
              <a:t>Casos acumulados (hasta 06/2009): </a:t>
            </a:r>
            <a:r>
              <a:rPr lang="en-US" sz="2400" b="1">
                <a:solidFill>
                  <a:srgbClr val="FF0000"/>
                </a:solidFill>
                <a:cs typeface="Arial" charset="0"/>
              </a:rPr>
              <a:t>544.846</a:t>
            </a:r>
          </a:p>
          <a:p>
            <a:pPr marL="479425" lvl="1" eaLnBrk="0" hangingPunct="0">
              <a:lnSpc>
                <a:spcPct val="125000"/>
              </a:lnSpc>
              <a:spcBef>
                <a:spcPct val="25000"/>
              </a:spcBef>
            </a:pPr>
            <a:r>
              <a:rPr lang="pt-BR" sz="2400">
                <a:cs typeface="Arial" charset="0"/>
              </a:rPr>
              <a:t>	2007* - 33.909        2008* –  34.480</a:t>
            </a:r>
          </a:p>
          <a:p>
            <a:pPr marL="288925" indent="-288925" eaLnBrk="0" hangingPunct="0">
              <a:lnSpc>
                <a:spcPct val="125000"/>
              </a:lnSpc>
              <a:spcBef>
                <a:spcPct val="25000"/>
              </a:spcBef>
            </a:pPr>
            <a:r>
              <a:rPr lang="en-US" sz="2400">
                <a:cs typeface="Arial" charset="0"/>
              </a:rPr>
              <a:t>Tasa de incidencia </a:t>
            </a:r>
            <a:r>
              <a:rPr lang="pt-BR" sz="2400">
                <a:cs typeface="Arial" charset="0"/>
              </a:rPr>
              <a:t>(por 100 mil habitantes)</a:t>
            </a:r>
          </a:p>
          <a:p>
            <a:pPr marL="479425" lvl="1" eaLnBrk="0" hangingPunct="0">
              <a:lnSpc>
                <a:spcPct val="125000"/>
              </a:lnSpc>
              <a:spcBef>
                <a:spcPct val="25000"/>
              </a:spcBef>
            </a:pPr>
            <a:r>
              <a:rPr lang="pt-BR" sz="2400">
                <a:cs typeface="Arial" charset="0"/>
              </a:rPr>
              <a:t>	2007* – 17,9		2008* – 18,2</a:t>
            </a:r>
          </a:p>
          <a:p>
            <a:pPr marL="288925" indent="-288925" eaLnBrk="0" hangingPunct="0">
              <a:lnSpc>
                <a:spcPct val="65000"/>
              </a:lnSpc>
              <a:spcBef>
                <a:spcPct val="25000"/>
              </a:spcBef>
            </a:pPr>
            <a:endParaRPr lang="pt-BR" sz="2400">
              <a:cs typeface="Arial" charset="0"/>
            </a:endParaRPr>
          </a:p>
          <a:p>
            <a:pPr marL="288925" indent="-288925">
              <a:lnSpc>
                <a:spcPct val="110000"/>
              </a:lnSpc>
            </a:pPr>
            <a:r>
              <a:rPr lang="pt-BR" sz="2400">
                <a:cs typeface="Arial" charset="0"/>
              </a:rPr>
              <a:t>Nº defunciones acumuladas </a:t>
            </a:r>
            <a:r>
              <a:rPr lang="en-US" sz="2400">
                <a:cs typeface="Arial" charset="0"/>
              </a:rPr>
              <a:t>(1980-2008): 217.091</a:t>
            </a:r>
          </a:p>
          <a:p>
            <a:pPr marL="479425" lvl="1">
              <a:lnSpc>
                <a:spcPct val="110000"/>
              </a:lnSpc>
            </a:pPr>
            <a:r>
              <a:rPr lang="en-US" sz="2400">
                <a:cs typeface="Arial" charset="0"/>
              </a:rPr>
              <a:t>	2007</a:t>
            </a:r>
            <a:r>
              <a:rPr lang="pt-BR" sz="2400">
                <a:cs typeface="Arial" charset="0"/>
              </a:rPr>
              <a:t>*</a:t>
            </a:r>
            <a:r>
              <a:rPr lang="en-US" sz="2400">
                <a:cs typeface="Arial" charset="0"/>
              </a:rPr>
              <a:t> – 11.372          2008</a:t>
            </a:r>
            <a:r>
              <a:rPr lang="pt-BR" sz="2400">
                <a:cs typeface="Arial" charset="0"/>
              </a:rPr>
              <a:t>*</a:t>
            </a:r>
            <a:r>
              <a:rPr lang="en-US" sz="2400">
                <a:cs typeface="Arial" charset="0"/>
              </a:rPr>
              <a:t> – 11.523</a:t>
            </a:r>
          </a:p>
          <a:p>
            <a:pPr marL="479425" lvl="1">
              <a:lnSpc>
                <a:spcPct val="110000"/>
              </a:lnSpc>
            </a:pPr>
            <a:endParaRPr lang="en-US" sz="2400">
              <a:cs typeface="Arial" charset="0"/>
            </a:endParaRPr>
          </a:p>
          <a:p>
            <a:pPr marL="288925" indent="-288925">
              <a:lnSpc>
                <a:spcPct val="110000"/>
              </a:lnSpc>
            </a:pPr>
            <a:r>
              <a:rPr lang="en-US" sz="2400">
                <a:cs typeface="Arial" charset="0"/>
              </a:rPr>
              <a:t> Coeficiente de mortalidad (por 100 mil habitantes)</a:t>
            </a:r>
          </a:p>
          <a:p>
            <a:pPr marL="479425" lvl="1">
              <a:lnSpc>
                <a:spcPct val="110000"/>
              </a:lnSpc>
            </a:pPr>
            <a:r>
              <a:rPr lang="en-US" sz="2400">
                <a:cs typeface="Arial" charset="0"/>
              </a:rPr>
              <a:t> 	2007</a:t>
            </a:r>
            <a:r>
              <a:rPr lang="pt-BR" sz="2400">
                <a:cs typeface="Arial" charset="0"/>
              </a:rPr>
              <a:t>*</a:t>
            </a:r>
            <a:r>
              <a:rPr lang="en-US" sz="2400">
                <a:cs typeface="Arial" charset="0"/>
              </a:rPr>
              <a:t> – 6,0		2008</a:t>
            </a:r>
            <a:r>
              <a:rPr lang="pt-BR" sz="2400">
                <a:cs typeface="Arial" charset="0"/>
              </a:rPr>
              <a:t>*</a:t>
            </a:r>
            <a:r>
              <a:rPr lang="en-US" sz="2400">
                <a:cs typeface="Arial" charset="0"/>
              </a:rPr>
              <a:t> – 6,1</a:t>
            </a:r>
          </a:p>
        </p:txBody>
      </p:sp>
      <p:sp>
        <p:nvSpPr>
          <p:cNvPr id="72707" name="Text Box 6"/>
          <p:cNvSpPr txBox="1">
            <a:spLocks noChangeArrowheads="1"/>
          </p:cNvSpPr>
          <p:nvPr/>
        </p:nvSpPr>
        <p:spPr bwMode="auto">
          <a:xfrm>
            <a:off x="2339975" y="476250"/>
            <a:ext cx="61198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pt-BR" sz="3200" b="1">
                <a:solidFill>
                  <a:srgbClr val="DE2804"/>
                </a:solidFill>
                <a:cs typeface="Arial" charset="0"/>
              </a:rPr>
              <a:t>Sida: informaciones generales</a:t>
            </a:r>
          </a:p>
        </p:txBody>
      </p:sp>
      <p:sp>
        <p:nvSpPr>
          <p:cNvPr id="72708" name="Line 7"/>
          <p:cNvSpPr>
            <a:spLocks noChangeShapeType="1"/>
          </p:cNvSpPr>
          <p:nvPr/>
        </p:nvSpPr>
        <p:spPr bwMode="auto">
          <a:xfrm>
            <a:off x="250825" y="1268413"/>
            <a:ext cx="8569325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72709" name="Text Box 8"/>
          <p:cNvSpPr txBox="1">
            <a:spLocks noChangeArrowheads="1"/>
          </p:cNvSpPr>
          <p:nvPr/>
        </p:nvSpPr>
        <p:spPr bwMode="auto">
          <a:xfrm>
            <a:off x="107950" y="6173788"/>
            <a:ext cx="84963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100">
                <a:cs typeface="Arial" charset="0"/>
              </a:rPr>
              <a:t>FONTE: MS/SVS/Departamento de DST, Aids e Hepatites Virais</a:t>
            </a:r>
          </a:p>
          <a:p>
            <a:r>
              <a:rPr lang="en-US" sz="1100">
                <a:cs typeface="Arial" charset="0"/>
              </a:rPr>
              <a:t>*Casos notificados no SINAN e registrados no SISCEL/SICLOM até 30/06/2009 e </a:t>
            </a:r>
          </a:p>
          <a:p>
            <a:r>
              <a:rPr lang="en-US" sz="1100">
                <a:cs typeface="Arial" charset="0"/>
              </a:rPr>
              <a:t>no SIM de 2000 a 2008. Dados preliminares.</a:t>
            </a: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88913"/>
            <a:ext cx="8686800" cy="1143000"/>
          </a:xfrm>
          <a:ln/>
        </p:spPr>
        <p:txBody>
          <a:bodyPr/>
          <a:lstStyle/>
          <a:p>
            <a:pPr eaLnBrk="1" hangingPunct="1"/>
            <a:r>
              <a:rPr lang="es-MX" sz="2000" smtClean="0"/>
              <a:t>Municipios</a:t>
            </a:r>
            <a:r>
              <a:rPr lang="pt-BR" sz="2000" smtClean="0"/>
              <a:t> con por lo menos un caso de Sida identificado</a:t>
            </a:r>
          </a:p>
        </p:txBody>
      </p:sp>
      <p:pic>
        <p:nvPicPr>
          <p:cNvPr id="69635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4150" y="908050"/>
            <a:ext cx="3308350" cy="319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6" name="Text Box 5"/>
          <p:cNvSpPr txBox="1">
            <a:spLocks noChangeArrowheads="1"/>
          </p:cNvSpPr>
          <p:nvPr/>
        </p:nvSpPr>
        <p:spPr bwMode="auto">
          <a:xfrm>
            <a:off x="219075" y="3041650"/>
            <a:ext cx="1295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BR" sz="1600">
                <a:cs typeface="Arial" charset="0"/>
              </a:rPr>
              <a:t>1980 - 1994</a:t>
            </a:r>
          </a:p>
        </p:txBody>
      </p:sp>
      <p:pic>
        <p:nvPicPr>
          <p:cNvPr id="69637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1588" y="1166813"/>
            <a:ext cx="3281362" cy="319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8" name="Text Box 7"/>
          <p:cNvSpPr txBox="1">
            <a:spLocks noChangeArrowheads="1"/>
          </p:cNvSpPr>
          <p:nvPr/>
        </p:nvSpPr>
        <p:spPr bwMode="auto">
          <a:xfrm>
            <a:off x="3635375" y="3041650"/>
            <a:ext cx="1447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BR" sz="1600">
                <a:cs typeface="Arial" charset="0"/>
              </a:rPr>
              <a:t>1995 - 1999</a:t>
            </a:r>
          </a:p>
        </p:txBody>
      </p:sp>
      <p:sp>
        <p:nvSpPr>
          <p:cNvPr id="69639" name="Text Box 8"/>
          <p:cNvSpPr txBox="1">
            <a:spLocks noChangeArrowheads="1"/>
          </p:cNvSpPr>
          <p:nvPr/>
        </p:nvSpPr>
        <p:spPr bwMode="auto">
          <a:xfrm>
            <a:off x="1920875" y="5715000"/>
            <a:ext cx="1295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BR" sz="1600">
                <a:cs typeface="Arial" charset="0"/>
              </a:rPr>
              <a:t>2000 - 2004</a:t>
            </a:r>
          </a:p>
        </p:txBody>
      </p:sp>
      <p:pic>
        <p:nvPicPr>
          <p:cNvPr id="69640" name="Picture 9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66900" y="3684588"/>
            <a:ext cx="3281363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41" name="Text Box 10"/>
          <p:cNvSpPr txBox="1">
            <a:spLocks noChangeArrowheads="1"/>
          </p:cNvSpPr>
          <p:nvPr/>
        </p:nvSpPr>
        <p:spPr bwMode="auto">
          <a:xfrm>
            <a:off x="5697538" y="6019800"/>
            <a:ext cx="1295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BR" sz="1600">
                <a:cs typeface="Arial" charset="0"/>
              </a:rPr>
              <a:t>2005 - 2009</a:t>
            </a:r>
          </a:p>
        </p:txBody>
      </p:sp>
      <p:pic>
        <p:nvPicPr>
          <p:cNvPr id="69642" name="Picture 1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8175" y="3662363"/>
            <a:ext cx="3317875" cy="319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ítulo 1"/>
          <p:cNvSpPr>
            <a:spLocks noGrp="1"/>
          </p:cNvSpPr>
          <p:nvPr>
            <p:ph type="title" idx="4294967295"/>
          </p:nvPr>
        </p:nvSpPr>
        <p:spPr>
          <a:xfrm>
            <a:off x="2000250" y="274638"/>
            <a:ext cx="6675438" cy="777875"/>
          </a:xfrm>
        </p:spPr>
        <p:txBody>
          <a:bodyPr/>
          <a:lstStyle/>
          <a:p>
            <a:r>
              <a:rPr lang="es-ES_tradnl" smtClean="0">
                <a:solidFill>
                  <a:srgbClr val="DE2804"/>
                </a:solidFill>
              </a:rPr>
              <a:t> M&amp;E Evolución</a:t>
            </a:r>
            <a:endParaRPr lang="pt-BR" smtClean="0">
              <a:solidFill>
                <a:srgbClr val="DE2804"/>
              </a:solidFill>
            </a:endParaRPr>
          </a:p>
        </p:txBody>
      </p:sp>
      <p:sp>
        <p:nvSpPr>
          <p:cNvPr id="75779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323850" y="1268413"/>
            <a:ext cx="8569325" cy="4525962"/>
          </a:xfrm>
        </p:spPr>
        <p:txBody>
          <a:bodyPr/>
          <a:lstStyle/>
          <a:p>
            <a:pPr algn="just">
              <a:buFontTx/>
              <a:buNone/>
            </a:pPr>
            <a:r>
              <a:rPr lang="es-ES_tradnl" smtClean="0">
                <a:solidFill>
                  <a:srgbClr val="DE2804"/>
                </a:solidFill>
              </a:rPr>
              <a:t>Primera fase:</a:t>
            </a:r>
            <a:r>
              <a:rPr lang="es-ES_tradnl" smtClean="0">
                <a:solidFill>
                  <a:srgbClr val="000000"/>
                </a:solidFill>
              </a:rPr>
              <a:t> </a:t>
            </a:r>
          </a:p>
          <a:p>
            <a:pPr algn="just">
              <a:buFontTx/>
              <a:buNone/>
            </a:pPr>
            <a:endParaRPr lang="es-ES_tradnl" smtClean="0">
              <a:solidFill>
                <a:srgbClr val="000000"/>
              </a:solidFill>
            </a:endParaRPr>
          </a:p>
          <a:p>
            <a:pPr algn="just"/>
            <a:r>
              <a:rPr lang="es-ES_tradnl" smtClean="0">
                <a:solidFill>
                  <a:srgbClr val="000000"/>
                </a:solidFill>
              </a:rPr>
              <a:t>Al inicio de la epidemia el Monitoreo constituía basicamente la vigilancia de casos y de la mortalidad por Sida. La vigilancia centinela en poblaciones de alto y de bajo riesgo.</a:t>
            </a:r>
          </a:p>
          <a:p>
            <a:pPr algn="just"/>
            <a:endParaRPr lang="es-ES_tradnl" smtClean="0">
              <a:solidFill>
                <a:srgbClr val="000000"/>
              </a:solidFill>
            </a:endParaRPr>
          </a:p>
          <a:p>
            <a:pPr algn="just"/>
            <a:r>
              <a:rPr lang="es-ES_tradnl" smtClean="0">
                <a:solidFill>
                  <a:srgbClr val="000000"/>
                </a:solidFill>
              </a:rPr>
              <a:t>A finales de los 80 inicia la vigilancia de los comportamientos de riesgo, en poblaciones cautivas, como conscriptos.</a:t>
            </a:r>
          </a:p>
          <a:p>
            <a:pPr algn="just"/>
            <a:endParaRPr lang="es-ES_tradnl" smtClean="0">
              <a:solidFill>
                <a:srgbClr val="000000"/>
              </a:solidFill>
            </a:endParaRPr>
          </a:p>
          <a:p>
            <a:pPr algn="just"/>
            <a:r>
              <a:rPr lang="es-ES_tradnl" smtClean="0">
                <a:solidFill>
                  <a:srgbClr val="000000"/>
                </a:solidFill>
              </a:rPr>
              <a:t>Financiación de varios estudios, aunque pocos con utilidad para el monitoreo</a:t>
            </a:r>
            <a:endParaRPr lang="pt-BR" smtClean="0"/>
          </a:p>
          <a:p>
            <a:pPr algn="just"/>
            <a:endParaRPr lang="pt-BR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ítulo 1"/>
          <p:cNvSpPr>
            <a:spLocks noGrp="1"/>
          </p:cNvSpPr>
          <p:nvPr>
            <p:ph type="title"/>
          </p:nvPr>
        </p:nvSpPr>
        <p:spPr>
          <a:xfrm>
            <a:off x="3924300" y="260350"/>
            <a:ext cx="3887788" cy="777875"/>
          </a:xfrm>
        </p:spPr>
        <p:txBody>
          <a:bodyPr/>
          <a:lstStyle/>
          <a:p>
            <a:r>
              <a:rPr lang="es-ES_tradnl" smtClean="0">
                <a:solidFill>
                  <a:srgbClr val="DE2804"/>
                </a:solidFill>
              </a:rPr>
              <a:t>M&amp;E Evolución</a:t>
            </a:r>
            <a:endParaRPr lang="pt-BR" smtClean="0">
              <a:solidFill>
                <a:srgbClr val="DE2804"/>
              </a:solidFill>
            </a:endParaRPr>
          </a:p>
        </p:txBody>
      </p:sp>
      <p:sp>
        <p:nvSpPr>
          <p:cNvPr id="3075" name="Espaço Reservado para Conteúdo 2"/>
          <p:cNvSpPr>
            <a:spLocks noGrp="1"/>
          </p:cNvSpPr>
          <p:nvPr>
            <p:ph idx="1"/>
          </p:nvPr>
        </p:nvSpPr>
        <p:spPr>
          <a:xfrm>
            <a:off x="395288" y="1268413"/>
            <a:ext cx="8748712" cy="4824412"/>
          </a:xfrm>
        </p:spPr>
        <p:txBody>
          <a:bodyPr/>
          <a:lstStyle/>
          <a:p>
            <a:pPr algn="just">
              <a:buFontTx/>
              <a:buNone/>
            </a:pPr>
            <a:r>
              <a:rPr lang="es-ES_tradnl" smtClean="0">
                <a:solidFill>
                  <a:srgbClr val="DE2804"/>
                </a:solidFill>
              </a:rPr>
              <a:t>Segunda fase:</a:t>
            </a:r>
          </a:p>
          <a:p>
            <a:pPr algn="just">
              <a:buFontTx/>
              <a:buNone/>
            </a:pPr>
            <a:r>
              <a:rPr lang="es-ES_tradnl" smtClean="0">
                <a:solidFill>
                  <a:srgbClr val="000000"/>
                </a:solidFill>
              </a:rPr>
              <a:t> </a:t>
            </a:r>
          </a:p>
          <a:p>
            <a:pPr algn="just"/>
            <a:r>
              <a:rPr lang="es-ES_tradnl" smtClean="0">
                <a:solidFill>
                  <a:srgbClr val="000000"/>
                </a:solidFill>
              </a:rPr>
              <a:t>Inicia la vigilancia de comportamientos, actitudes y practicas en la población general,  relacionadas a las ITS/ VIH/ SIDA y para estimar el tamaño de las poblaciones de riesgo.</a:t>
            </a:r>
          </a:p>
          <a:p>
            <a:pPr algn="just"/>
            <a:endParaRPr lang="es-ES_tradnl" smtClean="0">
              <a:solidFill>
                <a:srgbClr val="000000"/>
              </a:solidFill>
            </a:endParaRPr>
          </a:p>
          <a:p>
            <a:pPr algn="just"/>
            <a:r>
              <a:rPr lang="pt-BR" smtClean="0"/>
              <a:t>Desarollo de otros sistemas de información para exámenes laboratoriales  (carga viral y CD4)  y control de los antirretrovirales y medicamentos para infecciones oportunistas</a:t>
            </a:r>
          </a:p>
          <a:p>
            <a:pPr algn="just"/>
            <a:endParaRPr lang="pt-BR" smtClean="0"/>
          </a:p>
          <a:p>
            <a:pPr algn="just"/>
            <a:r>
              <a:rPr lang="pt-BR" smtClean="0"/>
              <a:t>Algunas evaluaciones de implantación y de calidad</a:t>
            </a:r>
          </a:p>
          <a:p>
            <a:pPr algn="just">
              <a:buFontTx/>
              <a:buNone/>
            </a:pPr>
            <a:endParaRPr lang="es-ES_tradnl" smtClean="0">
              <a:solidFill>
                <a:srgbClr val="000000"/>
              </a:solidFill>
            </a:endParaRPr>
          </a:p>
          <a:p>
            <a:pPr algn="just">
              <a:buFontTx/>
              <a:buNone/>
            </a:pPr>
            <a:endParaRPr lang="pt-BR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ítulo 1"/>
          <p:cNvSpPr>
            <a:spLocks noGrp="1"/>
          </p:cNvSpPr>
          <p:nvPr>
            <p:ph type="title" idx="4294967295"/>
          </p:nvPr>
        </p:nvSpPr>
        <p:spPr>
          <a:xfrm>
            <a:off x="3995738" y="260350"/>
            <a:ext cx="4464050" cy="777875"/>
          </a:xfrm>
        </p:spPr>
        <p:txBody>
          <a:bodyPr/>
          <a:lstStyle/>
          <a:p>
            <a:r>
              <a:rPr lang="es-ES_tradnl" smtClean="0">
                <a:solidFill>
                  <a:srgbClr val="DE2804"/>
                </a:solidFill>
              </a:rPr>
              <a:t>M&amp;E Evolución</a:t>
            </a:r>
            <a:endParaRPr lang="pt-BR" smtClean="0">
              <a:solidFill>
                <a:srgbClr val="DE2804"/>
              </a:solidFill>
            </a:endParaRPr>
          </a:p>
        </p:txBody>
      </p:sp>
      <p:sp>
        <p:nvSpPr>
          <p:cNvPr id="79875" name="Espaço Reservado para Conteúdo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s-ES_tradnl" smtClean="0">
                <a:solidFill>
                  <a:srgbClr val="DE2804"/>
                </a:solidFill>
              </a:rPr>
              <a:t>Tercera fase:</a:t>
            </a:r>
            <a:r>
              <a:rPr lang="es-ES_tradnl" smtClean="0">
                <a:solidFill>
                  <a:srgbClr val="000000"/>
                </a:solidFill>
              </a:rPr>
              <a:t> </a:t>
            </a:r>
          </a:p>
          <a:p>
            <a:endParaRPr lang="es-ES_tradnl" smtClean="0">
              <a:solidFill>
                <a:srgbClr val="000000"/>
              </a:solidFill>
            </a:endParaRPr>
          </a:p>
          <a:p>
            <a:r>
              <a:rPr lang="es-ES_tradnl" smtClean="0">
                <a:solidFill>
                  <a:srgbClr val="000000"/>
                </a:solidFill>
              </a:rPr>
              <a:t>Acuerdo con el Banco Mundial (AIDS III) </a:t>
            </a:r>
            <a:endParaRPr lang="pt-BR" smtClean="0"/>
          </a:p>
          <a:p>
            <a:pPr lvl="1"/>
            <a:r>
              <a:rPr lang="es-ES_tradnl" smtClean="0">
                <a:solidFill>
                  <a:srgbClr val="000000"/>
                </a:solidFill>
              </a:rPr>
              <a:t>Para fortalecimiento de las actividades de M&amp;E</a:t>
            </a:r>
            <a:endParaRPr lang="pt-BR" smtClean="0"/>
          </a:p>
          <a:p>
            <a:endParaRPr lang="pt-BR" smtClean="0"/>
          </a:p>
          <a:p>
            <a:r>
              <a:rPr lang="es-ES_tradnl" smtClean="0">
                <a:solidFill>
                  <a:srgbClr val="000000"/>
                </a:solidFill>
              </a:rPr>
              <a:t>Abertura de la oficina del Programa Global de Sida del </a:t>
            </a:r>
            <a:r>
              <a:rPr lang="es-ES_tradnl" i="1" smtClean="0">
                <a:solidFill>
                  <a:srgbClr val="000000"/>
                </a:solidFill>
              </a:rPr>
              <a:t>Centers for Disease Control and Prevention </a:t>
            </a:r>
            <a:r>
              <a:rPr lang="es-ES_tradnl" smtClean="0">
                <a:solidFill>
                  <a:srgbClr val="000000"/>
                </a:solidFill>
              </a:rPr>
              <a:t>en Brasil (CDC/GAP-Brazil)</a:t>
            </a:r>
            <a:endParaRPr lang="pt-BR" smtClean="0"/>
          </a:p>
          <a:p>
            <a:pPr lvl="1"/>
            <a:r>
              <a:rPr lang="es-ES_tradnl" smtClean="0">
                <a:solidFill>
                  <a:srgbClr val="000000"/>
                </a:solidFill>
              </a:rPr>
              <a:t>Para la cooperación en</a:t>
            </a:r>
            <a:r>
              <a:rPr lang="pt-BR" smtClean="0">
                <a:solidFill>
                  <a:srgbClr val="000000"/>
                </a:solidFill>
              </a:rPr>
              <a:t> </a:t>
            </a:r>
            <a:r>
              <a:rPr lang="es-ES_tradnl" smtClean="0">
                <a:solidFill>
                  <a:srgbClr val="000000"/>
                </a:solidFill>
              </a:rPr>
              <a:t>M&amp;E</a:t>
            </a:r>
            <a:endParaRPr lang="pt-BR" smtClean="0"/>
          </a:p>
          <a:p>
            <a:pPr lvl="1"/>
            <a:endParaRPr lang="pt-BR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Espaço Reservado para Conteúdo 2"/>
          <p:cNvSpPr>
            <a:spLocks noGrp="1"/>
          </p:cNvSpPr>
          <p:nvPr>
            <p:ph idx="1"/>
          </p:nvPr>
        </p:nvSpPr>
        <p:spPr>
          <a:xfrm>
            <a:off x="1042988" y="1927225"/>
            <a:ext cx="7643812" cy="4525963"/>
          </a:xfrm>
        </p:spPr>
        <p:txBody>
          <a:bodyPr/>
          <a:lstStyle/>
          <a:p>
            <a:pPr>
              <a:lnSpc>
                <a:spcPct val="105000"/>
              </a:lnSpc>
              <a:spcBef>
                <a:spcPct val="30000"/>
              </a:spcBef>
            </a:pPr>
            <a:r>
              <a:rPr lang="es-ES_tradnl" smtClean="0">
                <a:solidFill>
                  <a:srgbClr val="000000"/>
                </a:solidFill>
              </a:rPr>
              <a:t>Elección del marco teorico</a:t>
            </a:r>
          </a:p>
          <a:p>
            <a:pPr>
              <a:lnSpc>
                <a:spcPct val="105000"/>
              </a:lnSpc>
              <a:spcBef>
                <a:spcPct val="30000"/>
              </a:spcBef>
            </a:pPr>
            <a:r>
              <a:rPr lang="es-ES_tradnl" smtClean="0">
                <a:solidFill>
                  <a:srgbClr val="000000"/>
                </a:solidFill>
              </a:rPr>
              <a:t>Harmonización de conceptos</a:t>
            </a:r>
          </a:p>
          <a:p>
            <a:pPr>
              <a:lnSpc>
                <a:spcPct val="105000"/>
              </a:lnSpc>
              <a:spcBef>
                <a:spcPct val="30000"/>
              </a:spcBef>
            </a:pPr>
            <a:r>
              <a:rPr lang="es-ES_tradnl" smtClean="0">
                <a:solidFill>
                  <a:srgbClr val="000000"/>
                </a:solidFill>
              </a:rPr>
              <a:t>Construcción de capacidades</a:t>
            </a:r>
          </a:p>
          <a:p>
            <a:pPr>
              <a:lnSpc>
                <a:spcPct val="105000"/>
              </a:lnSpc>
              <a:spcBef>
                <a:spcPct val="30000"/>
              </a:spcBef>
            </a:pPr>
            <a:r>
              <a:rPr lang="es-ES_tradnl" smtClean="0">
                <a:solidFill>
                  <a:srgbClr val="000000"/>
                </a:solidFill>
              </a:rPr>
              <a:t>Descencentralización para quien ejecuta</a:t>
            </a:r>
            <a:endParaRPr lang="pt-BR" smtClean="0"/>
          </a:p>
          <a:p>
            <a:pPr>
              <a:lnSpc>
                <a:spcPct val="105000"/>
              </a:lnSpc>
              <a:spcBef>
                <a:spcPct val="30000"/>
              </a:spcBef>
            </a:pPr>
            <a:r>
              <a:rPr lang="es-ES_tradnl" smtClean="0">
                <a:solidFill>
                  <a:srgbClr val="000000"/>
                </a:solidFill>
              </a:rPr>
              <a:t>Fortalecimiento del monitoreo</a:t>
            </a:r>
            <a:endParaRPr lang="pt-BR" smtClean="0"/>
          </a:p>
          <a:p>
            <a:pPr>
              <a:lnSpc>
                <a:spcPct val="105000"/>
              </a:lnSpc>
              <a:spcBef>
                <a:spcPct val="30000"/>
              </a:spcBef>
            </a:pPr>
            <a:r>
              <a:rPr lang="es-ES_tradnl" smtClean="0">
                <a:solidFill>
                  <a:srgbClr val="000000"/>
                </a:solidFill>
              </a:rPr>
              <a:t>Estudios especiales</a:t>
            </a:r>
          </a:p>
          <a:p>
            <a:pPr>
              <a:lnSpc>
                <a:spcPct val="105000"/>
              </a:lnSpc>
              <a:spcBef>
                <a:spcPct val="30000"/>
              </a:spcBef>
            </a:pPr>
            <a:r>
              <a:rPr lang="es-ES_tradnl" sz="2100" smtClean="0">
                <a:solidFill>
                  <a:srgbClr val="000000"/>
                </a:solidFill>
              </a:rPr>
              <a:t>Transferencia de tecnologías</a:t>
            </a:r>
            <a:endParaRPr lang="pt-BR" sz="2100" smtClean="0">
              <a:solidFill>
                <a:srgbClr val="000000"/>
              </a:solidFill>
            </a:endParaRPr>
          </a:p>
        </p:txBody>
      </p:sp>
      <p:sp>
        <p:nvSpPr>
          <p:cNvPr id="6147" name="Título 1"/>
          <p:cNvSpPr>
            <a:spLocks noGrp="1"/>
          </p:cNvSpPr>
          <p:nvPr>
            <p:ph type="title"/>
          </p:nvPr>
        </p:nvSpPr>
        <p:spPr>
          <a:xfrm>
            <a:off x="2000250" y="274638"/>
            <a:ext cx="6675438" cy="777875"/>
          </a:xfrm>
        </p:spPr>
        <p:txBody>
          <a:bodyPr/>
          <a:lstStyle/>
          <a:p>
            <a:r>
              <a:rPr lang="es-ES_tradnl" sz="3200" smtClean="0">
                <a:solidFill>
                  <a:srgbClr val="DE2804"/>
                </a:solidFill>
              </a:rPr>
              <a:t>Estrategias adoptadas</a:t>
            </a:r>
            <a:endParaRPr lang="pt-BR" sz="3200" smtClean="0">
              <a:solidFill>
                <a:srgbClr val="DE2804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>
                <a:solidFill>
                  <a:srgbClr val="DE2804"/>
                </a:solidFill>
              </a:rPr>
              <a:t>Visión de M&amp;E</a:t>
            </a:r>
            <a:endParaRPr lang="pt-BR" smtClean="0">
              <a:solidFill>
                <a:srgbClr val="DE2804"/>
              </a:solidFill>
            </a:endParaRPr>
          </a:p>
        </p:txBody>
      </p:sp>
      <p:pic>
        <p:nvPicPr>
          <p:cNvPr id="717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19313" y="1514475"/>
            <a:ext cx="4905375" cy="488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Text Box 5"/>
          <p:cNvSpPr txBox="1">
            <a:spLocks noChangeArrowheads="1"/>
          </p:cNvSpPr>
          <p:nvPr/>
        </p:nvSpPr>
        <p:spPr bwMode="auto">
          <a:xfrm>
            <a:off x="3492500" y="1916113"/>
            <a:ext cx="21605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s-ES"/>
          </a:p>
        </p:txBody>
      </p:sp>
      <p:sp>
        <p:nvSpPr>
          <p:cNvPr id="7173" name="Text Box 6"/>
          <p:cNvSpPr txBox="1">
            <a:spLocks noChangeArrowheads="1"/>
          </p:cNvSpPr>
          <p:nvPr/>
        </p:nvSpPr>
        <p:spPr bwMode="auto">
          <a:xfrm>
            <a:off x="3419475" y="1989138"/>
            <a:ext cx="2447925" cy="779462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BR">
                <a:solidFill>
                  <a:schemeClr val="bg1"/>
                </a:solidFill>
              </a:rPr>
              <a:t>Mejora del </a:t>
            </a:r>
          </a:p>
          <a:p>
            <a:pPr>
              <a:spcBef>
                <a:spcPct val="50000"/>
              </a:spcBef>
            </a:pPr>
            <a:r>
              <a:rPr lang="pt-BR">
                <a:solidFill>
                  <a:schemeClr val="bg1"/>
                </a:solidFill>
              </a:rPr>
              <a:t>programa</a:t>
            </a:r>
          </a:p>
        </p:txBody>
      </p:sp>
      <p:sp>
        <p:nvSpPr>
          <p:cNvPr id="7174" name="Text Box 7"/>
          <p:cNvSpPr txBox="1">
            <a:spLocks noChangeArrowheads="1"/>
          </p:cNvSpPr>
          <p:nvPr/>
        </p:nvSpPr>
        <p:spPr bwMode="auto">
          <a:xfrm>
            <a:off x="5076825" y="3068638"/>
            <a:ext cx="1871663" cy="119062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BR"/>
              <a:t>Compartir los resultados con los colaboradores</a:t>
            </a:r>
          </a:p>
        </p:txBody>
      </p:sp>
      <p:sp>
        <p:nvSpPr>
          <p:cNvPr id="7175" name="Text Box 8"/>
          <p:cNvSpPr txBox="1">
            <a:spLocks noChangeArrowheads="1"/>
          </p:cNvSpPr>
          <p:nvPr/>
        </p:nvSpPr>
        <p:spPr bwMode="auto">
          <a:xfrm>
            <a:off x="4643438" y="4868863"/>
            <a:ext cx="2305050" cy="641350"/>
          </a:xfrm>
          <a:prstGeom prst="rect">
            <a:avLst/>
          </a:prstGeom>
          <a:solidFill>
            <a:srgbClr val="008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BR"/>
              <a:t>Rendir cuentas (Accountability)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29175"/>
          </a:xfrm>
        </p:spPr>
        <p:txBody>
          <a:bodyPr/>
          <a:lstStyle/>
          <a:p>
            <a:pPr>
              <a:buFontTx/>
              <a:buNone/>
            </a:pPr>
            <a:r>
              <a:rPr lang="es-ES_tradnl" smtClean="0">
                <a:solidFill>
                  <a:srgbClr val="000000"/>
                </a:solidFill>
              </a:rPr>
              <a:t>Socios:</a:t>
            </a:r>
            <a:r>
              <a:rPr lang="pt-BR" smtClean="0">
                <a:solidFill>
                  <a:srgbClr val="000000"/>
                </a:solidFill>
              </a:rPr>
              <a:t> </a:t>
            </a:r>
            <a:r>
              <a:rPr lang="es-ES_tradnl" smtClean="0">
                <a:solidFill>
                  <a:srgbClr val="000000"/>
                </a:solidFill>
              </a:rPr>
              <a:t>FIOCRUZ, CDC/GAP, </a:t>
            </a:r>
            <a:r>
              <a:rPr lang="es-ES_tradnl" i="1" smtClean="0">
                <a:solidFill>
                  <a:srgbClr val="000000"/>
                </a:solidFill>
              </a:rPr>
              <a:t>Tulane University </a:t>
            </a:r>
            <a:r>
              <a:rPr lang="es-ES_tradnl" smtClean="0">
                <a:solidFill>
                  <a:srgbClr val="000000"/>
                </a:solidFill>
              </a:rPr>
              <a:t>y</a:t>
            </a:r>
            <a:r>
              <a:rPr lang="es-ES_tradnl" i="1" smtClean="0">
                <a:solidFill>
                  <a:srgbClr val="000000"/>
                </a:solidFill>
              </a:rPr>
              <a:t> University of California-San Francisco</a:t>
            </a:r>
          </a:p>
          <a:p>
            <a:pPr>
              <a:buFontTx/>
              <a:buNone/>
            </a:pPr>
            <a:endParaRPr lang="pt-BR" sz="2200" smtClean="0"/>
          </a:p>
          <a:p>
            <a:r>
              <a:rPr lang="es-ES_tradnl" sz="2200" smtClean="0">
                <a:solidFill>
                  <a:srgbClr val="000000"/>
                </a:solidFill>
              </a:rPr>
              <a:t>Muestreo de poblaciones de difícil acceso</a:t>
            </a:r>
            <a:endParaRPr lang="pt-BR" sz="2200" smtClean="0"/>
          </a:p>
          <a:p>
            <a:pPr lvl="1"/>
            <a:r>
              <a:rPr lang="es-ES_tradnl" sz="2200" i="1" smtClean="0">
                <a:solidFill>
                  <a:srgbClr val="000000"/>
                </a:solidFill>
              </a:rPr>
              <a:t>Respondent Driven Sampling </a:t>
            </a:r>
            <a:r>
              <a:rPr lang="es-ES_tradnl" sz="2200" smtClean="0">
                <a:solidFill>
                  <a:srgbClr val="000000"/>
                </a:solidFill>
              </a:rPr>
              <a:t>(RDS)</a:t>
            </a:r>
            <a:endParaRPr lang="pt-BR" sz="2200" smtClean="0"/>
          </a:p>
          <a:p>
            <a:pPr lvl="1"/>
            <a:r>
              <a:rPr lang="es-ES_tradnl" sz="2200" i="1" smtClean="0">
                <a:solidFill>
                  <a:srgbClr val="000000"/>
                </a:solidFill>
              </a:rPr>
              <a:t>Time Space Sampling </a:t>
            </a:r>
            <a:r>
              <a:rPr lang="es-ES_tradnl" sz="2200" smtClean="0">
                <a:solidFill>
                  <a:srgbClr val="000000"/>
                </a:solidFill>
              </a:rPr>
              <a:t>(TSS)</a:t>
            </a:r>
            <a:endParaRPr lang="pt-BR" sz="2200" smtClean="0"/>
          </a:p>
          <a:p>
            <a:r>
              <a:rPr lang="es-ES_tradnl" sz="2200" smtClean="0">
                <a:solidFill>
                  <a:srgbClr val="000000"/>
                </a:solidFill>
              </a:rPr>
              <a:t>Evaluación económica</a:t>
            </a:r>
            <a:endParaRPr lang="pt-BR" sz="2200" smtClean="0"/>
          </a:p>
          <a:p>
            <a:endParaRPr lang="pt-BR" sz="2200" smtClean="0"/>
          </a:p>
          <a:p>
            <a:r>
              <a:rPr lang="es-ES_tradnl" sz="2200" smtClean="0">
                <a:solidFill>
                  <a:srgbClr val="000000"/>
                </a:solidFill>
              </a:rPr>
              <a:t>En negociación:</a:t>
            </a:r>
            <a:r>
              <a:rPr lang="pt-BR" sz="2200" smtClean="0">
                <a:solidFill>
                  <a:srgbClr val="000000"/>
                </a:solidFill>
              </a:rPr>
              <a:t> </a:t>
            </a:r>
            <a:r>
              <a:rPr lang="es-ES_tradnl" sz="2200" smtClean="0">
                <a:solidFill>
                  <a:srgbClr val="000000"/>
                </a:solidFill>
              </a:rPr>
              <a:t>Evaluación de resultados y de efectividad</a:t>
            </a:r>
            <a:endParaRPr lang="pt-BR" sz="2200" smtClean="0"/>
          </a:p>
          <a:p>
            <a:endParaRPr lang="pt-BR" sz="2200" smtClean="0"/>
          </a:p>
        </p:txBody>
      </p:sp>
      <p:sp>
        <p:nvSpPr>
          <p:cNvPr id="12291" name="Título 1"/>
          <p:cNvSpPr>
            <a:spLocks noGrp="1"/>
          </p:cNvSpPr>
          <p:nvPr>
            <p:ph type="title"/>
          </p:nvPr>
        </p:nvSpPr>
        <p:spPr>
          <a:xfrm>
            <a:off x="2000250" y="274638"/>
            <a:ext cx="6675438" cy="777875"/>
          </a:xfrm>
        </p:spPr>
        <p:txBody>
          <a:bodyPr/>
          <a:lstStyle/>
          <a:p>
            <a:r>
              <a:rPr lang="es-ES_tradnl" sz="3200" smtClean="0">
                <a:solidFill>
                  <a:srgbClr val="DE2804"/>
                </a:solidFill>
              </a:rPr>
              <a:t>Transferencia de tecnologías</a:t>
            </a:r>
            <a:endParaRPr lang="pt-BR" sz="3200" smtClean="0">
              <a:solidFill>
                <a:srgbClr val="DE2804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sign padrão">
  <a:themeElements>
    <a:clrScheme name="Design padrã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sign padrã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sign padrã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8091</TotalTime>
  <Words>865</Words>
  <Application>Microsoft Office PowerPoint</Application>
  <PresentationFormat>Presentación en pantalla (4:3)</PresentationFormat>
  <Paragraphs>157</Paragraphs>
  <Slides>17</Slides>
  <Notes>16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21" baseType="lpstr">
      <vt:lpstr>Arial</vt:lpstr>
      <vt:lpstr>Tahoma</vt:lpstr>
      <vt:lpstr>Verdana</vt:lpstr>
      <vt:lpstr>Design padrão</vt:lpstr>
      <vt:lpstr>Diapositiva 1</vt:lpstr>
      <vt:lpstr>Diapositiva 2</vt:lpstr>
      <vt:lpstr>Municipios con por lo menos un caso de Sida identificado</vt:lpstr>
      <vt:lpstr> M&amp;E Evolución</vt:lpstr>
      <vt:lpstr>M&amp;E Evolución</vt:lpstr>
      <vt:lpstr>M&amp;E Evolución</vt:lpstr>
      <vt:lpstr>Estrategias adoptadas</vt:lpstr>
      <vt:lpstr>Visión de M&amp;E</vt:lpstr>
      <vt:lpstr>Transferencia de tecnologías</vt:lpstr>
      <vt:lpstr>Capacitación</vt:lpstr>
      <vt:lpstr>MONITORAIDS:</vt:lpstr>
      <vt:lpstr>Clasificación de los indicadores</vt:lpstr>
      <vt:lpstr>Diapositiva 13</vt:lpstr>
      <vt:lpstr>Indicadores</vt:lpstr>
      <vt:lpstr>Estudios especiales</vt:lpstr>
      <vt:lpstr>Desafíos...</vt:lpstr>
      <vt:lpstr>Diapositiva 17</vt:lpstr>
    </vt:vector>
  </TitlesOfParts>
  <Company>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.</dc:creator>
  <cp:lastModifiedBy> </cp:lastModifiedBy>
  <cp:revision>403</cp:revision>
  <dcterms:created xsi:type="dcterms:W3CDTF">2008-04-12T20:29:13Z</dcterms:created>
  <dcterms:modified xsi:type="dcterms:W3CDTF">2010-09-13T22:18:07Z</dcterms:modified>
</cp:coreProperties>
</file>