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tags/tag2.xml" ContentType="application/vnd.openxmlformats-officedocument.presentationml.tags+xml"/>
  <Override PartName="/ppt/notesSlides/notesSlide18.xml" ContentType="application/vnd.openxmlformats-officedocument.presentationml.notesSlide+xml"/>
  <Default Extension="wmf" ContentType="image/x-wmf"/>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drawings/drawing1.xml" ContentType="application/vnd.openxmlformats-officedocument.drawingml.chartshapes+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notesSlides/notesSlide15.xml" ContentType="application/vnd.openxmlformats-officedocument.presentationml.notesSlide+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Default Extension="vml" ContentType="application/vnd.openxmlformats-officedocument.vmlDrawing"/>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7"/>
  </p:notesMasterIdLst>
  <p:sldIdLst>
    <p:sldId id="256" r:id="rId2"/>
    <p:sldId id="262" r:id="rId3"/>
    <p:sldId id="263" r:id="rId4"/>
    <p:sldId id="264" r:id="rId5"/>
    <p:sldId id="266" r:id="rId6"/>
    <p:sldId id="261" r:id="rId7"/>
    <p:sldId id="294" r:id="rId8"/>
    <p:sldId id="260" r:id="rId9"/>
    <p:sldId id="268" r:id="rId10"/>
    <p:sldId id="292" r:id="rId11"/>
    <p:sldId id="265" r:id="rId12"/>
    <p:sldId id="269" r:id="rId13"/>
    <p:sldId id="274" r:id="rId14"/>
    <p:sldId id="275" r:id="rId15"/>
    <p:sldId id="293" r:id="rId16"/>
    <p:sldId id="277" r:id="rId17"/>
    <p:sldId id="278" r:id="rId18"/>
    <p:sldId id="283" r:id="rId19"/>
    <p:sldId id="289" r:id="rId20"/>
    <p:sldId id="281" r:id="rId21"/>
    <p:sldId id="284" r:id="rId22"/>
    <p:sldId id="295" r:id="rId23"/>
    <p:sldId id="290" r:id="rId24"/>
    <p:sldId id="291" r:id="rId25"/>
    <p:sldId id="297" r:id="rId26"/>
  </p:sldIdLst>
  <p:sldSz cx="9144000" cy="6858000" type="screen4x3"/>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42" autoAdjust="0"/>
    <p:restoredTop sz="94576" autoAdjust="0"/>
  </p:normalViewPr>
  <p:slideViewPr>
    <p:cSldViewPr>
      <p:cViewPr varScale="1">
        <p:scale>
          <a:sx n="84" d="100"/>
          <a:sy n="84" d="100"/>
        </p:scale>
        <p:origin x="-1068" y="-72"/>
      </p:cViewPr>
      <p:guideLst>
        <p:guide orient="horz" pos="2160"/>
        <p:guide pos="2880"/>
      </p:guideLst>
    </p:cSldViewPr>
  </p:slideViewPr>
  <p:outlineViewPr>
    <p:cViewPr>
      <p:scale>
        <a:sx n="33" d="100"/>
        <a:sy n="33" d="100"/>
      </p:scale>
      <p:origin x="48" y="10824"/>
    </p:cViewPr>
  </p:outlineViewPr>
  <p:notesTextViewPr>
    <p:cViewPr>
      <p:scale>
        <a:sx n="100" d="100"/>
        <a:sy n="100" d="100"/>
      </p:scale>
      <p:origin x="0" y="0"/>
    </p:cViewPr>
  </p:notesTextViewPr>
  <p:sorterViewPr>
    <p:cViewPr>
      <p:scale>
        <a:sx n="66" d="100"/>
        <a:sy n="66" d="100"/>
      </p:scale>
      <p:origin x="0" y="21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I_BELLO\Desktop\varios\graficas_oportunidades.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I_BELLO\Desktop\varios\graficas_oportunidades.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s-ES"/>
  <c:chart>
    <c:title>
      <c:tx>
        <c:rich>
          <a:bodyPr/>
          <a:lstStyle/>
          <a:p>
            <a:pPr>
              <a:defRPr lang="es-MX"/>
            </a:pPr>
            <a:r>
              <a:rPr lang="es-MX" dirty="0"/>
              <a:t>Impacto del Seguro</a:t>
            </a:r>
            <a:r>
              <a:rPr lang="es-MX" baseline="0" dirty="0"/>
              <a:t> Popular</a:t>
            </a:r>
            <a:endParaRPr lang="es-MX" dirty="0"/>
          </a:p>
        </c:rich>
      </c:tx>
      <c:layout/>
    </c:title>
    <c:plotArea>
      <c:layout>
        <c:manualLayout>
          <c:layoutTarget val="inner"/>
          <c:xMode val="edge"/>
          <c:yMode val="edge"/>
          <c:x val="0.10683621651053279"/>
          <c:y val="0.12486531478865676"/>
          <c:w val="0.8931637834894669"/>
          <c:h val="0.74653433569109662"/>
        </c:manualLayout>
      </c:layout>
      <c:barChart>
        <c:barDir val="col"/>
        <c:grouping val="clustered"/>
        <c:ser>
          <c:idx val="0"/>
          <c:order val="0"/>
          <c:dPt>
            <c:idx val="2"/>
            <c:spPr>
              <a:solidFill>
                <a:srgbClr val="00B050"/>
              </a:solidFill>
            </c:spPr>
          </c:dPt>
          <c:dLbls>
            <c:dLbl>
              <c:idx val="1"/>
              <c:delete val="1"/>
            </c:dLbl>
            <c:dLbl>
              <c:idx val="2"/>
              <c:delete val="1"/>
            </c:dLbl>
            <c:txPr>
              <a:bodyPr/>
              <a:lstStyle/>
              <a:p>
                <a:pPr>
                  <a:defRPr lang="es-MX" sz="3200"/>
                </a:pPr>
                <a:endParaRPr lang="es-ES"/>
              </a:p>
            </c:txPr>
            <c:dLblPos val="inEnd"/>
            <c:showVal val="1"/>
          </c:dLbls>
          <c:cat>
            <c:strRef>
              <c:f>Sheet1!$A$24:$A$26</c:f>
              <c:strCache>
                <c:ptCount val="3"/>
                <c:pt idx="0">
                  <c:v>Afiliación IMSS (URBANO)</c:v>
                </c:pt>
                <c:pt idx="1">
                  <c:v>Capacidad para trabajar</c:v>
                </c:pt>
                <c:pt idx="2">
                  <c:v>Gastos médicos</c:v>
                </c:pt>
              </c:strCache>
            </c:strRef>
          </c:cat>
          <c:val>
            <c:numRef>
              <c:f>Sheet1!$B$24:$B$26</c:f>
              <c:numCache>
                <c:formatCode>General</c:formatCode>
                <c:ptCount val="3"/>
                <c:pt idx="0">
                  <c:v>0</c:v>
                </c:pt>
                <c:pt idx="1">
                  <c:v>7</c:v>
                </c:pt>
                <c:pt idx="2">
                  <c:v>-10</c:v>
                </c:pt>
              </c:numCache>
            </c:numRef>
          </c:val>
        </c:ser>
        <c:gapWidth val="75"/>
        <c:overlap val="40"/>
        <c:axId val="73112576"/>
        <c:axId val="78013568"/>
      </c:barChart>
      <c:catAx>
        <c:axId val="73112576"/>
        <c:scaling>
          <c:orientation val="minMax"/>
        </c:scaling>
        <c:axPos val="b"/>
        <c:majorTickMark val="none"/>
        <c:tickLblPos val="low"/>
        <c:txPr>
          <a:bodyPr/>
          <a:lstStyle/>
          <a:p>
            <a:pPr>
              <a:defRPr lang="es-MX" sz="1200"/>
            </a:pPr>
            <a:endParaRPr lang="es-ES"/>
          </a:p>
        </c:txPr>
        <c:crossAx val="78013568"/>
        <c:crosses val="autoZero"/>
        <c:auto val="1"/>
        <c:lblAlgn val="ctr"/>
        <c:lblOffset val="100"/>
      </c:catAx>
      <c:valAx>
        <c:axId val="78013568"/>
        <c:scaling>
          <c:orientation val="minMax"/>
        </c:scaling>
        <c:axPos val="l"/>
        <c:majorGridlines/>
        <c:numFmt formatCode="General" sourceLinked="1"/>
        <c:majorTickMark val="none"/>
        <c:tickLblPos val="nextTo"/>
        <c:txPr>
          <a:bodyPr/>
          <a:lstStyle/>
          <a:p>
            <a:pPr>
              <a:defRPr lang="es-MX" sz="1200"/>
            </a:pPr>
            <a:endParaRPr lang="es-ES"/>
          </a:p>
        </c:txPr>
        <c:crossAx val="73112576"/>
        <c:crosses val="autoZero"/>
        <c:crossBetween val="between"/>
      </c:valAx>
    </c:plotArea>
    <c:plotVisOnly val="1"/>
  </c:chart>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s-ES"/>
  <c:chart>
    <c:autoTitleDeleted val="1"/>
    <c:plotArea>
      <c:layout>
        <c:manualLayout>
          <c:layoutTarget val="inner"/>
          <c:xMode val="edge"/>
          <c:yMode val="edge"/>
          <c:x val="0.20155399400066659"/>
          <c:y val="0.20416748566398604"/>
          <c:w val="0.6700052266919867"/>
          <c:h val="0.65211700124487693"/>
        </c:manualLayout>
      </c:layout>
      <c:barChart>
        <c:barDir val="col"/>
        <c:grouping val="clustered"/>
        <c:ser>
          <c:idx val="0"/>
          <c:order val="0"/>
          <c:dPt>
            <c:idx val="1"/>
            <c:spPr>
              <a:solidFill>
                <a:schemeClr val="accent2"/>
              </a:solidFill>
            </c:spPr>
          </c:dPt>
          <c:dPt>
            <c:idx val="2"/>
            <c:spPr>
              <a:solidFill>
                <a:schemeClr val="accent4"/>
              </a:solidFill>
            </c:spPr>
          </c:dPt>
          <c:dLbls>
            <c:dLbl>
              <c:idx val="0"/>
              <c:layout>
                <c:manualLayout>
                  <c:x val="7.6468776196584318E-4"/>
                  <c:y val="9.1634795525002782E-2"/>
                </c:manualLayout>
              </c:layout>
              <c:tx>
                <c:rich>
                  <a:bodyPr/>
                  <a:lstStyle/>
                  <a:p>
                    <a:r>
                      <a:rPr lang="en-US" sz="1400" dirty="0"/>
                      <a:t>-7.2 %</a:t>
                    </a:r>
                  </a:p>
                </c:rich>
              </c:tx>
              <c:dLblPos val="outEnd"/>
              <c:showVal val="1"/>
            </c:dLbl>
            <c:dLbl>
              <c:idx val="1"/>
              <c:layout>
                <c:manualLayout>
                  <c:x val="-4.8101978568037308E-3"/>
                  <c:y val="0.11001662208472561"/>
                </c:manualLayout>
              </c:layout>
              <c:tx>
                <c:rich>
                  <a:bodyPr/>
                  <a:lstStyle/>
                  <a:p>
                    <a:r>
                      <a:rPr lang="en-US" sz="1400" dirty="0"/>
                      <a:t>-17%</a:t>
                    </a:r>
                  </a:p>
                </c:rich>
              </c:tx>
              <c:dLblPos val="outEnd"/>
              <c:showVal val="1"/>
            </c:dLbl>
            <c:dLbl>
              <c:idx val="2"/>
              <c:layout>
                <c:manualLayout>
                  <c:x val="-4.8100716082051494E-3"/>
                  <c:y val="8.2838398473229241E-2"/>
                </c:manualLayout>
              </c:layout>
              <c:tx>
                <c:rich>
                  <a:bodyPr/>
                  <a:lstStyle/>
                  <a:p>
                    <a:r>
                      <a:rPr lang="en-US" sz="1400" dirty="0"/>
                      <a:t>15 %</a:t>
                    </a:r>
                  </a:p>
                </c:rich>
              </c:tx>
              <c:dLblPos val="outEnd"/>
              <c:showVal val="1"/>
            </c:dLbl>
            <c:txPr>
              <a:bodyPr/>
              <a:lstStyle/>
              <a:p>
                <a:pPr>
                  <a:defRPr lang="es-MX" sz="1400"/>
                </a:pPr>
                <a:endParaRPr lang="es-ES"/>
              </a:p>
            </c:txPr>
            <c:dLblPos val="inEnd"/>
            <c:showVal val="1"/>
          </c:dLbls>
          <c:cat>
            <c:strRef>
              <c:f>Sheet1!$A$11:$A$13</c:f>
              <c:strCache>
                <c:ptCount val="3"/>
                <c:pt idx="0">
                  <c:v>Prevalencia de anemia (48 a 59 meses)</c:v>
                </c:pt>
                <c:pt idx="1">
                  <c:v>Prevalencia de baja talla (24 a 71 meses)</c:v>
                </c:pt>
                <c:pt idx="2">
                  <c:v>Incremento en habilidades motoras (36 a 71 meses)</c:v>
                </c:pt>
              </c:strCache>
            </c:strRef>
          </c:cat>
          <c:val>
            <c:numRef>
              <c:f>Sheet1!$B$11:$B$13</c:f>
              <c:numCache>
                <c:formatCode>General</c:formatCode>
                <c:ptCount val="3"/>
                <c:pt idx="0">
                  <c:v>-7.2</c:v>
                </c:pt>
                <c:pt idx="1">
                  <c:v>-17</c:v>
                </c:pt>
                <c:pt idx="2">
                  <c:v>15</c:v>
                </c:pt>
              </c:numCache>
            </c:numRef>
          </c:val>
        </c:ser>
        <c:dLbls>
          <c:showVal val="1"/>
        </c:dLbls>
        <c:gapWidth val="75"/>
        <c:overlap val="40"/>
        <c:axId val="78037760"/>
        <c:axId val="78039296"/>
      </c:barChart>
      <c:catAx>
        <c:axId val="78037760"/>
        <c:scaling>
          <c:orientation val="minMax"/>
        </c:scaling>
        <c:axPos val="b"/>
        <c:majorTickMark val="none"/>
        <c:tickLblPos val="low"/>
        <c:txPr>
          <a:bodyPr/>
          <a:lstStyle/>
          <a:p>
            <a:pPr>
              <a:defRPr lang="es-MX" sz="1200"/>
            </a:pPr>
            <a:endParaRPr lang="es-ES"/>
          </a:p>
        </c:txPr>
        <c:crossAx val="78039296"/>
        <c:crosses val="autoZero"/>
        <c:auto val="1"/>
        <c:lblAlgn val="ctr"/>
        <c:lblOffset val="100"/>
      </c:catAx>
      <c:valAx>
        <c:axId val="78039296"/>
        <c:scaling>
          <c:orientation val="minMax"/>
        </c:scaling>
        <c:axPos val="l"/>
        <c:majorGridlines/>
        <c:title>
          <c:tx>
            <c:rich>
              <a:bodyPr rot="0" vert="wordArtVert"/>
              <a:lstStyle/>
              <a:p>
                <a:pPr>
                  <a:defRPr lang="es-MX" sz="1300"/>
                </a:pPr>
                <a:r>
                  <a:rPr lang="en-US" sz="1300" dirty="0" smtClean="0"/>
                  <a:t>¨Proporción</a:t>
                </a:r>
                <a:endParaRPr lang="en-US" sz="1300" dirty="0"/>
              </a:p>
            </c:rich>
          </c:tx>
          <c:layout/>
        </c:title>
        <c:numFmt formatCode="General" sourceLinked="1"/>
        <c:majorTickMark val="none"/>
        <c:tickLblPos val="nextTo"/>
        <c:txPr>
          <a:bodyPr/>
          <a:lstStyle/>
          <a:p>
            <a:pPr>
              <a:defRPr lang="es-MX"/>
            </a:pPr>
            <a:endParaRPr lang="es-ES"/>
          </a:p>
        </c:txPr>
        <c:crossAx val="78037760"/>
        <c:crosses val="autoZero"/>
        <c:crossBetween val="between"/>
      </c:valAx>
    </c:plotArea>
    <c:plotVisOnly val="1"/>
  </c:chart>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s-ES"/>
  <c:chart>
    <c:autoTitleDeleted val="1"/>
    <c:plotArea>
      <c:layout/>
      <c:barChart>
        <c:barDir val="col"/>
        <c:grouping val="clustered"/>
        <c:ser>
          <c:idx val="0"/>
          <c:order val="0"/>
          <c:dPt>
            <c:idx val="1"/>
            <c:spPr>
              <a:solidFill>
                <a:srgbClr val="FF0000"/>
              </a:solidFill>
            </c:spPr>
          </c:dPt>
          <c:dPt>
            <c:idx val="2"/>
            <c:spPr>
              <a:solidFill>
                <a:srgbClr val="00B050"/>
              </a:solidFill>
            </c:spPr>
          </c:dPt>
          <c:dPt>
            <c:idx val="3"/>
            <c:spPr>
              <a:solidFill>
                <a:schemeClr val="accent4"/>
              </a:solidFill>
            </c:spPr>
          </c:dPt>
          <c:dPt>
            <c:idx val="4"/>
            <c:spPr>
              <a:solidFill>
                <a:schemeClr val="accent6"/>
              </a:solidFill>
            </c:spPr>
          </c:dPt>
          <c:dLbls>
            <c:dLbl>
              <c:idx val="0"/>
              <c:layout>
                <c:manualLayout>
                  <c:x val="3.7132813702960973E-3"/>
                  <c:y val="7.061230410024992E-2"/>
                </c:manualLayout>
              </c:layout>
              <c:tx>
                <c:rich>
                  <a:bodyPr/>
                  <a:lstStyle/>
                  <a:p>
                    <a:r>
                      <a:rPr lang="en-US" sz="1400" dirty="0"/>
                      <a:t>-6 meses</a:t>
                    </a:r>
                  </a:p>
                </c:rich>
              </c:tx>
              <c:dLblPos val="outEnd"/>
              <c:showVal val="1"/>
            </c:dLbl>
            <c:dLbl>
              <c:idx val="1"/>
              <c:layout>
                <c:manualLayout>
                  <c:x val="-1.5470990552706619E-3"/>
                  <c:y val="6.1968864129735172E-2"/>
                </c:manualLayout>
              </c:layout>
              <c:tx>
                <c:rich>
                  <a:bodyPr/>
                  <a:lstStyle/>
                  <a:p>
                    <a:r>
                      <a:rPr lang="en-US" sz="1400" dirty="0"/>
                      <a:t>4 %</a:t>
                    </a:r>
                  </a:p>
                </c:rich>
              </c:tx>
              <c:dLblPos val="outEnd"/>
              <c:showVal val="1"/>
            </c:dLbl>
            <c:dLbl>
              <c:idx val="2"/>
              <c:tx>
                <c:rich>
                  <a:bodyPr/>
                  <a:lstStyle/>
                  <a:p>
                    <a:r>
                      <a:rPr lang="en-US" sz="1400" dirty="0"/>
                      <a:t>-14 %</a:t>
                    </a:r>
                  </a:p>
                </c:rich>
              </c:tx>
              <c:dLblPos val="inEnd"/>
              <c:showVal val="1"/>
            </c:dLbl>
            <c:dLbl>
              <c:idx val="3"/>
              <c:layout>
                <c:manualLayout>
                  <c:x val="1.5470990552706619E-3"/>
                  <c:y val="5.9040397627776832E-2"/>
                </c:manualLayout>
              </c:layout>
              <c:tx>
                <c:rich>
                  <a:bodyPr/>
                  <a:lstStyle/>
                  <a:p>
                    <a:r>
                      <a:rPr lang="en-US" sz="1400" dirty="0"/>
                      <a:t>-3.5 hrs.</a:t>
                    </a:r>
                  </a:p>
                </c:rich>
              </c:tx>
              <c:dLblPos val="outEnd"/>
              <c:showVal val="1"/>
            </c:dLbl>
            <c:dLbl>
              <c:idx val="4"/>
              <c:layout>
                <c:manualLayout>
                  <c:x val="6.1883962210826553E-3"/>
                  <c:y val="0.19649029296568471"/>
                </c:manualLayout>
              </c:layout>
              <c:tx>
                <c:rich>
                  <a:bodyPr/>
                  <a:lstStyle/>
                  <a:p>
                    <a:r>
                      <a:rPr lang="en-US" sz="1400" dirty="0"/>
                      <a:t>28 %</a:t>
                    </a:r>
                  </a:p>
                </c:rich>
              </c:tx>
              <c:dLblPos val="outEnd"/>
              <c:showVal val="1"/>
            </c:dLbl>
            <c:txPr>
              <a:bodyPr/>
              <a:lstStyle/>
              <a:p>
                <a:pPr>
                  <a:defRPr lang="es-MX" sz="1400"/>
                </a:pPr>
                <a:endParaRPr lang="es-ES"/>
              </a:p>
            </c:txPr>
            <c:dLblPos val="inEnd"/>
            <c:showVal val="1"/>
          </c:dLbls>
          <c:cat>
            <c:strRef>
              <c:f>Sheet1!$A$2:$A$6</c:f>
              <c:strCache>
                <c:ptCount val="5"/>
                <c:pt idx="0">
                  <c:v>Años de rezago escolar</c:v>
                </c:pt>
                <c:pt idx="1">
                  <c:v>Prueba de Raven</c:v>
                </c:pt>
                <c:pt idx="2">
                  <c:v>Trabaja actualmente</c:v>
                </c:pt>
                <c:pt idx="3">
                  <c:v>Hrs. Trabajadas a la semana</c:v>
                </c:pt>
                <c:pt idx="4">
                  <c:v>Pasar a secundaria vs abandonar la escuela</c:v>
                </c:pt>
              </c:strCache>
            </c:strRef>
          </c:cat>
          <c:val>
            <c:numRef>
              <c:f>Sheet1!$B$2:$B$6</c:f>
              <c:numCache>
                <c:formatCode>General</c:formatCode>
                <c:ptCount val="5"/>
                <c:pt idx="0">
                  <c:v>-6</c:v>
                </c:pt>
                <c:pt idx="1">
                  <c:v>4</c:v>
                </c:pt>
                <c:pt idx="2">
                  <c:v>-14</c:v>
                </c:pt>
                <c:pt idx="3">
                  <c:v>-3.5</c:v>
                </c:pt>
                <c:pt idx="4">
                  <c:v>28</c:v>
                </c:pt>
              </c:numCache>
            </c:numRef>
          </c:val>
        </c:ser>
        <c:gapWidth val="75"/>
        <c:overlap val="40"/>
        <c:axId val="78636544"/>
        <c:axId val="78638080"/>
      </c:barChart>
      <c:catAx>
        <c:axId val="78636544"/>
        <c:scaling>
          <c:orientation val="minMax"/>
        </c:scaling>
        <c:axPos val="b"/>
        <c:majorTickMark val="none"/>
        <c:tickLblPos val="low"/>
        <c:txPr>
          <a:bodyPr/>
          <a:lstStyle/>
          <a:p>
            <a:pPr>
              <a:defRPr lang="es-MX" sz="1200"/>
            </a:pPr>
            <a:endParaRPr lang="es-ES"/>
          </a:p>
        </c:txPr>
        <c:crossAx val="78638080"/>
        <c:crosses val="autoZero"/>
        <c:auto val="1"/>
        <c:lblAlgn val="ctr"/>
        <c:lblOffset val="100"/>
      </c:catAx>
      <c:valAx>
        <c:axId val="78638080"/>
        <c:scaling>
          <c:orientation val="minMax"/>
          <c:max val="30"/>
          <c:min val="-15"/>
        </c:scaling>
        <c:axPos val="l"/>
        <c:majorGridlines/>
        <c:numFmt formatCode="General" sourceLinked="1"/>
        <c:majorTickMark val="none"/>
        <c:tickLblPos val="nextTo"/>
        <c:txPr>
          <a:bodyPr/>
          <a:lstStyle/>
          <a:p>
            <a:pPr>
              <a:defRPr lang="es-MX" sz="1400"/>
            </a:pPr>
            <a:endParaRPr lang="es-ES"/>
          </a:p>
        </c:txPr>
        <c:crossAx val="78636544"/>
        <c:crosses val="autoZero"/>
        <c:crossBetween val="between"/>
      </c:valAx>
    </c:plotArea>
    <c:plotVisOnly val="1"/>
  </c:chart>
  <c:externalData r:id="rId1"/>
  <c:userShapes r:id="rId2"/>
</c:chartSpace>
</file>

<file path=ppt/drawings/_rels/vmlDrawing2.vml.rels><?xml version="1.0" encoding="UTF-8" standalone="yes"?>
<Relationships xmlns="http://schemas.openxmlformats.org/package/2006/relationships"><Relationship Id="rId1" Type="http://schemas.openxmlformats.org/officeDocument/2006/relationships/image" Target="../media/image3.png"/></Relationships>
</file>

<file path=ppt/drawings/drawing1.xml><?xml version="1.0" encoding="utf-8"?>
<c:userShapes xmlns:c="http://schemas.openxmlformats.org/drawingml/2006/chart">
  <cdr:relSizeAnchor xmlns:cdr="http://schemas.openxmlformats.org/drawingml/2006/chartDrawing">
    <cdr:from>
      <cdr:x>0.46491</cdr:x>
      <cdr:y>0.38095</cdr:y>
    </cdr:from>
    <cdr:to>
      <cdr:x>0.59649</cdr:x>
      <cdr:y>0.49629</cdr:y>
    </cdr:to>
    <cdr:sp macro="" textlink="">
      <cdr:nvSpPr>
        <cdr:cNvPr id="2" name="TextBox 6"/>
        <cdr:cNvSpPr txBox="1"/>
      </cdr:nvSpPr>
      <cdr:spPr>
        <a:xfrm xmlns:a="http://schemas.openxmlformats.org/drawingml/2006/main">
          <a:off x="3816424" y="1728192"/>
          <a:ext cx="1080120" cy="523220"/>
        </a:xfrm>
        <a:prstGeom xmlns:a="http://schemas.openxmlformats.org/drawingml/2006/main" prst="rect">
          <a:avLst/>
        </a:prstGeom>
        <a:noFill xmlns:a="http://schemas.openxmlformats.org/drawingml/2006/main"/>
      </cdr:spPr>
      <cdr:txBody>
        <a:bodyPr xmlns:a="http://schemas.openxmlformats.org/drawingml/2006/main" wrap="square" rtlCol="0">
          <a:spAutoFit/>
        </a:bodyPr>
        <a:lstStyle xmlns:a="http://schemas.openxmlformats.org/drawingml/2006/main">
          <a:defPPr>
            <a:defRPr lang="es-MX"/>
          </a:defPPr>
          <a:lvl1pPr marL="0" algn="l" defTabSz="914400" rtl="0" eaLnBrk="1" latinLnBrk="0" hangingPunct="1">
            <a:defRPr sz="1800" kern="1200">
              <a:solidFill>
                <a:sysClr val="windowText" lastClr="000000"/>
              </a:solidFill>
              <a:latin typeface="Arial"/>
            </a:defRPr>
          </a:lvl1pPr>
          <a:lvl2pPr marL="457200" algn="l" defTabSz="914400" rtl="0" eaLnBrk="1" latinLnBrk="0" hangingPunct="1">
            <a:defRPr sz="1800" kern="1200">
              <a:solidFill>
                <a:sysClr val="windowText" lastClr="000000"/>
              </a:solidFill>
              <a:latin typeface="Arial"/>
            </a:defRPr>
          </a:lvl2pPr>
          <a:lvl3pPr marL="914400" algn="l" defTabSz="914400" rtl="0" eaLnBrk="1" latinLnBrk="0" hangingPunct="1">
            <a:defRPr sz="1800" kern="1200">
              <a:solidFill>
                <a:sysClr val="windowText" lastClr="000000"/>
              </a:solidFill>
              <a:latin typeface="Arial"/>
            </a:defRPr>
          </a:lvl3pPr>
          <a:lvl4pPr marL="1371600" algn="l" defTabSz="914400" rtl="0" eaLnBrk="1" latinLnBrk="0" hangingPunct="1">
            <a:defRPr sz="1800" kern="1200">
              <a:solidFill>
                <a:sysClr val="windowText" lastClr="000000"/>
              </a:solidFill>
              <a:latin typeface="Arial"/>
            </a:defRPr>
          </a:lvl4pPr>
          <a:lvl5pPr marL="1828800" algn="l" defTabSz="914400" rtl="0" eaLnBrk="1" latinLnBrk="0" hangingPunct="1">
            <a:defRPr sz="1800" kern="1200">
              <a:solidFill>
                <a:sysClr val="windowText" lastClr="000000"/>
              </a:solidFill>
              <a:latin typeface="Arial"/>
            </a:defRPr>
          </a:lvl5pPr>
          <a:lvl6pPr marL="2286000" algn="l" defTabSz="914400" rtl="0" eaLnBrk="1" latinLnBrk="0" hangingPunct="1">
            <a:defRPr sz="1800" kern="1200">
              <a:solidFill>
                <a:sysClr val="windowText" lastClr="000000"/>
              </a:solidFill>
              <a:latin typeface="Arial"/>
            </a:defRPr>
          </a:lvl6pPr>
          <a:lvl7pPr marL="2743200" algn="l" defTabSz="914400" rtl="0" eaLnBrk="1" latinLnBrk="0" hangingPunct="1">
            <a:defRPr sz="1800" kern="1200">
              <a:solidFill>
                <a:sysClr val="windowText" lastClr="000000"/>
              </a:solidFill>
              <a:latin typeface="Arial"/>
            </a:defRPr>
          </a:lvl7pPr>
          <a:lvl8pPr marL="3200400" algn="l" defTabSz="914400" rtl="0" eaLnBrk="1" latinLnBrk="0" hangingPunct="1">
            <a:defRPr sz="1800" kern="1200">
              <a:solidFill>
                <a:sysClr val="windowText" lastClr="000000"/>
              </a:solidFill>
              <a:latin typeface="Arial"/>
            </a:defRPr>
          </a:lvl8pPr>
          <a:lvl9pPr marL="3657600" algn="l" defTabSz="914400" rtl="0" eaLnBrk="1" latinLnBrk="0" hangingPunct="1">
            <a:defRPr sz="1800" kern="1200">
              <a:solidFill>
                <a:sysClr val="windowText" lastClr="000000"/>
              </a:solidFill>
              <a:latin typeface="Arial"/>
            </a:defRPr>
          </a:lvl9pPr>
        </a:lstStyle>
        <a:p xmlns:a="http://schemas.openxmlformats.org/drawingml/2006/main">
          <a:pPr algn="ctr"/>
          <a:r>
            <a:rPr lang="es-MX" sz="1400" dirty="0" smtClean="0"/>
            <a:t>Disminuye trabajo</a:t>
          </a:r>
          <a:endParaRPr lang="es-MX" sz="1400" dirty="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45F69E-44C7-48F1-ABA7-F5E329F970B0}" type="datetimeFigureOut">
              <a:rPr lang="es-MX" smtClean="0"/>
              <a:pPr/>
              <a:t>30/08/2010</a:t>
            </a:fld>
            <a:endParaRPr lang="es-MX"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MX"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dirty="0"/>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359B32E-3092-4312-B0AC-BA56917B7FEB}" type="slidenum">
              <a:rPr lang="es-MX" smtClean="0"/>
              <a:pPr/>
              <a:t>‹Nº›</a:t>
            </a:fld>
            <a:endParaRPr lang="es-MX"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dirty="0"/>
          </a:p>
        </p:txBody>
      </p:sp>
      <p:sp>
        <p:nvSpPr>
          <p:cNvPr id="4" name="Slide Number Placeholder 3"/>
          <p:cNvSpPr>
            <a:spLocks noGrp="1"/>
          </p:cNvSpPr>
          <p:nvPr>
            <p:ph type="sldNum" sz="quarter" idx="10"/>
          </p:nvPr>
        </p:nvSpPr>
        <p:spPr/>
        <p:txBody>
          <a:bodyPr/>
          <a:lstStyle/>
          <a:p>
            <a:fld id="{2359B32E-3092-4312-B0AC-BA56917B7FEB}" type="slidenum">
              <a:rPr lang="es-MX" smtClean="0"/>
              <a:pPr/>
              <a:t>1</a:t>
            </a:fld>
            <a:endParaRPr lang="es-MX"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dirty="0"/>
          </a:p>
        </p:txBody>
      </p:sp>
      <p:sp>
        <p:nvSpPr>
          <p:cNvPr id="4" name="Slide Number Placeholder 3"/>
          <p:cNvSpPr>
            <a:spLocks noGrp="1"/>
          </p:cNvSpPr>
          <p:nvPr>
            <p:ph type="sldNum" sz="quarter" idx="10"/>
          </p:nvPr>
        </p:nvSpPr>
        <p:spPr/>
        <p:txBody>
          <a:bodyPr/>
          <a:lstStyle/>
          <a:p>
            <a:fld id="{2359B32E-3092-4312-B0AC-BA56917B7FEB}" type="slidenum">
              <a:rPr lang="es-MX" smtClean="0"/>
              <a:pPr/>
              <a:t>10</a:t>
            </a:fld>
            <a:endParaRPr lang="es-MX"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dirty="0"/>
          </a:p>
        </p:txBody>
      </p:sp>
      <p:sp>
        <p:nvSpPr>
          <p:cNvPr id="4" name="Slide Number Placeholder 3"/>
          <p:cNvSpPr>
            <a:spLocks noGrp="1"/>
          </p:cNvSpPr>
          <p:nvPr>
            <p:ph type="sldNum" sz="quarter" idx="10"/>
          </p:nvPr>
        </p:nvSpPr>
        <p:spPr/>
        <p:txBody>
          <a:bodyPr/>
          <a:lstStyle/>
          <a:p>
            <a:fld id="{6F5F329F-9FAA-4FAB-BECD-4609C7A52D79}" type="slidenum">
              <a:rPr lang="es-ES" smtClean="0"/>
              <a:pPr/>
              <a:t>11</a:t>
            </a:fld>
            <a:endParaRPr lang="es-ES"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7"/>
          <p:cNvSpPr>
            <a:spLocks noGrp="1" noChangeArrowheads="1"/>
          </p:cNvSpPr>
          <p:nvPr>
            <p:ph type="sldNum" sz="quarter" idx="5"/>
          </p:nvPr>
        </p:nvSpPr>
        <p:spPr>
          <a:noFill/>
        </p:spPr>
        <p:txBody>
          <a:bodyPr/>
          <a:lstStyle/>
          <a:p>
            <a:fld id="{853CD6F3-7A41-4B2C-AB1F-7435B3EC539E}" type="slidenum">
              <a:rPr lang="en-US" smtClean="0"/>
              <a:pPr/>
              <a:t>12</a:t>
            </a:fld>
            <a:endParaRPr lang="en-US" dirty="0" smtClean="0"/>
          </a:p>
        </p:txBody>
      </p:sp>
      <p:sp>
        <p:nvSpPr>
          <p:cNvPr id="76803" name="Rectangle 2"/>
          <p:cNvSpPr>
            <a:spLocks noGrp="1" noRot="1" noChangeAspect="1" noChangeArrowheads="1" noTextEdit="1"/>
          </p:cNvSpPr>
          <p:nvPr>
            <p:ph type="sldImg"/>
          </p:nvPr>
        </p:nvSpPr>
        <p:spPr>
          <a:ln/>
        </p:spPr>
      </p:sp>
      <p:sp>
        <p:nvSpPr>
          <p:cNvPr id="76804" name="Rectangle 3"/>
          <p:cNvSpPr>
            <a:spLocks noGrp="1" noChangeArrowheads="1"/>
          </p:cNvSpPr>
          <p:nvPr>
            <p:ph type="body" idx="1"/>
          </p:nvPr>
        </p:nvSpPr>
        <p:spPr>
          <a:noFill/>
          <a:ln/>
        </p:spPr>
        <p:txBody>
          <a:bodyPr/>
          <a:lstStyle/>
          <a:p>
            <a:pPr eaLnBrk="1" hangingPunct="1"/>
            <a:endParaRPr lang="es-ES_tradnl" dirty="0" smtClean="0">
              <a:latin typeface="Arial" charset="0"/>
              <a:cs typeface="Arial"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7"/>
          <p:cNvSpPr>
            <a:spLocks noGrp="1" noChangeArrowheads="1"/>
          </p:cNvSpPr>
          <p:nvPr>
            <p:ph type="sldNum" sz="quarter" idx="5"/>
          </p:nvPr>
        </p:nvSpPr>
        <p:spPr>
          <a:noFill/>
        </p:spPr>
        <p:txBody>
          <a:bodyPr/>
          <a:lstStyle/>
          <a:p>
            <a:fld id="{F97F12D6-82D4-4550-8694-9D30AAF10940}" type="slidenum">
              <a:rPr lang="en-US" smtClean="0"/>
              <a:pPr/>
              <a:t>13</a:t>
            </a:fld>
            <a:endParaRPr lang="en-US" dirty="0" smtClean="0"/>
          </a:p>
        </p:txBody>
      </p:sp>
      <p:sp>
        <p:nvSpPr>
          <p:cNvPr id="89091" name="Rectangle 2"/>
          <p:cNvSpPr>
            <a:spLocks noGrp="1" noRot="1" noChangeAspect="1" noChangeArrowheads="1" noTextEdit="1"/>
          </p:cNvSpPr>
          <p:nvPr>
            <p:ph type="sldImg"/>
          </p:nvPr>
        </p:nvSpPr>
        <p:spPr>
          <a:ln/>
        </p:spPr>
      </p:sp>
      <p:sp>
        <p:nvSpPr>
          <p:cNvPr id="89092" name="Rectangle 3"/>
          <p:cNvSpPr>
            <a:spLocks noGrp="1" noChangeArrowheads="1"/>
          </p:cNvSpPr>
          <p:nvPr>
            <p:ph type="body" idx="1"/>
          </p:nvPr>
        </p:nvSpPr>
        <p:spPr>
          <a:noFill/>
          <a:ln/>
        </p:spPr>
        <p:txBody>
          <a:bodyPr/>
          <a:lstStyle/>
          <a:p>
            <a:pPr eaLnBrk="1" hangingPunct="1"/>
            <a:endParaRPr lang="es-ES_tradnl" dirty="0" smtClean="0">
              <a:latin typeface="Arial" charset="0"/>
              <a:cs typeface="Arial"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Rot="1" noChangeAspect="1" noChangeArrowheads="1" noTextEdit="1"/>
          </p:cNvSpPr>
          <p:nvPr>
            <p:ph type="sldImg"/>
          </p:nvPr>
        </p:nvSpPr>
        <p:spPr>
          <a:ln/>
        </p:spPr>
      </p:sp>
      <p:sp>
        <p:nvSpPr>
          <p:cNvPr id="91139" name="Rectangle 3"/>
          <p:cNvSpPr>
            <a:spLocks noGrp="1" noChangeArrowheads="1"/>
          </p:cNvSpPr>
          <p:nvPr>
            <p:ph type="body" idx="1"/>
          </p:nvPr>
        </p:nvSpPr>
        <p:spPr>
          <a:noFill/>
          <a:ln/>
        </p:spPr>
        <p:txBody>
          <a:bodyPr/>
          <a:lstStyle/>
          <a:p>
            <a:endParaRPr lang="es-MX" dirty="0" smtClean="0">
              <a:latin typeface="Arial" charset="0"/>
              <a:cs typeface="Arial"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dirty="0"/>
          </a:p>
        </p:txBody>
      </p:sp>
      <p:sp>
        <p:nvSpPr>
          <p:cNvPr id="4" name="Slide Number Placeholder 3"/>
          <p:cNvSpPr>
            <a:spLocks noGrp="1"/>
          </p:cNvSpPr>
          <p:nvPr>
            <p:ph type="sldNum" sz="quarter" idx="10"/>
          </p:nvPr>
        </p:nvSpPr>
        <p:spPr/>
        <p:txBody>
          <a:bodyPr/>
          <a:lstStyle/>
          <a:p>
            <a:fld id="{649D5FC2-4817-4735-B375-916DB601F39F}" type="slidenum">
              <a:rPr lang="es-MX" smtClean="0"/>
              <a:pPr/>
              <a:t>15</a:t>
            </a:fld>
            <a:endParaRPr lang="es-MX"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2"/>
          <p:cNvSpPr>
            <a:spLocks noGrp="1" noRot="1" noChangeAspect="1" noChangeArrowheads="1" noTextEdit="1"/>
          </p:cNvSpPr>
          <p:nvPr>
            <p:ph type="sldImg"/>
          </p:nvPr>
        </p:nvSpPr>
        <p:spPr>
          <a:ln/>
        </p:spPr>
      </p:sp>
      <p:sp>
        <p:nvSpPr>
          <p:cNvPr id="93187" name="Rectangle 3"/>
          <p:cNvSpPr>
            <a:spLocks noGrp="1" noChangeArrowheads="1"/>
          </p:cNvSpPr>
          <p:nvPr>
            <p:ph type="body" idx="1"/>
          </p:nvPr>
        </p:nvSpPr>
        <p:spPr>
          <a:noFill/>
          <a:ln/>
        </p:spPr>
        <p:txBody>
          <a:bodyPr/>
          <a:lstStyle/>
          <a:p>
            <a:endParaRPr lang="es-MX" dirty="0" smtClean="0">
              <a:latin typeface="Arial" charset="0"/>
              <a:cs typeface="Arial"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7"/>
          <p:cNvSpPr>
            <a:spLocks noGrp="1" noChangeArrowheads="1"/>
          </p:cNvSpPr>
          <p:nvPr>
            <p:ph type="sldNum" sz="quarter" idx="5"/>
          </p:nvPr>
        </p:nvSpPr>
        <p:spPr>
          <a:noFill/>
        </p:spPr>
        <p:txBody>
          <a:bodyPr/>
          <a:lstStyle/>
          <a:p>
            <a:fld id="{1B967E55-A1D1-4EEB-9EE3-53D4E3CE9A74}" type="slidenum">
              <a:rPr lang="en-US" smtClean="0"/>
              <a:pPr/>
              <a:t>17</a:t>
            </a:fld>
            <a:endParaRPr lang="en-US" dirty="0" smtClean="0"/>
          </a:p>
        </p:txBody>
      </p:sp>
      <p:sp>
        <p:nvSpPr>
          <p:cNvPr id="94211" name="Rectangle 2"/>
          <p:cNvSpPr>
            <a:spLocks noGrp="1" noRot="1" noChangeAspect="1" noChangeArrowheads="1" noTextEdit="1"/>
          </p:cNvSpPr>
          <p:nvPr>
            <p:ph type="sldImg"/>
          </p:nvPr>
        </p:nvSpPr>
        <p:spPr>
          <a:ln/>
        </p:spPr>
      </p:sp>
      <p:sp>
        <p:nvSpPr>
          <p:cNvPr id="94212" name="Rectangle 3"/>
          <p:cNvSpPr>
            <a:spLocks noGrp="1" noChangeArrowheads="1"/>
          </p:cNvSpPr>
          <p:nvPr>
            <p:ph type="body" idx="1"/>
          </p:nvPr>
        </p:nvSpPr>
        <p:spPr>
          <a:noFill/>
          <a:ln/>
        </p:spPr>
        <p:txBody>
          <a:bodyPr/>
          <a:lstStyle/>
          <a:p>
            <a:pPr eaLnBrk="1" hangingPunct="1"/>
            <a:endParaRPr lang="es-ES" dirty="0" smtClean="0">
              <a:latin typeface="Arial" charset="0"/>
              <a:cs typeface="Arial"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dirty="0"/>
          </a:p>
        </p:txBody>
      </p:sp>
      <p:sp>
        <p:nvSpPr>
          <p:cNvPr id="4" name="Slide Number Placeholder 3"/>
          <p:cNvSpPr>
            <a:spLocks noGrp="1"/>
          </p:cNvSpPr>
          <p:nvPr>
            <p:ph type="sldNum" sz="quarter" idx="10"/>
          </p:nvPr>
        </p:nvSpPr>
        <p:spPr/>
        <p:txBody>
          <a:bodyPr/>
          <a:lstStyle/>
          <a:p>
            <a:fld id="{2359B32E-3092-4312-B0AC-BA56917B7FEB}" type="slidenum">
              <a:rPr lang="es-MX" smtClean="0"/>
              <a:pPr/>
              <a:t>18</a:t>
            </a:fld>
            <a:endParaRPr lang="es-MX"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dirty="0"/>
          </a:p>
        </p:txBody>
      </p:sp>
      <p:sp>
        <p:nvSpPr>
          <p:cNvPr id="4" name="Slide Number Placeholder 3"/>
          <p:cNvSpPr>
            <a:spLocks noGrp="1"/>
          </p:cNvSpPr>
          <p:nvPr>
            <p:ph type="sldNum" sz="quarter" idx="10"/>
          </p:nvPr>
        </p:nvSpPr>
        <p:spPr/>
        <p:txBody>
          <a:bodyPr/>
          <a:lstStyle/>
          <a:p>
            <a:fld id="{2359B32E-3092-4312-B0AC-BA56917B7FEB}" type="slidenum">
              <a:rPr lang="es-MX" smtClean="0"/>
              <a:pPr/>
              <a:t>19</a:t>
            </a:fld>
            <a:endParaRPr lang="es-MX"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7"/>
          <p:cNvSpPr>
            <a:spLocks noGrp="1" noChangeArrowheads="1"/>
          </p:cNvSpPr>
          <p:nvPr>
            <p:ph type="sldNum" sz="quarter" idx="5"/>
          </p:nvPr>
        </p:nvSpPr>
        <p:spPr>
          <a:noFill/>
        </p:spPr>
        <p:txBody>
          <a:bodyPr/>
          <a:lstStyle/>
          <a:p>
            <a:fld id="{66105E71-263C-4801-93FA-0F8C131114FD}" type="slidenum">
              <a:rPr lang="en-US" smtClean="0"/>
              <a:pPr/>
              <a:t>2</a:t>
            </a:fld>
            <a:endParaRPr lang="en-US" dirty="0" smtClean="0"/>
          </a:p>
        </p:txBody>
      </p:sp>
      <p:sp>
        <p:nvSpPr>
          <p:cNvPr id="69635" name="Rectangle 2"/>
          <p:cNvSpPr>
            <a:spLocks noGrp="1" noRot="1" noChangeAspect="1" noChangeArrowheads="1" noTextEdit="1"/>
          </p:cNvSpPr>
          <p:nvPr>
            <p:ph type="sldImg"/>
          </p:nvPr>
        </p:nvSpPr>
        <p:spPr>
          <a:ln/>
        </p:spPr>
      </p:sp>
      <p:sp>
        <p:nvSpPr>
          <p:cNvPr id="69636" name="Rectangle 3"/>
          <p:cNvSpPr>
            <a:spLocks noGrp="1" noChangeArrowheads="1"/>
          </p:cNvSpPr>
          <p:nvPr>
            <p:ph type="body" idx="1"/>
          </p:nvPr>
        </p:nvSpPr>
        <p:spPr>
          <a:noFill/>
          <a:ln/>
        </p:spPr>
        <p:txBody>
          <a:bodyPr/>
          <a:lstStyle/>
          <a:p>
            <a:pPr eaLnBrk="1" hangingPunct="1"/>
            <a:endParaRPr lang="es-ES_tradnl" dirty="0" smtClean="0">
              <a:latin typeface="Arial" charset="0"/>
              <a:cs typeface="Arial" charset="0"/>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dirty="0"/>
          </a:p>
        </p:txBody>
      </p:sp>
      <p:sp>
        <p:nvSpPr>
          <p:cNvPr id="4" name="Slide Number Placeholder 3"/>
          <p:cNvSpPr>
            <a:spLocks noGrp="1"/>
          </p:cNvSpPr>
          <p:nvPr>
            <p:ph type="sldNum" sz="quarter" idx="10"/>
          </p:nvPr>
        </p:nvSpPr>
        <p:spPr/>
        <p:txBody>
          <a:bodyPr/>
          <a:lstStyle/>
          <a:p>
            <a:fld id="{6F5F329F-9FAA-4FAB-BECD-4609C7A52D79}" type="slidenum">
              <a:rPr lang="es-ES" smtClean="0"/>
              <a:pPr/>
              <a:t>20</a:t>
            </a:fld>
            <a:endParaRPr lang="es-ES"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dirty="0"/>
          </a:p>
        </p:txBody>
      </p:sp>
      <p:sp>
        <p:nvSpPr>
          <p:cNvPr id="4" name="Slide Number Placeholder 3"/>
          <p:cNvSpPr>
            <a:spLocks noGrp="1"/>
          </p:cNvSpPr>
          <p:nvPr>
            <p:ph type="sldNum" sz="quarter" idx="10"/>
          </p:nvPr>
        </p:nvSpPr>
        <p:spPr/>
        <p:txBody>
          <a:bodyPr/>
          <a:lstStyle/>
          <a:p>
            <a:fld id="{2359B32E-3092-4312-B0AC-BA56917B7FEB}" type="slidenum">
              <a:rPr lang="es-MX" smtClean="0"/>
              <a:pPr/>
              <a:t>21</a:t>
            </a:fld>
            <a:endParaRPr lang="es-MX"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3E55BD03-6EA1-46C4-92D9-19C0BB25F854}" type="slidenum">
              <a:rPr lang="en-US" smtClean="0"/>
              <a:pPr/>
              <a:t>22</a:t>
            </a:fld>
            <a:endParaRPr lang="en-US" dirty="0" smtClean="0"/>
          </a:p>
        </p:txBody>
      </p:sp>
      <p:sp>
        <p:nvSpPr>
          <p:cNvPr id="80899" name="Rectangle 2"/>
          <p:cNvSpPr>
            <a:spLocks noGrp="1" noRot="1" noChangeAspect="1" noChangeArrowheads="1" noTextEdit="1"/>
          </p:cNvSpPr>
          <p:nvPr>
            <p:ph type="sldImg"/>
          </p:nvPr>
        </p:nvSpPr>
        <p:spPr>
          <a:xfrm>
            <a:off x="1143000" y="685800"/>
            <a:ext cx="4572000" cy="3429000"/>
          </a:xfrm>
          <a:ln/>
        </p:spPr>
      </p:sp>
      <p:sp>
        <p:nvSpPr>
          <p:cNvPr id="80900" name="Rectangle 3"/>
          <p:cNvSpPr>
            <a:spLocks noGrp="1" noChangeArrowheads="1"/>
          </p:cNvSpPr>
          <p:nvPr>
            <p:ph type="body" idx="1"/>
          </p:nvPr>
        </p:nvSpPr>
        <p:spPr>
          <a:xfrm>
            <a:off x="686115" y="4344030"/>
            <a:ext cx="5485772" cy="4114485"/>
          </a:xfrm>
          <a:noFill/>
          <a:ln/>
        </p:spPr>
        <p:txBody>
          <a:bodyPr/>
          <a:lstStyle/>
          <a:p>
            <a:pPr eaLnBrk="1" hangingPunct="1"/>
            <a:endParaRPr lang="es-MX"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7"/>
          <p:cNvSpPr>
            <a:spLocks noGrp="1" noChangeArrowheads="1"/>
          </p:cNvSpPr>
          <p:nvPr>
            <p:ph type="sldNum" sz="quarter" idx="5"/>
          </p:nvPr>
        </p:nvSpPr>
        <p:spPr>
          <a:noFill/>
        </p:spPr>
        <p:txBody>
          <a:bodyPr/>
          <a:lstStyle/>
          <a:p>
            <a:fld id="{3E55BD03-6EA1-46C4-92D9-19C0BB25F854}" type="slidenum">
              <a:rPr lang="en-US" smtClean="0"/>
              <a:pPr/>
              <a:t>23</a:t>
            </a:fld>
            <a:endParaRPr lang="en-US" dirty="0" smtClean="0"/>
          </a:p>
        </p:txBody>
      </p:sp>
      <p:sp>
        <p:nvSpPr>
          <p:cNvPr id="80899" name="Rectangle 2"/>
          <p:cNvSpPr>
            <a:spLocks noGrp="1" noRot="1" noChangeAspect="1" noChangeArrowheads="1" noTextEdit="1"/>
          </p:cNvSpPr>
          <p:nvPr>
            <p:ph type="sldImg"/>
          </p:nvPr>
        </p:nvSpPr>
        <p:spPr>
          <a:xfrm>
            <a:off x="1143000" y="685800"/>
            <a:ext cx="4572000" cy="3429000"/>
          </a:xfrm>
          <a:ln/>
        </p:spPr>
      </p:sp>
      <p:sp>
        <p:nvSpPr>
          <p:cNvPr id="80900" name="Rectangle 3"/>
          <p:cNvSpPr>
            <a:spLocks noGrp="1" noChangeArrowheads="1"/>
          </p:cNvSpPr>
          <p:nvPr>
            <p:ph type="body" idx="1"/>
          </p:nvPr>
        </p:nvSpPr>
        <p:spPr>
          <a:xfrm>
            <a:off x="686115" y="4344030"/>
            <a:ext cx="5485772" cy="4114485"/>
          </a:xfrm>
          <a:noFill/>
          <a:ln/>
        </p:spPr>
        <p:txBody>
          <a:bodyPr/>
          <a:lstStyle/>
          <a:p>
            <a:pPr eaLnBrk="1" hangingPunct="1"/>
            <a:endParaRPr lang="es-MX"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dirty="0"/>
          </a:p>
        </p:txBody>
      </p:sp>
      <p:sp>
        <p:nvSpPr>
          <p:cNvPr id="4" name="Slide Number Placeholder 3"/>
          <p:cNvSpPr>
            <a:spLocks noGrp="1"/>
          </p:cNvSpPr>
          <p:nvPr>
            <p:ph type="sldNum" sz="quarter" idx="10"/>
          </p:nvPr>
        </p:nvSpPr>
        <p:spPr/>
        <p:txBody>
          <a:bodyPr/>
          <a:lstStyle/>
          <a:p>
            <a:fld id="{2359B32E-3092-4312-B0AC-BA56917B7FEB}" type="slidenum">
              <a:rPr lang="es-MX" smtClean="0"/>
              <a:pPr/>
              <a:t>24</a:t>
            </a:fld>
            <a:endParaRPr lang="es-MX" dirty="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dirty="0"/>
          </a:p>
        </p:txBody>
      </p:sp>
      <p:sp>
        <p:nvSpPr>
          <p:cNvPr id="4" name="Slide Number Placeholder 3"/>
          <p:cNvSpPr>
            <a:spLocks noGrp="1"/>
          </p:cNvSpPr>
          <p:nvPr>
            <p:ph type="sldNum" sz="quarter" idx="10"/>
          </p:nvPr>
        </p:nvSpPr>
        <p:spPr/>
        <p:txBody>
          <a:bodyPr/>
          <a:lstStyle/>
          <a:p>
            <a:fld id="{2359B32E-3092-4312-B0AC-BA56917B7FEB}" type="slidenum">
              <a:rPr lang="es-MX" smtClean="0"/>
              <a:pPr/>
              <a:t>25</a:t>
            </a:fld>
            <a:endParaRPr lang="es-MX"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7"/>
          <p:cNvSpPr>
            <a:spLocks noGrp="1" noChangeArrowheads="1"/>
          </p:cNvSpPr>
          <p:nvPr>
            <p:ph type="sldNum" sz="quarter" idx="5"/>
          </p:nvPr>
        </p:nvSpPr>
        <p:spPr>
          <a:noFill/>
        </p:spPr>
        <p:txBody>
          <a:bodyPr/>
          <a:lstStyle/>
          <a:p>
            <a:fld id="{B1344BB9-977D-40DE-B001-56B8E0FE98E6}" type="slidenum">
              <a:rPr lang="en-US" smtClean="0"/>
              <a:pPr/>
              <a:t>3</a:t>
            </a:fld>
            <a:endParaRPr lang="en-US" dirty="0" smtClean="0"/>
          </a:p>
        </p:txBody>
      </p:sp>
      <p:sp>
        <p:nvSpPr>
          <p:cNvPr id="71683" name="Rectangle 2"/>
          <p:cNvSpPr>
            <a:spLocks noGrp="1" noRot="1" noChangeAspect="1" noChangeArrowheads="1" noTextEdit="1"/>
          </p:cNvSpPr>
          <p:nvPr>
            <p:ph type="sldImg"/>
          </p:nvPr>
        </p:nvSpPr>
        <p:spPr>
          <a:ln/>
        </p:spPr>
      </p:sp>
      <p:sp>
        <p:nvSpPr>
          <p:cNvPr id="71684" name="Rectangle 3"/>
          <p:cNvSpPr>
            <a:spLocks noGrp="1" noChangeArrowheads="1"/>
          </p:cNvSpPr>
          <p:nvPr>
            <p:ph type="body" idx="1"/>
          </p:nvPr>
        </p:nvSpPr>
        <p:spPr>
          <a:noFill/>
          <a:ln/>
        </p:spPr>
        <p:txBody>
          <a:bodyPr/>
          <a:lstStyle/>
          <a:p>
            <a:pPr eaLnBrk="1" hangingPunct="1"/>
            <a:endParaRPr lang="es-ES_tradnl" dirty="0" smtClean="0">
              <a:latin typeface="Arial" charset="0"/>
              <a:cs typeface="Arial"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dirty="0"/>
          </a:p>
        </p:txBody>
      </p:sp>
      <p:sp>
        <p:nvSpPr>
          <p:cNvPr id="4" name="Slide Number Placeholder 3"/>
          <p:cNvSpPr>
            <a:spLocks noGrp="1"/>
          </p:cNvSpPr>
          <p:nvPr>
            <p:ph type="sldNum" sz="quarter" idx="10"/>
          </p:nvPr>
        </p:nvSpPr>
        <p:spPr/>
        <p:txBody>
          <a:bodyPr/>
          <a:lstStyle/>
          <a:p>
            <a:fld id="{6F5F329F-9FAA-4FAB-BECD-4609C7A52D79}" type="slidenum">
              <a:rPr lang="es-ES" smtClean="0"/>
              <a:pPr/>
              <a:t>4</a:t>
            </a:fld>
            <a:endParaRPr lang="es-ES"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dirty="0"/>
          </a:p>
        </p:txBody>
      </p:sp>
      <p:sp>
        <p:nvSpPr>
          <p:cNvPr id="4" name="Slide Number Placeholder 3"/>
          <p:cNvSpPr>
            <a:spLocks noGrp="1"/>
          </p:cNvSpPr>
          <p:nvPr>
            <p:ph type="sldNum" sz="quarter" idx="10"/>
          </p:nvPr>
        </p:nvSpPr>
        <p:spPr/>
        <p:txBody>
          <a:bodyPr/>
          <a:lstStyle/>
          <a:p>
            <a:fld id="{2359B32E-3092-4312-B0AC-BA56917B7FEB}" type="slidenum">
              <a:rPr lang="es-MX" smtClean="0"/>
              <a:pPr/>
              <a:t>5</a:t>
            </a:fld>
            <a:endParaRPr lang="es-MX"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dirty="0"/>
          </a:p>
        </p:txBody>
      </p:sp>
      <p:sp>
        <p:nvSpPr>
          <p:cNvPr id="4" name="Slide Number Placeholder 3"/>
          <p:cNvSpPr>
            <a:spLocks noGrp="1"/>
          </p:cNvSpPr>
          <p:nvPr>
            <p:ph type="sldNum" sz="quarter" idx="10"/>
          </p:nvPr>
        </p:nvSpPr>
        <p:spPr/>
        <p:txBody>
          <a:bodyPr/>
          <a:lstStyle/>
          <a:p>
            <a:fld id="{2359B32E-3092-4312-B0AC-BA56917B7FEB}" type="slidenum">
              <a:rPr lang="es-MX" smtClean="0"/>
              <a:pPr/>
              <a:t>6</a:t>
            </a:fld>
            <a:endParaRPr lang="es-MX"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dirty="0"/>
          </a:p>
        </p:txBody>
      </p:sp>
      <p:sp>
        <p:nvSpPr>
          <p:cNvPr id="4" name="Slide Number Placeholder 3"/>
          <p:cNvSpPr>
            <a:spLocks noGrp="1"/>
          </p:cNvSpPr>
          <p:nvPr>
            <p:ph type="sldNum" sz="quarter" idx="10"/>
          </p:nvPr>
        </p:nvSpPr>
        <p:spPr/>
        <p:txBody>
          <a:bodyPr/>
          <a:lstStyle/>
          <a:p>
            <a:fld id="{2359B32E-3092-4312-B0AC-BA56917B7FEB}" type="slidenum">
              <a:rPr lang="es-MX" smtClean="0"/>
              <a:pPr/>
              <a:t>7</a:t>
            </a:fld>
            <a:endParaRPr lang="es-MX"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dirty="0"/>
          </a:p>
        </p:txBody>
      </p:sp>
      <p:sp>
        <p:nvSpPr>
          <p:cNvPr id="4" name="Slide Number Placeholder 3"/>
          <p:cNvSpPr>
            <a:spLocks noGrp="1"/>
          </p:cNvSpPr>
          <p:nvPr>
            <p:ph type="sldNum" sz="quarter" idx="10"/>
          </p:nvPr>
        </p:nvSpPr>
        <p:spPr/>
        <p:txBody>
          <a:bodyPr/>
          <a:lstStyle/>
          <a:p>
            <a:fld id="{2359B32E-3092-4312-B0AC-BA56917B7FEB}" type="slidenum">
              <a:rPr lang="es-MX" smtClean="0"/>
              <a:pPr/>
              <a:t>8</a:t>
            </a:fld>
            <a:endParaRPr lang="es-MX"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s-MX" dirty="0"/>
          </a:p>
        </p:txBody>
      </p:sp>
      <p:sp>
        <p:nvSpPr>
          <p:cNvPr id="4" name="Slide Number Placeholder 3"/>
          <p:cNvSpPr>
            <a:spLocks noGrp="1"/>
          </p:cNvSpPr>
          <p:nvPr>
            <p:ph type="sldNum" sz="quarter" idx="10"/>
          </p:nvPr>
        </p:nvSpPr>
        <p:spPr/>
        <p:txBody>
          <a:bodyPr/>
          <a:lstStyle/>
          <a:p>
            <a:fld id="{2359B32E-3092-4312-B0AC-BA56917B7FEB}" type="slidenum">
              <a:rPr lang="es-MX" smtClean="0"/>
              <a:pPr/>
              <a:t>9</a:t>
            </a:fld>
            <a:endParaRPr lang="es-MX" dirty="0"/>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2.xml"/><Relationship Id="rId7" Type="http://schemas.openxmlformats.org/officeDocument/2006/relationships/image" Target="../media/image2.png"/><Relationship Id="rId2" Type="http://schemas.openxmlformats.org/officeDocument/2006/relationships/tags" Target="../tags/tag1.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slideMaster" Target="../slideMasters/slideMaster1.xml"/><Relationship Id="rId4" Type="http://schemas.openxmlformats.org/officeDocument/2006/relationships/tags" Target="../tags/tag3.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Diapositiva de título">
    <p:spTree>
      <p:nvGrpSpPr>
        <p:cNvPr id="1" name=""/>
        <p:cNvGrpSpPr/>
        <p:nvPr/>
      </p:nvGrpSpPr>
      <p:grpSpPr>
        <a:xfrm>
          <a:off x="0" y="0"/>
          <a:ext cx="0" cy="0"/>
          <a:chOff x="0" y="0"/>
          <a:chExt cx="0" cy="0"/>
        </a:xfrm>
      </p:grpSpPr>
      <p:grpSp>
        <p:nvGrpSpPr>
          <p:cNvPr id="2" name="McK Title Elements"/>
          <p:cNvGrpSpPr>
            <a:grpSpLocks/>
          </p:cNvGrpSpPr>
          <p:nvPr>
            <p:custDataLst>
              <p:tags r:id="rId2"/>
            </p:custDataLst>
          </p:nvPr>
        </p:nvGrpSpPr>
        <p:grpSpPr bwMode="auto">
          <a:xfrm>
            <a:off x="2693988" y="2182813"/>
            <a:ext cx="5129212" cy="4602162"/>
            <a:chOff x="1663" y="1348"/>
            <a:chExt cx="3167" cy="2841"/>
          </a:xfrm>
        </p:grpSpPr>
        <p:sp>
          <p:nvSpPr>
            <p:cNvPr id="5" name="McK Confidential" hidden="1"/>
            <p:cNvSpPr txBox="1">
              <a:spLocks noChangeArrowheads="1"/>
            </p:cNvSpPr>
            <p:nvPr/>
          </p:nvSpPr>
          <p:spPr bwMode="auto">
            <a:xfrm>
              <a:off x="1663" y="1348"/>
              <a:ext cx="936" cy="134"/>
            </a:xfrm>
            <a:prstGeom prst="rect">
              <a:avLst/>
            </a:prstGeom>
            <a:noFill/>
            <a:ln w="9525">
              <a:noFill/>
              <a:miter lim="800000"/>
              <a:headEnd/>
              <a:tailEnd/>
            </a:ln>
            <a:effectLst/>
          </p:spPr>
          <p:txBody>
            <a:bodyPr lIns="0" tIns="0" rIns="0" bIns="0">
              <a:spAutoFit/>
            </a:bodyPr>
            <a:lstStyle/>
            <a:p>
              <a:pPr fontAlgn="auto">
                <a:spcBef>
                  <a:spcPts val="0"/>
                </a:spcBef>
                <a:spcAft>
                  <a:spcPts val="0"/>
                </a:spcAft>
                <a:defRPr/>
              </a:pPr>
              <a:r>
                <a:rPr lang="en-US" sz="1400" dirty="0">
                  <a:latin typeface="+mn-lt"/>
                  <a:cs typeface="+mn-cs"/>
                </a:rPr>
                <a:t>CONFIDENTIAL</a:t>
              </a:r>
            </a:p>
          </p:txBody>
        </p:sp>
        <p:sp>
          <p:nvSpPr>
            <p:cNvPr id="6" name="McK Document" hidden="1"/>
            <p:cNvSpPr txBox="1">
              <a:spLocks noChangeArrowheads="1"/>
            </p:cNvSpPr>
            <p:nvPr/>
          </p:nvSpPr>
          <p:spPr bwMode="auto">
            <a:xfrm>
              <a:off x="1663" y="3049"/>
              <a:ext cx="3167" cy="132"/>
            </a:xfrm>
            <a:prstGeom prst="rect">
              <a:avLst/>
            </a:prstGeom>
            <a:noFill/>
            <a:ln w="9525">
              <a:noFill/>
              <a:miter lim="800000"/>
              <a:headEnd/>
              <a:tailEnd/>
            </a:ln>
            <a:effectLst/>
          </p:spPr>
          <p:txBody>
            <a:bodyPr lIns="0" tIns="0" rIns="0" bIns="0" anchor="b">
              <a:spAutoFit/>
            </a:bodyPr>
            <a:lstStyle/>
            <a:p>
              <a:pPr fontAlgn="auto">
                <a:spcBef>
                  <a:spcPts val="0"/>
                </a:spcBef>
                <a:spcAft>
                  <a:spcPts val="0"/>
                </a:spcAft>
                <a:defRPr/>
              </a:pPr>
              <a:r>
                <a:rPr lang="en-US" sz="1400" dirty="0">
                  <a:latin typeface="+mn-lt"/>
                  <a:cs typeface="+mn-cs"/>
                </a:rPr>
                <a:t>Document</a:t>
              </a:r>
            </a:p>
          </p:txBody>
        </p:sp>
        <p:sp>
          <p:nvSpPr>
            <p:cNvPr id="7" name="McK Date" hidden="1"/>
            <p:cNvSpPr txBox="1">
              <a:spLocks noChangeArrowheads="1"/>
            </p:cNvSpPr>
            <p:nvPr/>
          </p:nvSpPr>
          <p:spPr bwMode="auto">
            <a:xfrm>
              <a:off x="1663" y="3216"/>
              <a:ext cx="3167" cy="134"/>
            </a:xfrm>
            <a:prstGeom prst="rect">
              <a:avLst/>
            </a:prstGeom>
            <a:noFill/>
            <a:ln w="9525">
              <a:noFill/>
              <a:miter lim="800000"/>
              <a:headEnd/>
              <a:tailEnd/>
            </a:ln>
            <a:effectLst/>
          </p:spPr>
          <p:txBody>
            <a:bodyPr lIns="0" tIns="0" rIns="0" bIns="0">
              <a:spAutoFit/>
            </a:bodyPr>
            <a:lstStyle/>
            <a:p>
              <a:pPr fontAlgn="auto">
                <a:spcBef>
                  <a:spcPts val="0"/>
                </a:spcBef>
                <a:spcAft>
                  <a:spcPts val="0"/>
                </a:spcAft>
                <a:defRPr/>
              </a:pPr>
              <a:r>
                <a:rPr lang="en-US" sz="1400" dirty="0">
                  <a:latin typeface="+mn-lt"/>
                  <a:cs typeface="+mn-cs"/>
                </a:rPr>
                <a:t>Date</a:t>
              </a:r>
            </a:p>
          </p:txBody>
        </p:sp>
        <p:sp>
          <p:nvSpPr>
            <p:cNvPr id="8" name="McK Disclaimer" hidden="1"/>
            <p:cNvSpPr>
              <a:spLocks noChangeArrowheads="1"/>
            </p:cNvSpPr>
            <p:nvPr>
              <p:custDataLst>
                <p:tags r:id="rId4"/>
              </p:custDataLst>
            </p:nvPr>
          </p:nvSpPr>
          <p:spPr bwMode="auto">
            <a:xfrm>
              <a:off x="1663" y="3759"/>
              <a:ext cx="2303" cy="430"/>
            </a:xfrm>
            <a:prstGeom prst="rect">
              <a:avLst/>
            </a:prstGeom>
            <a:noFill/>
            <a:ln w="9525">
              <a:noFill/>
              <a:miter lim="800000"/>
              <a:headEnd/>
              <a:tailEnd/>
            </a:ln>
            <a:effectLst/>
          </p:spPr>
          <p:txBody>
            <a:bodyPr lIns="0" tIns="0" rIns="0" bIns="0" anchor="b">
              <a:spAutoFit/>
            </a:bodyPr>
            <a:lstStyle/>
            <a:p>
              <a:pPr defTabSz="821202" eaLnBrk="0" fontAlgn="auto" hangingPunct="0">
                <a:spcBef>
                  <a:spcPts val="0"/>
                </a:spcBef>
                <a:spcAft>
                  <a:spcPts val="0"/>
                </a:spcAft>
                <a:defRPr/>
              </a:pPr>
              <a:r>
                <a:rPr lang="en-US" sz="900" dirty="0">
                  <a:latin typeface="+mn-lt"/>
                  <a:cs typeface="+mn-cs"/>
                </a:rPr>
                <a:t>This report is solely for the use of client personnel.  No part of it may be circulated, quoted, or reproduced for distribution outside the client organization without prior written approval from McKinsey &amp; Company. This material was used by McKinsey &amp; Company during an oral presentation; it is not a complete record of the discussion.</a:t>
              </a:r>
            </a:p>
          </p:txBody>
        </p:sp>
      </p:grpSp>
      <p:graphicFrame>
        <p:nvGraphicFramePr>
          <p:cNvPr id="9" name="Rectangle 1079" hidden="1"/>
          <p:cNvGraphicFramePr>
            <a:graphicFrameLocks/>
          </p:cNvGraphicFramePr>
          <p:nvPr/>
        </p:nvGraphicFramePr>
        <p:xfrm>
          <a:off x="0" y="0"/>
          <a:ext cx="161925" cy="161925"/>
        </p:xfrm>
        <a:graphic>
          <a:graphicData uri="http://schemas.openxmlformats.org/presentationml/2006/ole">
            <p:oleObj spid="_x0000_s1026" r:id="rId6" imgW="0" imgH="0" progId="">
              <p:embed/>
            </p:oleObj>
          </a:graphicData>
        </a:graphic>
      </p:graphicFrame>
      <p:sp>
        <p:nvSpPr>
          <p:cNvPr id="10" name="AutoShape 1096"/>
          <p:cNvSpPr>
            <a:spLocks noChangeArrowheads="1"/>
          </p:cNvSpPr>
          <p:nvPr/>
        </p:nvSpPr>
        <p:spPr bwMode="auto">
          <a:xfrm>
            <a:off x="-28575" y="-14288"/>
            <a:ext cx="9388475" cy="328613"/>
          </a:xfrm>
          <a:prstGeom prst="roundRect">
            <a:avLst>
              <a:gd name="adj" fmla="val 16667"/>
            </a:avLst>
          </a:prstGeom>
          <a:solidFill>
            <a:srgbClr val="0089E6"/>
          </a:solidFill>
          <a:ln w="9525">
            <a:noFill/>
            <a:round/>
            <a:headEnd/>
            <a:tailEnd/>
          </a:ln>
          <a:effectLst/>
        </p:spPr>
        <p:txBody>
          <a:bodyPr wrap="none" lIns="93296" tIns="46648" rIns="93296" bIns="46648" anchor="ctr"/>
          <a:lstStyle/>
          <a:p>
            <a:pPr fontAlgn="auto">
              <a:spcBef>
                <a:spcPts val="0"/>
              </a:spcBef>
              <a:spcAft>
                <a:spcPts val="0"/>
              </a:spcAft>
              <a:defRPr/>
            </a:pPr>
            <a:endParaRPr lang="es-MX" dirty="0">
              <a:latin typeface="+mn-lt"/>
              <a:cs typeface="+mn-cs"/>
            </a:endParaRPr>
          </a:p>
        </p:txBody>
      </p:sp>
      <p:sp>
        <p:nvSpPr>
          <p:cNvPr id="11" name="AutoShape 1098"/>
          <p:cNvSpPr>
            <a:spLocks noChangeArrowheads="1"/>
          </p:cNvSpPr>
          <p:nvPr/>
        </p:nvSpPr>
        <p:spPr bwMode="auto">
          <a:xfrm>
            <a:off x="-33338" y="5006975"/>
            <a:ext cx="9363076" cy="328613"/>
          </a:xfrm>
          <a:prstGeom prst="roundRect">
            <a:avLst>
              <a:gd name="adj" fmla="val 16667"/>
            </a:avLst>
          </a:prstGeom>
          <a:solidFill>
            <a:srgbClr val="0089E6"/>
          </a:solidFill>
          <a:ln w="9525">
            <a:noFill/>
            <a:round/>
            <a:headEnd/>
            <a:tailEnd/>
          </a:ln>
          <a:effectLst/>
        </p:spPr>
        <p:txBody>
          <a:bodyPr wrap="none" lIns="93296" tIns="46648" rIns="93296" bIns="46648" anchor="ctr"/>
          <a:lstStyle/>
          <a:p>
            <a:pPr fontAlgn="auto">
              <a:spcBef>
                <a:spcPts val="0"/>
              </a:spcBef>
              <a:spcAft>
                <a:spcPts val="0"/>
              </a:spcAft>
              <a:defRPr/>
            </a:pPr>
            <a:endParaRPr lang="es-MX" dirty="0">
              <a:latin typeface="+mn-lt"/>
              <a:cs typeface="+mn-cs"/>
            </a:endParaRPr>
          </a:p>
        </p:txBody>
      </p:sp>
      <p:sp>
        <p:nvSpPr>
          <p:cNvPr id="13314" name="Rectangle 1026"/>
          <p:cNvSpPr>
            <a:spLocks noGrp="1" noChangeArrowheads="1"/>
          </p:cNvSpPr>
          <p:nvPr>
            <p:ph type="ctrTitle"/>
          </p:nvPr>
        </p:nvSpPr>
        <p:spPr>
          <a:xfrm>
            <a:off x="2693795" y="2756807"/>
            <a:ext cx="5130034" cy="615553"/>
          </a:xfrm>
        </p:spPr>
        <p:txBody>
          <a:bodyPr/>
          <a:lstStyle>
            <a:lvl1pPr>
              <a:defRPr sz="4000" b="0" baseline="0"/>
            </a:lvl1pPr>
          </a:lstStyle>
          <a:p>
            <a:r>
              <a:rPr lang="en-US" smtClean="0"/>
              <a:t>Click to edit Master title style</a:t>
            </a:r>
            <a:endParaRPr lang="en-US" dirty="0"/>
          </a:p>
        </p:txBody>
      </p:sp>
      <p:sp>
        <p:nvSpPr>
          <p:cNvPr id="13315" name="Rectangle 1027"/>
          <p:cNvSpPr>
            <a:spLocks noGrp="1" noChangeArrowheads="1"/>
          </p:cNvSpPr>
          <p:nvPr>
            <p:ph type="subTitle" idx="1"/>
          </p:nvPr>
        </p:nvSpPr>
        <p:spPr>
          <a:xfrm>
            <a:off x="2693795" y="3961896"/>
            <a:ext cx="5130034" cy="276999"/>
          </a:xfrm>
        </p:spPr>
        <p:txBody>
          <a:bodyPr/>
          <a:lstStyle>
            <a:lvl1pPr>
              <a:buNone/>
              <a:defRPr sz="1800" baseline="0"/>
            </a:lvl1pPr>
          </a:lstStyle>
          <a:p>
            <a:r>
              <a:rPr lang="en-US" smtClean="0"/>
              <a:t>Click to edit Master subtitle style</a:t>
            </a:r>
            <a:endParaRPr lang="en-US" dirty="0"/>
          </a:p>
        </p:txBody>
      </p:sp>
      <p:sp>
        <p:nvSpPr>
          <p:cNvPr id="15" name="doc id"/>
          <p:cNvSpPr>
            <a:spLocks noGrp="1" noChangeArrowheads="1"/>
          </p:cNvSpPr>
          <p:nvPr>
            <p:ph type="ftr" sz="quarter" idx="10"/>
            <p:custDataLst>
              <p:tags r:id="rId3"/>
            </p:custDataLst>
          </p:nvPr>
        </p:nvSpPr>
        <p:spPr/>
        <p:txBody>
          <a:bodyPr/>
          <a:lstStyle>
            <a:lvl1pPr>
              <a:defRPr/>
            </a:lvl1pPr>
          </a:lstStyle>
          <a:p>
            <a:endParaRPr lang="es-MX" dirty="0"/>
          </a:p>
        </p:txBody>
      </p:sp>
      <p:pic>
        <p:nvPicPr>
          <p:cNvPr id="14" name="Picture 3"/>
          <p:cNvPicPr>
            <a:picLocks noChangeAspect="1" noChangeArrowheads="1"/>
          </p:cNvPicPr>
          <p:nvPr/>
        </p:nvPicPr>
        <p:blipFill>
          <a:blip r:embed="rId7" cstate="print"/>
          <a:srcRect/>
          <a:stretch>
            <a:fillRect/>
          </a:stretch>
        </p:blipFill>
        <p:spPr bwMode="auto">
          <a:xfrm>
            <a:off x="6553200" y="5616575"/>
            <a:ext cx="2286000" cy="936625"/>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mtClean="0"/>
              <a:t>Click to edit Master title style</a:t>
            </a:r>
            <a:endParaRPr lang="es-MX"/>
          </a:p>
        </p:txBody>
      </p:sp>
      <p:sp>
        <p:nvSpPr>
          <p:cNvPr id="3" name="2 Marcador de texto vertical"/>
          <p:cNvSpPr>
            <a:spLocks noGrp="1"/>
          </p:cNvSpPr>
          <p:nvPr>
            <p:ph type="body" orient="vert" idx="1"/>
          </p:nvPr>
        </p:nvSpPr>
        <p:spPr>
          <a:xfrm>
            <a:off x="5964187" y="1299036"/>
            <a:ext cx="2954655" cy="124720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doc id"/>
          <p:cNvSpPr>
            <a:spLocks noGrp="1" noChangeArrowheads="1"/>
          </p:cNvSpPr>
          <p:nvPr>
            <p:ph type="ftr" sz="quarter" idx="10"/>
          </p:nvPr>
        </p:nvSpPr>
        <p:spPr>
          <a:ln/>
        </p:spPr>
        <p:txBody>
          <a:bodyPr/>
          <a:lstStyle>
            <a:lvl1pPr>
              <a:defRPr/>
            </a:lvl1pPr>
          </a:lstStyle>
          <a:p>
            <a:endParaRPr lang="es-MX" dirty="0"/>
          </a:p>
        </p:txBody>
      </p:sp>
      <p:sp>
        <p:nvSpPr>
          <p:cNvPr id="5" name="Rectangle 6"/>
          <p:cNvSpPr>
            <a:spLocks noGrp="1" noChangeArrowheads="1"/>
          </p:cNvSpPr>
          <p:nvPr>
            <p:ph type="sldNum" sz="quarter" idx="11"/>
          </p:nvPr>
        </p:nvSpPr>
        <p:spPr>
          <a:ln/>
        </p:spPr>
        <p:txBody>
          <a:bodyPr/>
          <a:lstStyle>
            <a:lvl1pPr>
              <a:defRPr/>
            </a:lvl1pPr>
          </a:lstStyle>
          <a:p>
            <a:fld id="{87DE0632-CBD0-4E32-BF0D-BFB9890B51E5}" type="slidenum">
              <a:rPr lang="es-MX" smtClean="0"/>
              <a:pPr/>
              <a:t>‹Nº›</a:t>
            </a:fld>
            <a:endParaRPr lang="es-MX"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334067" y="234864"/>
            <a:ext cx="584775" cy="2311375"/>
          </a:xfrm>
        </p:spPr>
        <p:txBody>
          <a:bodyPr vert="eaVert"/>
          <a:lstStyle/>
          <a:p>
            <a:r>
              <a:rPr lang="en-US" smtClean="0"/>
              <a:t>Click to edit Master title style</a:t>
            </a:r>
            <a:endParaRPr lang="es-MX"/>
          </a:p>
        </p:txBody>
      </p:sp>
      <p:sp>
        <p:nvSpPr>
          <p:cNvPr id="3" name="2 Marcador de texto vertical"/>
          <p:cNvSpPr>
            <a:spLocks noGrp="1"/>
          </p:cNvSpPr>
          <p:nvPr>
            <p:ph type="body" orient="vert" idx="1"/>
          </p:nvPr>
        </p:nvSpPr>
        <p:spPr>
          <a:xfrm>
            <a:off x="5087887" y="234864"/>
            <a:ext cx="1477328" cy="231137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doc id"/>
          <p:cNvSpPr>
            <a:spLocks noGrp="1" noChangeArrowheads="1"/>
          </p:cNvSpPr>
          <p:nvPr>
            <p:ph type="ftr" sz="quarter" idx="10"/>
          </p:nvPr>
        </p:nvSpPr>
        <p:spPr>
          <a:ln/>
        </p:spPr>
        <p:txBody>
          <a:bodyPr/>
          <a:lstStyle>
            <a:lvl1pPr>
              <a:defRPr/>
            </a:lvl1pPr>
          </a:lstStyle>
          <a:p>
            <a:endParaRPr lang="es-MX" dirty="0"/>
          </a:p>
        </p:txBody>
      </p:sp>
      <p:sp>
        <p:nvSpPr>
          <p:cNvPr id="5" name="Rectangle 6"/>
          <p:cNvSpPr>
            <a:spLocks noGrp="1" noChangeArrowheads="1"/>
          </p:cNvSpPr>
          <p:nvPr>
            <p:ph type="sldNum" sz="quarter" idx="11"/>
          </p:nvPr>
        </p:nvSpPr>
        <p:spPr>
          <a:ln/>
        </p:spPr>
        <p:txBody>
          <a:bodyPr/>
          <a:lstStyle>
            <a:lvl1pPr>
              <a:defRPr/>
            </a:lvl1pPr>
          </a:lstStyle>
          <a:p>
            <a:fld id="{87DE0632-CBD0-4E32-BF0D-BFB9890B51E5}" type="slidenum">
              <a:rPr lang="es-MX" smtClean="0"/>
              <a:pPr/>
              <a:t>‹Nº›</a:t>
            </a:fld>
            <a:endParaRPr lang="es-MX"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s-MX"/>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s-MX"/>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28F0439-6989-48EF-A789-3F786BE84C1F}" type="datetimeFigureOut">
              <a:rPr lang="es-MX" smtClean="0"/>
              <a:pPr/>
              <a:t>30/08/2010</a:t>
            </a:fld>
            <a:endParaRPr lang="es-MX" dirty="0"/>
          </a:p>
        </p:txBody>
      </p:sp>
      <p:sp>
        <p:nvSpPr>
          <p:cNvPr id="5" name="Footer Placeholder 4"/>
          <p:cNvSpPr>
            <a:spLocks noGrp="1"/>
          </p:cNvSpPr>
          <p:nvPr>
            <p:ph type="ftr" sz="quarter" idx="11"/>
          </p:nvPr>
        </p:nvSpPr>
        <p:spPr/>
        <p:txBody>
          <a:bodyPr/>
          <a:lstStyle/>
          <a:p>
            <a:endParaRPr lang="es-MX" dirty="0"/>
          </a:p>
        </p:txBody>
      </p:sp>
      <p:sp>
        <p:nvSpPr>
          <p:cNvPr id="6" name="Slide Number Placeholder 5"/>
          <p:cNvSpPr>
            <a:spLocks noGrp="1"/>
          </p:cNvSpPr>
          <p:nvPr>
            <p:ph type="sldNum" sz="quarter" idx="12"/>
          </p:nvPr>
        </p:nvSpPr>
        <p:spPr/>
        <p:txBody>
          <a:bodyPr/>
          <a:lstStyle/>
          <a:p>
            <a:fld id="{87DE0632-CBD0-4E32-BF0D-BFB9890B51E5}" type="slidenum">
              <a:rPr lang="es-MX" smtClean="0"/>
              <a:pPr/>
              <a:t>‹Nº›</a:t>
            </a:fld>
            <a:endParaRPr lang="es-MX"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baseline="0"/>
            </a:lvl1pPr>
          </a:lstStyle>
          <a:p>
            <a:r>
              <a:rPr lang="en-US" smtClean="0"/>
              <a:t>Click to edit Master title style</a:t>
            </a:r>
            <a:endParaRPr lang="es-MX" dirty="0"/>
          </a:p>
        </p:txBody>
      </p:sp>
      <p:sp>
        <p:nvSpPr>
          <p:cNvPr id="3" name="2 Marcador de contenido"/>
          <p:cNvSpPr>
            <a:spLocks noGrp="1"/>
          </p:cNvSpPr>
          <p:nvPr>
            <p:ph idx="1"/>
          </p:nvPr>
        </p:nvSpPr>
        <p:spPr>
          <a:xfrm>
            <a:off x="125413" y="1298575"/>
            <a:ext cx="8793162" cy="246221"/>
          </a:xfrm>
        </p:spPr>
        <p:txBody>
          <a:bodyPr/>
          <a:lstStyle/>
          <a:p>
            <a:pPr lvl="0"/>
            <a:r>
              <a:rPr lang="en-US" smtClean="0"/>
              <a:t>Click to edit Master text styles</a:t>
            </a:r>
          </a:p>
        </p:txBody>
      </p:sp>
      <p:sp>
        <p:nvSpPr>
          <p:cNvPr id="5" name="doc id"/>
          <p:cNvSpPr>
            <a:spLocks noGrp="1" noChangeArrowheads="1"/>
          </p:cNvSpPr>
          <p:nvPr>
            <p:ph type="ftr" sz="quarter" idx="10"/>
          </p:nvPr>
        </p:nvSpPr>
        <p:spPr/>
        <p:txBody>
          <a:bodyPr/>
          <a:lstStyle>
            <a:lvl1pPr>
              <a:defRPr/>
            </a:lvl1pPr>
          </a:lstStyle>
          <a:p>
            <a:endParaRPr lang="es-MX" dirty="0"/>
          </a:p>
        </p:txBody>
      </p:sp>
      <p:sp>
        <p:nvSpPr>
          <p:cNvPr id="6" name="Rectangle 6"/>
          <p:cNvSpPr>
            <a:spLocks noGrp="1" noChangeArrowheads="1"/>
          </p:cNvSpPr>
          <p:nvPr>
            <p:ph type="sldNum" sz="quarter" idx="11"/>
          </p:nvPr>
        </p:nvSpPr>
        <p:spPr/>
        <p:txBody>
          <a:bodyPr/>
          <a:lstStyle>
            <a:lvl1pPr>
              <a:defRPr/>
            </a:lvl1pPr>
          </a:lstStyle>
          <a:p>
            <a:fld id="{87DE0632-CBD0-4E32-BF0D-BFB9890B51E5}" type="slidenum">
              <a:rPr lang="es-MX" smtClean="0"/>
              <a:pPr/>
              <a:t>‹Nº›</a:t>
            </a:fld>
            <a:endParaRPr lang="es-MX"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449" y="4407327"/>
            <a:ext cx="7771995" cy="1261884"/>
          </a:xfrm>
        </p:spPr>
        <p:txBody>
          <a:bodyPr/>
          <a:lstStyle>
            <a:lvl1pPr algn="l">
              <a:defRPr sz="4100" b="1" cap="all"/>
            </a:lvl1pPr>
          </a:lstStyle>
          <a:p>
            <a:r>
              <a:rPr lang="en-US" smtClean="0"/>
              <a:t>Click to edit Master title style</a:t>
            </a:r>
            <a:endParaRPr lang="es-MX"/>
          </a:p>
        </p:txBody>
      </p:sp>
      <p:sp>
        <p:nvSpPr>
          <p:cNvPr id="3" name="2 Marcador de texto"/>
          <p:cNvSpPr>
            <a:spLocks noGrp="1"/>
          </p:cNvSpPr>
          <p:nvPr>
            <p:ph type="body" idx="1"/>
          </p:nvPr>
        </p:nvSpPr>
        <p:spPr>
          <a:xfrm>
            <a:off x="722449" y="2907443"/>
            <a:ext cx="7771995" cy="307777"/>
          </a:xfrm>
        </p:spPr>
        <p:txBody>
          <a:bodyPr anchor="b"/>
          <a:lstStyle>
            <a:lvl1pPr marL="0" indent="0">
              <a:buNone/>
              <a:defRPr sz="2000"/>
            </a:lvl1pPr>
            <a:lvl2pPr marL="466481" indent="0">
              <a:buNone/>
              <a:defRPr sz="1800"/>
            </a:lvl2pPr>
            <a:lvl3pPr marL="932962" indent="0">
              <a:buNone/>
              <a:defRPr sz="1600"/>
            </a:lvl3pPr>
            <a:lvl4pPr marL="1399443" indent="0">
              <a:buNone/>
              <a:defRPr sz="1400"/>
            </a:lvl4pPr>
            <a:lvl5pPr marL="1865925" indent="0">
              <a:buNone/>
              <a:defRPr sz="1400"/>
            </a:lvl5pPr>
            <a:lvl6pPr marL="2332406" indent="0">
              <a:buNone/>
              <a:defRPr sz="1400"/>
            </a:lvl6pPr>
            <a:lvl7pPr marL="2798887" indent="0">
              <a:buNone/>
              <a:defRPr sz="1400"/>
            </a:lvl7pPr>
            <a:lvl8pPr marL="3265368" indent="0">
              <a:buNone/>
              <a:defRPr sz="1400"/>
            </a:lvl8pPr>
            <a:lvl9pPr marL="3731849" indent="0">
              <a:buNone/>
              <a:defRPr sz="1400"/>
            </a:lvl9pPr>
          </a:lstStyle>
          <a:p>
            <a:pPr lvl="0"/>
            <a:r>
              <a:rPr lang="en-US" smtClean="0"/>
              <a:t>Click to edit Master text styles</a:t>
            </a:r>
          </a:p>
        </p:txBody>
      </p:sp>
      <p:sp>
        <p:nvSpPr>
          <p:cNvPr id="4" name="doc id"/>
          <p:cNvSpPr>
            <a:spLocks noGrp="1" noChangeArrowheads="1"/>
          </p:cNvSpPr>
          <p:nvPr>
            <p:ph type="ftr" sz="quarter" idx="10"/>
          </p:nvPr>
        </p:nvSpPr>
        <p:spPr>
          <a:ln/>
        </p:spPr>
        <p:txBody>
          <a:bodyPr/>
          <a:lstStyle>
            <a:lvl1pPr>
              <a:defRPr/>
            </a:lvl1pPr>
          </a:lstStyle>
          <a:p>
            <a:endParaRPr lang="es-MX" dirty="0"/>
          </a:p>
        </p:txBody>
      </p:sp>
      <p:sp>
        <p:nvSpPr>
          <p:cNvPr id="5" name="Rectangle 6"/>
          <p:cNvSpPr>
            <a:spLocks noGrp="1" noChangeArrowheads="1"/>
          </p:cNvSpPr>
          <p:nvPr>
            <p:ph type="sldNum" sz="quarter" idx="11"/>
          </p:nvPr>
        </p:nvSpPr>
        <p:spPr>
          <a:ln/>
        </p:spPr>
        <p:txBody>
          <a:bodyPr/>
          <a:lstStyle>
            <a:lvl1pPr>
              <a:defRPr/>
            </a:lvl1pPr>
          </a:lstStyle>
          <a:p>
            <a:fld id="{87DE0632-CBD0-4E32-BF0D-BFB9890B51E5}" type="slidenum">
              <a:rPr lang="es-MX" smtClean="0"/>
              <a:pPr/>
              <a:t>‹Nº›</a:t>
            </a:fld>
            <a:endParaRPr lang="es-MX"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mtClean="0"/>
              <a:t>Click to edit Master title style</a:t>
            </a:r>
            <a:endParaRPr lang="es-MX"/>
          </a:p>
        </p:txBody>
      </p:sp>
      <p:sp>
        <p:nvSpPr>
          <p:cNvPr id="3" name="2 Marcador de contenido"/>
          <p:cNvSpPr>
            <a:spLocks noGrp="1"/>
          </p:cNvSpPr>
          <p:nvPr>
            <p:ph sz="half" idx="1"/>
          </p:nvPr>
        </p:nvSpPr>
        <p:spPr>
          <a:xfrm>
            <a:off x="124729" y="1299036"/>
            <a:ext cx="4318495" cy="2123658"/>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3 Marcador de contenido"/>
          <p:cNvSpPr>
            <a:spLocks noGrp="1"/>
          </p:cNvSpPr>
          <p:nvPr>
            <p:ph sz="half" idx="2"/>
          </p:nvPr>
        </p:nvSpPr>
        <p:spPr>
          <a:xfrm>
            <a:off x="4598728" y="1299036"/>
            <a:ext cx="4320114" cy="2123658"/>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5" name="doc id"/>
          <p:cNvSpPr>
            <a:spLocks noGrp="1" noChangeArrowheads="1"/>
          </p:cNvSpPr>
          <p:nvPr>
            <p:ph type="ftr" sz="quarter" idx="10"/>
          </p:nvPr>
        </p:nvSpPr>
        <p:spPr>
          <a:ln/>
        </p:spPr>
        <p:txBody>
          <a:bodyPr/>
          <a:lstStyle>
            <a:lvl1pPr>
              <a:defRPr/>
            </a:lvl1pPr>
          </a:lstStyle>
          <a:p>
            <a:endParaRPr lang="es-MX" dirty="0"/>
          </a:p>
        </p:txBody>
      </p:sp>
      <p:sp>
        <p:nvSpPr>
          <p:cNvPr id="6" name="Rectangle 6"/>
          <p:cNvSpPr>
            <a:spLocks noGrp="1" noChangeArrowheads="1"/>
          </p:cNvSpPr>
          <p:nvPr>
            <p:ph type="sldNum" sz="quarter" idx="11"/>
          </p:nvPr>
        </p:nvSpPr>
        <p:spPr>
          <a:ln/>
        </p:spPr>
        <p:txBody>
          <a:bodyPr/>
          <a:lstStyle>
            <a:lvl1pPr>
              <a:defRPr/>
            </a:lvl1pPr>
          </a:lstStyle>
          <a:p>
            <a:fld id="{87DE0632-CBD0-4E32-BF0D-BFB9890B51E5}" type="slidenum">
              <a:rPr lang="es-MX" smtClean="0"/>
              <a:pPr/>
              <a:t>‹Nº›</a:t>
            </a:fld>
            <a:endParaRPr lang="es-MX"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a:xfrm>
            <a:off x="456795" y="275356"/>
            <a:ext cx="8230410" cy="292388"/>
          </a:xfrm>
        </p:spPr>
        <p:txBody>
          <a:bodyPr/>
          <a:lstStyle>
            <a:lvl1pPr>
              <a:defRPr/>
            </a:lvl1pPr>
          </a:lstStyle>
          <a:p>
            <a:r>
              <a:rPr lang="en-US" smtClean="0"/>
              <a:t>Click to edit Master title style</a:t>
            </a:r>
            <a:endParaRPr lang="es-MX"/>
          </a:p>
        </p:txBody>
      </p:sp>
      <p:sp>
        <p:nvSpPr>
          <p:cNvPr id="3" name="2 Marcador de texto"/>
          <p:cNvSpPr>
            <a:spLocks noGrp="1"/>
          </p:cNvSpPr>
          <p:nvPr>
            <p:ph type="body" idx="1"/>
          </p:nvPr>
        </p:nvSpPr>
        <p:spPr>
          <a:xfrm>
            <a:off x="456796" y="1535519"/>
            <a:ext cx="4039882" cy="738664"/>
          </a:xfrm>
        </p:spPr>
        <p:txBody>
          <a:bodyPr anchor="b"/>
          <a:lstStyle>
            <a:lvl1pPr marL="0" indent="0">
              <a:buNone/>
              <a:defRPr sz="2400" b="1"/>
            </a:lvl1pPr>
            <a:lvl2pPr marL="466481" indent="0">
              <a:buNone/>
              <a:defRPr sz="2000" b="1"/>
            </a:lvl2pPr>
            <a:lvl3pPr marL="932962" indent="0">
              <a:buNone/>
              <a:defRPr sz="1800" b="1"/>
            </a:lvl3pPr>
            <a:lvl4pPr marL="1399443" indent="0">
              <a:buNone/>
              <a:defRPr sz="1600" b="1"/>
            </a:lvl4pPr>
            <a:lvl5pPr marL="1865925" indent="0">
              <a:buNone/>
              <a:defRPr sz="1600" b="1"/>
            </a:lvl5pPr>
            <a:lvl6pPr marL="2332406" indent="0">
              <a:buNone/>
              <a:defRPr sz="1600" b="1"/>
            </a:lvl6pPr>
            <a:lvl7pPr marL="2798887" indent="0">
              <a:buNone/>
              <a:defRPr sz="1600" b="1"/>
            </a:lvl7pPr>
            <a:lvl8pPr marL="3265368" indent="0">
              <a:buNone/>
              <a:defRPr sz="1600" b="1"/>
            </a:lvl8pPr>
            <a:lvl9pPr marL="3731849" indent="0">
              <a:buNone/>
              <a:defRPr sz="1600" b="1"/>
            </a:lvl9pPr>
          </a:lstStyle>
          <a:p>
            <a:pPr lvl="0"/>
            <a:r>
              <a:rPr lang="en-US" smtClean="0"/>
              <a:t>Click to edit Master text styles</a:t>
            </a:r>
          </a:p>
        </p:txBody>
      </p:sp>
      <p:sp>
        <p:nvSpPr>
          <p:cNvPr id="4" name="3 Marcador de contenido"/>
          <p:cNvSpPr>
            <a:spLocks noGrp="1"/>
          </p:cNvSpPr>
          <p:nvPr>
            <p:ph sz="half" idx="2"/>
          </p:nvPr>
        </p:nvSpPr>
        <p:spPr>
          <a:xfrm>
            <a:off x="456796" y="2175318"/>
            <a:ext cx="4039882" cy="181588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5" name="4 Marcador de texto"/>
          <p:cNvSpPr>
            <a:spLocks noGrp="1"/>
          </p:cNvSpPr>
          <p:nvPr>
            <p:ph type="body" sz="quarter" idx="3"/>
          </p:nvPr>
        </p:nvSpPr>
        <p:spPr>
          <a:xfrm>
            <a:off x="4645703" y="1535519"/>
            <a:ext cx="4041502" cy="738664"/>
          </a:xfrm>
        </p:spPr>
        <p:txBody>
          <a:bodyPr anchor="b"/>
          <a:lstStyle>
            <a:lvl1pPr marL="0" indent="0">
              <a:buNone/>
              <a:defRPr sz="2400" b="1"/>
            </a:lvl1pPr>
            <a:lvl2pPr marL="466481" indent="0">
              <a:buNone/>
              <a:defRPr sz="2000" b="1"/>
            </a:lvl2pPr>
            <a:lvl3pPr marL="932962" indent="0">
              <a:buNone/>
              <a:defRPr sz="1800" b="1"/>
            </a:lvl3pPr>
            <a:lvl4pPr marL="1399443" indent="0">
              <a:buNone/>
              <a:defRPr sz="1600" b="1"/>
            </a:lvl4pPr>
            <a:lvl5pPr marL="1865925" indent="0">
              <a:buNone/>
              <a:defRPr sz="1600" b="1"/>
            </a:lvl5pPr>
            <a:lvl6pPr marL="2332406" indent="0">
              <a:buNone/>
              <a:defRPr sz="1600" b="1"/>
            </a:lvl6pPr>
            <a:lvl7pPr marL="2798887" indent="0">
              <a:buNone/>
              <a:defRPr sz="1600" b="1"/>
            </a:lvl7pPr>
            <a:lvl8pPr marL="3265368" indent="0">
              <a:buNone/>
              <a:defRPr sz="1600" b="1"/>
            </a:lvl8pPr>
            <a:lvl9pPr marL="3731849" indent="0">
              <a:buNone/>
              <a:defRPr sz="1600" b="1"/>
            </a:lvl9pPr>
          </a:lstStyle>
          <a:p>
            <a:pPr lvl="0"/>
            <a:r>
              <a:rPr lang="en-US" smtClean="0"/>
              <a:t>Click to edit Master text styles</a:t>
            </a:r>
          </a:p>
        </p:txBody>
      </p:sp>
      <p:sp>
        <p:nvSpPr>
          <p:cNvPr id="6" name="5 Marcador de contenido"/>
          <p:cNvSpPr>
            <a:spLocks noGrp="1"/>
          </p:cNvSpPr>
          <p:nvPr>
            <p:ph sz="quarter" idx="4"/>
          </p:nvPr>
        </p:nvSpPr>
        <p:spPr>
          <a:xfrm>
            <a:off x="4645703" y="2175318"/>
            <a:ext cx="4041502" cy="1815882"/>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7" name="doc id"/>
          <p:cNvSpPr>
            <a:spLocks noGrp="1" noChangeArrowheads="1"/>
          </p:cNvSpPr>
          <p:nvPr>
            <p:ph type="ftr" sz="quarter" idx="10"/>
          </p:nvPr>
        </p:nvSpPr>
        <p:spPr>
          <a:ln/>
        </p:spPr>
        <p:txBody>
          <a:bodyPr/>
          <a:lstStyle>
            <a:lvl1pPr>
              <a:defRPr/>
            </a:lvl1pPr>
          </a:lstStyle>
          <a:p>
            <a:endParaRPr lang="es-MX" dirty="0"/>
          </a:p>
        </p:txBody>
      </p:sp>
      <p:sp>
        <p:nvSpPr>
          <p:cNvPr id="8" name="Rectangle 6"/>
          <p:cNvSpPr>
            <a:spLocks noGrp="1" noChangeArrowheads="1"/>
          </p:cNvSpPr>
          <p:nvPr>
            <p:ph type="sldNum" sz="quarter" idx="11"/>
          </p:nvPr>
        </p:nvSpPr>
        <p:spPr>
          <a:ln/>
        </p:spPr>
        <p:txBody>
          <a:bodyPr/>
          <a:lstStyle>
            <a:lvl1pPr>
              <a:defRPr/>
            </a:lvl1pPr>
          </a:lstStyle>
          <a:p>
            <a:fld id="{87DE0632-CBD0-4E32-BF0D-BFB9890B51E5}" type="slidenum">
              <a:rPr lang="es-MX" smtClean="0"/>
              <a:pPr/>
              <a:t>‹Nº›</a:t>
            </a:fld>
            <a:endParaRPr lang="es-MX"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n-US" smtClean="0"/>
              <a:t>Click to edit Master title style</a:t>
            </a:r>
            <a:endParaRPr lang="es-MX"/>
          </a:p>
        </p:txBody>
      </p:sp>
      <p:sp>
        <p:nvSpPr>
          <p:cNvPr id="3" name="doc id"/>
          <p:cNvSpPr>
            <a:spLocks noGrp="1" noChangeArrowheads="1"/>
          </p:cNvSpPr>
          <p:nvPr>
            <p:ph type="ftr" sz="quarter" idx="10"/>
          </p:nvPr>
        </p:nvSpPr>
        <p:spPr>
          <a:ln/>
        </p:spPr>
        <p:txBody>
          <a:bodyPr/>
          <a:lstStyle>
            <a:lvl1pPr>
              <a:defRPr/>
            </a:lvl1pPr>
          </a:lstStyle>
          <a:p>
            <a:endParaRPr lang="es-MX" dirty="0"/>
          </a:p>
        </p:txBody>
      </p:sp>
      <p:sp>
        <p:nvSpPr>
          <p:cNvPr id="4" name="Rectangle 6"/>
          <p:cNvSpPr>
            <a:spLocks noGrp="1" noChangeArrowheads="1"/>
          </p:cNvSpPr>
          <p:nvPr>
            <p:ph type="sldNum" sz="quarter" idx="11"/>
          </p:nvPr>
        </p:nvSpPr>
        <p:spPr>
          <a:ln/>
        </p:spPr>
        <p:txBody>
          <a:bodyPr/>
          <a:lstStyle>
            <a:lvl1pPr>
              <a:defRPr/>
            </a:lvl1pPr>
          </a:lstStyle>
          <a:p>
            <a:fld id="{87DE0632-CBD0-4E32-BF0D-BFB9890B51E5}" type="slidenum">
              <a:rPr lang="es-MX" smtClean="0"/>
              <a:pPr/>
              <a:t>‹Nº›</a:t>
            </a:fld>
            <a:endParaRPr lang="es-MX"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doc id"/>
          <p:cNvSpPr>
            <a:spLocks noGrp="1" noChangeArrowheads="1"/>
          </p:cNvSpPr>
          <p:nvPr>
            <p:ph type="ftr" sz="quarter" idx="10"/>
          </p:nvPr>
        </p:nvSpPr>
        <p:spPr>
          <a:ln/>
        </p:spPr>
        <p:txBody>
          <a:bodyPr/>
          <a:lstStyle>
            <a:lvl1pPr>
              <a:defRPr/>
            </a:lvl1pPr>
          </a:lstStyle>
          <a:p>
            <a:endParaRPr lang="es-MX" dirty="0"/>
          </a:p>
        </p:txBody>
      </p:sp>
      <p:sp>
        <p:nvSpPr>
          <p:cNvPr id="3" name="Rectangle 6"/>
          <p:cNvSpPr>
            <a:spLocks noGrp="1" noChangeArrowheads="1"/>
          </p:cNvSpPr>
          <p:nvPr>
            <p:ph type="sldNum" sz="quarter" idx="11"/>
          </p:nvPr>
        </p:nvSpPr>
        <p:spPr>
          <a:ln/>
        </p:spPr>
        <p:txBody>
          <a:bodyPr/>
          <a:lstStyle>
            <a:lvl1pPr>
              <a:defRPr/>
            </a:lvl1pPr>
          </a:lstStyle>
          <a:p>
            <a:fld id="{87DE0632-CBD0-4E32-BF0D-BFB9890B51E5}" type="slidenum">
              <a:rPr lang="es-MX" smtClean="0"/>
              <a:pPr/>
              <a:t>‹Nº›</a:t>
            </a:fld>
            <a:endParaRPr lang="es-MX"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6795" y="273738"/>
            <a:ext cx="3008044" cy="615553"/>
          </a:xfrm>
        </p:spPr>
        <p:txBody>
          <a:bodyPr anchor="b"/>
          <a:lstStyle>
            <a:lvl1pPr algn="l">
              <a:defRPr sz="2000" b="1"/>
            </a:lvl1pPr>
          </a:lstStyle>
          <a:p>
            <a:r>
              <a:rPr lang="en-US" smtClean="0"/>
              <a:t>Click to edit Master title style</a:t>
            </a:r>
            <a:endParaRPr lang="es-MX"/>
          </a:p>
        </p:txBody>
      </p:sp>
      <p:sp>
        <p:nvSpPr>
          <p:cNvPr id="3" name="2 Marcador de contenido"/>
          <p:cNvSpPr>
            <a:spLocks noGrp="1"/>
          </p:cNvSpPr>
          <p:nvPr>
            <p:ph idx="1"/>
          </p:nvPr>
        </p:nvSpPr>
        <p:spPr>
          <a:xfrm>
            <a:off x="3574988" y="273738"/>
            <a:ext cx="5112217" cy="2446824"/>
          </a:xfrm>
        </p:spPr>
        <p:txBody>
          <a:bodyPr/>
          <a:lstStyle>
            <a:lvl1pPr>
              <a:defRPr sz="3300"/>
            </a:lvl1pPr>
            <a:lvl2pPr>
              <a:defRPr sz="29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s-MX"/>
          </a:p>
        </p:txBody>
      </p:sp>
      <p:sp>
        <p:nvSpPr>
          <p:cNvPr id="4" name="3 Marcador de texto"/>
          <p:cNvSpPr>
            <a:spLocks noGrp="1"/>
          </p:cNvSpPr>
          <p:nvPr>
            <p:ph type="body" sz="half" idx="2"/>
          </p:nvPr>
        </p:nvSpPr>
        <p:spPr>
          <a:xfrm>
            <a:off x="456795" y="1435094"/>
            <a:ext cx="3008044" cy="215444"/>
          </a:xfrm>
        </p:spPr>
        <p:txBody>
          <a:bodyPr/>
          <a:lstStyle>
            <a:lvl1pPr marL="0" indent="0">
              <a:buNone/>
              <a:defRPr sz="1400"/>
            </a:lvl1pPr>
            <a:lvl2pPr marL="466481" indent="0">
              <a:buNone/>
              <a:defRPr sz="1200"/>
            </a:lvl2pPr>
            <a:lvl3pPr marL="932962" indent="0">
              <a:buNone/>
              <a:defRPr sz="1000"/>
            </a:lvl3pPr>
            <a:lvl4pPr marL="1399443" indent="0">
              <a:buNone/>
              <a:defRPr sz="900"/>
            </a:lvl4pPr>
            <a:lvl5pPr marL="1865925" indent="0">
              <a:buNone/>
              <a:defRPr sz="900"/>
            </a:lvl5pPr>
            <a:lvl6pPr marL="2332406" indent="0">
              <a:buNone/>
              <a:defRPr sz="900"/>
            </a:lvl6pPr>
            <a:lvl7pPr marL="2798887" indent="0">
              <a:buNone/>
              <a:defRPr sz="900"/>
            </a:lvl7pPr>
            <a:lvl8pPr marL="3265368" indent="0">
              <a:buNone/>
              <a:defRPr sz="900"/>
            </a:lvl8pPr>
            <a:lvl9pPr marL="3731849" indent="0">
              <a:buNone/>
              <a:defRPr sz="900"/>
            </a:lvl9pPr>
          </a:lstStyle>
          <a:p>
            <a:pPr lvl="0"/>
            <a:r>
              <a:rPr lang="en-US" smtClean="0"/>
              <a:t>Click to edit Master text styles</a:t>
            </a:r>
          </a:p>
        </p:txBody>
      </p:sp>
      <p:sp>
        <p:nvSpPr>
          <p:cNvPr id="5" name="doc id"/>
          <p:cNvSpPr>
            <a:spLocks noGrp="1" noChangeArrowheads="1"/>
          </p:cNvSpPr>
          <p:nvPr>
            <p:ph type="ftr" sz="quarter" idx="10"/>
          </p:nvPr>
        </p:nvSpPr>
        <p:spPr>
          <a:ln/>
        </p:spPr>
        <p:txBody>
          <a:bodyPr/>
          <a:lstStyle>
            <a:lvl1pPr>
              <a:defRPr/>
            </a:lvl1pPr>
          </a:lstStyle>
          <a:p>
            <a:endParaRPr lang="es-MX" dirty="0"/>
          </a:p>
        </p:txBody>
      </p:sp>
      <p:sp>
        <p:nvSpPr>
          <p:cNvPr id="6" name="Rectangle 6"/>
          <p:cNvSpPr>
            <a:spLocks noGrp="1" noChangeArrowheads="1"/>
          </p:cNvSpPr>
          <p:nvPr>
            <p:ph type="sldNum" sz="quarter" idx="11"/>
          </p:nvPr>
        </p:nvSpPr>
        <p:spPr>
          <a:ln/>
        </p:spPr>
        <p:txBody>
          <a:bodyPr/>
          <a:lstStyle>
            <a:lvl1pPr>
              <a:defRPr/>
            </a:lvl1pPr>
          </a:lstStyle>
          <a:p>
            <a:fld id="{87DE0632-CBD0-4E32-BF0D-BFB9890B51E5}" type="slidenum">
              <a:rPr lang="es-MX" smtClean="0"/>
              <a:pPr/>
              <a:t>‹Nº›</a:t>
            </a:fld>
            <a:endParaRPr lang="es-MX"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1544" y="4800924"/>
            <a:ext cx="5486400" cy="307777"/>
          </a:xfrm>
        </p:spPr>
        <p:txBody>
          <a:bodyPr anchor="b"/>
          <a:lstStyle>
            <a:lvl1pPr algn="l">
              <a:defRPr sz="2000" b="1"/>
            </a:lvl1pPr>
          </a:lstStyle>
          <a:p>
            <a:r>
              <a:rPr lang="en-US" smtClean="0"/>
              <a:t>Click to edit Master title style</a:t>
            </a:r>
            <a:endParaRPr lang="es-MX"/>
          </a:p>
        </p:txBody>
      </p:sp>
      <p:sp>
        <p:nvSpPr>
          <p:cNvPr id="3" name="2 Marcador de posición de imagen"/>
          <p:cNvSpPr>
            <a:spLocks noGrp="1"/>
          </p:cNvSpPr>
          <p:nvPr>
            <p:ph type="pic" idx="1"/>
          </p:nvPr>
        </p:nvSpPr>
        <p:spPr>
          <a:xfrm>
            <a:off x="1791544" y="612264"/>
            <a:ext cx="5486400" cy="507831"/>
          </a:xfrm>
        </p:spPr>
        <p:txBody>
          <a:bodyPr/>
          <a:lstStyle>
            <a:lvl1pPr marL="0" indent="0">
              <a:buNone/>
              <a:defRPr sz="3300"/>
            </a:lvl1pPr>
            <a:lvl2pPr marL="466481" indent="0">
              <a:buNone/>
              <a:defRPr sz="2900"/>
            </a:lvl2pPr>
            <a:lvl3pPr marL="932962" indent="0">
              <a:buNone/>
              <a:defRPr sz="2400"/>
            </a:lvl3pPr>
            <a:lvl4pPr marL="1399443" indent="0">
              <a:buNone/>
              <a:defRPr sz="2000"/>
            </a:lvl4pPr>
            <a:lvl5pPr marL="1865925" indent="0">
              <a:buNone/>
              <a:defRPr sz="2000"/>
            </a:lvl5pPr>
            <a:lvl6pPr marL="2332406" indent="0">
              <a:buNone/>
              <a:defRPr sz="2000"/>
            </a:lvl6pPr>
            <a:lvl7pPr marL="2798887" indent="0">
              <a:buNone/>
              <a:defRPr sz="2000"/>
            </a:lvl7pPr>
            <a:lvl8pPr marL="3265368" indent="0">
              <a:buNone/>
              <a:defRPr sz="2000"/>
            </a:lvl8pPr>
            <a:lvl9pPr marL="3731849" indent="0">
              <a:buNone/>
              <a:defRPr sz="2000"/>
            </a:lvl9pPr>
          </a:lstStyle>
          <a:p>
            <a:pPr lvl="0"/>
            <a:r>
              <a:rPr lang="en-US" noProof="0" dirty="0" smtClean="0"/>
              <a:t>Click icon to add picture</a:t>
            </a:r>
            <a:endParaRPr lang="es-MX" noProof="0" dirty="0"/>
          </a:p>
        </p:txBody>
      </p:sp>
      <p:sp>
        <p:nvSpPr>
          <p:cNvPr id="4" name="3 Marcador de texto"/>
          <p:cNvSpPr>
            <a:spLocks noGrp="1"/>
          </p:cNvSpPr>
          <p:nvPr>
            <p:ph type="body" sz="half" idx="2"/>
          </p:nvPr>
        </p:nvSpPr>
        <p:spPr>
          <a:xfrm>
            <a:off x="1791544" y="5367835"/>
            <a:ext cx="5486400" cy="215444"/>
          </a:xfrm>
        </p:spPr>
        <p:txBody>
          <a:bodyPr/>
          <a:lstStyle>
            <a:lvl1pPr marL="0" indent="0">
              <a:buNone/>
              <a:defRPr sz="1400"/>
            </a:lvl1pPr>
            <a:lvl2pPr marL="466481" indent="0">
              <a:buNone/>
              <a:defRPr sz="1200"/>
            </a:lvl2pPr>
            <a:lvl3pPr marL="932962" indent="0">
              <a:buNone/>
              <a:defRPr sz="1000"/>
            </a:lvl3pPr>
            <a:lvl4pPr marL="1399443" indent="0">
              <a:buNone/>
              <a:defRPr sz="900"/>
            </a:lvl4pPr>
            <a:lvl5pPr marL="1865925" indent="0">
              <a:buNone/>
              <a:defRPr sz="900"/>
            </a:lvl5pPr>
            <a:lvl6pPr marL="2332406" indent="0">
              <a:buNone/>
              <a:defRPr sz="900"/>
            </a:lvl6pPr>
            <a:lvl7pPr marL="2798887" indent="0">
              <a:buNone/>
              <a:defRPr sz="900"/>
            </a:lvl7pPr>
            <a:lvl8pPr marL="3265368" indent="0">
              <a:buNone/>
              <a:defRPr sz="900"/>
            </a:lvl8pPr>
            <a:lvl9pPr marL="3731849" indent="0">
              <a:buNone/>
              <a:defRPr sz="900"/>
            </a:lvl9pPr>
          </a:lstStyle>
          <a:p>
            <a:pPr lvl="0"/>
            <a:r>
              <a:rPr lang="en-US" smtClean="0"/>
              <a:t>Click to edit Master text styles</a:t>
            </a:r>
          </a:p>
        </p:txBody>
      </p:sp>
      <p:sp>
        <p:nvSpPr>
          <p:cNvPr id="5" name="doc id"/>
          <p:cNvSpPr>
            <a:spLocks noGrp="1" noChangeArrowheads="1"/>
          </p:cNvSpPr>
          <p:nvPr>
            <p:ph type="ftr" sz="quarter" idx="10"/>
          </p:nvPr>
        </p:nvSpPr>
        <p:spPr>
          <a:ln/>
        </p:spPr>
        <p:txBody>
          <a:bodyPr/>
          <a:lstStyle>
            <a:lvl1pPr>
              <a:defRPr/>
            </a:lvl1pPr>
          </a:lstStyle>
          <a:p>
            <a:endParaRPr lang="es-MX" dirty="0"/>
          </a:p>
        </p:txBody>
      </p:sp>
      <p:sp>
        <p:nvSpPr>
          <p:cNvPr id="6" name="Rectangle 6"/>
          <p:cNvSpPr>
            <a:spLocks noGrp="1" noChangeArrowheads="1"/>
          </p:cNvSpPr>
          <p:nvPr>
            <p:ph type="sldNum" sz="quarter" idx="11"/>
          </p:nvPr>
        </p:nvSpPr>
        <p:spPr>
          <a:ln/>
        </p:spPr>
        <p:txBody>
          <a:bodyPr/>
          <a:lstStyle>
            <a:lvl1pPr>
              <a:defRPr/>
            </a:lvl1pPr>
          </a:lstStyle>
          <a:p>
            <a:fld id="{87DE0632-CBD0-4E32-BF0D-BFB9890B51E5}" type="slidenum">
              <a:rPr lang="es-MX" smtClean="0"/>
              <a:pPr/>
              <a:t>‹Nº›</a:t>
            </a:fld>
            <a:endParaRPr lang="es-MX"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9" name="doc id"/>
          <p:cNvSpPr>
            <a:spLocks noGrp="1" noChangeArrowheads="1"/>
          </p:cNvSpPr>
          <p:nvPr>
            <p:ph type="ftr" sz="quarter" idx="3"/>
          </p:nvPr>
        </p:nvSpPr>
        <p:spPr bwMode="auto">
          <a:xfrm>
            <a:off x="8915400" y="36513"/>
            <a:ext cx="0" cy="123825"/>
          </a:xfrm>
          <a:prstGeom prst="rect">
            <a:avLst/>
          </a:prstGeom>
          <a:noFill/>
          <a:ln w="9525">
            <a:noFill/>
            <a:miter lim="800000"/>
            <a:headEnd/>
            <a:tailEnd/>
          </a:ln>
          <a:effectLst/>
        </p:spPr>
        <p:txBody>
          <a:bodyPr vert="horz" wrap="none" lIns="0" tIns="0" rIns="0" bIns="0" numCol="1" anchor="t" anchorCtr="0" compatLnSpc="1">
            <a:prstTxWarp prst="textNoShape">
              <a:avLst/>
            </a:prstTxWarp>
            <a:spAutoFit/>
          </a:bodyPr>
          <a:lstStyle>
            <a:lvl1pPr algn="r" fontAlgn="auto">
              <a:spcBef>
                <a:spcPts val="0"/>
              </a:spcBef>
              <a:spcAft>
                <a:spcPts val="0"/>
              </a:spcAft>
              <a:defRPr sz="800">
                <a:solidFill>
                  <a:srgbClr val="000000"/>
                </a:solidFill>
                <a:latin typeface="+mn-lt"/>
                <a:cs typeface="+mn-cs"/>
              </a:defRPr>
            </a:lvl1pPr>
          </a:lstStyle>
          <a:p>
            <a:endParaRPr lang="es-MX" dirty="0"/>
          </a:p>
        </p:txBody>
      </p:sp>
      <p:sp>
        <p:nvSpPr>
          <p:cNvPr id="1030" name="Rectangle 6"/>
          <p:cNvSpPr>
            <a:spLocks noGrp="1" noChangeArrowheads="1"/>
          </p:cNvSpPr>
          <p:nvPr>
            <p:ph type="sldNum" sz="quarter" idx="4"/>
          </p:nvPr>
        </p:nvSpPr>
        <p:spPr bwMode="auto">
          <a:xfrm>
            <a:off x="7010400" y="6643688"/>
            <a:ext cx="1905000" cy="187325"/>
          </a:xfrm>
          <a:prstGeom prst="rect">
            <a:avLst/>
          </a:prstGeom>
          <a:noFill/>
          <a:ln w="9525">
            <a:noFill/>
            <a:miter lim="800000"/>
            <a:headEnd/>
            <a:tailEnd/>
          </a:ln>
          <a:effectLst/>
        </p:spPr>
        <p:txBody>
          <a:bodyPr vert="horz" wrap="square" lIns="0" tIns="0" rIns="0" bIns="0" numCol="1" anchor="t" anchorCtr="0" compatLnSpc="1">
            <a:prstTxWarp prst="textNoShape">
              <a:avLst/>
            </a:prstTxWarp>
            <a:spAutoFit/>
          </a:bodyPr>
          <a:lstStyle>
            <a:lvl1pPr algn="r" fontAlgn="auto">
              <a:spcBef>
                <a:spcPts val="0"/>
              </a:spcBef>
              <a:spcAft>
                <a:spcPts val="0"/>
              </a:spcAft>
              <a:defRPr sz="1200">
                <a:latin typeface="+mn-lt"/>
                <a:cs typeface="+mn-cs"/>
              </a:defRPr>
            </a:lvl1pPr>
          </a:lstStyle>
          <a:p>
            <a:fld id="{87DE0632-CBD0-4E32-BF0D-BFB9890B51E5}" type="slidenum">
              <a:rPr lang="es-MX" smtClean="0"/>
              <a:pPr/>
              <a:t>‹Nº›</a:t>
            </a:fld>
            <a:endParaRPr lang="es-MX" dirty="0"/>
          </a:p>
        </p:txBody>
      </p:sp>
      <p:sp>
        <p:nvSpPr>
          <p:cNvPr id="3076" name="Rectangle 2"/>
          <p:cNvSpPr>
            <a:spLocks noGrp="1" noChangeArrowheads="1"/>
          </p:cNvSpPr>
          <p:nvPr>
            <p:ph type="title"/>
          </p:nvPr>
        </p:nvSpPr>
        <p:spPr bwMode="auto">
          <a:xfrm>
            <a:off x="122238" y="234950"/>
            <a:ext cx="8793162" cy="29527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Master title style</a:t>
            </a:r>
          </a:p>
        </p:txBody>
      </p:sp>
      <p:sp>
        <p:nvSpPr>
          <p:cNvPr id="3077" name="Rectangle 3"/>
          <p:cNvSpPr>
            <a:spLocks noGrp="1" noChangeArrowheads="1"/>
          </p:cNvSpPr>
          <p:nvPr>
            <p:ph type="body" idx="1"/>
          </p:nvPr>
        </p:nvSpPr>
        <p:spPr bwMode="auto">
          <a:xfrm>
            <a:off x="125413" y="1298575"/>
            <a:ext cx="8793162" cy="1247775"/>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grpSp>
        <p:nvGrpSpPr>
          <p:cNvPr id="2" name="McK Slide Elements"/>
          <p:cNvGrpSpPr>
            <a:grpSpLocks/>
          </p:cNvGrpSpPr>
          <p:nvPr/>
        </p:nvGrpSpPr>
        <p:grpSpPr bwMode="auto">
          <a:xfrm>
            <a:off x="125413" y="542925"/>
            <a:ext cx="8793162" cy="6288088"/>
            <a:chOff x="77" y="335"/>
            <a:chExt cx="5429" cy="3882"/>
          </a:xfrm>
        </p:grpSpPr>
        <p:sp>
          <p:nvSpPr>
            <p:cNvPr id="1032" name="McK Measure" hidden="1"/>
            <p:cNvSpPr txBox="1">
              <a:spLocks noChangeArrowheads="1"/>
            </p:cNvSpPr>
            <p:nvPr/>
          </p:nvSpPr>
          <p:spPr bwMode="auto">
            <a:xfrm>
              <a:off x="77" y="335"/>
              <a:ext cx="5429" cy="154"/>
            </a:xfrm>
            <a:prstGeom prst="rect">
              <a:avLst/>
            </a:prstGeom>
            <a:noFill/>
            <a:ln w="9525">
              <a:noFill/>
              <a:miter lim="800000"/>
              <a:headEnd/>
              <a:tailEnd/>
            </a:ln>
            <a:effectLst/>
          </p:spPr>
          <p:txBody>
            <a:bodyPr lIns="0" tIns="0" rIns="0" bIns="0">
              <a:spAutoFit/>
            </a:bodyPr>
            <a:lstStyle/>
            <a:p>
              <a:pPr defTabSz="913526" fontAlgn="auto">
                <a:spcBef>
                  <a:spcPts val="0"/>
                </a:spcBef>
                <a:spcAft>
                  <a:spcPts val="0"/>
                </a:spcAft>
                <a:defRPr/>
              </a:pPr>
              <a:r>
                <a:rPr lang="en-US" dirty="0">
                  <a:latin typeface="+mn-lt"/>
                  <a:cs typeface="+mn-cs"/>
                </a:rPr>
                <a:t>Unit of measure</a:t>
              </a:r>
            </a:p>
          </p:txBody>
        </p:sp>
        <p:sp>
          <p:nvSpPr>
            <p:cNvPr id="1033" name="McK Footnote" hidden="1"/>
            <p:cNvSpPr txBox="1">
              <a:spLocks noChangeArrowheads="1"/>
            </p:cNvSpPr>
            <p:nvPr/>
          </p:nvSpPr>
          <p:spPr bwMode="auto">
            <a:xfrm>
              <a:off x="79" y="3964"/>
              <a:ext cx="5145" cy="253"/>
            </a:xfrm>
            <a:prstGeom prst="rect">
              <a:avLst/>
            </a:prstGeom>
            <a:noFill/>
            <a:ln w="9525">
              <a:noFill/>
              <a:miter lim="800000"/>
              <a:headEnd/>
              <a:tailEnd/>
            </a:ln>
            <a:effectLst/>
          </p:spPr>
          <p:txBody>
            <a:bodyPr lIns="0" tIns="0" rIns="0" bIns="0" anchor="b">
              <a:spAutoFit/>
            </a:bodyPr>
            <a:lstStyle/>
            <a:p>
              <a:pPr marL="586341" indent="-586341" defTabSz="913526" fontAlgn="auto">
                <a:spcBef>
                  <a:spcPts val="0"/>
                </a:spcBef>
                <a:spcAft>
                  <a:spcPts val="0"/>
                </a:spcAft>
                <a:tabLst>
                  <a:tab pos="544228" algn="r"/>
                </a:tabLst>
                <a:defRPr/>
              </a:pPr>
              <a:r>
                <a:rPr lang="en-US" sz="1200" dirty="0">
                  <a:solidFill>
                    <a:srgbClr val="000000"/>
                  </a:solidFill>
                  <a:latin typeface="+mn-lt"/>
                  <a:cs typeface="+mn-cs"/>
                </a:rPr>
                <a:t>	*	Footnote</a:t>
              </a:r>
            </a:p>
            <a:p>
              <a:pPr marL="586341" indent="-586341" defTabSz="913526" fontAlgn="auto">
                <a:spcBef>
                  <a:spcPct val="20000"/>
                </a:spcBef>
                <a:spcAft>
                  <a:spcPts val="0"/>
                </a:spcAft>
                <a:tabLst>
                  <a:tab pos="544228" algn="r"/>
                </a:tabLst>
                <a:defRPr/>
              </a:pPr>
              <a:r>
                <a:rPr lang="en-US" sz="1200" dirty="0">
                  <a:solidFill>
                    <a:srgbClr val="000000"/>
                  </a:solidFill>
                  <a:latin typeface="+mn-lt"/>
                  <a:cs typeface="+mn-cs"/>
                </a:rPr>
                <a:t>Source:		Source</a:t>
              </a:r>
            </a:p>
          </p:txBody>
        </p:sp>
      </p:grpSp>
      <p:sp>
        <p:nvSpPr>
          <p:cNvPr id="1054" name="AutoShape 30"/>
          <p:cNvSpPr>
            <a:spLocks noChangeArrowheads="1"/>
          </p:cNvSpPr>
          <p:nvPr/>
        </p:nvSpPr>
        <p:spPr bwMode="auto">
          <a:xfrm>
            <a:off x="-28575" y="596900"/>
            <a:ext cx="9388475" cy="114300"/>
          </a:xfrm>
          <a:prstGeom prst="roundRect">
            <a:avLst>
              <a:gd name="adj" fmla="val 16667"/>
            </a:avLst>
          </a:prstGeom>
          <a:solidFill>
            <a:srgbClr val="0089E6"/>
          </a:solidFill>
          <a:ln w="9525">
            <a:noFill/>
            <a:round/>
            <a:headEnd/>
            <a:tailEnd/>
          </a:ln>
          <a:effectLst/>
        </p:spPr>
        <p:txBody>
          <a:bodyPr wrap="none" lIns="93296" tIns="46648" rIns="93296" bIns="46648" anchor="ctr"/>
          <a:lstStyle/>
          <a:p>
            <a:pPr fontAlgn="auto">
              <a:spcBef>
                <a:spcPts val="0"/>
              </a:spcBef>
              <a:spcAft>
                <a:spcPts val="0"/>
              </a:spcAft>
              <a:defRPr/>
            </a:pPr>
            <a:endParaRPr lang="es-MX" dirty="0">
              <a:latin typeface="+mn-lt"/>
              <a:cs typeface="+mn-cs"/>
            </a:endParaRPr>
          </a:p>
        </p:txBody>
      </p:sp>
      <p:sp>
        <p:nvSpPr>
          <p:cNvPr id="1057" name="AutoShape 33"/>
          <p:cNvSpPr>
            <a:spLocks noChangeArrowheads="1"/>
          </p:cNvSpPr>
          <p:nvPr/>
        </p:nvSpPr>
        <p:spPr bwMode="auto">
          <a:xfrm flipV="1">
            <a:off x="5521325" y="6096000"/>
            <a:ext cx="3622675" cy="130175"/>
          </a:xfrm>
          <a:prstGeom prst="roundRect">
            <a:avLst>
              <a:gd name="adj" fmla="val 16667"/>
            </a:avLst>
          </a:prstGeom>
          <a:solidFill>
            <a:srgbClr val="0089E6"/>
          </a:solidFill>
          <a:ln w="9525">
            <a:noFill/>
            <a:round/>
            <a:headEnd/>
            <a:tailEnd/>
          </a:ln>
          <a:effectLst/>
        </p:spPr>
        <p:txBody>
          <a:bodyPr wrap="none" lIns="93296" tIns="46648" rIns="93296" bIns="46648" anchor="ctr"/>
          <a:lstStyle/>
          <a:p>
            <a:pPr fontAlgn="auto">
              <a:spcBef>
                <a:spcPts val="0"/>
              </a:spcBef>
              <a:spcAft>
                <a:spcPts val="0"/>
              </a:spcAft>
              <a:defRPr/>
            </a:pPr>
            <a:endParaRPr lang="es-MX" dirty="0">
              <a:latin typeface="+mn-lt"/>
              <a:cs typeface="+mn-cs"/>
            </a:endParaRPr>
          </a:p>
        </p:txBody>
      </p:sp>
      <p:pic>
        <p:nvPicPr>
          <p:cNvPr id="14" name="Picture 3"/>
          <p:cNvPicPr>
            <a:picLocks noChangeAspect="1" noChangeArrowheads="1"/>
          </p:cNvPicPr>
          <p:nvPr/>
        </p:nvPicPr>
        <p:blipFill>
          <a:blip r:embed="rId14" cstate="print"/>
          <a:srcRect/>
          <a:stretch>
            <a:fillRect/>
          </a:stretch>
        </p:blipFill>
        <p:spPr bwMode="auto">
          <a:xfrm>
            <a:off x="7543800" y="6226176"/>
            <a:ext cx="1170118" cy="479424"/>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2813" rtl="0" eaLnBrk="1" fontAlgn="base" hangingPunct="1">
        <a:spcBef>
          <a:spcPct val="0"/>
        </a:spcBef>
        <a:spcAft>
          <a:spcPct val="0"/>
        </a:spcAft>
        <a:defRPr sz="1900" b="1">
          <a:solidFill>
            <a:schemeClr val="tx2"/>
          </a:solidFill>
          <a:latin typeface="+mj-lt"/>
          <a:ea typeface="+mj-ea"/>
          <a:cs typeface="+mj-cs"/>
        </a:defRPr>
      </a:lvl1pPr>
      <a:lvl2pPr algn="l" defTabSz="912813" rtl="0" eaLnBrk="1" fontAlgn="base" hangingPunct="1">
        <a:spcBef>
          <a:spcPct val="0"/>
        </a:spcBef>
        <a:spcAft>
          <a:spcPct val="0"/>
        </a:spcAft>
        <a:defRPr sz="1900" b="1">
          <a:solidFill>
            <a:schemeClr val="tx2"/>
          </a:solidFill>
          <a:latin typeface="Arial" charset="0"/>
        </a:defRPr>
      </a:lvl2pPr>
      <a:lvl3pPr algn="l" defTabSz="912813" rtl="0" eaLnBrk="1" fontAlgn="base" hangingPunct="1">
        <a:spcBef>
          <a:spcPct val="0"/>
        </a:spcBef>
        <a:spcAft>
          <a:spcPct val="0"/>
        </a:spcAft>
        <a:defRPr sz="1900" b="1">
          <a:solidFill>
            <a:schemeClr val="tx2"/>
          </a:solidFill>
          <a:latin typeface="Arial" charset="0"/>
        </a:defRPr>
      </a:lvl3pPr>
      <a:lvl4pPr algn="l" defTabSz="912813" rtl="0" eaLnBrk="1" fontAlgn="base" hangingPunct="1">
        <a:spcBef>
          <a:spcPct val="0"/>
        </a:spcBef>
        <a:spcAft>
          <a:spcPct val="0"/>
        </a:spcAft>
        <a:defRPr sz="1900" b="1">
          <a:solidFill>
            <a:schemeClr val="tx2"/>
          </a:solidFill>
          <a:latin typeface="Arial" charset="0"/>
        </a:defRPr>
      </a:lvl4pPr>
      <a:lvl5pPr algn="l" defTabSz="912813" rtl="0" eaLnBrk="1" fontAlgn="base" hangingPunct="1">
        <a:spcBef>
          <a:spcPct val="0"/>
        </a:spcBef>
        <a:spcAft>
          <a:spcPct val="0"/>
        </a:spcAft>
        <a:defRPr sz="1900" b="1">
          <a:solidFill>
            <a:schemeClr val="tx2"/>
          </a:solidFill>
          <a:latin typeface="Arial" charset="0"/>
        </a:defRPr>
      </a:lvl5pPr>
      <a:lvl6pPr marL="466481" algn="l" defTabSz="913526" rtl="0" eaLnBrk="1" fontAlgn="base" hangingPunct="1">
        <a:spcBef>
          <a:spcPct val="0"/>
        </a:spcBef>
        <a:spcAft>
          <a:spcPct val="0"/>
        </a:spcAft>
        <a:defRPr sz="1900" b="1">
          <a:solidFill>
            <a:schemeClr val="tx2"/>
          </a:solidFill>
          <a:latin typeface="Arial" charset="0"/>
        </a:defRPr>
      </a:lvl6pPr>
      <a:lvl7pPr marL="932962" algn="l" defTabSz="913526" rtl="0" eaLnBrk="1" fontAlgn="base" hangingPunct="1">
        <a:spcBef>
          <a:spcPct val="0"/>
        </a:spcBef>
        <a:spcAft>
          <a:spcPct val="0"/>
        </a:spcAft>
        <a:defRPr sz="1900" b="1">
          <a:solidFill>
            <a:schemeClr val="tx2"/>
          </a:solidFill>
          <a:latin typeface="Arial" charset="0"/>
        </a:defRPr>
      </a:lvl7pPr>
      <a:lvl8pPr marL="1399443" algn="l" defTabSz="913526" rtl="0" eaLnBrk="1" fontAlgn="base" hangingPunct="1">
        <a:spcBef>
          <a:spcPct val="0"/>
        </a:spcBef>
        <a:spcAft>
          <a:spcPct val="0"/>
        </a:spcAft>
        <a:defRPr sz="1900" b="1">
          <a:solidFill>
            <a:schemeClr val="tx2"/>
          </a:solidFill>
          <a:latin typeface="Arial" charset="0"/>
        </a:defRPr>
      </a:lvl8pPr>
      <a:lvl9pPr marL="1865925" algn="l" defTabSz="913526" rtl="0" eaLnBrk="1" fontAlgn="base" hangingPunct="1">
        <a:spcBef>
          <a:spcPct val="0"/>
        </a:spcBef>
        <a:spcAft>
          <a:spcPct val="0"/>
        </a:spcAft>
        <a:defRPr sz="1900" b="1">
          <a:solidFill>
            <a:schemeClr val="tx2"/>
          </a:solidFill>
          <a:latin typeface="Arial" charset="0"/>
        </a:defRPr>
      </a:lvl9pPr>
    </p:titleStyle>
    <p:bodyStyle>
      <a:lvl1pPr marL="349250" indent="-349250" algn="l" defTabSz="912813" rtl="0" eaLnBrk="1" fontAlgn="base" hangingPunct="1">
        <a:spcBef>
          <a:spcPct val="0"/>
        </a:spcBef>
        <a:spcAft>
          <a:spcPct val="0"/>
        </a:spcAft>
        <a:buSzPct val="120000"/>
        <a:buChar char="•"/>
        <a:defRPr sz="1600">
          <a:solidFill>
            <a:schemeClr val="tx1"/>
          </a:solidFill>
          <a:latin typeface="+mn-lt"/>
          <a:ea typeface="+mn-ea"/>
          <a:cs typeface="+mn-cs"/>
        </a:defRPr>
      </a:lvl1pPr>
      <a:lvl2pPr marL="146050" indent="-144463" algn="l" defTabSz="912813" rtl="0" eaLnBrk="1" fontAlgn="base" hangingPunct="1">
        <a:spcBef>
          <a:spcPct val="0"/>
        </a:spcBef>
        <a:spcAft>
          <a:spcPct val="0"/>
        </a:spcAft>
        <a:buSzPct val="120000"/>
        <a:buChar char="•"/>
        <a:defRPr sz="1600">
          <a:solidFill>
            <a:schemeClr val="tx1"/>
          </a:solidFill>
          <a:latin typeface="+mn-lt"/>
        </a:defRPr>
      </a:lvl2pPr>
      <a:lvl3pPr marL="300038" indent="-150813" algn="l" defTabSz="912813" rtl="0" eaLnBrk="1" fontAlgn="base" hangingPunct="1">
        <a:spcBef>
          <a:spcPct val="0"/>
        </a:spcBef>
        <a:spcAft>
          <a:spcPct val="0"/>
        </a:spcAft>
        <a:buChar char="–"/>
        <a:defRPr sz="1600">
          <a:solidFill>
            <a:schemeClr val="tx1"/>
          </a:solidFill>
          <a:latin typeface="+mn-lt"/>
        </a:defRPr>
      </a:lvl3pPr>
      <a:lvl4pPr marL="439738" indent="-136525" algn="l" defTabSz="912813" rtl="0" eaLnBrk="1" fontAlgn="base" hangingPunct="1">
        <a:spcBef>
          <a:spcPct val="0"/>
        </a:spcBef>
        <a:spcAft>
          <a:spcPct val="0"/>
        </a:spcAft>
        <a:buSzPct val="89000"/>
        <a:buChar char="•"/>
        <a:defRPr sz="1600">
          <a:solidFill>
            <a:schemeClr val="tx1"/>
          </a:solidFill>
          <a:latin typeface="+mn-lt"/>
        </a:defRPr>
      </a:lvl4pPr>
      <a:lvl5pPr marL="593725" indent="-150813" algn="l" defTabSz="912813" rtl="0" eaLnBrk="1" fontAlgn="base" hangingPunct="1">
        <a:spcBef>
          <a:spcPct val="0"/>
        </a:spcBef>
        <a:spcAft>
          <a:spcPct val="0"/>
        </a:spcAft>
        <a:buSzPct val="75000"/>
        <a:buChar char="–"/>
        <a:defRPr sz="1600">
          <a:solidFill>
            <a:schemeClr val="tx1"/>
          </a:solidFill>
          <a:latin typeface="+mn-lt"/>
        </a:defRPr>
      </a:lvl5pPr>
      <a:lvl6pPr marL="1060921" indent="-152254" algn="l" defTabSz="913526" rtl="0" eaLnBrk="1" fontAlgn="base" hangingPunct="1">
        <a:spcBef>
          <a:spcPct val="0"/>
        </a:spcBef>
        <a:spcAft>
          <a:spcPct val="0"/>
        </a:spcAft>
        <a:buSzPct val="75000"/>
        <a:buChar char="–"/>
        <a:defRPr sz="1600">
          <a:solidFill>
            <a:schemeClr val="tx1"/>
          </a:solidFill>
          <a:latin typeface="+mn-lt"/>
        </a:defRPr>
      </a:lvl6pPr>
      <a:lvl7pPr marL="1527402" indent="-152254" algn="l" defTabSz="913526" rtl="0" eaLnBrk="1" fontAlgn="base" hangingPunct="1">
        <a:spcBef>
          <a:spcPct val="0"/>
        </a:spcBef>
        <a:spcAft>
          <a:spcPct val="0"/>
        </a:spcAft>
        <a:buSzPct val="75000"/>
        <a:buChar char="–"/>
        <a:defRPr sz="1600">
          <a:solidFill>
            <a:schemeClr val="tx1"/>
          </a:solidFill>
          <a:latin typeface="+mn-lt"/>
        </a:defRPr>
      </a:lvl7pPr>
      <a:lvl8pPr marL="1993884" indent="-152254" algn="l" defTabSz="913526" rtl="0" eaLnBrk="1" fontAlgn="base" hangingPunct="1">
        <a:spcBef>
          <a:spcPct val="0"/>
        </a:spcBef>
        <a:spcAft>
          <a:spcPct val="0"/>
        </a:spcAft>
        <a:buSzPct val="75000"/>
        <a:buChar char="–"/>
        <a:defRPr sz="1600">
          <a:solidFill>
            <a:schemeClr val="tx1"/>
          </a:solidFill>
          <a:latin typeface="+mn-lt"/>
        </a:defRPr>
      </a:lvl8pPr>
      <a:lvl9pPr marL="2460365" indent="-152254" algn="l" defTabSz="913526" rtl="0" eaLnBrk="1" fontAlgn="base" hangingPunct="1">
        <a:spcBef>
          <a:spcPct val="0"/>
        </a:spcBef>
        <a:spcAft>
          <a:spcPct val="0"/>
        </a:spcAft>
        <a:buSzPct val="75000"/>
        <a:buChar char="–"/>
        <a:defRPr sz="1600">
          <a:solidFill>
            <a:schemeClr val="tx1"/>
          </a:solidFill>
          <a:latin typeface="+mn-lt"/>
        </a:defRPr>
      </a:lvl9pPr>
    </p:bodyStyle>
    <p:otherStyle>
      <a:defPPr>
        <a:defRPr lang="es-MX"/>
      </a:defPPr>
      <a:lvl1pPr marL="0" algn="l" defTabSz="932962" rtl="0" eaLnBrk="1" latinLnBrk="0" hangingPunct="1">
        <a:defRPr sz="1800" kern="1200">
          <a:solidFill>
            <a:schemeClr val="tx1"/>
          </a:solidFill>
          <a:latin typeface="+mn-lt"/>
          <a:ea typeface="+mn-ea"/>
          <a:cs typeface="+mn-cs"/>
        </a:defRPr>
      </a:lvl1pPr>
      <a:lvl2pPr marL="466481" algn="l" defTabSz="932962" rtl="0" eaLnBrk="1" latinLnBrk="0" hangingPunct="1">
        <a:defRPr sz="1800" kern="1200">
          <a:solidFill>
            <a:schemeClr val="tx1"/>
          </a:solidFill>
          <a:latin typeface="+mn-lt"/>
          <a:ea typeface="+mn-ea"/>
          <a:cs typeface="+mn-cs"/>
        </a:defRPr>
      </a:lvl2pPr>
      <a:lvl3pPr marL="932962" algn="l" defTabSz="932962" rtl="0" eaLnBrk="1" latinLnBrk="0" hangingPunct="1">
        <a:defRPr sz="1800" kern="1200">
          <a:solidFill>
            <a:schemeClr val="tx1"/>
          </a:solidFill>
          <a:latin typeface="+mn-lt"/>
          <a:ea typeface="+mn-ea"/>
          <a:cs typeface="+mn-cs"/>
        </a:defRPr>
      </a:lvl3pPr>
      <a:lvl4pPr marL="1399443" algn="l" defTabSz="932962" rtl="0" eaLnBrk="1" latinLnBrk="0" hangingPunct="1">
        <a:defRPr sz="1800" kern="1200">
          <a:solidFill>
            <a:schemeClr val="tx1"/>
          </a:solidFill>
          <a:latin typeface="+mn-lt"/>
          <a:ea typeface="+mn-ea"/>
          <a:cs typeface="+mn-cs"/>
        </a:defRPr>
      </a:lvl4pPr>
      <a:lvl5pPr marL="1865925" algn="l" defTabSz="932962" rtl="0" eaLnBrk="1" latinLnBrk="0" hangingPunct="1">
        <a:defRPr sz="1800" kern="1200">
          <a:solidFill>
            <a:schemeClr val="tx1"/>
          </a:solidFill>
          <a:latin typeface="+mn-lt"/>
          <a:ea typeface="+mn-ea"/>
          <a:cs typeface="+mn-cs"/>
        </a:defRPr>
      </a:lvl5pPr>
      <a:lvl6pPr marL="2332406" algn="l" defTabSz="932962" rtl="0" eaLnBrk="1" latinLnBrk="0" hangingPunct="1">
        <a:defRPr sz="1800" kern="1200">
          <a:solidFill>
            <a:schemeClr val="tx1"/>
          </a:solidFill>
          <a:latin typeface="+mn-lt"/>
          <a:ea typeface="+mn-ea"/>
          <a:cs typeface="+mn-cs"/>
        </a:defRPr>
      </a:lvl6pPr>
      <a:lvl7pPr marL="2798887" algn="l" defTabSz="932962" rtl="0" eaLnBrk="1" latinLnBrk="0" hangingPunct="1">
        <a:defRPr sz="1800" kern="1200">
          <a:solidFill>
            <a:schemeClr val="tx1"/>
          </a:solidFill>
          <a:latin typeface="+mn-lt"/>
          <a:ea typeface="+mn-ea"/>
          <a:cs typeface="+mn-cs"/>
        </a:defRPr>
      </a:lvl7pPr>
      <a:lvl8pPr marL="3265368" algn="l" defTabSz="932962" rtl="0" eaLnBrk="1" latinLnBrk="0" hangingPunct="1">
        <a:defRPr sz="1800" kern="1200">
          <a:solidFill>
            <a:schemeClr val="tx1"/>
          </a:solidFill>
          <a:latin typeface="+mn-lt"/>
          <a:ea typeface="+mn-ea"/>
          <a:cs typeface="+mn-cs"/>
        </a:defRPr>
      </a:lvl8pPr>
      <a:lvl9pPr marL="3731849" algn="l" defTabSz="93296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7" Type="http://schemas.openxmlformats.org/officeDocument/2006/relationships/image" Target="../media/image6.jpeg"/><Relationship Id="rId2" Type="http://schemas.openxmlformats.org/officeDocument/2006/relationships/slideLayout" Target="../slideLayouts/slideLayout12.xml"/><Relationship Id="rId1" Type="http://schemas.openxmlformats.org/officeDocument/2006/relationships/vmlDrawing" Target="../drawings/vmlDrawing2.vml"/><Relationship Id="rId6" Type="http://schemas.openxmlformats.org/officeDocument/2006/relationships/image" Target="../media/image5.png"/><Relationship Id="rId5" Type="http://schemas.openxmlformats.org/officeDocument/2006/relationships/oleObject" Target="../embeddings/oleObject2.bin"/><Relationship Id="rId4" Type="http://schemas.openxmlformats.org/officeDocument/2006/relationships/image" Target="../media/image4.jpeg"/></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827584" y="4221088"/>
            <a:ext cx="7772400" cy="984885"/>
          </a:xfrm>
        </p:spPr>
        <p:txBody>
          <a:bodyPr/>
          <a:lstStyle/>
          <a:p>
            <a:pPr algn="r"/>
            <a:r>
              <a:rPr lang="es-MX" sz="3200" dirty="0" smtClean="0"/>
              <a:t>Evaluación de Impacto </a:t>
            </a:r>
            <a:br>
              <a:rPr lang="es-MX" sz="3200" dirty="0" smtClean="0"/>
            </a:br>
            <a:r>
              <a:rPr lang="es-MX" sz="3200" dirty="0" smtClean="0"/>
              <a:t>Luis Rubalcava</a:t>
            </a:r>
            <a:endParaRPr lang="es-MX" sz="3200" dirty="0"/>
          </a:p>
        </p:txBody>
      </p:sp>
      <p:sp>
        <p:nvSpPr>
          <p:cNvPr id="3" name="Subtitle 2"/>
          <p:cNvSpPr>
            <a:spLocks noGrp="1"/>
          </p:cNvSpPr>
          <p:nvPr>
            <p:ph type="subTitle" idx="1"/>
          </p:nvPr>
        </p:nvSpPr>
        <p:spPr>
          <a:xfrm>
            <a:off x="2123728" y="5517232"/>
            <a:ext cx="6400800" cy="246221"/>
          </a:xfrm>
        </p:spPr>
        <p:txBody>
          <a:bodyPr/>
          <a:lstStyle/>
          <a:p>
            <a:pPr algn="r"/>
            <a:r>
              <a:rPr lang="es-MX" dirty="0" smtClean="0"/>
              <a:t>26 de Agosto de 2010</a:t>
            </a:r>
            <a:endParaRPr lang="es-MX" dirty="0"/>
          </a:p>
        </p:txBody>
      </p:sp>
      <p:sp>
        <p:nvSpPr>
          <p:cNvPr id="4" name="Rectangle 3"/>
          <p:cNvSpPr/>
          <p:nvPr/>
        </p:nvSpPr>
        <p:spPr>
          <a:xfrm>
            <a:off x="323528" y="836712"/>
            <a:ext cx="8640960" cy="954107"/>
          </a:xfrm>
          <a:prstGeom prst="rect">
            <a:avLst/>
          </a:prstGeom>
        </p:spPr>
        <p:txBody>
          <a:bodyPr wrap="square">
            <a:spAutoFit/>
          </a:bodyPr>
          <a:lstStyle/>
          <a:p>
            <a:pPr algn="ctr"/>
            <a:r>
              <a:rPr lang="es-MX" sz="2800" b="1" dirty="0" smtClean="0">
                <a:solidFill>
                  <a:schemeClr val="tx2"/>
                </a:solidFill>
                <a:latin typeface="+mj-lt"/>
                <a:ea typeface="+mj-ea"/>
                <a:cs typeface="+mj-cs"/>
              </a:rPr>
              <a:t>VI CONFERENCIA DE LA RED DE MONITOREO Y EVALUACIÓN EN AMÉRICA LATINA Y EL CARIBE</a:t>
            </a:r>
          </a:p>
        </p:txBody>
      </p:sp>
      <p:pic>
        <p:nvPicPr>
          <p:cNvPr id="6" name="3 Marcador de contenido" descr="pobreza.jpg"/>
          <p:cNvPicPr>
            <a:picLocks noChangeAspect="1"/>
          </p:cNvPicPr>
          <p:nvPr/>
        </p:nvPicPr>
        <p:blipFill>
          <a:blip r:embed="rId4" cstate="print"/>
          <a:stretch>
            <a:fillRect/>
          </a:stretch>
        </p:blipFill>
        <p:spPr bwMode="auto">
          <a:xfrm>
            <a:off x="251520" y="3068960"/>
            <a:ext cx="3397932" cy="3510450"/>
          </a:xfrm>
          <a:prstGeom prst="rect">
            <a:avLst/>
          </a:prstGeom>
          <a:ln>
            <a:noFill/>
          </a:ln>
          <a:effectLst>
            <a:softEdge rad="112500"/>
          </a:effectLst>
        </p:spPr>
      </p:pic>
      <p:graphicFrame>
        <p:nvGraphicFramePr>
          <p:cNvPr id="5122" name="Object 2"/>
          <p:cNvGraphicFramePr>
            <a:graphicFrameLocks noChangeAspect="1"/>
          </p:cNvGraphicFramePr>
          <p:nvPr/>
        </p:nvGraphicFramePr>
        <p:xfrm>
          <a:off x="1691680" y="1988840"/>
          <a:ext cx="673100" cy="673100"/>
        </p:xfrm>
        <a:graphic>
          <a:graphicData uri="http://schemas.openxmlformats.org/presentationml/2006/ole">
            <p:oleObj spid="_x0000_s5122" r:id="rId5" imgW="1380952" imgH="1380952" progId="">
              <p:embed/>
            </p:oleObj>
          </a:graphicData>
        </a:graphic>
      </p:graphicFrame>
      <p:pic>
        <p:nvPicPr>
          <p:cNvPr id="5123" name="Imagen 2" descr="primary_logo_color_medium_es-pt-fr"/>
          <p:cNvPicPr>
            <a:picLocks noChangeAspect="1" noChangeArrowheads="1"/>
          </p:cNvPicPr>
          <p:nvPr/>
        </p:nvPicPr>
        <p:blipFill>
          <a:blip r:embed="rId6" cstate="print"/>
          <a:srcRect/>
          <a:stretch>
            <a:fillRect/>
          </a:stretch>
        </p:blipFill>
        <p:spPr bwMode="auto">
          <a:xfrm>
            <a:off x="6286544" y="2029784"/>
            <a:ext cx="1527175" cy="544512"/>
          </a:xfrm>
          <a:prstGeom prst="rect">
            <a:avLst/>
          </a:prstGeom>
          <a:noFill/>
        </p:spPr>
      </p:pic>
      <p:pic>
        <p:nvPicPr>
          <p:cNvPr id="5124" name="Picture 1" descr="LOGO_CONEVAL"/>
          <p:cNvPicPr>
            <a:picLocks noChangeAspect="1" noChangeArrowheads="1"/>
          </p:cNvPicPr>
          <p:nvPr/>
        </p:nvPicPr>
        <p:blipFill>
          <a:blip r:embed="rId7" cstate="print"/>
          <a:srcRect/>
          <a:stretch>
            <a:fillRect/>
          </a:stretch>
        </p:blipFill>
        <p:spPr bwMode="auto">
          <a:xfrm>
            <a:off x="3735200" y="2016136"/>
            <a:ext cx="1587500" cy="593725"/>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Chart 1"/>
          <p:cNvGraphicFramePr/>
          <p:nvPr/>
        </p:nvGraphicFramePr>
        <p:xfrm>
          <a:off x="683568" y="476672"/>
          <a:ext cx="7920880" cy="5616624"/>
        </p:xfrm>
        <a:graphic>
          <a:graphicData uri="http://schemas.openxmlformats.org/drawingml/2006/chart">
            <c:chart xmlns:c="http://schemas.openxmlformats.org/drawingml/2006/chart" xmlns:r="http://schemas.openxmlformats.org/officeDocument/2006/relationships" r:id="rId3"/>
          </a:graphicData>
        </a:graphic>
      </p:graphicFrame>
      <p:sp>
        <p:nvSpPr>
          <p:cNvPr id="3" name="TextBox 2"/>
          <p:cNvSpPr txBox="1"/>
          <p:nvPr/>
        </p:nvSpPr>
        <p:spPr>
          <a:xfrm>
            <a:off x="251520" y="6165304"/>
            <a:ext cx="5508104" cy="400110"/>
          </a:xfrm>
          <a:prstGeom prst="rect">
            <a:avLst/>
          </a:prstGeom>
          <a:noFill/>
        </p:spPr>
        <p:txBody>
          <a:bodyPr wrap="square" rtlCol="0">
            <a:spAutoFit/>
          </a:bodyPr>
          <a:lstStyle/>
          <a:p>
            <a:r>
              <a:rPr lang="es-MX" sz="1000" dirty="0" smtClean="0"/>
              <a:t>Fuente: “Evaluación externa de impacto del Programa Oportunidades 2001-2006”, Cruz, de la Torre y Velázquez (Compiladores), INSP, 2006</a:t>
            </a:r>
            <a:endParaRPr lang="es-MX" sz="1000" dirty="0"/>
          </a:p>
        </p:txBody>
      </p:sp>
      <p:sp>
        <p:nvSpPr>
          <p:cNvPr id="4" name="TextBox 3"/>
          <p:cNvSpPr txBox="1"/>
          <p:nvPr/>
        </p:nvSpPr>
        <p:spPr>
          <a:xfrm>
            <a:off x="2555776" y="2564904"/>
            <a:ext cx="1080120" cy="523220"/>
          </a:xfrm>
          <a:prstGeom prst="rect">
            <a:avLst/>
          </a:prstGeom>
          <a:noFill/>
        </p:spPr>
        <p:txBody>
          <a:bodyPr wrap="square" rtlCol="0">
            <a:spAutoFit/>
          </a:bodyPr>
          <a:lstStyle/>
          <a:p>
            <a:pPr algn="ctr"/>
            <a:r>
              <a:rPr lang="es-MX" sz="1400" dirty="0" smtClean="0"/>
              <a:t>Disminuye Anemia</a:t>
            </a:r>
            <a:endParaRPr lang="es-MX" sz="1400" dirty="0"/>
          </a:p>
        </p:txBody>
      </p:sp>
      <p:sp>
        <p:nvSpPr>
          <p:cNvPr id="5" name="TextBox 4"/>
          <p:cNvSpPr txBox="1"/>
          <p:nvPr/>
        </p:nvSpPr>
        <p:spPr>
          <a:xfrm>
            <a:off x="4427984" y="2564904"/>
            <a:ext cx="1080120" cy="523220"/>
          </a:xfrm>
          <a:prstGeom prst="rect">
            <a:avLst/>
          </a:prstGeom>
          <a:noFill/>
        </p:spPr>
        <p:txBody>
          <a:bodyPr wrap="square" rtlCol="0">
            <a:spAutoFit/>
          </a:bodyPr>
          <a:lstStyle/>
          <a:p>
            <a:pPr algn="ctr"/>
            <a:r>
              <a:rPr lang="es-MX" sz="1400" dirty="0" smtClean="0"/>
              <a:t>Disminuye baja talla</a:t>
            </a:r>
            <a:endParaRPr lang="es-MX" sz="1400" dirty="0"/>
          </a:p>
        </p:txBody>
      </p:sp>
      <p:sp>
        <p:nvSpPr>
          <p:cNvPr id="6" name="TextBox 5"/>
          <p:cNvSpPr txBox="1"/>
          <p:nvPr/>
        </p:nvSpPr>
        <p:spPr>
          <a:xfrm>
            <a:off x="6156176" y="962144"/>
            <a:ext cx="1080120" cy="738664"/>
          </a:xfrm>
          <a:prstGeom prst="rect">
            <a:avLst/>
          </a:prstGeom>
          <a:noFill/>
        </p:spPr>
        <p:txBody>
          <a:bodyPr wrap="square" rtlCol="0">
            <a:spAutoFit/>
          </a:bodyPr>
          <a:lstStyle/>
          <a:p>
            <a:pPr algn="ctr"/>
            <a:r>
              <a:rPr lang="es-MX" sz="1400" dirty="0" smtClean="0"/>
              <a:t>Aumenta habilidad motora</a:t>
            </a:r>
            <a:endParaRPr lang="es-MX" sz="1400" dirty="0"/>
          </a:p>
        </p:txBody>
      </p:sp>
      <p:sp>
        <p:nvSpPr>
          <p:cNvPr id="7" name="Title 1"/>
          <p:cNvSpPr txBox="1">
            <a:spLocks/>
          </p:cNvSpPr>
          <p:nvPr/>
        </p:nvSpPr>
        <p:spPr>
          <a:xfrm>
            <a:off x="122238" y="116632"/>
            <a:ext cx="8793162" cy="492443"/>
          </a:xfrm>
          <a:prstGeom prst="rect">
            <a:avLst/>
          </a:prstGeom>
        </p:spPr>
        <p:txBody>
          <a:bodyPr/>
          <a:lstStyle/>
          <a:p>
            <a:pPr algn="ctr" defTabSz="912813" fontAlgn="base">
              <a:spcBef>
                <a:spcPct val="0"/>
              </a:spcBef>
              <a:spcAft>
                <a:spcPct val="0"/>
              </a:spcAft>
            </a:pPr>
            <a:r>
              <a:rPr lang="es-MX" sz="2400" b="1" kern="0" dirty="0">
                <a:solidFill>
                  <a:schemeClr val="tx2"/>
                </a:solidFill>
                <a:latin typeface="Calibri" pitchFamily="34" charset="0"/>
                <a:ea typeface="+mj-ea"/>
                <a:cs typeface="+mj-cs"/>
              </a:rPr>
              <a:t>Impacto de Oportunidades sobre acumulación de capital humano</a:t>
            </a:r>
          </a:p>
        </p:txBody>
      </p:sp>
      <p:sp>
        <p:nvSpPr>
          <p:cNvPr id="8" name="Down Arrow 7"/>
          <p:cNvSpPr/>
          <p:nvPr/>
        </p:nvSpPr>
        <p:spPr>
          <a:xfrm>
            <a:off x="2987824" y="3096256"/>
            <a:ext cx="216024" cy="288032"/>
          </a:xfrm>
          <a:prstGeom prst="downArrow">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9" name="Down Arrow 8"/>
          <p:cNvSpPr/>
          <p:nvPr/>
        </p:nvSpPr>
        <p:spPr>
          <a:xfrm flipV="1">
            <a:off x="6588224" y="1700808"/>
            <a:ext cx="216024" cy="288032"/>
          </a:xfrm>
          <a:prstGeom prst="downArrow">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0" name="Down Arrow 9"/>
          <p:cNvSpPr/>
          <p:nvPr/>
        </p:nvSpPr>
        <p:spPr>
          <a:xfrm>
            <a:off x="4860032" y="3086376"/>
            <a:ext cx="216024" cy="288032"/>
          </a:xfrm>
          <a:prstGeom prst="downArrow">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122238" y="116632"/>
            <a:ext cx="8793162" cy="492443"/>
          </a:xfrm>
        </p:spPr>
        <p:txBody>
          <a:bodyPr/>
          <a:lstStyle/>
          <a:p>
            <a:r>
              <a:rPr lang="es-MX" sz="3200" dirty="0" smtClean="0">
                <a:latin typeface="Calibri" pitchFamily="34" charset="0"/>
              </a:rPr>
              <a:t>Evaluación de Impacto</a:t>
            </a:r>
            <a:r>
              <a:rPr lang="es-MX" sz="3200" dirty="0" smtClean="0">
                <a:solidFill>
                  <a:schemeClr val="accent2">
                    <a:lumMod val="75000"/>
                  </a:schemeClr>
                </a:solidFill>
                <a:latin typeface="Calibri" pitchFamily="34" charset="0"/>
              </a:rPr>
              <a:t>: Pregunta central</a:t>
            </a:r>
            <a:endParaRPr lang="es-ES" sz="3200" dirty="0">
              <a:latin typeface="Calibri" pitchFamily="34" charset="0"/>
            </a:endParaRPr>
          </a:p>
        </p:txBody>
      </p:sp>
      <p:sp>
        <p:nvSpPr>
          <p:cNvPr id="3" name="2 Marcador de contenido"/>
          <p:cNvSpPr>
            <a:spLocks noGrp="1"/>
          </p:cNvSpPr>
          <p:nvPr>
            <p:ph idx="1"/>
          </p:nvPr>
        </p:nvSpPr>
        <p:spPr>
          <a:xfrm>
            <a:off x="251520" y="1268760"/>
            <a:ext cx="8551043" cy="3746347"/>
          </a:xfrm>
        </p:spPr>
        <p:txBody>
          <a:bodyPr/>
          <a:lstStyle/>
          <a:p>
            <a:pPr algn="just">
              <a:lnSpc>
                <a:spcPct val="114000"/>
              </a:lnSpc>
              <a:spcAft>
                <a:spcPts val="600"/>
              </a:spcAft>
              <a:buNone/>
            </a:pPr>
            <a:r>
              <a:rPr lang="es-MX" sz="2800" dirty="0" smtClean="0">
                <a:solidFill>
                  <a:schemeClr val="accent2">
                    <a:lumMod val="75000"/>
                  </a:schemeClr>
                </a:solidFill>
                <a:latin typeface="Calibri" pitchFamily="34" charset="0"/>
              </a:rPr>
              <a:t>	</a:t>
            </a:r>
            <a:r>
              <a:rPr lang="es-MX" sz="2800" b="1" dirty="0" smtClean="0">
                <a:solidFill>
                  <a:schemeClr val="accent2">
                    <a:lumMod val="75000"/>
                  </a:schemeClr>
                </a:solidFill>
                <a:latin typeface="Calibri" pitchFamily="34" charset="0"/>
              </a:rPr>
              <a:t>Pregunta: </a:t>
            </a:r>
          </a:p>
          <a:p>
            <a:pPr algn="just">
              <a:lnSpc>
                <a:spcPct val="114000"/>
              </a:lnSpc>
              <a:spcAft>
                <a:spcPts val="600"/>
              </a:spcAft>
            </a:pPr>
            <a:r>
              <a:rPr lang="es-MX" sz="2800" b="1" dirty="0" smtClean="0">
                <a:solidFill>
                  <a:schemeClr val="accent2">
                    <a:lumMod val="75000"/>
                  </a:schemeClr>
                </a:solidFill>
                <a:latin typeface="Calibri" pitchFamily="34" charset="0"/>
              </a:rPr>
              <a:t>¿Qué hubiera pasado si no se hubiera tenido el programa?</a:t>
            </a:r>
          </a:p>
          <a:p>
            <a:pPr algn="just">
              <a:lnSpc>
                <a:spcPct val="114000"/>
              </a:lnSpc>
              <a:spcAft>
                <a:spcPts val="600"/>
              </a:spcAft>
            </a:pPr>
            <a:endParaRPr lang="es-MX" sz="2800" dirty="0" smtClean="0">
              <a:latin typeface="Calibri" pitchFamily="34" charset="0"/>
            </a:endParaRPr>
          </a:p>
          <a:p>
            <a:pPr algn="just">
              <a:lnSpc>
                <a:spcPct val="114000"/>
              </a:lnSpc>
              <a:spcAft>
                <a:spcPts val="600"/>
              </a:spcAft>
            </a:pPr>
            <a:r>
              <a:rPr lang="es-MX" sz="2800" dirty="0" smtClean="0">
                <a:latin typeface="Calibri" pitchFamily="34" charset="0"/>
              </a:rPr>
              <a:t>Sin embargo, es una pregunta </a:t>
            </a:r>
            <a:r>
              <a:rPr lang="es-MX" sz="2800" b="1" dirty="0" smtClean="0">
                <a:latin typeface="Calibri" pitchFamily="34" charset="0"/>
              </a:rPr>
              <a:t>difícil</a:t>
            </a:r>
            <a:r>
              <a:rPr lang="es-MX" sz="2800" dirty="0" smtClean="0">
                <a:latin typeface="Calibri" pitchFamily="34" charset="0"/>
              </a:rPr>
              <a:t> de responder, porque </a:t>
            </a:r>
            <a:r>
              <a:rPr lang="es-MX" sz="2800" b="1" dirty="0" smtClean="0">
                <a:latin typeface="Calibri" pitchFamily="34" charset="0"/>
              </a:rPr>
              <a:t>o se tiene o no se tiene </a:t>
            </a:r>
            <a:r>
              <a:rPr lang="es-MX" sz="2800" dirty="0" smtClean="0">
                <a:latin typeface="Calibri" pitchFamily="34" charset="0"/>
              </a:rPr>
              <a:t>el programa</a:t>
            </a:r>
          </a:p>
          <a:p>
            <a:pPr algn="just">
              <a:lnSpc>
                <a:spcPct val="114000"/>
              </a:lnSpc>
              <a:spcAft>
                <a:spcPts val="600"/>
              </a:spcAft>
            </a:pPr>
            <a:endParaRPr lang="es-ES" sz="2800" dirty="0">
              <a:latin typeface="Calibri"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Slide Number Placeholder 4"/>
          <p:cNvSpPr>
            <a:spLocks noGrp="1"/>
          </p:cNvSpPr>
          <p:nvPr>
            <p:ph type="sldNum" sz="quarter" idx="11"/>
          </p:nvPr>
        </p:nvSpPr>
        <p:spPr>
          <a:xfrm>
            <a:off x="6553200" y="6248400"/>
            <a:ext cx="2133600" cy="457200"/>
          </a:xfrm>
          <a:noFill/>
        </p:spPr>
        <p:txBody>
          <a:bodyPr/>
          <a:lstStyle/>
          <a:p>
            <a:fld id="{7471E341-08CD-4D89-BA17-7C60E81D9689}" type="slidenum">
              <a:rPr lang="en-US" smtClean="0"/>
              <a:pPr/>
              <a:t>12</a:t>
            </a:fld>
            <a:endParaRPr lang="en-US" dirty="0" smtClean="0"/>
          </a:p>
        </p:txBody>
      </p:sp>
      <p:sp>
        <p:nvSpPr>
          <p:cNvPr id="28675" name="Rectangle 2"/>
          <p:cNvSpPr>
            <a:spLocks noGrp="1" noChangeArrowheads="1"/>
          </p:cNvSpPr>
          <p:nvPr>
            <p:ph type="title"/>
          </p:nvPr>
        </p:nvSpPr>
        <p:spPr>
          <a:xfrm>
            <a:off x="122238" y="128245"/>
            <a:ext cx="8793162" cy="492443"/>
          </a:xfrm>
        </p:spPr>
        <p:txBody>
          <a:bodyPr/>
          <a:lstStyle/>
          <a:p>
            <a:pPr eaLnBrk="1" hangingPunct="1"/>
            <a:r>
              <a:rPr lang="es-ES_tradnl" sz="3200" dirty="0" smtClean="0">
                <a:latin typeface="Calibri" pitchFamily="34" charset="0"/>
              </a:rPr>
              <a:t>¿Cómo se mide el impacto?</a:t>
            </a:r>
          </a:p>
        </p:txBody>
      </p:sp>
      <p:sp>
        <p:nvSpPr>
          <p:cNvPr id="28676" name="Rectangle 3"/>
          <p:cNvSpPr>
            <a:spLocks noGrp="1" noChangeArrowheads="1"/>
          </p:cNvSpPr>
          <p:nvPr>
            <p:ph type="body" idx="1"/>
          </p:nvPr>
        </p:nvSpPr>
        <p:spPr>
          <a:xfrm>
            <a:off x="179512" y="965919"/>
            <a:ext cx="8793162" cy="5199385"/>
          </a:xfrm>
        </p:spPr>
        <p:txBody>
          <a:bodyPr>
            <a:noAutofit/>
          </a:bodyPr>
          <a:lstStyle/>
          <a:p>
            <a:pPr eaLnBrk="1" hangingPunct="1">
              <a:lnSpc>
                <a:spcPct val="114000"/>
              </a:lnSpc>
              <a:spcAft>
                <a:spcPts val="1200"/>
              </a:spcAft>
            </a:pPr>
            <a:r>
              <a:rPr lang="es-ES_tradnl" sz="2400" dirty="0" smtClean="0">
                <a:latin typeface="Calibri" pitchFamily="34" charset="0"/>
              </a:rPr>
              <a:t>El impacto del programa se mide a través de métodos estadísticos que construyen un </a:t>
            </a:r>
            <a:r>
              <a:rPr lang="es-ES_tradnl" sz="2400" b="1" dirty="0" smtClean="0">
                <a:solidFill>
                  <a:schemeClr val="accent2">
                    <a:lumMod val="75000"/>
                  </a:schemeClr>
                </a:solidFill>
                <a:latin typeface="Calibri" pitchFamily="34" charset="0"/>
              </a:rPr>
              <a:t>escenario contra-factual</a:t>
            </a:r>
          </a:p>
          <a:p>
            <a:pPr eaLnBrk="1" hangingPunct="1">
              <a:lnSpc>
                <a:spcPct val="114000"/>
              </a:lnSpc>
              <a:spcAft>
                <a:spcPts val="1200"/>
              </a:spcAft>
              <a:buNone/>
            </a:pPr>
            <a:endParaRPr lang="es-ES_tradnl" sz="2400" dirty="0" smtClean="0">
              <a:latin typeface="Calibri" pitchFamily="34" charset="0"/>
            </a:endParaRPr>
          </a:p>
          <a:p>
            <a:pPr>
              <a:lnSpc>
                <a:spcPct val="114000"/>
              </a:lnSpc>
              <a:spcAft>
                <a:spcPts val="1200"/>
              </a:spcAft>
            </a:pPr>
            <a:r>
              <a:rPr lang="es-ES_tradnl" sz="2400" b="1" dirty="0" smtClean="0">
                <a:latin typeface="Calibri" pitchFamily="34" charset="0"/>
              </a:rPr>
              <a:t>Qué habría pasado si no existiera el programa.</a:t>
            </a:r>
          </a:p>
          <a:p>
            <a:pPr>
              <a:lnSpc>
                <a:spcPct val="114000"/>
              </a:lnSpc>
              <a:spcAft>
                <a:spcPts val="1200"/>
              </a:spcAft>
            </a:pPr>
            <a:r>
              <a:rPr lang="es-ES_tradnl" sz="2400" dirty="0" smtClean="0">
                <a:latin typeface="Calibri" pitchFamily="34" charset="0"/>
              </a:rPr>
              <a:t>Impacto estimado es la diferencia entre el individuo/escuela/clínica/localidad beneficiada y su contra-factual.</a:t>
            </a:r>
          </a:p>
          <a:p>
            <a:pPr>
              <a:lnSpc>
                <a:spcPct val="114000"/>
              </a:lnSpc>
              <a:spcAft>
                <a:spcPts val="1200"/>
              </a:spcAft>
            </a:pPr>
            <a:endParaRPr lang="es-ES_tradnl" sz="2400" dirty="0" smtClean="0">
              <a:latin typeface="Calibri" pitchFamily="34" charset="0"/>
            </a:endParaRPr>
          </a:p>
          <a:p>
            <a:pPr>
              <a:lnSpc>
                <a:spcPct val="114000"/>
              </a:lnSpc>
              <a:spcAft>
                <a:spcPts val="1200"/>
              </a:spcAft>
            </a:pPr>
            <a:r>
              <a:rPr lang="es-ES_tradnl" sz="2400" b="1" dirty="0" smtClean="0">
                <a:solidFill>
                  <a:schemeClr val="accent2">
                    <a:lumMod val="75000"/>
                  </a:schemeClr>
                </a:solidFill>
                <a:latin typeface="Calibri" pitchFamily="34" charset="0"/>
              </a:rPr>
              <a:t>Construir el contra-factual es la clave en la evaluación de impacto</a:t>
            </a:r>
          </a:p>
          <a:p>
            <a:pPr eaLnBrk="1" hangingPunct="1">
              <a:lnSpc>
                <a:spcPct val="114000"/>
              </a:lnSpc>
              <a:spcAft>
                <a:spcPts val="1200"/>
              </a:spcAft>
              <a:buNone/>
            </a:pPr>
            <a:endParaRPr lang="es-ES_tradnl" sz="2400" dirty="0" smtClean="0">
              <a:latin typeface="Calibri"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4"/>
          <p:cNvSpPr>
            <a:spLocks noGrp="1"/>
          </p:cNvSpPr>
          <p:nvPr>
            <p:ph type="sldNum" sz="quarter" idx="11"/>
          </p:nvPr>
        </p:nvSpPr>
        <p:spPr>
          <a:xfrm>
            <a:off x="6553200" y="6248400"/>
            <a:ext cx="2133600" cy="457200"/>
          </a:xfrm>
          <a:noFill/>
        </p:spPr>
        <p:txBody>
          <a:bodyPr/>
          <a:lstStyle/>
          <a:p>
            <a:fld id="{546B4BDE-2290-46F1-BD5A-0150C897FCB1}" type="slidenum">
              <a:rPr lang="en-US" smtClean="0"/>
              <a:pPr/>
              <a:t>13</a:t>
            </a:fld>
            <a:endParaRPr lang="en-US" dirty="0" smtClean="0"/>
          </a:p>
        </p:txBody>
      </p:sp>
      <p:sp>
        <p:nvSpPr>
          <p:cNvPr id="40963" name="Rectangle 2"/>
          <p:cNvSpPr>
            <a:spLocks noGrp="1" noChangeArrowheads="1"/>
          </p:cNvSpPr>
          <p:nvPr>
            <p:ph type="title"/>
          </p:nvPr>
        </p:nvSpPr>
        <p:spPr>
          <a:xfrm>
            <a:off x="122238" y="116632"/>
            <a:ext cx="8793162" cy="492443"/>
          </a:xfrm>
        </p:spPr>
        <p:txBody>
          <a:bodyPr/>
          <a:lstStyle/>
          <a:p>
            <a:pPr eaLnBrk="1" hangingPunct="1"/>
            <a:r>
              <a:rPr lang="es-ES_tradnl" sz="3200" dirty="0" smtClean="0">
                <a:latin typeface="Calibri" pitchFamily="34" charset="0"/>
              </a:rPr>
              <a:t>Qué se requiere</a:t>
            </a:r>
          </a:p>
        </p:txBody>
      </p:sp>
      <p:sp>
        <p:nvSpPr>
          <p:cNvPr id="40964" name="Rectangle 3"/>
          <p:cNvSpPr>
            <a:spLocks noGrp="1" noChangeArrowheads="1"/>
          </p:cNvSpPr>
          <p:nvPr>
            <p:ph type="body" idx="1"/>
          </p:nvPr>
        </p:nvSpPr>
        <p:spPr>
          <a:xfrm>
            <a:off x="251520" y="1196752"/>
            <a:ext cx="8335019" cy="2991588"/>
          </a:xfrm>
        </p:spPr>
        <p:txBody>
          <a:bodyPr/>
          <a:lstStyle/>
          <a:p>
            <a:pPr eaLnBrk="1" hangingPunct="1">
              <a:lnSpc>
                <a:spcPct val="90000"/>
              </a:lnSpc>
            </a:pPr>
            <a:r>
              <a:rPr lang="es-ES_tradnl" sz="2400" dirty="0" smtClean="0">
                <a:latin typeface="Calibri" pitchFamily="34" charset="0"/>
              </a:rPr>
              <a:t>Se necesita construir grupos de tratamiento (beneficiarios) y grupos de control  que son comparables (contra-factual)</a:t>
            </a:r>
          </a:p>
          <a:p>
            <a:pPr eaLnBrk="1" hangingPunct="1">
              <a:lnSpc>
                <a:spcPct val="90000"/>
              </a:lnSpc>
            </a:pPr>
            <a:endParaRPr lang="es-ES_tradnl" sz="2400" dirty="0" smtClean="0">
              <a:latin typeface="Calibri" pitchFamily="34" charset="0"/>
            </a:endParaRPr>
          </a:p>
          <a:p>
            <a:pPr eaLnBrk="1" hangingPunct="1">
              <a:lnSpc>
                <a:spcPct val="90000"/>
              </a:lnSpc>
            </a:pPr>
            <a:endParaRPr lang="es-ES_tradnl" sz="2400" dirty="0" smtClean="0">
              <a:latin typeface="Calibri" pitchFamily="34" charset="0"/>
            </a:endParaRPr>
          </a:p>
          <a:p>
            <a:pPr eaLnBrk="1" hangingPunct="1">
              <a:lnSpc>
                <a:spcPct val="90000"/>
              </a:lnSpc>
              <a:buNone/>
            </a:pPr>
            <a:endParaRPr lang="es-ES_tradnl" sz="2400" dirty="0" smtClean="0">
              <a:latin typeface="Calibri" pitchFamily="34" charset="0"/>
            </a:endParaRPr>
          </a:p>
          <a:p>
            <a:pPr eaLnBrk="1" hangingPunct="1">
              <a:lnSpc>
                <a:spcPct val="90000"/>
              </a:lnSpc>
            </a:pPr>
            <a:r>
              <a:rPr lang="es-ES_tradnl" sz="2400" dirty="0" smtClean="0">
                <a:latin typeface="Calibri" pitchFamily="34" charset="0"/>
              </a:rPr>
              <a:t>Encontrar un diseño contra-factual implica que SOLAMENTE las diferencias restantes entre el grupo de tratamiento y control se pueden atribuir a la intervención.</a:t>
            </a:r>
          </a:p>
          <a:p>
            <a:pPr eaLnBrk="1" hangingPunct="1">
              <a:lnSpc>
                <a:spcPct val="90000"/>
              </a:lnSpc>
            </a:pPr>
            <a:endParaRPr lang="es-ES_tradnl" sz="2400" dirty="0" smtClean="0">
              <a:latin typeface="Calibri"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Number Placeholder 4"/>
          <p:cNvSpPr>
            <a:spLocks noGrp="1"/>
          </p:cNvSpPr>
          <p:nvPr>
            <p:ph type="sldNum" sz="quarter" idx="11"/>
          </p:nvPr>
        </p:nvSpPr>
        <p:spPr>
          <a:xfrm>
            <a:off x="6553200" y="6248400"/>
            <a:ext cx="2133600" cy="457200"/>
          </a:xfrm>
          <a:noFill/>
        </p:spPr>
        <p:txBody>
          <a:bodyPr/>
          <a:lstStyle/>
          <a:p>
            <a:fld id="{B334458F-DB97-4EBE-BA2F-02FB90C4A5C2}" type="slidenum">
              <a:rPr lang="en-US" smtClean="0"/>
              <a:pPr/>
              <a:t>14</a:t>
            </a:fld>
            <a:endParaRPr lang="en-US" dirty="0" smtClean="0"/>
          </a:p>
        </p:txBody>
      </p:sp>
      <p:sp>
        <p:nvSpPr>
          <p:cNvPr id="43011" name="Rectangle 2"/>
          <p:cNvSpPr>
            <a:spLocks noGrp="1" noChangeArrowheads="1"/>
          </p:cNvSpPr>
          <p:nvPr>
            <p:ph type="title"/>
          </p:nvPr>
        </p:nvSpPr>
        <p:spPr>
          <a:xfrm>
            <a:off x="122238" y="116632"/>
            <a:ext cx="8793162" cy="492443"/>
          </a:xfrm>
        </p:spPr>
        <p:txBody>
          <a:bodyPr/>
          <a:lstStyle/>
          <a:p>
            <a:pPr eaLnBrk="1" hangingPunct="1"/>
            <a:r>
              <a:rPr lang="es-MX" sz="3200" dirty="0" smtClean="0">
                <a:latin typeface="Calibri" pitchFamily="34" charset="0"/>
              </a:rPr>
              <a:t>Medici</a:t>
            </a:r>
            <a:r>
              <a:rPr lang="es-MX" altLang="ja-JP" sz="3200" dirty="0" smtClean="0">
                <a:latin typeface="Calibri" pitchFamily="34" charset="0"/>
                <a:ea typeface="ＭＳ Ｐゴシック" pitchFamily="1" charset="-128"/>
              </a:rPr>
              <a:t>ón de Impacto</a:t>
            </a:r>
            <a:endParaRPr lang="es-MX" sz="3200" dirty="0" smtClean="0">
              <a:latin typeface="Calibri" pitchFamily="34" charset="0"/>
            </a:endParaRPr>
          </a:p>
        </p:txBody>
      </p:sp>
      <p:sp>
        <p:nvSpPr>
          <p:cNvPr id="43012" name="Rectangle 3"/>
          <p:cNvSpPr>
            <a:spLocks noGrp="1" noChangeArrowheads="1"/>
          </p:cNvSpPr>
          <p:nvPr>
            <p:ph type="body" idx="1"/>
          </p:nvPr>
        </p:nvSpPr>
        <p:spPr>
          <a:xfrm>
            <a:off x="179512" y="752675"/>
            <a:ext cx="8793162" cy="5290679"/>
          </a:xfrm>
        </p:spPr>
        <p:txBody>
          <a:bodyPr/>
          <a:lstStyle/>
          <a:p>
            <a:pPr marL="533400" indent="-533400" eaLnBrk="1" hangingPunct="1">
              <a:lnSpc>
                <a:spcPct val="90000"/>
              </a:lnSpc>
              <a:spcAft>
                <a:spcPts val="1800"/>
              </a:spcAft>
              <a:buSzTx/>
              <a:buNone/>
            </a:pPr>
            <a:r>
              <a:rPr lang="es-MX" sz="2400" b="1" dirty="0" smtClean="0">
                <a:latin typeface="Calibri" pitchFamily="34" charset="0"/>
              </a:rPr>
              <a:t>Métodos más usados</a:t>
            </a:r>
            <a:r>
              <a:rPr lang="es-MX" sz="2400" dirty="0" smtClean="0">
                <a:latin typeface="Calibri" pitchFamily="34" charset="0"/>
              </a:rPr>
              <a:t>:</a:t>
            </a:r>
          </a:p>
          <a:p>
            <a:pPr marL="914400" lvl="1" indent="-457200" eaLnBrk="1" hangingPunct="1">
              <a:lnSpc>
                <a:spcPct val="90000"/>
              </a:lnSpc>
              <a:buSzTx/>
              <a:buFont typeface="Arial" pitchFamily="34" charset="0"/>
              <a:buChar char="•"/>
            </a:pPr>
            <a:r>
              <a:rPr lang="es-MX" sz="2200" b="1" dirty="0" smtClean="0">
                <a:solidFill>
                  <a:schemeClr val="accent2">
                    <a:lumMod val="75000"/>
                  </a:schemeClr>
                </a:solidFill>
                <a:latin typeface="Calibri" pitchFamily="34" charset="0"/>
              </a:rPr>
              <a:t>Métodos </a:t>
            </a:r>
            <a:r>
              <a:rPr lang="es-MX" sz="2200" b="1" dirty="0" smtClean="0">
                <a:solidFill>
                  <a:schemeClr val="accent2">
                    <a:lumMod val="75000"/>
                  </a:schemeClr>
                </a:solidFill>
                <a:latin typeface="Calibri" pitchFamily="34" charset="0"/>
              </a:rPr>
              <a:t>Aleatorios </a:t>
            </a:r>
          </a:p>
          <a:p>
            <a:pPr marL="914400" lvl="1" indent="-457200" eaLnBrk="1" hangingPunct="1">
              <a:lnSpc>
                <a:spcPct val="90000"/>
              </a:lnSpc>
              <a:spcAft>
                <a:spcPts val="1200"/>
              </a:spcAft>
              <a:buSzTx/>
              <a:buNone/>
            </a:pPr>
            <a:r>
              <a:rPr lang="es-MX" sz="2200" dirty="0" smtClean="0">
                <a:latin typeface="Calibri" pitchFamily="34" charset="0"/>
              </a:rPr>
              <a:t>	</a:t>
            </a:r>
            <a:r>
              <a:rPr lang="es-MX" sz="2200" b="1" dirty="0" smtClean="0">
                <a:latin typeface="Calibri" pitchFamily="34" charset="0"/>
              </a:rPr>
              <a:t>Contra-factual</a:t>
            </a:r>
            <a:r>
              <a:rPr lang="es-MX" sz="2200" dirty="0" smtClean="0">
                <a:latin typeface="Calibri" pitchFamily="34" charset="0"/>
              </a:rPr>
              <a:t>: Selección de grupos de control y tratamiento en forma aleatoria</a:t>
            </a:r>
          </a:p>
          <a:p>
            <a:pPr marL="914400" lvl="1" indent="-457200">
              <a:lnSpc>
                <a:spcPct val="90000"/>
              </a:lnSpc>
              <a:buSzTx/>
              <a:buFont typeface="Arial" pitchFamily="34" charset="0"/>
              <a:buChar char="•"/>
            </a:pPr>
            <a:r>
              <a:rPr lang="es-MX" sz="2200" b="1" dirty="0" err="1" smtClean="0">
                <a:solidFill>
                  <a:schemeClr val="accent2">
                    <a:lumMod val="75000"/>
                  </a:schemeClr>
                </a:solidFill>
                <a:latin typeface="Calibri" pitchFamily="34" charset="0"/>
              </a:rPr>
              <a:t>Matching</a:t>
            </a:r>
            <a:r>
              <a:rPr lang="es-MX" sz="2200" b="1" dirty="0" smtClean="0">
                <a:solidFill>
                  <a:schemeClr val="accent2">
                    <a:lumMod val="75000"/>
                  </a:schemeClr>
                </a:solidFill>
                <a:latin typeface="Calibri" pitchFamily="34" charset="0"/>
              </a:rPr>
              <a:t> </a:t>
            </a:r>
            <a:r>
              <a:rPr lang="es-MX" sz="2200" b="1" dirty="0" smtClean="0">
                <a:solidFill>
                  <a:schemeClr val="accent2">
                    <a:lumMod val="75000"/>
                  </a:schemeClr>
                </a:solidFill>
                <a:latin typeface="Calibri" pitchFamily="34" charset="0"/>
              </a:rPr>
              <a:t>o Pareamiento</a:t>
            </a:r>
            <a:endParaRPr lang="es-MX" sz="2200" b="1" dirty="0" smtClean="0">
              <a:latin typeface="Calibri" pitchFamily="34" charset="0"/>
            </a:endParaRPr>
          </a:p>
          <a:p>
            <a:pPr marL="914400" lvl="1" indent="-457200">
              <a:lnSpc>
                <a:spcPct val="90000"/>
              </a:lnSpc>
              <a:spcAft>
                <a:spcPts val="1200"/>
              </a:spcAft>
              <a:buSzTx/>
              <a:buNone/>
            </a:pPr>
            <a:r>
              <a:rPr lang="es-MX" sz="2200" dirty="0" smtClean="0">
                <a:latin typeface="Calibri" pitchFamily="34" charset="0"/>
              </a:rPr>
              <a:t>	</a:t>
            </a:r>
            <a:r>
              <a:rPr lang="es-MX" sz="2200" b="1" dirty="0" smtClean="0">
                <a:latin typeface="Calibri" pitchFamily="34" charset="0"/>
              </a:rPr>
              <a:t>Contra-factual</a:t>
            </a:r>
            <a:r>
              <a:rPr lang="es-MX" sz="2200" dirty="0" smtClean="0">
                <a:latin typeface="Calibri" pitchFamily="34" charset="0"/>
              </a:rPr>
              <a:t>: Selección de grupos de control y tratamiento por características observables similares</a:t>
            </a:r>
          </a:p>
          <a:p>
            <a:pPr marL="914400" lvl="1" indent="-457200" eaLnBrk="1" hangingPunct="1">
              <a:lnSpc>
                <a:spcPct val="90000"/>
              </a:lnSpc>
              <a:buSzTx/>
              <a:buFont typeface="Arial" pitchFamily="34" charset="0"/>
              <a:buChar char="•"/>
            </a:pPr>
            <a:r>
              <a:rPr lang="es-MX" sz="2200" b="1" dirty="0" smtClean="0">
                <a:solidFill>
                  <a:schemeClr val="accent2">
                    <a:lumMod val="75000"/>
                  </a:schemeClr>
                </a:solidFill>
                <a:latin typeface="Calibri" pitchFamily="34" charset="0"/>
              </a:rPr>
              <a:t>Regresión </a:t>
            </a:r>
            <a:r>
              <a:rPr lang="es-MX" sz="2200" b="1" dirty="0" smtClean="0">
                <a:solidFill>
                  <a:schemeClr val="accent2">
                    <a:lumMod val="75000"/>
                  </a:schemeClr>
                </a:solidFill>
                <a:latin typeface="Calibri" pitchFamily="34" charset="0"/>
              </a:rPr>
              <a:t>discontinua</a:t>
            </a:r>
          </a:p>
          <a:p>
            <a:pPr marL="914400" lvl="1" indent="-457200" eaLnBrk="1" hangingPunct="1">
              <a:lnSpc>
                <a:spcPct val="90000"/>
              </a:lnSpc>
              <a:spcAft>
                <a:spcPts val="1200"/>
              </a:spcAft>
              <a:buSzTx/>
              <a:buNone/>
            </a:pPr>
            <a:r>
              <a:rPr lang="es-MX" sz="2200" dirty="0" smtClean="0">
                <a:latin typeface="Calibri" pitchFamily="34" charset="0"/>
              </a:rPr>
              <a:t>	</a:t>
            </a:r>
            <a:r>
              <a:rPr lang="es-MX" sz="2200" b="1" dirty="0" smtClean="0">
                <a:latin typeface="Calibri" pitchFamily="34" charset="0"/>
              </a:rPr>
              <a:t>Contra-factual</a:t>
            </a:r>
            <a:r>
              <a:rPr lang="es-MX" sz="2200" dirty="0" smtClean="0">
                <a:latin typeface="Calibri" pitchFamily="34" charset="0"/>
              </a:rPr>
              <a:t>: Selección de grupos de control y tratamiento en base a un criterio o valor de corte definido ad- hoc que distingue a un grupo de otro pero sin ninguna relación con el efecto de la intervención</a:t>
            </a:r>
          </a:p>
          <a:p>
            <a:pPr marL="914400" lvl="1" indent="-457200" eaLnBrk="1" hangingPunct="1">
              <a:lnSpc>
                <a:spcPct val="90000"/>
              </a:lnSpc>
              <a:buSzTx/>
              <a:buFont typeface="Arial" pitchFamily="34" charset="0"/>
              <a:buChar char="•"/>
            </a:pPr>
            <a:r>
              <a:rPr lang="es-MX" sz="2200" b="1" dirty="0" smtClean="0">
                <a:solidFill>
                  <a:schemeClr val="accent2">
                    <a:lumMod val="75000"/>
                  </a:schemeClr>
                </a:solidFill>
                <a:latin typeface="Calibri" pitchFamily="34" charset="0"/>
              </a:rPr>
              <a:t>Experimentos </a:t>
            </a:r>
            <a:r>
              <a:rPr lang="es-MX" sz="2200" b="1" dirty="0" smtClean="0">
                <a:solidFill>
                  <a:schemeClr val="accent2">
                    <a:lumMod val="75000"/>
                  </a:schemeClr>
                </a:solidFill>
                <a:latin typeface="Calibri" pitchFamily="34" charset="0"/>
              </a:rPr>
              <a:t>Naturales</a:t>
            </a:r>
          </a:p>
          <a:p>
            <a:pPr marL="914400" lvl="1" indent="-457200" eaLnBrk="1" hangingPunct="1">
              <a:lnSpc>
                <a:spcPct val="90000"/>
              </a:lnSpc>
              <a:buSzTx/>
              <a:buNone/>
            </a:pPr>
            <a:r>
              <a:rPr lang="es-MX" sz="2200" dirty="0" smtClean="0">
                <a:latin typeface="Calibri" pitchFamily="34" charset="0"/>
              </a:rPr>
              <a:t>	</a:t>
            </a:r>
            <a:r>
              <a:rPr lang="es-MX" sz="2200" b="1" dirty="0" smtClean="0">
                <a:latin typeface="Calibri" pitchFamily="34" charset="0"/>
              </a:rPr>
              <a:t>Contra-factual:</a:t>
            </a:r>
            <a:r>
              <a:rPr lang="es-MX" sz="2200" dirty="0" smtClean="0">
                <a:latin typeface="Calibri" pitchFamily="34" charset="0"/>
              </a:rPr>
              <a:t> Selección de grupos de control y tratamiento antes y después de un cambio no anticipado de política </a:t>
            </a:r>
            <a:r>
              <a:rPr lang="es-MX" sz="2200" dirty="0" smtClean="0">
                <a:latin typeface="Calibri" pitchFamily="34" charset="0"/>
              </a:rPr>
              <a:t>pública</a:t>
            </a:r>
            <a:endParaRPr lang="es-MX" sz="2400" dirty="0" smtClean="0">
              <a:latin typeface="Calibri" pitchFamily="34"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 name="Rectangle 92"/>
          <p:cNvSpPr/>
          <p:nvPr/>
        </p:nvSpPr>
        <p:spPr>
          <a:xfrm>
            <a:off x="251520" y="3861048"/>
            <a:ext cx="8568952" cy="86409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b="1" dirty="0" smtClean="0">
                <a:solidFill>
                  <a:schemeClr val="tx1"/>
                </a:solidFill>
              </a:rPr>
              <a:t>ETAPA 3</a:t>
            </a:r>
            <a:endParaRPr lang="es-MX" b="1" dirty="0">
              <a:solidFill>
                <a:schemeClr val="tx1"/>
              </a:solidFill>
            </a:endParaRPr>
          </a:p>
        </p:txBody>
      </p:sp>
      <p:sp>
        <p:nvSpPr>
          <p:cNvPr id="92" name="Rectangle 91"/>
          <p:cNvSpPr/>
          <p:nvPr/>
        </p:nvSpPr>
        <p:spPr>
          <a:xfrm>
            <a:off x="251520" y="4653136"/>
            <a:ext cx="8568952" cy="164253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b="1" dirty="0" smtClean="0">
                <a:solidFill>
                  <a:schemeClr val="tx1"/>
                </a:solidFill>
              </a:rPr>
              <a:t>ETAPA 4</a:t>
            </a:r>
            <a:endParaRPr lang="es-MX" b="1" dirty="0">
              <a:solidFill>
                <a:schemeClr val="tx1"/>
              </a:solidFill>
            </a:endParaRPr>
          </a:p>
        </p:txBody>
      </p:sp>
      <p:sp>
        <p:nvSpPr>
          <p:cNvPr id="91" name="Rectangle 90"/>
          <p:cNvSpPr/>
          <p:nvPr/>
        </p:nvSpPr>
        <p:spPr>
          <a:xfrm>
            <a:off x="251520" y="2276872"/>
            <a:ext cx="8568952" cy="158417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b="1" dirty="0" smtClean="0">
                <a:solidFill>
                  <a:schemeClr val="tx1"/>
                </a:solidFill>
              </a:rPr>
              <a:t>ETAPA 2</a:t>
            </a:r>
            <a:endParaRPr lang="es-MX" b="1" dirty="0">
              <a:solidFill>
                <a:schemeClr val="tx1"/>
              </a:solidFill>
            </a:endParaRPr>
          </a:p>
        </p:txBody>
      </p:sp>
      <p:sp>
        <p:nvSpPr>
          <p:cNvPr id="90" name="Rectangle 89"/>
          <p:cNvSpPr/>
          <p:nvPr/>
        </p:nvSpPr>
        <p:spPr>
          <a:xfrm>
            <a:off x="251520" y="692696"/>
            <a:ext cx="8568952" cy="1584176"/>
          </a:xfrm>
          <a:prstGeom prst="rect">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s-MX" b="1" dirty="0" smtClean="0">
                <a:solidFill>
                  <a:schemeClr val="tx1"/>
                </a:solidFill>
              </a:rPr>
              <a:t>ETAPA 1</a:t>
            </a:r>
            <a:endParaRPr lang="es-MX" b="1" dirty="0">
              <a:solidFill>
                <a:schemeClr val="tx1"/>
              </a:solidFill>
            </a:endParaRPr>
          </a:p>
        </p:txBody>
      </p:sp>
      <p:sp>
        <p:nvSpPr>
          <p:cNvPr id="2" name="Title 1"/>
          <p:cNvSpPr>
            <a:spLocks noGrp="1"/>
          </p:cNvSpPr>
          <p:nvPr>
            <p:ph type="title"/>
          </p:nvPr>
        </p:nvSpPr>
        <p:spPr>
          <a:xfrm>
            <a:off x="122238" y="116632"/>
            <a:ext cx="8793162" cy="492443"/>
          </a:xfrm>
        </p:spPr>
        <p:txBody>
          <a:bodyPr/>
          <a:lstStyle/>
          <a:p>
            <a:r>
              <a:rPr lang="es-MX" sz="3200" dirty="0" smtClean="0">
                <a:latin typeface="Calibri" pitchFamily="34" charset="0"/>
              </a:rPr>
              <a:t>Método de Aleatorización</a:t>
            </a:r>
            <a:endParaRPr lang="es-MX" sz="3200" dirty="0">
              <a:latin typeface="Calibri" pitchFamily="34" charset="0"/>
            </a:endParaRPr>
          </a:p>
        </p:txBody>
      </p:sp>
      <p:sp>
        <p:nvSpPr>
          <p:cNvPr id="3" name="Rounded Rectangle 2"/>
          <p:cNvSpPr/>
          <p:nvPr/>
        </p:nvSpPr>
        <p:spPr>
          <a:xfrm>
            <a:off x="3851920" y="980728"/>
            <a:ext cx="2016224"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4" name="Rounded Rectangle 3"/>
          <p:cNvSpPr/>
          <p:nvPr/>
        </p:nvSpPr>
        <p:spPr>
          <a:xfrm>
            <a:off x="1547664" y="2348880"/>
            <a:ext cx="2016224"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5" name="Rounded Rectangle 4"/>
          <p:cNvSpPr/>
          <p:nvPr/>
        </p:nvSpPr>
        <p:spPr>
          <a:xfrm>
            <a:off x="6156176" y="2348880"/>
            <a:ext cx="2016224"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6" name="Rounded Rectangle 5"/>
          <p:cNvSpPr/>
          <p:nvPr/>
        </p:nvSpPr>
        <p:spPr>
          <a:xfrm>
            <a:off x="1547664" y="4760564"/>
            <a:ext cx="2016224"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7" name="Rounded Rectangle 6"/>
          <p:cNvSpPr/>
          <p:nvPr/>
        </p:nvSpPr>
        <p:spPr>
          <a:xfrm>
            <a:off x="6156176" y="4756796"/>
            <a:ext cx="2016224" cy="9361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9" name="Oval 8"/>
          <p:cNvSpPr/>
          <p:nvPr/>
        </p:nvSpPr>
        <p:spPr>
          <a:xfrm>
            <a:off x="4171016" y="1080032"/>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0" name="Oval 9"/>
          <p:cNvSpPr/>
          <p:nvPr/>
        </p:nvSpPr>
        <p:spPr>
          <a:xfrm>
            <a:off x="4027000" y="1368064"/>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1" name="Oval 10"/>
          <p:cNvSpPr/>
          <p:nvPr/>
        </p:nvSpPr>
        <p:spPr>
          <a:xfrm>
            <a:off x="4747080" y="1152040"/>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2" name="Oval 11"/>
          <p:cNvSpPr/>
          <p:nvPr/>
        </p:nvSpPr>
        <p:spPr>
          <a:xfrm>
            <a:off x="4243024" y="1656096"/>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3" name="Oval 12"/>
          <p:cNvSpPr/>
          <p:nvPr/>
        </p:nvSpPr>
        <p:spPr>
          <a:xfrm>
            <a:off x="4531056" y="1512080"/>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4" name="Oval 13"/>
          <p:cNvSpPr/>
          <p:nvPr/>
        </p:nvSpPr>
        <p:spPr>
          <a:xfrm>
            <a:off x="4387040" y="1296056"/>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5" name="Oval 14"/>
          <p:cNvSpPr/>
          <p:nvPr/>
        </p:nvSpPr>
        <p:spPr>
          <a:xfrm>
            <a:off x="5107120" y="1080032"/>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6" name="Oval 15"/>
          <p:cNvSpPr/>
          <p:nvPr/>
        </p:nvSpPr>
        <p:spPr>
          <a:xfrm>
            <a:off x="5035112" y="1368064"/>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7" name="Oval 16"/>
          <p:cNvSpPr/>
          <p:nvPr/>
        </p:nvSpPr>
        <p:spPr>
          <a:xfrm>
            <a:off x="5395152" y="1152040"/>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8" name="Oval 17"/>
          <p:cNvSpPr/>
          <p:nvPr/>
        </p:nvSpPr>
        <p:spPr>
          <a:xfrm>
            <a:off x="5179128" y="1656096"/>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9" name="Oval 18"/>
          <p:cNvSpPr/>
          <p:nvPr/>
        </p:nvSpPr>
        <p:spPr>
          <a:xfrm>
            <a:off x="5539168" y="1440072"/>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20" name="Oval 19"/>
          <p:cNvSpPr/>
          <p:nvPr/>
        </p:nvSpPr>
        <p:spPr>
          <a:xfrm>
            <a:off x="4819088" y="1656096"/>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29" name="Oval 28"/>
          <p:cNvSpPr/>
          <p:nvPr/>
        </p:nvSpPr>
        <p:spPr>
          <a:xfrm>
            <a:off x="1907704" y="2420888"/>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30" name="Oval 29"/>
          <p:cNvSpPr/>
          <p:nvPr/>
        </p:nvSpPr>
        <p:spPr>
          <a:xfrm>
            <a:off x="1763688" y="2708920"/>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31" name="Oval 30"/>
          <p:cNvSpPr/>
          <p:nvPr/>
        </p:nvSpPr>
        <p:spPr>
          <a:xfrm>
            <a:off x="2483768" y="2492896"/>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32" name="Oval 31"/>
          <p:cNvSpPr/>
          <p:nvPr/>
        </p:nvSpPr>
        <p:spPr>
          <a:xfrm>
            <a:off x="1979712" y="2996952"/>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33" name="Oval 32"/>
          <p:cNvSpPr/>
          <p:nvPr/>
        </p:nvSpPr>
        <p:spPr>
          <a:xfrm>
            <a:off x="2267744" y="2852936"/>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34" name="Oval 33"/>
          <p:cNvSpPr/>
          <p:nvPr/>
        </p:nvSpPr>
        <p:spPr>
          <a:xfrm>
            <a:off x="2123728" y="2636912"/>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35" name="Oval 34"/>
          <p:cNvSpPr/>
          <p:nvPr/>
        </p:nvSpPr>
        <p:spPr>
          <a:xfrm>
            <a:off x="2843808" y="2420888"/>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36" name="Oval 35"/>
          <p:cNvSpPr/>
          <p:nvPr/>
        </p:nvSpPr>
        <p:spPr>
          <a:xfrm>
            <a:off x="2771800" y="2708920"/>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37" name="Oval 36"/>
          <p:cNvSpPr/>
          <p:nvPr/>
        </p:nvSpPr>
        <p:spPr>
          <a:xfrm>
            <a:off x="3131840" y="2492896"/>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38" name="Oval 37"/>
          <p:cNvSpPr/>
          <p:nvPr/>
        </p:nvSpPr>
        <p:spPr>
          <a:xfrm>
            <a:off x="2915816" y="2996952"/>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39" name="Oval 38"/>
          <p:cNvSpPr/>
          <p:nvPr/>
        </p:nvSpPr>
        <p:spPr>
          <a:xfrm>
            <a:off x="3275856" y="2780928"/>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40" name="Oval 39"/>
          <p:cNvSpPr/>
          <p:nvPr/>
        </p:nvSpPr>
        <p:spPr>
          <a:xfrm>
            <a:off x="2555776" y="2996952"/>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41" name="Oval 40"/>
          <p:cNvSpPr/>
          <p:nvPr/>
        </p:nvSpPr>
        <p:spPr>
          <a:xfrm>
            <a:off x="6516216" y="2420888"/>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42" name="Oval 41"/>
          <p:cNvSpPr/>
          <p:nvPr/>
        </p:nvSpPr>
        <p:spPr>
          <a:xfrm>
            <a:off x="6372200" y="2708920"/>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43" name="Oval 42"/>
          <p:cNvSpPr/>
          <p:nvPr/>
        </p:nvSpPr>
        <p:spPr>
          <a:xfrm>
            <a:off x="7092280" y="2492896"/>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44" name="Oval 43"/>
          <p:cNvSpPr/>
          <p:nvPr/>
        </p:nvSpPr>
        <p:spPr>
          <a:xfrm>
            <a:off x="6588224" y="2996952"/>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45" name="Oval 44"/>
          <p:cNvSpPr/>
          <p:nvPr/>
        </p:nvSpPr>
        <p:spPr>
          <a:xfrm>
            <a:off x="6876256" y="2852936"/>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46" name="Oval 45"/>
          <p:cNvSpPr/>
          <p:nvPr/>
        </p:nvSpPr>
        <p:spPr>
          <a:xfrm>
            <a:off x="6732240" y="2636912"/>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47" name="Oval 46"/>
          <p:cNvSpPr/>
          <p:nvPr/>
        </p:nvSpPr>
        <p:spPr>
          <a:xfrm>
            <a:off x="7452320" y="2420888"/>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48" name="Oval 47"/>
          <p:cNvSpPr/>
          <p:nvPr/>
        </p:nvSpPr>
        <p:spPr>
          <a:xfrm>
            <a:off x="7380312" y="2708920"/>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49" name="Oval 48"/>
          <p:cNvSpPr/>
          <p:nvPr/>
        </p:nvSpPr>
        <p:spPr>
          <a:xfrm>
            <a:off x="7740352" y="2492896"/>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50" name="Oval 49"/>
          <p:cNvSpPr/>
          <p:nvPr/>
        </p:nvSpPr>
        <p:spPr>
          <a:xfrm>
            <a:off x="7524328" y="2996952"/>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51" name="Oval 50"/>
          <p:cNvSpPr/>
          <p:nvPr/>
        </p:nvSpPr>
        <p:spPr>
          <a:xfrm>
            <a:off x="7884368" y="2780928"/>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52" name="Oval 51"/>
          <p:cNvSpPr/>
          <p:nvPr/>
        </p:nvSpPr>
        <p:spPr>
          <a:xfrm>
            <a:off x="7164288" y="2996952"/>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53" name="Oval 52"/>
          <p:cNvSpPr/>
          <p:nvPr/>
        </p:nvSpPr>
        <p:spPr>
          <a:xfrm>
            <a:off x="6516216" y="4869160"/>
            <a:ext cx="144016" cy="144016"/>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54" name="Oval 53"/>
          <p:cNvSpPr/>
          <p:nvPr/>
        </p:nvSpPr>
        <p:spPr>
          <a:xfrm>
            <a:off x="6372200" y="5157192"/>
            <a:ext cx="144016" cy="144016"/>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55" name="Oval 54"/>
          <p:cNvSpPr/>
          <p:nvPr/>
        </p:nvSpPr>
        <p:spPr>
          <a:xfrm>
            <a:off x="7092280" y="4941168"/>
            <a:ext cx="144016" cy="144016"/>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56" name="Oval 55"/>
          <p:cNvSpPr/>
          <p:nvPr/>
        </p:nvSpPr>
        <p:spPr>
          <a:xfrm>
            <a:off x="6588224" y="5445224"/>
            <a:ext cx="144016" cy="144016"/>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57" name="Oval 56"/>
          <p:cNvSpPr/>
          <p:nvPr/>
        </p:nvSpPr>
        <p:spPr>
          <a:xfrm>
            <a:off x="6876256" y="5301208"/>
            <a:ext cx="144016" cy="144016"/>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58" name="Oval 57"/>
          <p:cNvSpPr/>
          <p:nvPr/>
        </p:nvSpPr>
        <p:spPr>
          <a:xfrm>
            <a:off x="6732240" y="5085184"/>
            <a:ext cx="144016" cy="144016"/>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59" name="Oval 58"/>
          <p:cNvSpPr/>
          <p:nvPr/>
        </p:nvSpPr>
        <p:spPr>
          <a:xfrm>
            <a:off x="7452320" y="4869160"/>
            <a:ext cx="144016" cy="144016"/>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60" name="Oval 59"/>
          <p:cNvSpPr/>
          <p:nvPr/>
        </p:nvSpPr>
        <p:spPr>
          <a:xfrm>
            <a:off x="7380312" y="5157192"/>
            <a:ext cx="144016" cy="144016"/>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61" name="Oval 60"/>
          <p:cNvSpPr/>
          <p:nvPr/>
        </p:nvSpPr>
        <p:spPr>
          <a:xfrm>
            <a:off x="7740352" y="4941168"/>
            <a:ext cx="144016" cy="144016"/>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62" name="Oval 61"/>
          <p:cNvSpPr/>
          <p:nvPr/>
        </p:nvSpPr>
        <p:spPr>
          <a:xfrm>
            <a:off x="7524328" y="5445224"/>
            <a:ext cx="144016" cy="144016"/>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63" name="Oval 62"/>
          <p:cNvSpPr/>
          <p:nvPr/>
        </p:nvSpPr>
        <p:spPr>
          <a:xfrm>
            <a:off x="7884368" y="5229200"/>
            <a:ext cx="144016" cy="144016"/>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64" name="Oval 63"/>
          <p:cNvSpPr/>
          <p:nvPr/>
        </p:nvSpPr>
        <p:spPr>
          <a:xfrm>
            <a:off x="7164288" y="5445224"/>
            <a:ext cx="144016" cy="144016"/>
          </a:xfrm>
          <a:prstGeom prst="ellipse">
            <a:avLst/>
          </a:prstGeom>
          <a:solidFill>
            <a:srgbClr val="FFFF00"/>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65" name="Oval 64"/>
          <p:cNvSpPr/>
          <p:nvPr/>
        </p:nvSpPr>
        <p:spPr>
          <a:xfrm>
            <a:off x="1907704" y="4855512"/>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66" name="Oval 65"/>
          <p:cNvSpPr/>
          <p:nvPr/>
        </p:nvSpPr>
        <p:spPr>
          <a:xfrm>
            <a:off x="1763688" y="5143544"/>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67" name="Oval 66"/>
          <p:cNvSpPr/>
          <p:nvPr/>
        </p:nvSpPr>
        <p:spPr>
          <a:xfrm>
            <a:off x="2483768" y="4927520"/>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68" name="Oval 67"/>
          <p:cNvSpPr/>
          <p:nvPr/>
        </p:nvSpPr>
        <p:spPr>
          <a:xfrm>
            <a:off x="1979712" y="5431576"/>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69" name="Oval 68"/>
          <p:cNvSpPr/>
          <p:nvPr/>
        </p:nvSpPr>
        <p:spPr>
          <a:xfrm>
            <a:off x="2267744" y="5287560"/>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70" name="Oval 69"/>
          <p:cNvSpPr/>
          <p:nvPr/>
        </p:nvSpPr>
        <p:spPr>
          <a:xfrm>
            <a:off x="2123728" y="5071536"/>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71" name="Oval 70"/>
          <p:cNvSpPr/>
          <p:nvPr/>
        </p:nvSpPr>
        <p:spPr>
          <a:xfrm>
            <a:off x="2843808" y="4855512"/>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72" name="Oval 71"/>
          <p:cNvSpPr/>
          <p:nvPr/>
        </p:nvSpPr>
        <p:spPr>
          <a:xfrm>
            <a:off x="2771800" y="5143544"/>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73" name="Oval 72"/>
          <p:cNvSpPr/>
          <p:nvPr/>
        </p:nvSpPr>
        <p:spPr>
          <a:xfrm>
            <a:off x="3131840" y="4927520"/>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74" name="Oval 73"/>
          <p:cNvSpPr/>
          <p:nvPr/>
        </p:nvSpPr>
        <p:spPr>
          <a:xfrm>
            <a:off x="2915816" y="5431576"/>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75" name="Oval 74"/>
          <p:cNvSpPr/>
          <p:nvPr/>
        </p:nvSpPr>
        <p:spPr>
          <a:xfrm>
            <a:off x="3275856" y="5215552"/>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76" name="Oval 75"/>
          <p:cNvSpPr/>
          <p:nvPr/>
        </p:nvSpPr>
        <p:spPr>
          <a:xfrm>
            <a:off x="2555776" y="5431576"/>
            <a:ext cx="144016" cy="144016"/>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77" name="TextBox 76"/>
          <p:cNvSpPr txBox="1"/>
          <p:nvPr/>
        </p:nvSpPr>
        <p:spPr>
          <a:xfrm>
            <a:off x="3851920" y="620688"/>
            <a:ext cx="2160240" cy="369332"/>
          </a:xfrm>
          <a:prstGeom prst="rect">
            <a:avLst/>
          </a:prstGeom>
          <a:noFill/>
        </p:spPr>
        <p:txBody>
          <a:bodyPr wrap="square" rtlCol="0">
            <a:spAutoFit/>
          </a:bodyPr>
          <a:lstStyle/>
          <a:p>
            <a:r>
              <a:rPr lang="es-MX" dirty="0" smtClean="0"/>
              <a:t>Un solo Universo</a:t>
            </a:r>
            <a:endParaRPr lang="es-MX" dirty="0"/>
          </a:p>
        </p:txBody>
      </p:sp>
      <p:sp>
        <p:nvSpPr>
          <p:cNvPr id="78" name="TextBox 77"/>
          <p:cNvSpPr txBox="1"/>
          <p:nvPr/>
        </p:nvSpPr>
        <p:spPr>
          <a:xfrm>
            <a:off x="3923928" y="2564905"/>
            <a:ext cx="1872208" cy="646331"/>
          </a:xfrm>
          <a:prstGeom prst="rect">
            <a:avLst/>
          </a:prstGeom>
          <a:noFill/>
        </p:spPr>
        <p:txBody>
          <a:bodyPr wrap="square" rtlCol="0">
            <a:spAutoFit/>
          </a:bodyPr>
          <a:lstStyle/>
          <a:p>
            <a:pPr algn="ctr"/>
            <a:r>
              <a:rPr lang="es-MX" dirty="0" smtClean="0"/>
              <a:t>Selección aleatoria</a:t>
            </a:r>
            <a:endParaRPr lang="es-MX" dirty="0"/>
          </a:p>
        </p:txBody>
      </p:sp>
      <p:sp>
        <p:nvSpPr>
          <p:cNvPr id="80" name="Bent Arrow 79"/>
          <p:cNvSpPr/>
          <p:nvPr/>
        </p:nvSpPr>
        <p:spPr>
          <a:xfrm rot="16200000" flipH="1">
            <a:off x="2663788" y="1160749"/>
            <a:ext cx="936104" cy="1152128"/>
          </a:xfrm>
          <a:prstGeom prst="ben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solidFill>
                <a:schemeClr val="tx1"/>
              </a:solidFill>
            </a:endParaRPr>
          </a:p>
        </p:txBody>
      </p:sp>
      <p:sp>
        <p:nvSpPr>
          <p:cNvPr id="81" name="Bent Arrow 80"/>
          <p:cNvSpPr/>
          <p:nvPr/>
        </p:nvSpPr>
        <p:spPr>
          <a:xfrm rot="5400000">
            <a:off x="6120172" y="1160748"/>
            <a:ext cx="936104" cy="1152128"/>
          </a:xfrm>
          <a:prstGeom prst="bent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solidFill>
                <a:schemeClr val="tx1"/>
              </a:solidFill>
            </a:endParaRPr>
          </a:p>
        </p:txBody>
      </p:sp>
      <p:sp>
        <p:nvSpPr>
          <p:cNvPr id="82" name="TextBox 81"/>
          <p:cNvSpPr txBox="1"/>
          <p:nvPr/>
        </p:nvSpPr>
        <p:spPr>
          <a:xfrm>
            <a:off x="1979712" y="3356992"/>
            <a:ext cx="1368152" cy="369332"/>
          </a:xfrm>
          <a:prstGeom prst="rect">
            <a:avLst/>
          </a:prstGeom>
          <a:noFill/>
        </p:spPr>
        <p:txBody>
          <a:bodyPr wrap="square" rtlCol="0">
            <a:spAutoFit/>
          </a:bodyPr>
          <a:lstStyle/>
          <a:p>
            <a:r>
              <a:rPr lang="es-MX" dirty="0" smtClean="0"/>
              <a:t>Control</a:t>
            </a:r>
            <a:endParaRPr lang="es-MX" dirty="0"/>
          </a:p>
        </p:txBody>
      </p:sp>
      <p:sp>
        <p:nvSpPr>
          <p:cNvPr id="84" name="TextBox 83"/>
          <p:cNvSpPr txBox="1"/>
          <p:nvPr/>
        </p:nvSpPr>
        <p:spPr>
          <a:xfrm>
            <a:off x="6444208" y="3284984"/>
            <a:ext cx="1728192" cy="369332"/>
          </a:xfrm>
          <a:prstGeom prst="rect">
            <a:avLst/>
          </a:prstGeom>
          <a:noFill/>
        </p:spPr>
        <p:txBody>
          <a:bodyPr wrap="square" rtlCol="0">
            <a:spAutoFit/>
          </a:bodyPr>
          <a:lstStyle/>
          <a:p>
            <a:r>
              <a:rPr lang="es-MX" dirty="0" smtClean="0"/>
              <a:t>Tratamiento</a:t>
            </a:r>
            <a:endParaRPr lang="es-MX" dirty="0"/>
          </a:p>
        </p:txBody>
      </p:sp>
      <p:sp>
        <p:nvSpPr>
          <p:cNvPr id="85" name="TextBox 84"/>
          <p:cNvSpPr txBox="1"/>
          <p:nvPr/>
        </p:nvSpPr>
        <p:spPr>
          <a:xfrm>
            <a:off x="2915816" y="4067780"/>
            <a:ext cx="4320480" cy="369332"/>
          </a:xfrm>
          <a:prstGeom prst="rect">
            <a:avLst/>
          </a:prstGeom>
          <a:noFill/>
        </p:spPr>
        <p:txBody>
          <a:bodyPr wrap="square" rtlCol="0">
            <a:spAutoFit/>
          </a:bodyPr>
          <a:lstStyle/>
          <a:p>
            <a:pPr algn="ctr"/>
            <a:r>
              <a:rPr lang="es-MX" b="1" dirty="0" smtClean="0"/>
              <a:t>APLICACIÓN DEL PROGRAMA</a:t>
            </a:r>
            <a:endParaRPr lang="es-MX" b="1" dirty="0"/>
          </a:p>
        </p:txBody>
      </p:sp>
      <p:sp>
        <p:nvSpPr>
          <p:cNvPr id="86" name="TextBox 85"/>
          <p:cNvSpPr txBox="1"/>
          <p:nvPr/>
        </p:nvSpPr>
        <p:spPr>
          <a:xfrm>
            <a:off x="1763688" y="5661248"/>
            <a:ext cx="1656184" cy="646331"/>
          </a:xfrm>
          <a:prstGeom prst="rect">
            <a:avLst/>
          </a:prstGeom>
          <a:noFill/>
        </p:spPr>
        <p:txBody>
          <a:bodyPr wrap="square" rtlCol="0">
            <a:spAutoFit/>
          </a:bodyPr>
          <a:lstStyle/>
          <a:p>
            <a:r>
              <a:rPr lang="es-MX" dirty="0" smtClean="0"/>
              <a:t>Control: </a:t>
            </a:r>
            <a:r>
              <a:rPr lang="es-MX" b="1" dirty="0" smtClean="0"/>
              <a:t>SIN </a:t>
            </a:r>
            <a:r>
              <a:rPr lang="es-MX" dirty="0" smtClean="0"/>
              <a:t>Programa</a:t>
            </a:r>
            <a:endParaRPr lang="es-MX" dirty="0"/>
          </a:p>
        </p:txBody>
      </p:sp>
      <p:sp>
        <p:nvSpPr>
          <p:cNvPr id="87" name="TextBox 86"/>
          <p:cNvSpPr txBox="1"/>
          <p:nvPr/>
        </p:nvSpPr>
        <p:spPr>
          <a:xfrm>
            <a:off x="6444208" y="5661248"/>
            <a:ext cx="1872208" cy="646331"/>
          </a:xfrm>
          <a:prstGeom prst="rect">
            <a:avLst/>
          </a:prstGeom>
          <a:noFill/>
        </p:spPr>
        <p:txBody>
          <a:bodyPr wrap="square" rtlCol="0">
            <a:spAutoFit/>
          </a:bodyPr>
          <a:lstStyle/>
          <a:p>
            <a:r>
              <a:rPr lang="es-MX" dirty="0" smtClean="0"/>
              <a:t>Tratamiento: </a:t>
            </a:r>
            <a:r>
              <a:rPr lang="es-MX" b="1" dirty="0" smtClean="0"/>
              <a:t>CON</a:t>
            </a:r>
            <a:r>
              <a:rPr lang="es-MX" dirty="0" smtClean="0"/>
              <a:t> Programa</a:t>
            </a:r>
            <a:endParaRPr lang="es-MX" dirty="0"/>
          </a:p>
        </p:txBody>
      </p:sp>
      <p:sp>
        <p:nvSpPr>
          <p:cNvPr id="88" name="TextBox 87"/>
          <p:cNvSpPr txBox="1"/>
          <p:nvPr/>
        </p:nvSpPr>
        <p:spPr>
          <a:xfrm>
            <a:off x="3491880" y="5661248"/>
            <a:ext cx="2880320" cy="648072"/>
          </a:xfrm>
          <a:prstGeom prst="rect">
            <a:avLst/>
          </a:prstGeom>
          <a:noFill/>
        </p:spPr>
        <p:txBody>
          <a:bodyPr wrap="square" rtlCol="0">
            <a:spAutoFit/>
          </a:bodyPr>
          <a:lstStyle/>
          <a:p>
            <a:pPr algn="ctr"/>
            <a:r>
              <a:rPr lang="es-MX" b="1" dirty="0" smtClean="0"/>
              <a:t>ANÁLISIS DE DIFERENCIAS</a:t>
            </a:r>
            <a:endParaRPr lang="es-MX" b="1"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4"/>
          <p:cNvSpPr>
            <a:spLocks noGrp="1"/>
          </p:cNvSpPr>
          <p:nvPr>
            <p:ph type="sldNum" sz="quarter" idx="11"/>
          </p:nvPr>
        </p:nvSpPr>
        <p:spPr>
          <a:xfrm>
            <a:off x="6553200" y="6248400"/>
            <a:ext cx="2133600" cy="457200"/>
          </a:xfrm>
          <a:noFill/>
        </p:spPr>
        <p:txBody>
          <a:bodyPr/>
          <a:lstStyle/>
          <a:p>
            <a:fld id="{E0A5F1AF-17F2-4D7D-BF40-DE00F6A6375B}" type="slidenum">
              <a:rPr lang="en-US" smtClean="0"/>
              <a:pPr/>
              <a:t>16</a:t>
            </a:fld>
            <a:endParaRPr lang="en-US" dirty="0" smtClean="0"/>
          </a:p>
        </p:txBody>
      </p:sp>
      <p:sp>
        <p:nvSpPr>
          <p:cNvPr id="45059" name="Rectangle 2"/>
          <p:cNvSpPr>
            <a:spLocks noGrp="1" noChangeArrowheads="1"/>
          </p:cNvSpPr>
          <p:nvPr>
            <p:ph type="title"/>
          </p:nvPr>
        </p:nvSpPr>
        <p:spPr>
          <a:xfrm>
            <a:off x="179512" y="116632"/>
            <a:ext cx="8458200" cy="535533"/>
          </a:xfrm>
        </p:spPr>
        <p:txBody>
          <a:bodyPr>
            <a:normAutofit/>
          </a:bodyPr>
          <a:lstStyle/>
          <a:p>
            <a:pPr eaLnBrk="1" hangingPunct="1"/>
            <a:r>
              <a:rPr lang="es-MX" sz="3200" dirty="0" smtClean="0">
                <a:latin typeface="Calibri" pitchFamily="34" charset="0"/>
              </a:rPr>
              <a:t>Diferencias en Diferencias</a:t>
            </a:r>
          </a:p>
        </p:txBody>
      </p:sp>
      <p:sp>
        <p:nvSpPr>
          <p:cNvPr id="45060" name="Rectangle 3"/>
          <p:cNvSpPr>
            <a:spLocks noGrp="1" noChangeArrowheads="1"/>
          </p:cNvSpPr>
          <p:nvPr>
            <p:ph type="body" idx="1"/>
          </p:nvPr>
        </p:nvSpPr>
        <p:spPr>
          <a:xfrm>
            <a:off x="197421" y="1298575"/>
            <a:ext cx="8695059" cy="2585323"/>
          </a:xfrm>
        </p:spPr>
        <p:txBody>
          <a:bodyPr/>
          <a:lstStyle/>
          <a:p>
            <a:pPr eaLnBrk="1" hangingPunct="1"/>
            <a:r>
              <a:rPr lang="es-MX" sz="2400" dirty="0" smtClean="0">
                <a:latin typeface="Calibri" pitchFamily="34" charset="0"/>
              </a:rPr>
              <a:t>Comparar cambios en los resultados entre el grupo de tratamiento y  el grupo de control (contra-factuales)</a:t>
            </a:r>
          </a:p>
          <a:p>
            <a:pPr eaLnBrk="1" hangingPunct="1"/>
            <a:endParaRPr lang="es-MX" sz="2400" dirty="0" smtClean="0">
              <a:latin typeface="Calibri" pitchFamily="34" charset="0"/>
            </a:endParaRPr>
          </a:p>
          <a:p>
            <a:pPr eaLnBrk="1" hangingPunct="1"/>
            <a:r>
              <a:rPr lang="es-MX" sz="2400" dirty="0" smtClean="0">
                <a:latin typeface="Calibri" pitchFamily="34" charset="0"/>
              </a:rPr>
              <a:t>El impacto es la diferencia en el cambio de los resultados.</a:t>
            </a:r>
          </a:p>
          <a:p>
            <a:pPr lvl="1" eaLnBrk="1" hangingPunct="1"/>
            <a:endParaRPr lang="es-MX" sz="2400" dirty="0" smtClean="0">
              <a:latin typeface="Calibri" pitchFamily="34" charset="0"/>
            </a:endParaRPr>
          </a:p>
          <a:p>
            <a:pPr eaLnBrk="1" hangingPunct="1"/>
            <a:r>
              <a:rPr lang="es-MX" sz="2400" dirty="0" smtClean="0">
                <a:latin typeface="Calibri" pitchFamily="34" charset="0"/>
              </a:rPr>
              <a:t>Impacto = (Y</a:t>
            </a:r>
            <a:r>
              <a:rPr lang="es-MX" sz="2400" baseline="-25000" dirty="0" smtClean="0">
                <a:latin typeface="Calibri" pitchFamily="34" charset="0"/>
              </a:rPr>
              <a:t>t1</a:t>
            </a:r>
            <a:r>
              <a:rPr lang="es-MX" sz="2400" dirty="0" smtClean="0">
                <a:latin typeface="Calibri" pitchFamily="34" charset="0"/>
              </a:rPr>
              <a:t>-Y</a:t>
            </a:r>
            <a:r>
              <a:rPr lang="es-MX" sz="2400" baseline="-25000" dirty="0" smtClean="0">
                <a:latin typeface="Calibri" pitchFamily="34" charset="0"/>
              </a:rPr>
              <a:t>t0</a:t>
            </a:r>
            <a:r>
              <a:rPr lang="es-MX" sz="2400" dirty="0" smtClean="0">
                <a:latin typeface="Calibri" pitchFamily="34" charset="0"/>
              </a:rPr>
              <a:t>) - (Y</a:t>
            </a:r>
            <a:r>
              <a:rPr lang="es-MX" sz="2400" baseline="-25000" dirty="0" smtClean="0">
                <a:latin typeface="Calibri" pitchFamily="34" charset="0"/>
              </a:rPr>
              <a:t>c1</a:t>
            </a:r>
            <a:r>
              <a:rPr lang="es-MX" sz="2400" dirty="0" smtClean="0">
                <a:latin typeface="Calibri" pitchFamily="34" charset="0"/>
              </a:rPr>
              <a:t>-Y</a:t>
            </a:r>
            <a:r>
              <a:rPr lang="es-MX" sz="2400" baseline="-25000" dirty="0" smtClean="0">
                <a:latin typeface="Calibri" pitchFamily="34" charset="0"/>
              </a:rPr>
              <a:t>c0</a:t>
            </a:r>
            <a:r>
              <a:rPr lang="es-MX" sz="2400" dirty="0" smtClean="0">
                <a:latin typeface="Calibri" pitchFamily="34" charset="0"/>
              </a:rPr>
              <a:t>) </a:t>
            </a:r>
          </a:p>
          <a:p>
            <a:pPr eaLnBrk="1" hangingPunct="1">
              <a:buNone/>
            </a:pPr>
            <a:endParaRPr lang="es-MX" sz="2400" dirty="0" smtClean="0">
              <a:latin typeface="Calibri" pitchFamily="34"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Number Placeholder 3"/>
          <p:cNvSpPr>
            <a:spLocks noGrp="1"/>
          </p:cNvSpPr>
          <p:nvPr>
            <p:ph type="sldNum" sz="quarter" idx="11"/>
          </p:nvPr>
        </p:nvSpPr>
        <p:spPr>
          <a:xfrm>
            <a:off x="6553200" y="6248400"/>
            <a:ext cx="2133600" cy="457200"/>
          </a:xfrm>
          <a:noFill/>
        </p:spPr>
        <p:txBody>
          <a:bodyPr/>
          <a:lstStyle/>
          <a:p>
            <a:fld id="{172D39C6-1D36-40EA-A660-F5C0BA85972B}" type="slidenum">
              <a:rPr lang="en-US" smtClean="0"/>
              <a:pPr/>
              <a:t>17</a:t>
            </a:fld>
            <a:endParaRPr lang="en-US" dirty="0" smtClean="0"/>
          </a:p>
        </p:txBody>
      </p:sp>
      <p:sp>
        <p:nvSpPr>
          <p:cNvPr id="508930" name="Line 2"/>
          <p:cNvSpPr>
            <a:spLocks noChangeShapeType="1"/>
          </p:cNvSpPr>
          <p:nvPr/>
        </p:nvSpPr>
        <p:spPr bwMode="auto">
          <a:xfrm flipV="1">
            <a:off x="4724400" y="1447800"/>
            <a:ext cx="2286000" cy="1371600"/>
          </a:xfrm>
          <a:prstGeom prst="line">
            <a:avLst/>
          </a:prstGeom>
          <a:noFill/>
          <a:ln w="38100">
            <a:solidFill>
              <a:schemeClr val="tx1"/>
            </a:solidFill>
            <a:round/>
            <a:headEnd/>
            <a:tailEnd/>
          </a:ln>
        </p:spPr>
        <p:txBody>
          <a:bodyPr/>
          <a:lstStyle/>
          <a:p>
            <a:endParaRPr lang="es-ES" dirty="0"/>
          </a:p>
        </p:txBody>
      </p:sp>
      <p:grpSp>
        <p:nvGrpSpPr>
          <p:cNvPr id="2" name="Group 3"/>
          <p:cNvGrpSpPr>
            <a:grpSpLocks/>
          </p:cNvGrpSpPr>
          <p:nvPr/>
        </p:nvGrpSpPr>
        <p:grpSpPr bwMode="auto">
          <a:xfrm>
            <a:off x="609601" y="0"/>
            <a:ext cx="8305801" cy="6465888"/>
            <a:chOff x="192" y="0"/>
            <a:chExt cx="5232" cy="4073"/>
          </a:xfrm>
        </p:grpSpPr>
        <p:grpSp>
          <p:nvGrpSpPr>
            <p:cNvPr id="3" name="Group 4"/>
            <p:cNvGrpSpPr>
              <a:grpSpLocks/>
            </p:cNvGrpSpPr>
            <p:nvPr/>
          </p:nvGrpSpPr>
          <p:grpSpPr bwMode="auto">
            <a:xfrm>
              <a:off x="720" y="288"/>
              <a:ext cx="4704" cy="3785"/>
              <a:chOff x="624" y="432"/>
              <a:chExt cx="4704" cy="3785"/>
            </a:xfrm>
          </p:grpSpPr>
          <p:sp>
            <p:nvSpPr>
              <p:cNvPr id="46102" name="Line 5"/>
              <p:cNvSpPr>
                <a:spLocks noChangeShapeType="1"/>
              </p:cNvSpPr>
              <p:nvPr/>
            </p:nvSpPr>
            <p:spPr bwMode="auto">
              <a:xfrm>
                <a:off x="624" y="432"/>
                <a:ext cx="0" cy="3552"/>
              </a:xfrm>
              <a:prstGeom prst="line">
                <a:avLst/>
              </a:prstGeom>
              <a:noFill/>
              <a:ln w="38100">
                <a:solidFill>
                  <a:schemeClr val="tx1"/>
                </a:solidFill>
                <a:round/>
                <a:headEnd/>
                <a:tailEnd/>
              </a:ln>
            </p:spPr>
            <p:txBody>
              <a:bodyPr/>
              <a:lstStyle/>
              <a:p>
                <a:endParaRPr lang="es-ES" dirty="0"/>
              </a:p>
            </p:txBody>
          </p:sp>
          <p:sp>
            <p:nvSpPr>
              <p:cNvPr id="46103" name="Line 6"/>
              <p:cNvSpPr>
                <a:spLocks noChangeShapeType="1"/>
              </p:cNvSpPr>
              <p:nvPr/>
            </p:nvSpPr>
            <p:spPr bwMode="auto">
              <a:xfrm>
                <a:off x="624" y="3984"/>
                <a:ext cx="4128" cy="0"/>
              </a:xfrm>
              <a:prstGeom prst="line">
                <a:avLst/>
              </a:prstGeom>
              <a:noFill/>
              <a:ln w="38100">
                <a:solidFill>
                  <a:schemeClr val="tx1"/>
                </a:solidFill>
                <a:round/>
                <a:headEnd/>
                <a:tailEnd/>
              </a:ln>
            </p:spPr>
            <p:txBody>
              <a:bodyPr/>
              <a:lstStyle/>
              <a:p>
                <a:endParaRPr lang="es-ES" dirty="0"/>
              </a:p>
            </p:txBody>
          </p:sp>
          <p:sp>
            <p:nvSpPr>
              <p:cNvPr id="46104" name="Line 7"/>
              <p:cNvSpPr>
                <a:spLocks noChangeShapeType="1"/>
              </p:cNvSpPr>
              <p:nvPr/>
            </p:nvSpPr>
            <p:spPr bwMode="auto">
              <a:xfrm flipV="1">
                <a:off x="624" y="1920"/>
                <a:ext cx="2064" cy="624"/>
              </a:xfrm>
              <a:prstGeom prst="line">
                <a:avLst/>
              </a:prstGeom>
              <a:noFill/>
              <a:ln w="38100">
                <a:solidFill>
                  <a:schemeClr val="tx1"/>
                </a:solidFill>
                <a:round/>
                <a:headEnd/>
                <a:tailEnd/>
              </a:ln>
            </p:spPr>
            <p:txBody>
              <a:bodyPr/>
              <a:lstStyle/>
              <a:p>
                <a:endParaRPr lang="es-ES" dirty="0"/>
              </a:p>
            </p:txBody>
          </p:sp>
          <p:sp>
            <p:nvSpPr>
              <p:cNvPr id="46105" name="Line 8"/>
              <p:cNvSpPr>
                <a:spLocks noChangeShapeType="1"/>
              </p:cNvSpPr>
              <p:nvPr/>
            </p:nvSpPr>
            <p:spPr bwMode="auto">
              <a:xfrm flipV="1">
                <a:off x="624" y="1776"/>
                <a:ext cx="3648" cy="1104"/>
              </a:xfrm>
              <a:prstGeom prst="line">
                <a:avLst/>
              </a:prstGeom>
              <a:noFill/>
              <a:ln w="28575">
                <a:solidFill>
                  <a:schemeClr val="tx1"/>
                </a:solidFill>
                <a:round/>
                <a:headEnd/>
                <a:tailEnd/>
              </a:ln>
            </p:spPr>
            <p:txBody>
              <a:bodyPr/>
              <a:lstStyle/>
              <a:p>
                <a:endParaRPr lang="es-ES" dirty="0"/>
              </a:p>
            </p:txBody>
          </p:sp>
          <p:sp>
            <p:nvSpPr>
              <p:cNvPr id="46106" name="Line 9"/>
              <p:cNvSpPr>
                <a:spLocks noChangeShapeType="1"/>
              </p:cNvSpPr>
              <p:nvPr/>
            </p:nvSpPr>
            <p:spPr bwMode="auto">
              <a:xfrm>
                <a:off x="2688" y="1008"/>
                <a:ext cx="0" cy="2976"/>
              </a:xfrm>
              <a:prstGeom prst="line">
                <a:avLst/>
              </a:prstGeom>
              <a:noFill/>
              <a:ln w="9525">
                <a:solidFill>
                  <a:schemeClr val="tx1"/>
                </a:solidFill>
                <a:round/>
                <a:headEnd/>
                <a:tailEnd/>
              </a:ln>
            </p:spPr>
            <p:txBody>
              <a:bodyPr/>
              <a:lstStyle/>
              <a:p>
                <a:endParaRPr lang="es-ES" dirty="0"/>
              </a:p>
            </p:txBody>
          </p:sp>
          <p:sp>
            <p:nvSpPr>
              <p:cNvPr id="46107" name="Line 10"/>
              <p:cNvSpPr>
                <a:spLocks noChangeShapeType="1"/>
              </p:cNvSpPr>
              <p:nvPr/>
            </p:nvSpPr>
            <p:spPr bwMode="auto">
              <a:xfrm flipV="1">
                <a:off x="2688" y="1488"/>
                <a:ext cx="1440" cy="432"/>
              </a:xfrm>
              <a:prstGeom prst="line">
                <a:avLst/>
              </a:prstGeom>
              <a:noFill/>
              <a:ln w="9525">
                <a:solidFill>
                  <a:schemeClr val="tx1"/>
                </a:solidFill>
                <a:prstDash val="lgDashDotDot"/>
                <a:round/>
                <a:headEnd/>
                <a:tailEnd/>
              </a:ln>
            </p:spPr>
            <p:txBody>
              <a:bodyPr/>
              <a:lstStyle/>
              <a:p>
                <a:endParaRPr lang="es-ES" dirty="0"/>
              </a:p>
            </p:txBody>
          </p:sp>
          <p:sp>
            <p:nvSpPr>
              <p:cNvPr id="46108" name="Text Box 11"/>
              <p:cNvSpPr txBox="1">
                <a:spLocks noChangeArrowheads="1"/>
              </p:cNvSpPr>
              <p:nvPr/>
            </p:nvSpPr>
            <p:spPr bwMode="auto">
              <a:xfrm>
                <a:off x="4704" y="3849"/>
                <a:ext cx="624" cy="233"/>
              </a:xfrm>
              <a:prstGeom prst="rect">
                <a:avLst/>
              </a:prstGeom>
              <a:noFill/>
              <a:ln w="9525">
                <a:noFill/>
                <a:miter lim="800000"/>
                <a:headEnd/>
                <a:tailEnd/>
              </a:ln>
            </p:spPr>
            <p:txBody>
              <a:bodyPr>
                <a:spAutoFit/>
              </a:bodyPr>
              <a:lstStyle/>
              <a:p>
                <a:pPr>
                  <a:spcBef>
                    <a:spcPct val="50000"/>
                  </a:spcBef>
                </a:pPr>
                <a:r>
                  <a:rPr lang="en-US" b="0" dirty="0" smtClean="0">
                    <a:latin typeface="Arial" charset="0"/>
                  </a:rPr>
                  <a:t>Tiempo</a:t>
                </a:r>
                <a:endParaRPr lang="en-US" b="0" dirty="0">
                  <a:latin typeface="Arial" charset="0"/>
                </a:endParaRPr>
              </a:p>
            </p:txBody>
          </p:sp>
          <p:sp>
            <p:nvSpPr>
              <p:cNvPr id="46109" name="Text Box 12"/>
              <p:cNvSpPr txBox="1">
                <a:spLocks noChangeArrowheads="1"/>
              </p:cNvSpPr>
              <p:nvPr/>
            </p:nvSpPr>
            <p:spPr bwMode="auto">
              <a:xfrm>
                <a:off x="2448" y="3984"/>
                <a:ext cx="1008" cy="233"/>
              </a:xfrm>
              <a:prstGeom prst="rect">
                <a:avLst/>
              </a:prstGeom>
              <a:noFill/>
              <a:ln w="9525">
                <a:noFill/>
                <a:miter lim="800000"/>
                <a:headEnd/>
                <a:tailEnd/>
              </a:ln>
            </p:spPr>
            <p:txBody>
              <a:bodyPr>
                <a:spAutoFit/>
              </a:bodyPr>
              <a:lstStyle/>
              <a:p>
                <a:pPr>
                  <a:spcBef>
                    <a:spcPct val="50000"/>
                  </a:spcBef>
                </a:pPr>
                <a:r>
                  <a:rPr lang="en-US" b="0" dirty="0" smtClean="0"/>
                  <a:t>Tratamiento</a:t>
                </a:r>
                <a:endParaRPr lang="en-US" b="0" dirty="0"/>
              </a:p>
            </p:txBody>
          </p:sp>
        </p:grpSp>
        <p:sp>
          <p:nvSpPr>
            <p:cNvPr id="46101" name="Text Box 13"/>
            <p:cNvSpPr txBox="1">
              <a:spLocks noChangeArrowheads="1"/>
            </p:cNvSpPr>
            <p:nvPr/>
          </p:nvSpPr>
          <p:spPr bwMode="auto">
            <a:xfrm>
              <a:off x="192" y="0"/>
              <a:ext cx="954" cy="407"/>
            </a:xfrm>
            <a:prstGeom prst="rect">
              <a:avLst/>
            </a:prstGeom>
            <a:noFill/>
            <a:ln w="9525">
              <a:noFill/>
              <a:miter lim="800000"/>
              <a:headEnd/>
              <a:tailEnd/>
            </a:ln>
          </p:spPr>
          <p:txBody>
            <a:bodyPr wrap="square">
              <a:spAutoFit/>
            </a:bodyPr>
            <a:lstStyle/>
            <a:p>
              <a:pPr>
                <a:spcBef>
                  <a:spcPct val="50000"/>
                </a:spcBef>
              </a:pPr>
              <a:r>
                <a:rPr lang="en-US" b="0" dirty="0" smtClean="0"/>
                <a:t>Indicador de interés</a:t>
              </a:r>
              <a:endParaRPr lang="en-US" b="0" dirty="0"/>
            </a:p>
          </p:txBody>
        </p:sp>
      </p:grpSp>
      <p:sp>
        <p:nvSpPr>
          <p:cNvPr id="46085" name="Line 14"/>
          <p:cNvSpPr>
            <a:spLocks noChangeShapeType="1"/>
          </p:cNvSpPr>
          <p:nvPr/>
        </p:nvSpPr>
        <p:spPr bwMode="auto">
          <a:xfrm>
            <a:off x="2667000" y="2819400"/>
            <a:ext cx="152400" cy="457200"/>
          </a:xfrm>
          <a:prstGeom prst="line">
            <a:avLst/>
          </a:prstGeom>
          <a:noFill/>
          <a:ln w="9525">
            <a:solidFill>
              <a:schemeClr val="tx1"/>
            </a:solidFill>
            <a:round/>
            <a:headEnd/>
            <a:tailEnd type="triangle" w="med" len="med"/>
          </a:ln>
        </p:spPr>
        <p:txBody>
          <a:bodyPr/>
          <a:lstStyle/>
          <a:p>
            <a:endParaRPr lang="es-ES" dirty="0"/>
          </a:p>
        </p:txBody>
      </p:sp>
      <p:sp>
        <p:nvSpPr>
          <p:cNvPr id="46086" name="Text Box 15"/>
          <p:cNvSpPr txBox="1">
            <a:spLocks noChangeArrowheads="1"/>
          </p:cNvSpPr>
          <p:nvPr/>
        </p:nvSpPr>
        <p:spPr bwMode="auto">
          <a:xfrm>
            <a:off x="1905000" y="1981200"/>
            <a:ext cx="2286000" cy="646331"/>
          </a:xfrm>
          <a:prstGeom prst="rect">
            <a:avLst/>
          </a:prstGeom>
          <a:noFill/>
          <a:ln w="9525">
            <a:noFill/>
            <a:miter lim="800000"/>
            <a:headEnd/>
            <a:tailEnd/>
          </a:ln>
        </p:spPr>
        <p:txBody>
          <a:bodyPr>
            <a:spAutoFit/>
          </a:bodyPr>
          <a:lstStyle/>
          <a:p>
            <a:pPr>
              <a:spcBef>
                <a:spcPct val="50000"/>
              </a:spcBef>
            </a:pPr>
            <a:r>
              <a:rPr lang="en-US" b="0" dirty="0" smtClean="0">
                <a:latin typeface="Arial" charset="0"/>
              </a:rPr>
              <a:t>Grupo de Tratamiento </a:t>
            </a:r>
            <a:endParaRPr lang="en-US" b="0" dirty="0">
              <a:latin typeface="Arial" charset="0"/>
            </a:endParaRPr>
          </a:p>
        </p:txBody>
      </p:sp>
      <p:sp>
        <p:nvSpPr>
          <p:cNvPr id="46087" name="Line 16"/>
          <p:cNvSpPr>
            <a:spLocks noChangeShapeType="1"/>
          </p:cNvSpPr>
          <p:nvPr/>
        </p:nvSpPr>
        <p:spPr bwMode="auto">
          <a:xfrm flipH="1" flipV="1">
            <a:off x="2590800" y="3962400"/>
            <a:ext cx="457200" cy="685800"/>
          </a:xfrm>
          <a:prstGeom prst="line">
            <a:avLst/>
          </a:prstGeom>
          <a:noFill/>
          <a:ln w="9525">
            <a:solidFill>
              <a:schemeClr val="tx1"/>
            </a:solidFill>
            <a:round/>
            <a:headEnd/>
            <a:tailEnd type="triangle" w="med" len="med"/>
          </a:ln>
        </p:spPr>
        <p:txBody>
          <a:bodyPr/>
          <a:lstStyle/>
          <a:p>
            <a:endParaRPr lang="es-ES" dirty="0"/>
          </a:p>
        </p:txBody>
      </p:sp>
      <p:sp>
        <p:nvSpPr>
          <p:cNvPr id="46088" name="Text Box 17"/>
          <p:cNvSpPr txBox="1">
            <a:spLocks noChangeArrowheads="1"/>
          </p:cNvSpPr>
          <p:nvPr/>
        </p:nvSpPr>
        <p:spPr bwMode="auto">
          <a:xfrm>
            <a:off x="2133600" y="4648200"/>
            <a:ext cx="2743200" cy="369332"/>
          </a:xfrm>
          <a:prstGeom prst="rect">
            <a:avLst/>
          </a:prstGeom>
          <a:noFill/>
          <a:ln w="9525">
            <a:noFill/>
            <a:miter lim="800000"/>
            <a:headEnd/>
            <a:tailEnd/>
          </a:ln>
        </p:spPr>
        <p:txBody>
          <a:bodyPr>
            <a:spAutoFit/>
          </a:bodyPr>
          <a:lstStyle/>
          <a:p>
            <a:pPr>
              <a:spcBef>
                <a:spcPct val="50000"/>
              </a:spcBef>
            </a:pPr>
            <a:r>
              <a:rPr lang="en-US" b="0" dirty="0" smtClean="0"/>
              <a:t>Grupo de Control</a:t>
            </a:r>
            <a:endParaRPr lang="en-US" b="0" dirty="0"/>
          </a:p>
        </p:txBody>
      </p:sp>
      <p:grpSp>
        <p:nvGrpSpPr>
          <p:cNvPr id="4" name="Group 18"/>
          <p:cNvGrpSpPr>
            <a:grpSpLocks/>
          </p:cNvGrpSpPr>
          <p:nvPr/>
        </p:nvGrpSpPr>
        <p:grpSpPr bwMode="auto">
          <a:xfrm>
            <a:off x="6324600" y="1628775"/>
            <a:ext cx="2743200" cy="1077069"/>
            <a:chOff x="3456" y="1026"/>
            <a:chExt cx="2256" cy="852"/>
          </a:xfrm>
        </p:grpSpPr>
        <p:sp>
          <p:nvSpPr>
            <p:cNvPr id="46097" name="Line 19"/>
            <p:cNvSpPr>
              <a:spLocks noChangeShapeType="1"/>
            </p:cNvSpPr>
            <p:nvPr/>
          </p:nvSpPr>
          <p:spPr bwMode="auto">
            <a:xfrm>
              <a:off x="3456" y="1200"/>
              <a:ext cx="0" cy="384"/>
            </a:xfrm>
            <a:prstGeom prst="line">
              <a:avLst/>
            </a:prstGeom>
            <a:noFill/>
            <a:ln w="9525">
              <a:solidFill>
                <a:schemeClr val="tx1"/>
              </a:solidFill>
              <a:round/>
              <a:headEnd type="triangle" w="med" len="med"/>
              <a:tailEnd type="triangle" w="med" len="med"/>
            </a:ln>
          </p:spPr>
          <p:txBody>
            <a:bodyPr/>
            <a:lstStyle/>
            <a:p>
              <a:endParaRPr lang="es-ES" dirty="0"/>
            </a:p>
          </p:txBody>
        </p:sp>
        <p:sp>
          <p:nvSpPr>
            <p:cNvPr id="46098" name="Line 20"/>
            <p:cNvSpPr>
              <a:spLocks noChangeShapeType="1"/>
            </p:cNvSpPr>
            <p:nvPr/>
          </p:nvSpPr>
          <p:spPr bwMode="auto">
            <a:xfrm flipH="1">
              <a:off x="3504" y="1140"/>
              <a:ext cx="1176" cy="156"/>
            </a:xfrm>
            <a:prstGeom prst="line">
              <a:avLst/>
            </a:prstGeom>
            <a:noFill/>
            <a:ln w="9525">
              <a:solidFill>
                <a:schemeClr val="tx1"/>
              </a:solidFill>
              <a:round/>
              <a:headEnd/>
              <a:tailEnd type="triangle" w="med" len="med"/>
            </a:ln>
          </p:spPr>
          <p:txBody>
            <a:bodyPr/>
            <a:lstStyle/>
            <a:p>
              <a:endParaRPr lang="es-ES" dirty="0"/>
            </a:p>
          </p:txBody>
        </p:sp>
        <p:sp>
          <p:nvSpPr>
            <p:cNvPr id="46099" name="Text Box 21"/>
            <p:cNvSpPr txBox="1">
              <a:spLocks noChangeArrowheads="1"/>
            </p:cNvSpPr>
            <p:nvPr/>
          </p:nvSpPr>
          <p:spPr bwMode="auto">
            <a:xfrm>
              <a:off x="4680" y="1026"/>
              <a:ext cx="1032" cy="852"/>
            </a:xfrm>
            <a:prstGeom prst="rect">
              <a:avLst/>
            </a:prstGeom>
            <a:noFill/>
            <a:ln w="9525">
              <a:noFill/>
              <a:miter lim="800000"/>
              <a:headEnd/>
              <a:tailEnd/>
            </a:ln>
          </p:spPr>
          <p:txBody>
            <a:bodyPr wrap="square">
              <a:spAutoFit/>
            </a:bodyPr>
            <a:lstStyle/>
            <a:p>
              <a:pPr>
                <a:spcBef>
                  <a:spcPct val="50000"/>
                </a:spcBef>
              </a:pPr>
              <a:r>
                <a:rPr lang="en-US" sz="1600" dirty="0" smtClean="0"/>
                <a:t>Efecto Promedio del Programa</a:t>
              </a:r>
              <a:endParaRPr lang="en-US" sz="1600" b="0" dirty="0"/>
            </a:p>
          </p:txBody>
        </p:sp>
      </p:grpSp>
      <p:sp>
        <p:nvSpPr>
          <p:cNvPr id="46090" name="Line 33"/>
          <p:cNvSpPr>
            <a:spLocks noChangeShapeType="1"/>
          </p:cNvSpPr>
          <p:nvPr/>
        </p:nvSpPr>
        <p:spPr bwMode="auto">
          <a:xfrm>
            <a:off x="6324600" y="1371600"/>
            <a:ext cx="0" cy="4800600"/>
          </a:xfrm>
          <a:prstGeom prst="line">
            <a:avLst/>
          </a:prstGeom>
          <a:noFill/>
          <a:ln w="9525">
            <a:solidFill>
              <a:schemeClr val="tx1"/>
            </a:solidFill>
            <a:prstDash val="dash"/>
            <a:round/>
            <a:headEnd/>
            <a:tailEnd/>
          </a:ln>
        </p:spPr>
        <p:txBody>
          <a:bodyPr/>
          <a:lstStyle/>
          <a:p>
            <a:endParaRPr lang="es-ES" dirty="0"/>
          </a:p>
        </p:txBody>
      </p:sp>
      <p:sp>
        <p:nvSpPr>
          <p:cNvPr id="46091" name="Text Box 34"/>
          <p:cNvSpPr txBox="1">
            <a:spLocks noChangeArrowheads="1"/>
          </p:cNvSpPr>
          <p:nvPr/>
        </p:nvSpPr>
        <p:spPr bwMode="auto">
          <a:xfrm>
            <a:off x="6019800" y="1600200"/>
            <a:ext cx="228600" cy="366713"/>
          </a:xfrm>
          <a:prstGeom prst="rect">
            <a:avLst/>
          </a:prstGeom>
          <a:noFill/>
          <a:ln w="9525">
            <a:noFill/>
            <a:miter lim="800000"/>
            <a:headEnd/>
            <a:tailEnd/>
          </a:ln>
        </p:spPr>
        <p:txBody>
          <a:bodyPr>
            <a:spAutoFit/>
          </a:bodyPr>
          <a:lstStyle/>
          <a:p>
            <a:pPr>
              <a:spcBef>
                <a:spcPct val="50000"/>
              </a:spcBef>
            </a:pPr>
            <a:endParaRPr lang="es-MX" b="0" dirty="0"/>
          </a:p>
        </p:txBody>
      </p:sp>
      <p:sp>
        <p:nvSpPr>
          <p:cNvPr id="46092" name="Text Box 35"/>
          <p:cNvSpPr txBox="1">
            <a:spLocks noChangeArrowheads="1"/>
          </p:cNvSpPr>
          <p:nvPr/>
        </p:nvSpPr>
        <p:spPr bwMode="auto">
          <a:xfrm>
            <a:off x="6156176" y="1916832"/>
            <a:ext cx="228600" cy="366713"/>
          </a:xfrm>
          <a:prstGeom prst="rect">
            <a:avLst/>
          </a:prstGeom>
          <a:noFill/>
          <a:ln w="9525">
            <a:noFill/>
            <a:miter lim="800000"/>
            <a:headEnd/>
            <a:tailEnd/>
          </a:ln>
        </p:spPr>
        <p:txBody>
          <a:bodyPr>
            <a:spAutoFit/>
          </a:bodyPr>
          <a:lstStyle/>
          <a:p>
            <a:pPr>
              <a:spcBef>
                <a:spcPct val="50000"/>
              </a:spcBef>
            </a:pPr>
            <a:endParaRPr lang="es-MX" b="1"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sp>
        <p:nvSpPr>
          <p:cNvPr id="46093" name="Text Box 36"/>
          <p:cNvSpPr txBox="1">
            <a:spLocks noChangeArrowheads="1"/>
          </p:cNvSpPr>
          <p:nvPr/>
        </p:nvSpPr>
        <p:spPr bwMode="auto">
          <a:xfrm>
            <a:off x="6019800" y="1524000"/>
            <a:ext cx="228600" cy="366713"/>
          </a:xfrm>
          <a:prstGeom prst="rect">
            <a:avLst/>
          </a:prstGeom>
          <a:noFill/>
          <a:ln w="9525">
            <a:noFill/>
            <a:miter lim="800000"/>
            <a:headEnd/>
            <a:tailEnd/>
          </a:ln>
        </p:spPr>
        <p:txBody>
          <a:bodyPr>
            <a:spAutoFit/>
          </a:bodyPr>
          <a:lstStyle/>
          <a:p>
            <a:pPr>
              <a:spcBef>
                <a:spcPct val="50000"/>
              </a:spcBef>
            </a:pPr>
            <a:r>
              <a:rPr lang="en-US" b="0" dirty="0"/>
              <a:t>B</a:t>
            </a:r>
          </a:p>
        </p:txBody>
      </p:sp>
      <p:sp>
        <p:nvSpPr>
          <p:cNvPr id="46094" name="Text Box 37"/>
          <p:cNvSpPr txBox="1">
            <a:spLocks noChangeArrowheads="1"/>
          </p:cNvSpPr>
          <p:nvPr/>
        </p:nvSpPr>
        <p:spPr bwMode="auto">
          <a:xfrm>
            <a:off x="4343400" y="2438400"/>
            <a:ext cx="228600" cy="366713"/>
          </a:xfrm>
          <a:prstGeom prst="rect">
            <a:avLst/>
          </a:prstGeom>
          <a:noFill/>
          <a:ln w="9525">
            <a:noFill/>
            <a:miter lim="800000"/>
            <a:headEnd/>
            <a:tailEnd/>
          </a:ln>
        </p:spPr>
        <p:txBody>
          <a:bodyPr>
            <a:spAutoFit/>
          </a:bodyPr>
          <a:lstStyle/>
          <a:p>
            <a:pPr>
              <a:spcBef>
                <a:spcPct val="50000"/>
              </a:spcBef>
            </a:pPr>
            <a:r>
              <a:rPr lang="en-US" b="0" dirty="0"/>
              <a:t>A</a:t>
            </a:r>
          </a:p>
        </p:txBody>
      </p:sp>
      <p:sp>
        <p:nvSpPr>
          <p:cNvPr id="46095" name="Text Box 38"/>
          <p:cNvSpPr txBox="1">
            <a:spLocks noChangeArrowheads="1"/>
          </p:cNvSpPr>
          <p:nvPr/>
        </p:nvSpPr>
        <p:spPr bwMode="auto">
          <a:xfrm>
            <a:off x="6019800" y="2971800"/>
            <a:ext cx="228600" cy="366713"/>
          </a:xfrm>
          <a:prstGeom prst="rect">
            <a:avLst/>
          </a:prstGeom>
          <a:noFill/>
          <a:ln w="9525">
            <a:noFill/>
            <a:miter lim="800000"/>
            <a:headEnd/>
            <a:tailEnd/>
          </a:ln>
        </p:spPr>
        <p:txBody>
          <a:bodyPr>
            <a:spAutoFit/>
          </a:bodyPr>
          <a:lstStyle/>
          <a:p>
            <a:pPr>
              <a:spcBef>
                <a:spcPct val="50000"/>
              </a:spcBef>
            </a:pPr>
            <a:r>
              <a:rPr lang="en-US" b="0" dirty="0"/>
              <a:t>D</a:t>
            </a:r>
          </a:p>
        </p:txBody>
      </p:sp>
      <p:sp>
        <p:nvSpPr>
          <p:cNvPr id="46096" name="Text Box 39"/>
          <p:cNvSpPr txBox="1">
            <a:spLocks noChangeArrowheads="1"/>
          </p:cNvSpPr>
          <p:nvPr/>
        </p:nvSpPr>
        <p:spPr bwMode="auto">
          <a:xfrm>
            <a:off x="4419600" y="3505200"/>
            <a:ext cx="228600" cy="366713"/>
          </a:xfrm>
          <a:prstGeom prst="rect">
            <a:avLst/>
          </a:prstGeom>
          <a:noFill/>
          <a:ln w="9525">
            <a:noFill/>
            <a:miter lim="800000"/>
            <a:headEnd/>
            <a:tailEnd/>
          </a:ln>
        </p:spPr>
        <p:txBody>
          <a:bodyPr>
            <a:spAutoFit/>
          </a:bodyPr>
          <a:lstStyle/>
          <a:p>
            <a:pPr>
              <a:spcBef>
                <a:spcPct val="50000"/>
              </a:spcBef>
            </a:pPr>
            <a:r>
              <a:rPr lang="en-US" b="0" dirty="0"/>
              <a:t>C</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499"/>
                                          </p:stCondLst>
                                        </p:cTn>
                                        <p:tgtEl>
                                          <p:spTgt spid="50893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499"/>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893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38" y="116632"/>
            <a:ext cx="8793162" cy="492443"/>
          </a:xfrm>
        </p:spPr>
        <p:txBody>
          <a:bodyPr/>
          <a:lstStyle/>
          <a:p>
            <a:r>
              <a:rPr lang="es-MX" sz="3200" dirty="0" smtClean="0">
                <a:latin typeface="Calibri" pitchFamily="34" charset="0"/>
              </a:rPr>
              <a:t>Consideraciones del Método de aleatorización </a:t>
            </a:r>
            <a:endParaRPr lang="es-MX" sz="3200" dirty="0">
              <a:latin typeface="Calibri" pitchFamily="34" charset="0"/>
            </a:endParaRPr>
          </a:p>
        </p:txBody>
      </p:sp>
      <p:sp>
        <p:nvSpPr>
          <p:cNvPr id="3" name="Content Placeholder 2"/>
          <p:cNvSpPr>
            <a:spLocks noGrp="1"/>
          </p:cNvSpPr>
          <p:nvPr>
            <p:ph idx="1"/>
          </p:nvPr>
        </p:nvSpPr>
        <p:spPr>
          <a:xfrm>
            <a:off x="107504" y="980728"/>
            <a:ext cx="8793162" cy="5909310"/>
          </a:xfrm>
        </p:spPr>
        <p:txBody>
          <a:bodyPr/>
          <a:lstStyle/>
          <a:p>
            <a:r>
              <a:rPr lang="es-MX" sz="2400" b="1" dirty="0" smtClean="0">
                <a:latin typeface="Calibri" pitchFamily="34" charset="0"/>
              </a:rPr>
              <a:t>Validez interna</a:t>
            </a:r>
          </a:p>
          <a:p>
            <a:pPr>
              <a:buNone/>
            </a:pPr>
            <a:r>
              <a:rPr lang="es-MX" sz="2400" dirty="0" smtClean="0">
                <a:latin typeface="Calibri" pitchFamily="34" charset="0"/>
              </a:rPr>
              <a:t>	El diseño de evaluación debe tener consistencia interna. El carácter aleatorio entre grupos de control y tratamiento debe respetarse durante todo el periodo de la evaluación. </a:t>
            </a:r>
          </a:p>
          <a:p>
            <a:pPr>
              <a:buNone/>
            </a:pPr>
            <a:r>
              <a:rPr lang="es-MX" sz="2400" dirty="0" smtClean="0">
                <a:latin typeface="Calibri" pitchFamily="34" charset="0"/>
              </a:rPr>
              <a:t>	</a:t>
            </a:r>
          </a:p>
          <a:p>
            <a:pPr>
              <a:buNone/>
            </a:pPr>
            <a:r>
              <a:rPr lang="es-MX" sz="2400" dirty="0" smtClean="0">
                <a:latin typeface="Calibri" pitchFamily="34" charset="0"/>
              </a:rPr>
              <a:t>	Falla cuando se da una pérdida de controles y tratamiento a lo l	argo del tiempo.</a:t>
            </a:r>
          </a:p>
          <a:p>
            <a:pPr>
              <a:buNone/>
            </a:pPr>
            <a:r>
              <a:rPr lang="es-MX" sz="2400" dirty="0" smtClean="0">
                <a:latin typeface="Calibri" pitchFamily="34" charset="0"/>
              </a:rPr>
              <a:t> 	</a:t>
            </a:r>
          </a:p>
          <a:p>
            <a:pPr>
              <a:buNone/>
            </a:pPr>
            <a:r>
              <a:rPr lang="es-MX" sz="2400" dirty="0" smtClean="0">
                <a:latin typeface="Calibri" pitchFamily="34" charset="0"/>
              </a:rPr>
              <a:t>	Posibles causas: migración.; falta de compromiso de las autoridades de respetar el diseño.</a:t>
            </a:r>
          </a:p>
          <a:p>
            <a:endParaRPr lang="es-MX" sz="2400" dirty="0" smtClean="0">
              <a:latin typeface="Calibri" pitchFamily="34" charset="0"/>
            </a:endParaRPr>
          </a:p>
          <a:p>
            <a:r>
              <a:rPr lang="es-MX" sz="2400" b="1" dirty="0" smtClean="0">
                <a:latin typeface="Calibri" pitchFamily="34" charset="0"/>
              </a:rPr>
              <a:t>Validez externa</a:t>
            </a:r>
          </a:p>
          <a:p>
            <a:pPr>
              <a:buNone/>
            </a:pPr>
            <a:r>
              <a:rPr lang="es-MX" sz="2400" dirty="0" smtClean="0">
                <a:latin typeface="Calibri" pitchFamily="34" charset="0"/>
              </a:rPr>
              <a:t>	Las características de la muestra que conforma los grupos de control y tratamiento debe ser representativa de las características de la población donde se implantará el Programa.</a:t>
            </a:r>
          </a:p>
          <a:p>
            <a:endParaRPr lang="es-MX" sz="2400" dirty="0">
              <a:latin typeface="Calibri"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122238" y="44624"/>
            <a:ext cx="8793162" cy="492443"/>
          </a:xfrm>
          <a:prstGeom prst="rect">
            <a:avLst/>
          </a:prstGeom>
        </p:spPr>
        <p:txBody>
          <a:bodyPr/>
          <a:lstStyle/>
          <a:p>
            <a:pPr marL="0" marR="0" lvl="0" indent="0" algn="l" defTabSz="912813" rtl="0" eaLnBrk="1" fontAlgn="base" latinLnBrk="0" hangingPunct="1">
              <a:lnSpc>
                <a:spcPct val="100000"/>
              </a:lnSpc>
              <a:spcBef>
                <a:spcPct val="0"/>
              </a:spcBef>
              <a:spcAft>
                <a:spcPct val="0"/>
              </a:spcAft>
              <a:buClrTx/>
              <a:buSzTx/>
              <a:buFontTx/>
              <a:buNone/>
              <a:tabLst/>
              <a:defRPr/>
            </a:pPr>
            <a:r>
              <a:rPr kumimoji="0" lang="es-ES_tradnl" sz="3200" b="1" i="0" u="none" strike="noStrike" kern="0" cap="none" spc="0" normalizeH="0" baseline="0" noProof="0" dirty="0" smtClean="0">
                <a:ln>
                  <a:noFill/>
                </a:ln>
                <a:solidFill>
                  <a:schemeClr val="tx2"/>
                </a:solidFill>
                <a:effectLst/>
                <a:uLnTx/>
                <a:uFillTx/>
                <a:latin typeface="Calibri" pitchFamily="34" charset="0"/>
                <a:ea typeface="+mj-ea"/>
                <a:cs typeface="+mj-cs"/>
              </a:rPr>
              <a:t>Pareamiento (Matching)</a:t>
            </a:r>
          </a:p>
        </p:txBody>
      </p:sp>
      <p:sp>
        <p:nvSpPr>
          <p:cNvPr id="3" name="Rectangle 2"/>
          <p:cNvSpPr/>
          <p:nvPr/>
        </p:nvSpPr>
        <p:spPr>
          <a:xfrm>
            <a:off x="179512" y="980728"/>
            <a:ext cx="8712968" cy="3748719"/>
          </a:xfrm>
          <a:prstGeom prst="rect">
            <a:avLst/>
          </a:prstGeom>
        </p:spPr>
        <p:txBody>
          <a:bodyPr wrap="square">
            <a:spAutoFit/>
          </a:bodyPr>
          <a:lstStyle/>
          <a:p>
            <a:pPr>
              <a:lnSpc>
                <a:spcPct val="90000"/>
              </a:lnSpc>
              <a:buFont typeface="Arial" pitchFamily="34" charset="0"/>
              <a:buChar char="•"/>
            </a:pPr>
            <a:endParaRPr lang="es-ES_tradnl" sz="2400" dirty="0" smtClean="0">
              <a:latin typeface="Calibri" pitchFamily="34" charset="0"/>
            </a:endParaRPr>
          </a:p>
          <a:p>
            <a:pPr>
              <a:lnSpc>
                <a:spcPct val="90000"/>
              </a:lnSpc>
              <a:buFont typeface="Arial" pitchFamily="34" charset="0"/>
              <a:buChar char="•"/>
            </a:pPr>
            <a:r>
              <a:rPr lang="es-ES_tradnl" sz="2400" dirty="0" smtClean="0">
                <a:latin typeface="Calibri" pitchFamily="34" charset="0"/>
              </a:rPr>
              <a:t>Selecciona al grupo contra-factual en función de características similares observables en relación al grupo que recibe el beneficio del Programa (Edad, sexo, educación, localidad, ingreso etc.).</a:t>
            </a:r>
          </a:p>
          <a:p>
            <a:pPr>
              <a:lnSpc>
                <a:spcPct val="90000"/>
              </a:lnSpc>
              <a:buFont typeface="Arial" pitchFamily="34" charset="0"/>
              <a:buChar char="•"/>
            </a:pPr>
            <a:endParaRPr lang="es-ES_tradnl" sz="2400" dirty="0" smtClean="0">
              <a:latin typeface="Calibri" pitchFamily="34" charset="0"/>
            </a:endParaRPr>
          </a:p>
          <a:p>
            <a:pPr>
              <a:lnSpc>
                <a:spcPct val="90000"/>
              </a:lnSpc>
              <a:buFont typeface="Arial" pitchFamily="34" charset="0"/>
              <a:buChar char="•"/>
            </a:pPr>
            <a:r>
              <a:rPr lang="es-ES_tradnl" altLang="ja-JP" sz="2400" dirty="0" smtClean="0">
                <a:latin typeface="Calibri" pitchFamily="34" charset="0"/>
                <a:ea typeface="ＭＳ Ｐゴシック" pitchFamily="1" charset="-128"/>
              </a:rPr>
              <a:t>Problema: estas características  pueden ser el resultado de la presencia del programa y generar un sesgo de estimación</a:t>
            </a:r>
          </a:p>
          <a:p>
            <a:pPr>
              <a:lnSpc>
                <a:spcPct val="90000"/>
              </a:lnSpc>
            </a:pPr>
            <a:endParaRPr lang="es-ES_tradnl" altLang="ja-JP" sz="2400" dirty="0" smtClean="0">
              <a:latin typeface="Calibri" pitchFamily="34" charset="0"/>
              <a:ea typeface="ＭＳ Ｐゴシック" pitchFamily="1" charset="-128"/>
            </a:endParaRPr>
          </a:p>
          <a:p>
            <a:pPr>
              <a:lnSpc>
                <a:spcPct val="90000"/>
              </a:lnSpc>
              <a:buFont typeface="Arial" pitchFamily="34" charset="0"/>
              <a:buChar char="•"/>
            </a:pPr>
            <a:r>
              <a:rPr lang="es-ES_tradnl" altLang="ja-JP" sz="2400" dirty="0" smtClean="0">
                <a:latin typeface="Calibri" pitchFamily="34" charset="0"/>
                <a:ea typeface="ＭＳ Ｐゴシック" pitchFamily="1" charset="-128"/>
              </a:rPr>
              <a:t>La muestra de controles y tratamientos debe estar balanceada en cuanto a sus características que los hacen similares y la probabilidad de participar o no en el Programa.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Number Placeholder 4"/>
          <p:cNvSpPr>
            <a:spLocks noGrp="1"/>
          </p:cNvSpPr>
          <p:nvPr>
            <p:ph type="sldNum" sz="quarter" idx="11"/>
          </p:nvPr>
        </p:nvSpPr>
        <p:spPr>
          <a:xfrm>
            <a:off x="6553200" y="6248400"/>
            <a:ext cx="2133600" cy="457200"/>
          </a:xfrm>
          <a:noFill/>
        </p:spPr>
        <p:txBody>
          <a:bodyPr/>
          <a:lstStyle/>
          <a:p>
            <a:fld id="{15587C64-501A-4E1D-9FC9-7CA9B5E99794}" type="slidenum">
              <a:rPr lang="en-US" smtClean="0"/>
              <a:pPr/>
              <a:t>2</a:t>
            </a:fld>
            <a:endParaRPr lang="en-US" dirty="0" smtClean="0"/>
          </a:p>
        </p:txBody>
      </p:sp>
      <p:sp>
        <p:nvSpPr>
          <p:cNvPr id="21507" name="Rectangle 2"/>
          <p:cNvSpPr>
            <a:spLocks noGrp="1" noChangeArrowheads="1"/>
          </p:cNvSpPr>
          <p:nvPr>
            <p:ph type="title"/>
          </p:nvPr>
        </p:nvSpPr>
        <p:spPr>
          <a:xfrm>
            <a:off x="122238" y="44624"/>
            <a:ext cx="8793162" cy="492443"/>
          </a:xfrm>
        </p:spPr>
        <p:txBody>
          <a:bodyPr/>
          <a:lstStyle/>
          <a:p>
            <a:pPr eaLnBrk="1" hangingPunct="1"/>
            <a:r>
              <a:rPr lang="es-ES_tradnl" sz="3200" dirty="0" smtClean="0">
                <a:latin typeface="Calibri" pitchFamily="34" charset="0"/>
              </a:rPr>
              <a:t>¿Por qué evaluar?</a:t>
            </a:r>
          </a:p>
        </p:txBody>
      </p:sp>
      <p:sp>
        <p:nvSpPr>
          <p:cNvPr id="21508" name="Rectangle 3"/>
          <p:cNvSpPr>
            <a:spLocks noGrp="1" noChangeArrowheads="1"/>
          </p:cNvSpPr>
          <p:nvPr>
            <p:ph type="body" idx="1"/>
          </p:nvPr>
        </p:nvSpPr>
        <p:spPr>
          <a:xfrm>
            <a:off x="251520" y="1268760"/>
            <a:ext cx="8640960" cy="4811061"/>
          </a:xfrm>
        </p:spPr>
        <p:txBody>
          <a:bodyPr/>
          <a:lstStyle/>
          <a:p>
            <a:pPr eaLnBrk="1" hangingPunct="1">
              <a:lnSpc>
                <a:spcPct val="114000"/>
              </a:lnSpc>
              <a:spcAft>
                <a:spcPts val="600"/>
              </a:spcAft>
            </a:pPr>
            <a:r>
              <a:rPr lang="es-ES_tradnl" sz="2400" b="1" dirty="0" smtClean="0">
                <a:solidFill>
                  <a:schemeClr val="accent2">
                    <a:lumMod val="75000"/>
                  </a:schemeClr>
                </a:solidFill>
                <a:latin typeface="Calibri" pitchFamily="34" charset="0"/>
              </a:rPr>
              <a:t>Necesidad saber qué funciona</a:t>
            </a:r>
          </a:p>
          <a:p>
            <a:pPr lvl="4">
              <a:lnSpc>
                <a:spcPct val="114000"/>
              </a:lnSpc>
              <a:spcAft>
                <a:spcPts val="600"/>
              </a:spcAft>
            </a:pPr>
            <a:r>
              <a:rPr lang="es-ES_tradnl" sz="2000" dirty="0" smtClean="0">
                <a:latin typeface="Calibri" pitchFamily="34" charset="0"/>
              </a:rPr>
              <a:t>Presupuestos limitados</a:t>
            </a:r>
          </a:p>
          <a:p>
            <a:pPr lvl="4">
              <a:lnSpc>
                <a:spcPct val="114000"/>
              </a:lnSpc>
              <a:spcAft>
                <a:spcPts val="600"/>
              </a:spcAft>
            </a:pPr>
            <a:r>
              <a:rPr lang="es-ES_tradnl" sz="2000" dirty="0" smtClean="0">
                <a:latin typeface="Calibri" pitchFamily="34" charset="0"/>
              </a:rPr>
              <a:t>Asignar el gasto bajo criterios objetivos de efectividad e impacto</a:t>
            </a:r>
          </a:p>
          <a:p>
            <a:pPr lvl="1" eaLnBrk="1" hangingPunct="1">
              <a:lnSpc>
                <a:spcPct val="114000"/>
              </a:lnSpc>
              <a:spcAft>
                <a:spcPts val="600"/>
              </a:spcAft>
            </a:pPr>
            <a:endParaRPr lang="es-ES_tradnl" sz="700" dirty="0" smtClean="0">
              <a:latin typeface="Calibri" pitchFamily="34" charset="0"/>
            </a:endParaRPr>
          </a:p>
          <a:p>
            <a:pPr eaLnBrk="1" hangingPunct="1">
              <a:lnSpc>
                <a:spcPct val="114000"/>
              </a:lnSpc>
              <a:spcAft>
                <a:spcPts val="600"/>
              </a:spcAft>
            </a:pPr>
            <a:r>
              <a:rPr lang="es-ES_tradnl" sz="2400" b="1" dirty="0" smtClean="0">
                <a:solidFill>
                  <a:schemeClr val="accent2">
                    <a:lumMod val="75000"/>
                  </a:schemeClr>
                </a:solidFill>
                <a:latin typeface="Calibri" pitchFamily="34" charset="0"/>
              </a:rPr>
              <a:t>Mejorar la implementación del programa o política</a:t>
            </a:r>
          </a:p>
          <a:p>
            <a:pPr lvl="4">
              <a:lnSpc>
                <a:spcPct val="114000"/>
              </a:lnSpc>
              <a:spcAft>
                <a:spcPts val="600"/>
              </a:spcAft>
            </a:pPr>
            <a:r>
              <a:rPr lang="es-ES_tradnl" sz="2000" dirty="0" smtClean="0">
                <a:latin typeface="Calibri" pitchFamily="34" charset="0"/>
              </a:rPr>
              <a:t>Mejorar programas o políticas (quién recibe, lo que recibe, diseño)</a:t>
            </a:r>
          </a:p>
          <a:p>
            <a:pPr lvl="4">
              <a:lnSpc>
                <a:spcPct val="114000"/>
              </a:lnSpc>
              <a:spcAft>
                <a:spcPts val="600"/>
              </a:spcAft>
            </a:pPr>
            <a:r>
              <a:rPr lang="es-ES_tradnl" sz="2000" dirty="0" smtClean="0">
                <a:latin typeface="Calibri" pitchFamily="34" charset="0"/>
              </a:rPr>
              <a:t>Eliminar programas de bajo costo-efectividad</a:t>
            </a:r>
          </a:p>
          <a:p>
            <a:pPr lvl="4">
              <a:lnSpc>
                <a:spcPct val="114000"/>
              </a:lnSpc>
              <a:spcAft>
                <a:spcPts val="600"/>
              </a:spcAft>
            </a:pPr>
            <a:r>
              <a:rPr lang="es-ES_tradnl" sz="2000" dirty="0" smtClean="0">
                <a:latin typeface="Calibri" pitchFamily="34" charset="0"/>
              </a:rPr>
              <a:t>Responsabilidad ética y compromiso con la sociedad</a:t>
            </a:r>
          </a:p>
          <a:p>
            <a:pPr lvl="1" eaLnBrk="1" hangingPunct="1">
              <a:lnSpc>
                <a:spcPct val="114000"/>
              </a:lnSpc>
              <a:spcAft>
                <a:spcPts val="600"/>
              </a:spcAft>
            </a:pPr>
            <a:endParaRPr lang="es-ES_tradnl" sz="700" dirty="0" smtClean="0">
              <a:latin typeface="Calibri" pitchFamily="34" charset="0"/>
            </a:endParaRPr>
          </a:p>
          <a:p>
            <a:pPr eaLnBrk="1" hangingPunct="1">
              <a:lnSpc>
                <a:spcPct val="114000"/>
              </a:lnSpc>
              <a:spcAft>
                <a:spcPts val="600"/>
              </a:spcAft>
            </a:pPr>
            <a:r>
              <a:rPr lang="es-ES_tradnl" sz="2400" b="1" dirty="0" smtClean="0">
                <a:solidFill>
                  <a:schemeClr val="accent2">
                    <a:lumMod val="75000"/>
                  </a:schemeClr>
                </a:solidFill>
                <a:latin typeface="Calibri" pitchFamily="34" charset="0"/>
              </a:rPr>
              <a:t>La información es importante para la sustentabilidad</a:t>
            </a:r>
          </a:p>
          <a:p>
            <a:pPr lvl="4">
              <a:lnSpc>
                <a:spcPct val="114000"/>
              </a:lnSpc>
              <a:spcAft>
                <a:spcPts val="600"/>
              </a:spcAft>
            </a:pPr>
            <a:r>
              <a:rPr lang="es-ES_tradnl" sz="2000" dirty="0" smtClean="0">
                <a:latin typeface="Calibri" pitchFamily="34" charset="0"/>
              </a:rPr>
              <a:t>Negociación del presupuesto </a:t>
            </a:r>
          </a:p>
          <a:p>
            <a:pPr lvl="4">
              <a:lnSpc>
                <a:spcPct val="114000"/>
              </a:lnSpc>
              <a:spcAft>
                <a:spcPts val="600"/>
              </a:spcAft>
            </a:pPr>
            <a:r>
              <a:rPr lang="es-ES_tradnl" sz="2000" dirty="0" smtClean="0">
                <a:latin typeface="Calibri" pitchFamily="34" charset="0"/>
              </a:rPr>
              <a:t>Informar a la opinión pública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4 Marcador de número de diapositiva"/>
          <p:cNvSpPr>
            <a:spLocks noGrp="1"/>
          </p:cNvSpPr>
          <p:nvPr>
            <p:ph type="sldNum" sz="quarter" idx="11"/>
          </p:nvPr>
        </p:nvSpPr>
        <p:spPr>
          <a:noFill/>
        </p:spPr>
        <p:txBody>
          <a:bodyPr/>
          <a:lstStyle/>
          <a:p>
            <a:fld id="{C9A7E5F1-0A16-4426-BAE1-D99C7AC80BB7}" type="slidenum">
              <a:rPr lang="en-US" smtClean="0"/>
              <a:pPr/>
              <a:t>20</a:t>
            </a:fld>
            <a:endParaRPr lang="en-US" dirty="0" smtClean="0"/>
          </a:p>
        </p:txBody>
      </p:sp>
      <p:sp>
        <p:nvSpPr>
          <p:cNvPr id="62467" name="Rectangle 2"/>
          <p:cNvSpPr>
            <a:spLocks noGrp="1" noChangeArrowheads="1"/>
          </p:cNvSpPr>
          <p:nvPr>
            <p:ph type="title"/>
          </p:nvPr>
        </p:nvSpPr>
        <p:spPr>
          <a:xfrm>
            <a:off x="122238" y="116632"/>
            <a:ext cx="8793162" cy="492443"/>
          </a:xfrm>
        </p:spPr>
        <p:txBody>
          <a:bodyPr/>
          <a:lstStyle/>
          <a:p>
            <a:pPr eaLnBrk="1" hangingPunct="1"/>
            <a:r>
              <a:rPr lang="es-ES_tradnl" sz="3200" dirty="0" smtClean="0">
                <a:latin typeface="Calibri" pitchFamily="34" charset="0"/>
              </a:rPr>
              <a:t>Muestra balanceada </a:t>
            </a:r>
          </a:p>
        </p:txBody>
      </p:sp>
      <p:sp>
        <p:nvSpPr>
          <p:cNvPr id="62468" name="Line 3"/>
          <p:cNvSpPr>
            <a:spLocks noChangeShapeType="1"/>
          </p:cNvSpPr>
          <p:nvPr/>
        </p:nvSpPr>
        <p:spPr bwMode="auto">
          <a:xfrm>
            <a:off x="1828800" y="1666528"/>
            <a:ext cx="0" cy="3429000"/>
          </a:xfrm>
          <a:prstGeom prst="line">
            <a:avLst/>
          </a:prstGeom>
          <a:noFill/>
          <a:ln w="9525">
            <a:solidFill>
              <a:schemeClr val="tx1"/>
            </a:solidFill>
            <a:round/>
            <a:headEnd/>
            <a:tailEnd/>
          </a:ln>
        </p:spPr>
        <p:txBody>
          <a:bodyPr/>
          <a:lstStyle/>
          <a:p>
            <a:endParaRPr lang="es-ES" dirty="0"/>
          </a:p>
        </p:txBody>
      </p:sp>
      <p:sp>
        <p:nvSpPr>
          <p:cNvPr id="62469" name="Line 4"/>
          <p:cNvSpPr>
            <a:spLocks noChangeShapeType="1"/>
          </p:cNvSpPr>
          <p:nvPr/>
        </p:nvSpPr>
        <p:spPr bwMode="auto">
          <a:xfrm>
            <a:off x="1828800" y="5095528"/>
            <a:ext cx="5410200" cy="0"/>
          </a:xfrm>
          <a:prstGeom prst="line">
            <a:avLst/>
          </a:prstGeom>
          <a:noFill/>
          <a:ln w="9525">
            <a:solidFill>
              <a:schemeClr val="tx1"/>
            </a:solidFill>
            <a:round/>
            <a:headEnd/>
            <a:tailEnd/>
          </a:ln>
        </p:spPr>
        <p:txBody>
          <a:bodyPr/>
          <a:lstStyle/>
          <a:p>
            <a:endParaRPr lang="es-ES" dirty="0"/>
          </a:p>
        </p:txBody>
      </p:sp>
      <p:sp>
        <p:nvSpPr>
          <p:cNvPr id="62470" name="Freeform 5"/>
          <p:cNvSpPr>
            <a:spLocks/>
          </p:cNvSpPr>
          <p:nvPr/>
        </p:nvSpPr>
        <p:spPr bwMode="auto">
          <a:xfrm>
            <a:off x="2590800" y="1717328"/>
            <a:ext cx="3886200" cy="3378200"/>
          </a:xfrm>
          <a:custGeom>
            <a:avLst/>
            <a:gdLst>
              <a:gd name="T0" fmla="*/ 0 w 2448"/>
              <a:gd name="T1" fmla="*/ 2147483647 h 2128"/>
              <a:gd name="T2" fmla="*/ 2147483647 w 2448"/>
              <a:gd name="T3" fmla="*/ 40322494 h 2128"/>
              <a:gd name="T4" fmla="*/ 2147483647 w 2448"/>
              <a:gd name="T5" fmla="*/ 2147483647 h 2128"/>
              <a:gd name="T6" fmla="*/ 0 60000 65536"/>
              <a:gd name="T7" fmla="*/ 0 60000 65536"/>
              <a:gd name="T8" fmla="*/ 0 60000 65536"/>
              <a:gd name="T9" fmla="*/ 0 w 2448"/>
              <a:gd name="T10" fmla="*/ 0 h 2128"/>
              <a:gd name="T11" fmla="*/ 2448 w 2448"/>
              <a:gd name="T12" fmla="*/ 2128 h 2128"/>
            </a:gdLst>
            <a:ahLst/>
            <a:cxnLst>
              <a:cxn ang="T6">
                <a:pos x="T0" y="T1"/>
              </a:cxn>
              <a:cxn ang="T7">
                <a:pos x="T2" y="T3"/>
              </a:cxn>
              <a:cxn ang="T8">
                <a:pos x="T4" y="T5"/>
              </a:cxn>
            </a:cxnLst>
            <a:rect l="T9" t="T10" r="T11" b="T12"/>
            <a:pathLst>
              <a:path w="2448" h="2128">
                <a:moveTo>
                  <a:pt x="0" y="2128"/>
                </a:moveTo>
                <a:cubicBezTo>
                  <a:pt x="396" y="1080"/>
                  <a:pt x="792" y="32"/>
                  <a:pt x="1200" y="16"/>
                </a:cubicBezTo>
                <a:cubicBezTo>
                  <a:pt x="1608" y="0"/>
                  <a:pt x="2028" y="1016"/>
                  <a:pt x="2448" y="2032"/>
                </a:cubicBezTo>
              </a:path>
            </a:pathLst>
          </a:custGeom>
          <a:noFill/>
          <a:ln w="25400">
            <a:solidFill>
              <a:srgbClr val="000080"/>
            </a:solidFill>
            <a:round/>
            <a:headEnd/>
            <a:tailEnd/>
          </a:ln>
        </p:spPr>
        <p:txBody>
          <a:bodyPr/>
          <a:lstStyle/>
          <a:p>
            <a:endParaRPr lang="es-MX" dirty="0"/>
          </a:p>
        </p:txBody>
      </p:sp>
      <p:sp>
        <p:nvSpPr>
          <p:cNvPr id="62471" name="Text Box 6"/>
          <p:cNvSpPr txBox="1">
            <a:spLocks noChangeArrowheads="1"/>
          </p:cNvSpPr>
          <p:nvPr/>
        </p:nvSpPr>
        <p:spPr bwMode="auto">
          <a:xfrm>
            <a:off x="5486400" y="1742728"/>
            <a:ext cx="2895600" cy="641350"/>
          </a:xfrm>
          <a:prstGeom prst="rect">
            <a:avLst/>
          </a:prstGeom>
          <a:noFill/>
          <a:ln w="9525">
            <a:noFill/>
            <a:miter lim="800000"/>
            <a:headEnd/>
            <a:tailEnd/>
          </a:ln>
        </p:spPr>
        <p:txBody>
          <a:bodyPr>
            <a:spAutoFit/>
          </a:bodyPr>
          <a:lstStyle/>
          <a:p>
            <a:pPr algn="ctr">
              <a:spcBef>
                <a:spcPct val="50000"/>
              </a:spcBef>
            </a:pPr>
            <a:r>
              <a:rPr lang="en-US" dirty="0"/>
              <a:t>Density of scores for participants</a:t>
            </a:r>
          </a:p>
        </p:txBody>
      </p:sp>
      <p:sp>
        <p:nvSpPr>
          <p:cNvPr id="62472" name="Line 7"/>
          <p:cNvSpPr>
            <a:spLocks noChangeShapeType="1"/>
          </p:cNvSpPr>
          <p:nvPr/>
        </p:nvSpPr>
        <p:spPr bwMode="auto">
          <a:xfrm flipH="1">
            <a:off x="5715000" y="2504728"/>
            <a:ext cx="685800" cy="228600"/>
          </a:xfrm>
          <a:prstGeom prst="line">
            <a:avLst/>
          </a:prstGeom>
          <a:noFill/>
          <a:ln w="9525">
            <a:solidFill>
              <a:schemeClr val="tx1"/>
            </a:solidFill>
            <a:round/>
            <a:headEnd/>
            <a:tailEnd type="triangle" w="med" len="med"/>
          </a:ln>
        </p:spPr>
        <p:txBody>
          <a:bodyPr/>
          <a:lstStyle/>
          <a:p>
            <a:endParaRPr lang="es-ES" dirty="0"/>
          </a:p>
        </p:txBody>
      </p:sp>
      <p:sp>
        <p:nvSpPr>
          <p:cNvPr id="62473" name="Text Box 8"/>
          <p:cNvSpPr txBox="1">
            <a:spLocks noChangeArrowheads="1"/>
          </p:cNvSpPr>
          <p:nvPr/>
        </p:nvSpPr>
        <p:spPr bwMode="auto">
          <a:xfrm>
            <a:off x="1143000" y="1285528"/>
            <a:ext cx="1447800" cy="366713"/>
          </a:xfrm>
          <a:prstGeom prst="rect">
            <a:avLst/>
          </a:prstGeom>
          <a:noFill/>
          <a:ln w="9525">
            <a:noFill/>
            <a:miter lim="800000"/>
            <a:headEnd/>
            <a:tailEnd/>
          </a:ln>
        </p:spPr>
        <p:txBody>
          <a:bodyPr>
            <a:spAutoFit/>
          </a:bodyPr>
          <a:lstStyle/>
          <a:p>
            <a:pPr algn="ctr">
              <a:spcBef>
                <a:spcPct val="50000"/>
              </a:spcBef>
            </a:pPr>
            <a:r>
              <a:rPr lang="en-US" dirty="0"/>
              <a:t>Density</a:t>
            </a:r>
          </a:p>
        </p:txBody>
      </p:sp>
      <p:sp>
        <p:nvSpPr>
          <p:cNvPr id="62474" name="Rectangle 9"/>
          <p:cNvSpPr>
            <a:spLocks noGrp="1" noChangeArrowheads="1"/>
          </p:cNvSpPr>
          <p:nvPr>
            <p:ph type="body" idx="1"/>
          </p:nvPr>
        </p:nvSpPr>
        <p:spPr>
          <a:xfrm>
            <a:off x="685800" y="980728"/>
            <a:ext cx="8077200" cy="4876800"/>
          </a:xfrm>
        </p:spPr>
        <p:txBody>
          <a:bodyPr/>
          <a:lstStyle/>
          <a:p>
            <a:pPr algn="ctr" eaLnBrk="1" hangingPunct="1">
              <a:spcBef>
                <a:spcPct val="50000"/>
              </a:spcBef>
              <a:buClrTx/>
              <a:buSzTx/>
              <a:buFontTx/>
              <a:buNone/>
            </a:pPr>
            <a:endParaRPr lang="es-MX" b="1" dirty="0" smtClean="0"/>
          </a:p>
        </p:txBody>
      </p:sp>
      <p:sp>
        <p:nvSpPr>
          <p:cNvPr id="62475" name="Text Box 10"/>
          <p:cNvSpPr txBox="1">
            <a:spLocks noChangeArrowheads="1"/>
          </p:cNvSpPr>
          <p:nvPr/>
        </p:nvSpPr>
        <p:spPr bwMode="auto">
          <a:xfrm>
            <a:off x="1066800" y="5247928"/>
            <a:ext cx="1447800" cy="366713"/>
          </a:xfrm>
          <a:prstGeom prst="rect">
            <a:avLst/>
          </a:prstGeom>
          <a:noFill/>
          <a:ln w="9525">
            <a:noFill/>
            <a:miter lim="800000"/>
            <a:headEnd/>
            <a:tailEnd/>
          </a:ln>
        </p:spPr>
        <p:txBody>
          <a:bodyPr>
            <a:spAutoFit/>
          </a:bodyPr>
          <a:lstStyle/>
          <a:p>
            <a:pPr algn="ctr">
              <a:spcBef>
                <a:spcPct val="50000"/>
              </a:spcBef>
            </a:pPr>
            <a:r>
              <a:rPr lang="en-US" dirty="0"/>
              <a:t>0</a:t>
            </a:r>
          </a:p>
        </p:txBody>
      </p:sp>
      <p:sp>
        <p:nvSpPr>
          <p:cNvPr id="62476" name="Text Box 11"/>
          <p:cNvSpPr txBox="1">
            <a:spLocks noChangeArrowheads="1"/>
          </p:cNvSpPr>
          <p:nvPr/>
        </p:nvSpPr>
        <p:spPr bwMode="auto">
          <a:xfrm>
            <a:off x="5867400" y="5324128"/>
            <a:ext cx="1447800" cy="366713"/>
          </a:xfrm>
          <a:prstGeom prst="rect">
            <a:avLst/>
          </a:prstGeom>
          <a:noFill/>
          <a:ln w="9525">
            <a:noFill/>
            <a:miter lim="800000"/>
            <a:headEnd/>
            <a:tailEnd/>
          </a:ln>
        </p:spPr>
        <p:txBody>
          <a:bodyPr>
            <a:spAutoFit/>
          </a:bodyPr>
          <a:lstStyle/>
          <a:p>
            <a:pPr algn="ctr">
              <a:spcBef>
                <a:spcPct val="50000"/>
              </a:spcBef>
            </a:pPr>
            <a:r>
              <a:rPr lang="en-US" dirty="0"/>
              <a:t>1</a:t>
            </a:r>
          </a:p>
        </p:txBody>
      </p:sp>
      <p:sp>
        <p:nvSpPr>
          <p:cNvPr id="62477" name="Text Box 12"/>
          <p:cNvSpPr txBox="1">
            <a:spLocks noChangeArrowheads="1"/>
          </p:cNvSpPr>
          <p:nvPr/>
        </p:nvSpPr>
        <p:spPr bwMode="auto">
          <a:xfrm>
            <a:off x="3200400" y="5400328"/>
            <a:ext cx="2590800" cy="366713"/>
          </a:xfrm>
          <a:prstGeom prst="rect">
            <a:avLst/>
          </a:prstGeom>
          <a:noFill/>
          <a:ln w="9525">
            <a:noFill/>
            <a:miter lim="800000"/>
            <a:headEnd/>
            <a:tailEnd/>
          </a:ln>
        </p:spPr>
        <p:txBody>
          <a:bodyPr>
            <a:spAutoFit/>
          </a:bodyPr>
          <a:lstStyle/>
          <a:p>
            <a:pPr algn="ctr">
              <a:spcBef>
                <a:spcPct val="50000"/>
              </a:spcBef>
            </a:pPr>
            <a:r>
              <a:rPr lang="en-US" dirty="0"/>
              <a:t>Propensity score</a:t>
            </a:r>
          </a:p>
        </p:txBody>
      </p:sp>
      <p:sp>
        <p:nvSpPr>
          <p:cNvPr id="62478" name="Text Box 13"/>
          <p:cNvSpPr txBox="1">
            <a:spLocks noChangeArrowheads="1"/>
          </p:cNvSpPr>
          <p:nvPr/>
        </p:nvSpPr>
        <p:spPr bwMode="auto">
          <a:xfrm>
            <a:off x="3048000" y="4104928"/>
            <a:ext cx="990600" cy="639763"/>
          </a:xfrm>
          <a:prstGeom prst="rect">
            <a:avLst/>
          </a:prstGeom>
          <a:noFill/>
          <a:ln w="9525">
            <a:noFill/>
            <a:miter lim="800000"/>
            <a:headEnd/>
            <a:tailEnd/>
          </a:ln>
        </p:spPr>
        <p:txBody>
          <a:bodyPr>
            <a:spAutoFit/>
          </a:bodyPr>
          <a:lstStyle/>
          <a:p>
            <a:pPr algn="ctr">
              <a:spcBef>
                <a:spcPct val="50000"/>
              </a:spcBef>
            </a:pPr>
            <a:r>
              <a:rPr lang="en-US" sz="1200" b="0" dirty="0"/>
              <a:t>Region of common support</a:t>
            </a:r>
          </a:p>
        </p:txBody>
      </p:sp>
      <p:sp>
        <p:nvSpPr>
          <p:cNvPr id="62479" name="Freeform 14"/>
          <p:cNvSpPr>
            <a:spLocks/>
          </p:cNvSpPr>
          <p:nvPr/>
        </p:nvSpPr>
        <p:spPr bwMode="auto">
          <a:xfrm>
            <a:off x="1828800" y="1818928"/>
            <a:ext cx="3581400" cy="3276600"/>
          </a:xfrm>
          <a:custGeom>
            <a:avLst/>
            <a:gdLst>
              <a:gd name="T0" fmla="*/ 0 w 2640"/>
              <a:gd name="T1" fmla="*/ 2147483647 h 2136"/>
              <a:gd name="T2" fmla="*/ 1060034657 w 2640"/>
              <a:gd name="T3" fmla="*/ 169424428 h 2136"/>
              <a:gd name="T4" fmla="*/ 2147483647 w 2640"/>
              <a:gd name="T5" fmla="*/ 2147483647 h 2136"/>
              <a:gd name="T6" fmla="*/ 2147483647 w 2640"/>
              <a:gd name="T7" fmla="*/ 2147483647 h 2136"/>
              <a:gd name="T8" fmla="*/ 0 60000 65536"/>
              <a:gd name="T9" fmla="*/ 0 60000 65536"/>
              <a:gd name="T10" fmla="*/ 0 60000 65536"/>
              <a:gd name="T11" fmla="*/ 0 60000 65536"/>
              <a:gd name="T12" fmla="*/ 0 w 2640"/>
              <a:gd name="T13" fmla="*/ 0 h 2136"/>
              <a:gd name="T14" fmla="*/ 2640 w 2640"/>
              <a:gd name="T15" fmla="*/ 2136 h 2136"/>
            </a:gdLst>
            <a:ahLst/>
            <a:cxnLst>
              <a:cxn ang="T8">
                <a:pos x="T0" y="T1"/>
              </a:cxn>
              <a:cxn ang="T9">
                <a:pos x="T2" y="T3"/>
              </a:cxn>
              <a:cxn ang="T10">
                <a:pos x="T4" y="T5"/>
              </a:cxn>
              <a:cxn ang="T11">
                <a:pos x="T6" y="T7"/>
              </a:cxn>
            </a:cxnLst>
            <a:rect l="T12" t="T13" r="T14" b="T15"/>
            <a:pathLst>
              <a:path w="2640" h="2136">
                <a:moveTo>
                  <a:pt x="0" y="2136"/>
                </a:moveTo>
                <a:cubicBezTo>
                  <a:pt x="124" y="1140"/>
                  <a:pt x="248" y="144"/>
                  <a:pt x="576" y="72"/>
                </a:cubicBezTo>
                <a:cubicBezTo>
                  <a:pt x="904" y="0"/>
                  <a:pt x="1624" y="1360"/>
                  <a:pt x="1968" y="1704"/>
                </a:cubicBezTo>
                <a:cubicBezTo>
                  <a:pt x="2312" y="2048"/>
                  <a:pt x="2476" y="2092"/>
                  <a:pt x="2640" y="2136"/>
                </a:cubicBezTo>
              </a:path>
            </a:pathLst>
          </a:custGeom>
          <a:noFill/>
          <a:ln w="25400">
            <a:solidFill>
              <a:srgbClr val="FF0000"/>
            </a:solidFill>
            <a:round/>
            <a:headEnd/>
            <a:tailEnd/>
          </a:ln>
        </p:spPr>
        <p:txBody>
          <a:bodyPr/>
          <a:lstStyle/>
          <a:p>
            <a:endParaRPr lang="es-MX" dirty="0"/>
          </a:p>
        </p:txBody>
      </p:sp>
      <p:sp>
        <p:nvSpPr>
          <p:cNvPr id="62480" name="Line 15"/>
          <p:cNvSpPr>
            <a:spLocks noChangeShapeType="1"/>
          </p:cNvSpPr>
          <p:nvPr/>
        </p:nvSpPr>
        <p:spPr bwMode="auto">
          <a:xfrm flipV="1">
            <a:off x="2590800" y="1514128"/>
            <a:ext cx="0" cy="3581400"/>
          </a:xfrm>
          <a:prstGeom prst="line">
            <a:avLst/>
          </a:prstGeom>
          <a:noFill/>
          <a:ln w="28575">
            <a:solidFill>
              <a:schemeClr val="tx1"/>
            </a:solidFill>
            <a:prstDash val="dash"/>
            <a:round/>
            <a:headEnd/>
            <a:tailEnd/>
          </a:ln>
        </p:spPr>
        <p:txBody>
          <a:bodyPr/>
          <a:lstStyle/>
          <a:p>
            <a:endParaRPr lang="es-ES" dirty="0"/>
          </a:p>
        </p:txBody>
      </p:sp>
      <p:sp>
        <p:nvSpPr>
          <p:cNvPr id="62481" name="Line 16"/>
          <p:cNvSpPr>
            <a:spLocks noChangeShapeType="1"/>
          </p:cNvSpPr>
          <p:nvPr/>
        </p:nvSpPr>
        <p:spPr bwMode="auto">
          <a:xfrm flipV="1">
            <a:off x="5364088" y="1514128"/>
            <a:ext cx="0" cy="3581400"/>
          </a:xfrm>
          <a:prstGeom prst="line">
            <a:avLst/>
          </a:prstGeom>
          <a:noFill/>
          <a:ln w="28575">
            <a:solidFill>
              <a:schemeClr val="tx1"/>
            </a:solidFill>
            <a:prstDash val="dash"/>
            <a:round/>
            <a:headEnd/>
            <a:tailEnd/>
          </a:ln>
        </p:spPr>
        <p:txBody>
          <a:bodyPr/>
          <a:lstStyle/>
          <a:p>
            <a:endParaRPr lang="es-ES" dirty="0"/>
          </a:p>
        </p:txBody>
      </p:sp>
      <p:sp>
        <p:nvSpPr>
          <p:cNvPr id="18" name="TextBox 17"/>
          <p:cNvSpPr txBox="1"/>
          <p:nvPr/>
        </p:nvSpPr>
        <p:spPr>
          <a:xfrm>
            <a:off x="1187624" y="1237928"/>
            <a:ext cx="1152128" cy="369332"/>
          </a:xfrm>
          <a:prstGeom prst="rect">
            <a:avLst/>
          </a:prstGeom>
          <a:solidFill>
            <a:schemeClr val="bg1"/>
          </a:solidFill>
        </p:spPr>
        <p:txBody>
          <a:bodyPr wrap="square" rtlCol="0">
            <a:spAutoFit/>
          </a:bodyPr>
          <a:lstStyle/>
          <a:p>
            <a:r>
              <a:rPr lang="es-MX" dirty="0" smtClean="0"/>
              <a:t>Densidad</a:t>
            </a:r>
            <a:endParaRPr lang="es-MX" dirty="0"/>
          </a:p>
        </p:txBody>
      </p:sp>
      <p:sp>
        <p:nvSpPr>
          <p:cNvPr id="19" name="TextBox 18"/>
          <p:cNvSpPr txBox="1"/>
          <p:nvPr/>
        </p:nvSpPr>
        <p:spPr>
          <a:xfrm>
            <a:off x="5796136" y="1813992"/>
            <a:ext cx="2808312" cy="523220"/>
          </a:xfrm>
          <a:prstGeom prst="rect">
            <a:avLst/>
          </a:prstGeom>
          <a:solidFill>
            <a:schemeClr val="bg1"/>
          </a:solidFill>
        </p:spPr>
        <p:txBody>
          <a:bodyPr wrap="square" rtlCol="0">
            <a:spAutoFit/>
          </a:bodyPr>
          <a:lstStyle/>
          <a:p>
            <a:r>
              <a:rPr lang="es-MX" sz="1400" dirty="0" smtClean="0"/>
              <a:t>Densidad de las puntuaciones de participantes</a:t>
            </a:r>
            <a:endParaRPr lang="es-MX" sz="1400" dirty="0"/>
          </a:p>
        </p:txBody>
      </p:sp>
      <p:sp>
        <p:nvSpPr>
          <p:cNvPr id="20" name="TextBox 19"/>
          <p:cNvSpPr txBox="1"/>
          <p:nvPr/>
        </p:nvSpPr>
        <p:spPr>
          <a:xfrm>
            <a:off x="3059832" y="4027656"/>
            <a:ext cx="1080120" cy="738664"/>
          </a:xfrm>
          <a:prstGeom prst="rect">
            <a:avLst/>
          </a:prstGeom>
          <a:solidFill>
            <a:schemeClr val="bg1"/>
          </a:solidFill>
        </p:spPr>
        <p:txBody>
          <a:bodyPr wrap="square" rtlCol="0">
            <a:spAutoFit/>
          </a:bodyPr>
          <a:lstStyle/>
          <a:p>
            <a:r>
              <a:rPr lang="es-MX" sz="1400" dirty="0" smtClean="0"/>
              <a:t>Región de soporte común</a:t>
            </a:r>
            <a:endParaRPr lang="es-MX" sz="14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38" y="116632"/>
            <a:ext cx="8793162" cy="492443"/>
          </a:xfrm>
        </p:spPr>
        <p:txBody>
          <a:bodyPr/>
          <a:lstStyle/>
          <a:p>
            <a:r>
              <a:rPr lang="es-MX" sz="3200" dirty="0" smtClean="0">
                <a:latin typeface="Calibri" pitchFamily="34" charset="0"/>
              </a:rPr>
              <a:t>Regresión discontinua</a:t>
            </a:r>
            <a:endParaRPr lang="es-MX" sz="3200" dirty="0">
              <a:latin typeface="Calibri" pitchFamily="34" charset="0"/>
            </a:endParaRPr>
          </a:p>
        </p:txBody>
      </p:sp>
      <p:sp>
        <p:nvSpPr>
          <p:cNvPr id="3" name="Content Placeholder 2"/>
          <p:cNvSpPr>
            <a:spLocks noGrp="1"/>
          </p:cNvSpPr>
          <p:nvPr>
            <p:ph idx="1"/>
          </p:nvPr>
        </p:nvSpPr>
        <p:spPr>
          <a:xfrm>
            <a:off x="107504" y="1115452"/>
            <a:ext cx="8793162" cy="369332"/>
          </a:xfrm>
        </p:spPr>
        <p:txBody>
          <a:bodyPr/>
          <a:lstStyle/>
          <a:p>
            <a:r>
              <a:rPr lang="es-MX" sz="2400" b="1" dirty="0" smtClean="0">
                <a:solidFill>
                  <a:schemeClr val="accent2">
                    <a:lumMod val="75000"/>
                  </a:schemeClr>
                </a:solidFill>
                <a:latin typeface="Calibri" pitchFamily="34" charset="0"/>
              </a:rPr>
              <a:t>Regresión discontinua</a:t>
            </a:r>
            <a:endParaRPr lang="es-MX" sz="2400" dirty="0">
              <a:latin typeface="Calibri" pitchFamily="34" charset="0"/>
            </a:endParaRPr>
          </a:p>
        </p:txBody>
      </p:sp>
      <p:sp>
        <p:nvSpPr>
          <p:cNvPr id="4" name="3 Rectángulo"/>
          <p:cNvSpPr/>
          <p:nvPr/>
        </p:nvSpPr>
        <p:spPr>
          <a:xfrm>
            <a:off x="611560" y="1340769"/>
            <a:ext cx="7704856" cy="4967514"/>
          </a:xfrm>
          <a:prstGeom prst="rect">
            <a:avLst/>
          </a:prstGeom>
        </p:spPr>
        <p:txBody>
          <a:bodyPr wrap="square">
            <a:spAutoFit/>
          </a:bodyPr>
          <a:lstStyle/>
          <a:p>
            <a:pPr marL="0" lvl="1" indent="-457200">
              <a:lnSpc>
                <a:spcPct val="90000"/>
              </a:lnSpc>
            </a:pPr>
            <a:endParaRPr lang="es-MX" sz="2200" b="1" dirty="0" smtClean="0">
              <a:solidFill>
                <a:schemeClr val="accent2">
                  <a:lumMod val="75000"/>
                </a:schemeClr>
              </a:solidFill>
              <a:latin typeface="Calibri" pitchFamily="34" charset="0"/>
            </a:endParaRPr>
          </a:p>
          <a:p>
            <a:pPr marL="0" lvl="1" indent="-457200">
              <a:lnSpc>
                <a:spcPct val="90000"/>
              </a:lnSpc>
            </a:pPr>
            <a:r>
              <a:rPr lang="es-MX" sz="2200" b="1" dirty="0" smtClean="0">
                <a:latin typeface="Calibri" pitchFamily="34" charset="0"/>
              </a:rPr>
              <a:t>Contra-factual</a:t>
            </a:r>
            <a:r>
              <a:rPr lang="es-MX" sz="2200" dirty="0" smtClean="0">
                <a:latin typeface="Calibri" pitchFamily="34" charset="0"/>
              </a:rPr>
              <a:t>: Selección de grupos de control y tratamiento en base a un criterio o valor de corte definido ad- hoc que distingue a un grupo de otro pero sin ninguna relación con el efecto de la intervención.</a:t>
            </a:r>
          </a:p>
          <a:p>
            <a:pPr marL="0" lvl="1" indent="-457200">
              <a:lnSpc>
                <a:spcPct val="90000"/>
              </a:lnSpc>
            </a:pPr>
            <a:endParaRPr lang="es-MX" sz="2200" dirty="0" smtClean="0">
              <a:latin typeface="Calibri" pitchFamily="34" charset="0"/>
            </a:endParaRPr>
          </a:p>
          <a:p>
            <a:pPr marL="0" lvl="1" indent="-457200">
              <a:lnSpc>
                <a:spcPct val="90000"/>
              </a:lnSpc>
            </a:pPr>
            <a:r>
              <a:rPr lang="es-MX" sz="2200" dirty="0" smtClean="0">
                <a:latin typeface="Calibri" pitchFamily="34" charset="0"/>
              </a:rPr>
              <a:t>Ejemplo:</a:t>
            </a:r>
          </a:p>
          <a:p>
            <a:pPr marL="0" lvl="1" indent="-457200">
              <a:lnSpc>
                <a:spcPct val="90000"/>
              </a:lnSpc>
            </a:pPr>
            <a:endParaRPr lang="es-MX" sz="2200" dirty="0" smtClean="0">
              <a:latin typeface="Calibri" pitchFamily="34" charset="0"/>
            </a:endParaRPr>
          </a:p>
          <a:p>
            <a:pPr marL="0" lvl="1" indent="-457200">
              <a:lnSpc>
                <a:spcPct val="90000"/>
              </a:lnSpc>
            </a:pPr>
            <a:r>
              <a:rPr lang="es-MX" sz="2200" dirty="0" smtClean="0">
                <a:latin typeface="Calibri" pitchFamily="34" charset="0"/>
              </a:rPr>
              <a:t>Programa de nivelación académica.</a:t>
            </a:r>
          </a:p>
          <a:p>
            <a:pPr marL="0" lvl="1" indent="-457200">
              <a:lnSpc>
                <a:spcPct val="90000"/>
              </a:lnSpc>
            </a:pPr>
            <a:endParaRPr lang="es-MX" sz="2200" dirty="0" smtClean="0">
              <a:latin typeface="Calibri" pitchFamily="34" charset="0"/>
            </a:endParaRPr>
          </a:p>
          <a:p>
            <a:pPr marL="0" lvl="1" indent="-457200">
              <a:lnSpc>
                <a:spcPct val="90000"/>
              </a:lnSpc>
            </a:pPr>
            <a:r>
              <a:rPr lang="es-MX" sz="2200" dirty="0" smtClean="0">
                <a:latin typeface="Calibri" pitchFamily="34" charset="0"/>
              </a:rPr>
              <a:t>El criterio de corte puede ser la calificación o resultado prueba enlace.</a:t>
            </a:r>
          </a:p>
          <a:p>
            <a:pPr marL="0" lvl="1" indent="-457200">
              <a:lnSpc>
                <a:spcPct val="90000"/>
              </a:lnSpc>
            </a:pPr>
            <a:endParaRPr lang="es-MX" sz="2200" dirty="0" smtClean="0">
              <a:latin typeface="Calibri" pitchFamily="34" charset="0"/>
            </a:endParaRPr>
          </a:p>
          <a:p>
            <a:pPr marL="0" lvl="1" indent="-457200">
              <a:lnSpc>
                <a:spcPct val="90000"/>
              </a:lnSpc>
            </a:pPr>
            <a:r>
              <a:rPr lang="es-MX" sz="2200" dirty="0" smtClean="0">
                <a:latin typeface="Calibri" pitchFamily="34" charset="0"/>
              </a:rPr>
              <a:t>Los alumnos por debajo de calificación deficiente de acuerdo al criterio de corte entran en un programa de nivelación académica.</a:t>
            </a:r>
          </a:p>
          <a:p>
            <a:pPr marL="0" lvl="1" indent="-457200">
              <a:lnSpc>
                <a:spcPct val="90000"/>
              </a:lnSpc>
            </a:pPr>
            <a:endParaRPr lang="es-MX" sz="2200" dirty="0" smtClean="0">
              <a:latin typeface="Calibri"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2 Marcador de número de diapositiva"/>
          <p:cNvSpPr>
            <a:spLocks noGrp="1"/>
          </p:cNvSpPr>
          <p:nvPr>
            <p:ph type="sldNum" sz="quarter" idx="11"/>
          </p:nvPr>
        </p:nvSpPr>
        <p:spPr>
          <a:noFill/>
        </p:spPr>
        <p:txBody>
          <a:bodyPr/>
          <a:lstStyle/>
          <a:p>
            <a:fld id="{0456060F-4D89-4B28-A391-FD146ED57DA9}" type="slidenum">
              <a:rPr lang="en-US" smtClean="0"/>
              <a:pPr/>
              <a:t>22</a:t>
            </a:fld>
            <a:endParaRPr lang="en-US" dirty="0" smtClean="0"/>
          </a:p>
        </p:txBody>
      </p:sp>
      <p:pic>
        <p:nvPicPr>
          <p:cNvPr id="2050" name="Picture 2"/>
          <p:cNvPicPr>
            <a:picLocks noChangeAspect="1" noChangeArrowheads="1"/>
          </p:cNvPicPr>
          <p:nvPr/>
        </p:nvPicPr>
        <p:blipFill>
          <a:blip r:embed="rId3" cstate="print"/>
          <a:srcRect l="9778"/>
          <a:stretch>
            <a:fillRect/>
          </a:stretch>
        </p:blipFill>
        <p:spPr bwMode="auto">
          <a:xfrm>
            <a:off x="539552" y="764704"/>
            <a:ext cx="8316416" cy="5400600"/>
          </a:xfrm>
          <a:prstGeom prst="rect">
            <a:avLst/>
          </a:prstGeom>
          <a:noFill/>
          <a:ln w="9525">
            <a:noFill/>
            <a:miter lim="800000"/>
            <a:headEnd/>
            <a:tailEnd/>
          </a:ln>
        </p:spPr>
      </p:pic>
      <p:sp>
        <p:nvSpPr>
          <p:cNvPr id="7" name="TextBox 6"/>
          <p:cNvSpPr txBox="1"/>
          <p:nvPr/>
        </p:nvSpPr>
        <p:spPr>
          <a:xfrm>
            <a:off x="2699792" y="1052736"/>
            <a:ext cx="1512168" cy="369332"/>
          </a:xfrm>
          <a:prstGeom prst="rect">
            <a:avLst/>
          </a:prstGeom>
          <a:solidFill>
            <a:schemeClr val="bg1"/>
          </a:solidFill>
        </p:spPr>
        <p:txBody>
          <a:bodyPr wrap="square" rtlCol="0">
            <a:spAutoFit/>
          </a:bodyPr>
          <a:lstStyle/>
          <a:p>
            <a:r>
              <a:rPr lang="es-MX" dirty="0" smtClean="0"/>
              <a:t>Control</a:t>
            </a:r>
            <a:endParaRPr lang="es-MX" dirty="0"/>
          </a:p>
        </p:txBody>
      </p:sp>
      <p:sp>
        <p:nvSpPr>
          <p:cNvPr id="8" name="TextBox 7"/>
          <p:cNvSpPr txBox="1"/>
          <p:nvPr/>
        </p:nvSpPr>
        <p:spPr>
          <a:xfrm>
            <a:off x="5724128" y="1052736"/>
            <a:ext cx="1512168" cy="369332"/>
          </a:xfrm>
          <a:prstGeom prst="rect">
            <a:avLst/>
          </a:prstGeom>
          <a:solidFill>
            <a:schemeClr val="bg1"/>
          </a:solidFill>
        </p:spPr>
        <p:txBody>
          <a:bodyPr wrap="square" rtlCol="0">
            <a:spAutoFit/>
          </a:bodyPr>
          <a:lstStyle/>
          <a:p>
            <a:r>
              <a:rPr lang="es-MX" dirty="0" smtClean="0"/>
              <a:t>Tratamiento</a:t>
            </a:r>
            <a:endParaRPr lang="es-MX" dirty="0"/>
          </a:p>
        </p:txBody>
      </p:sp>
      <p:sp>
        <p:nvSpPr>
          <p:cNvPr id="9" name="Title 1"/>
          <p:cNvSpPr txBox="1">
            <a:spLocks/>
          </p:cNvSpPr>
          <p:nvPr/>
        </p:nvSpPr>
        <p:spPr>
          <a:xfrm>
            <a:off x="122238" y="116632"/>
            <a:ext cx="8793162" cy="492443"/>
          </a:xfrm>
          <a:prstGeom prst="rect">
            <a:avLst/>
          </a:prstGeom>
        </p:spPr>
        <p:txBody>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s-MX" sz="3200" b="1" i="0" u="none" strike="noStrike" kern="0" cap="none" spc="0" normalizeH="0" baseline="0" noProof="0" dirty="0" smtClean="0">
                <a:ln>
                  <a:noFill/>
                </a:ln>
                <a:solidFill>
                  <a:schemeClr val="tx2"/>
                </a:solidFill>
                <a:effectLst/>
                <a:uLnTx/>
                <a:uFillTx/>
                <a:latin typeface="Calibri" pitchFamily="34" charset="0"/>
                <a:ea typeface="+mj-ea"/>
                <a:cs typeface="+mj-cs"/>
              </a:rPr>
              <a:t>Sin efecto</a:t>
            </a:r>
            <a:endParaRPr kumimoji="0" lang="es-MX" sz="3200" b="1" i="0" u="none" strike="noStrike" kern="0" cap="none" spc="0" normalizeH="0" baseline="0" noProof="0" dirty="0">
              <a:ln>
                <a:noFill/>
              </a:ln>
              <a:solidFill>
                <a:schemeClr val="tx2"/>
              </a:solidFill>
              <a:effectLst/>
              <a:uLnTx/>
              <a:uFillTx/>
              <a:latin typeface="Calibri" pitchFamily="34" charset="0"/>
              <a:ea typeface="+mj-ea"/>
              <a:cs typeface="+mj-cs"/>
            </a:endParaRPr>
          </a:p>
        </p:txBody>
      </p:sp>
      <p:sp>
        <p:nvSpPr>
          <p:cNvPr id="10" name="Rectangle 9"/>
          <p:cNvSpPr/>
          <p:nvPr/>
        </p:nvSpPr>
        <p:spPr>
          <a:xfrm>
            <a:off x="1331640" y="836712"/>
            <a:ext cx="7128792" cy="28803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1" name="Rectangle 10"/>
          <p:cNvSpPr/>
          <p:nvPr/>
        </p:nvSpPr>
        <p:spPr>
          <a:xfrm>
            <a:off x="1259632" y="5373216"/>
            <a:ext cx="7272808" cy="50405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cxnSp>
        <p:nvCxnSpPr>
          <p:cNvPr id="13" name="Straight Connector 12"/>
          <p:cNvCxnSpPr>
            <a:stCxn id="10" idx="1"/>
            <a:endCxn id="10" idx="3"/>
          </p:cNvCxnSpPr>
          <p:nvPr/>
        </p:nvCxnSpPr>
        <p:spPr>
          <a:xfrm rot="10800000" flipH="1">
            <a:off x="1331640" y="980728"/>
            <a:ext cx="712879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rot="10800000" flipH="1">
            <a:off x="1331640" y="5517232"/>
            <a:ext cx="7128792"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1115616" y="836712"/>
            <a:ext cx="360040" cy="48245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8" name="Rectangle 17"/>
          <p:cNvSpPr/>
          <p:nvPr/>
        </p:nvSpPr>
        <p:spPr>
          <a:xfrm>
            <a:off x="8316416" y="908720"/>
            <a:ext cx="360040" cy="482453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cxnSp>
        <p:nvCxnSpPr>
          <p:cNvPr id="20" name="Straight Connector 19"/>
          <p:cNvCxnSpPr/>
          <p:nvPr/>
        </p:nvCxnSpPr>
        <p:spPr>
          <a:xfrm rot="5400000">
            <a:off x="-792597" y="3248980"/>
            <a:ext cx="45365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5400000">
            <a:off x="6048164" y="3248980"/>
            <a:ext cx="4536504" cy="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rot="5400000">
            <a:off x="2744504" y="3248980"/>
            <a:ext cx="4248472"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a:xfrm flipV="1">
            <a:off x="1907704" y="2434536"/>
            <a:ext cx="5616624" cy="2218600"/>
          </a:xfrm>
          <a:prstGeom prst="line">
            <a:avLst/>
          </a:prstGeom>
          <a:ln w="28575">
            <a:solidFill>
              <a:srgbClr val="FF0000"/>
            </a:solidFil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2 Marcador de número de diapositiva"/>
          <p:cNvSpPr>
            <a:spLocks noGrp="1"/>
          </p:cNvSpPr>
          <p:nvPr>
            <p:ph type="sldNum" sz="quarter" idx="11"/>
          </p:nvPr>
        </p:nvSpPr>
        <p:spPr>
          <a:noFill/>
        </p:spPr>
        <p:txBody>
          <a:bodyPr/>
          <a:lstStyle/>
          <a:p>
            <a:fld id="{0456060F-4D89-4B28-A391-FD146ED57DA9}" type="slidenum">
              <a:rPr lang="en-US" smtClean="0"/>
              <a:pPr/>
              <a:t>23</a:t>
            </a:fld>
            <a:endParaRPr lang="en-US" dirty="0" smtClean="0"/>
          </a:p>
        </p:txBody>
      </p:sp>
      <p:pic>
        <p:nvPicPr>
          <p:cNvPr id="48131" name="Picture 2"/>
          <p:cNvPicPr>
            <a:picLocks noChangeAspect="1" noChangeArrowheads="1"/>
          </p:cNvPicPr>
          <p:nvPr/>
        </p:nvPicPr>
        <p:blipFill>
          <a:blip r:embed="rId3" cstate="print"/>
          <a:srcRect/>
          <a:stretch>
            <a:fillRect/>
          </a:stretch>
        </p:blipFill>
        <p:spPr bwMode="auto">
          <a:xfrm>
            <a:off x="0" y="692696"/>
            <a:ext cx="9144000" cy="6165304"/>
          </a:xfrm>
          <a:prstGeom prst="rect">
            <a:avLst/>
          </a:prstGeom>
          <a:solidFill>
            <a:schemeClr val="bg1"/>
          </a:solidFill>
          <a:ln w="9525">
            <a:solidFill>
              <a:srgbClr val="FF0000"/>
            </a:solidFill>
            <a:miter lim="800000"/>
            <a:headEnd/>
            <a:tailEnd/>
          </a:ln>
        </p:spPr>
      </p:pic>
      <p:sp>
        <p:nvSpPr>
          <p:cNvPr id="48132" name="Line 3"/>
          <p:cNvSpPr>
            <a:spLocks noChangeShapeType="1"/>
          </p:cNvSpPr>
          <p:nvPr/>
        </p:nvSpPr>
        <p:spPr bwMode="auto">
          <a:xfrm flipV="1">
            <a:off x="4724400" y="685800"/>
            <a:ext cx="0" cy="5257800"/>
          </a:xfrm>
          <a:prstGeom prst="line">
            <a:avLst/>
          </a:prstGeom>
          <a:noFill/>
          <a:ln w="25400">
            <a:solidFill>
              <a:schemeClr val="tx1"/>
            </a:solidFill>
            <a:round/>
            <a:headEnd/>
            <a:tailEnd/>
          </a:ln>
        </p:spPr>
        <p:txBody>
          <a:bodyPr/>
          <a:lstStyle/>
          <a:p>
            <a:endParaRPr lang="es-ES" dirty="0"/>
          </a:p>
        </p:txBody>
      </p:sp>
      <p:sp>
        <p:nvSpPr>
          <p:cNvPr id="48133" name="AutoShape 4"/>
          <p:cNvSpPr>
            <a:spLocks/>
          </p:cNvSpPr>
          <p:nvPr/>
        </p:nvSpPr>
        <p:spPr bwMode="auto">
          <a:xfrm>
            <a:off x="4788024" y="3145904"/>
            <a:ext cx="381000" cy="1219200"/>
          </a:xfrm>
          <a:prstGeom prst="rightBrace">
            <a:avLst>
              <a:gd name="adj1" fmla="val 26667"/>
              <a:gd name="adj2" fmla="val 50000"/>
            </a:avLst>
          </a:prstGeom>
          <a:noFill/>
          <a:ln w="25400">
            <a:solidFill>
              <a:srgbClr val="FF0000"/>
            </a:solidFill>
            <a:round/>
            <a:headEnd/>
            <a:tailEnd/>
          </a:ln>
        </p:spPr>
        <p:txBody>
          <a:bodyPr wrap="none" anchor="ctr"/>
          <a:lstStyle/>
          <a:p>
            <a:pPr algn="ctr"/>
            <a:r>
              <a:rPr lang="en-US" dirty="0">
                <a:solidFill>
                  <a:srgbClr val="FF66FF"/>
                </a:solidFill>
                <a:latin typeface="Arial" charset="0"/>
              </a:rPr>
              <a:t>                              </a:t>
            </a:r>
            <a:r>
              <a:rPr lang="en-US" sz="2400" dirty="0" smtClean="0">
                <a:solidFill>
                  <a:srgbClr val="FF0000"/>
                </a:solidFill>
                <a:latin typeface="Arial" charset="0"/>
              </a:rPr>
              <a:t>IMPACTO</a:t>
            </a:r>
            <a:endParaRPr lang="en-US" sz="2400" dirty="0">
              <a:solidFill>
                <a:srgbClr val="FF0000"/>
              </a:solidFill>
              <a:latin typeface="Arial" charset="0"/>
            </a:endParaRPr>
          </a:p>
        </p:txBody>
      </p:sp>
      <p:sp>
        <p:nvSpPr>
          <p:cNvPr id="6" name="Title 1"/>
          <p:cNvSpPr txBox="1">
            <a:spLocks/>
          </p:cNvSpPr>
          <p:nvPr/>
        </p:nvSpPr>
        <p:spPr>
          <a:xfrm>
            <a:off x="122238" y="116632"/>
            <a:ext cx="8793162" cy="492443"/>
          </a:xfrm>
          <a:prstGeom prst="rect">
            <a:avLst/>
          </a:prstGeom>
        </p:spPr>
        <p:txBody>
          <a:bodyPr/>
          <a:lstStyle/>
          <a:p>
            <a:pPr marL="0" marR="0" lvl="0" indent="0" algn="ctr" defTabSz="912813" rtl="0" eaLnBrk="1" fontAlgn="base" latinLnBrk="0" hangingPunct="1">
              <a:lnSpc>
                <a:spcPct val="100000"/>
              </a:lnSpc>
              <a:spcBef>
                <a:spcPct val="0"/>
              </a:spcBef>
              <a:spcAft>
                <a:spcPct val="0"/>
              </a:spcAft>
              <a:buClrTx/>
              <a:buSzTx/>
              <a:buFontTx/>
              <a:buNone/>
              <a:tabLst/>
              <a:defRPr/>
            </a:pPr>
            <a:r>
              <a:rPr kumimoji="0" lang="es-MX" sz="3200" b="1" i="0" u="none" strike="noStrike" kern="0" cap="none" spc="0" normalizeH="0" baseline="0" noProof="0" dirty="0" smtClean="0">
                <a:ln>
                  <a:noFill/>
                </a:ln>
                <a:solidFill>
                  <a:schemeClr val="tx2"/>
                </a:solidFill>
                <a:effectLst/>
                <a:uLnTx/>
                <a:uFillTx/>
                <a:latin typeface="Calibri" pitchFamily="34" charset="0"/>
                <a:ea typeface="+mj-ea"/>
                <a:cs typeface="+mj-cs"/>
              </a:rPr>
              <a:t>Con efecto</a:t>
            </a:r>
            <a:endParaRPr kumimoji="0" lang="es-MX" sz="3200" b="1" i="0" u="none" strike="noStrike" kern="0" cap="none" spc="0" normalizeH="0" baseline="0" noProof="0" dirty="0">
              <a:ln>
                <a:noFill/>
              </a:ln>
              <a:solidFill>
                <a:schemeClr val="tx2"/>
              </a:solidFill>
              <a:effectLst/>
              <a:uLnTx/>
              <a:uFillTx/>
              <a:latin typeface="Calibri" pitchFamily="34" charset="0"/>
              <a:ea typeface="+mj-ea"/>
              <a:cs typeface="+mj-cs"/>
            </a:endParaRPr>
          </a:p>
        </p:txBody>
      </p:sp>
      <p:sp>
        <p:nvSpPr>
          <p:cNvPr id="7" name="TextBox 6"/>
          <p:cNvSpPr txBox="1"/>
          <p:nvPr/>
        </p:nvSpPr>
        <p:spPr>
          <a:xfrm>
            <a:off x="2627784" y="1484784"/>
            <a:ext cx="1512168" cy="369332"/>
          </a:xfrm>
          <a:prstGeom prst="rect">
            <a:avLst/>
          </a:prstGeom>
          <a:solidFill>
            <a:schemeClr val="bg1"/>
          </a:solidFill>
        </p:spPr>
        <p:txBody>
          <a:bodyPr wrap="square" rtlCol="0">
            <a:spAutoFit/>
          </a:bodyPr>
          <a:lstStyle/>
          <a:p>
            <a:r>
              <a:rPr lang="es-MX" dirty="0" smtClean="0"/>
              <a:t>Control</a:t>
            </a:r>
            <a:endParaRPr lang="es-MX" dirty="0"/>
          </a:p>
        </p:txBody>
      </p:sp>
      <p:sp>
        <p:nvSpPr>
          <p:cNvPr id="8" name="TextBox 7"/>
          <p:cNvSpPr txBox="1"/>
          <p:nvPr/>
        </p:nvSpPr>
        <p:spPr>
          <a:xfrm>
            <a:off x="5652120" y="1484784"/>
            <a:ext cx="1512168" cy="369332"/>
          </a:xfrm>
          <a:prstGeom prst="rect">
            <a:avLst/>
          </a:prstGeom>
          <a:solidFill>
            <a:schemeClr val="bg1"/>
          </a:solidFill>
        </p:spPr>
        <p:txBody>
          <a:bodyPr wrap="square" rtlCol="0">
            <a:spAutoFit/>
          </a:bodyPr>
          <a:lstStyle/>
          <a:p>
            <a:r>
              <a:rPr lang="es-MX" dirty="0" smtClean="0"/>
              <a:t>Tratamiento</a:t>
            </a:r>
            <a:endParaRPr lang="es-MX"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88032" y="6053226"/>
            <a:ext cx="5508104" cy="400110"/>
          </a:xfrm>
          <a:prstGeom prst="rect">
            <a:avLst/>
          </a:prstGeom>
          <a:noFill/>
        </p:spPr>
        <p:txBody>
          <a:bodyPr wrap="square" rtlCol="0">
            <a:spAutoFit/>
          </a:bodyPr>
          <a:lstStyle/>
          <a:p>
            <a:r>
              <a:rPr lang="es-MX" sz="1000" dirty="0" smtClean="0"/>
              <a:t>Fuente: “Evaluación </a:t>
            </a:r>
            <a:r>
              <a:rPr lang="es-MX" sz="1000" dirty="0"/>
              <a:t>del programa </a:t>
            </a:r>
            <a:r>
              <a:rPr lang="es-MX" sz="1000" dirty="0" smtClean="0"/>
              <a:t>Oportunidades. Impacto </a:t>
            </a:r>
            <a:r>
              <a:rPr lang="es-MX" sz="1000" dirty="0"/>
              <a:t>en el sector laboral y </a:t>
            </a:r>
            <a:r>
              <a:rPr lang="es-MX" sz="1000" dirty="0" smtClean="0"/>
              <a:t>escolar”, Teruel, Rubalcava, Parker y Bello, CONEVAL, 2009</a:t>
            </a:r>
            <a:endParaRPr lang="es-MX" sz="1000" dirty="0"/>
          </a:p>
        </p:txBody>
      </p:sp>
      <p:graphicFrame>
        <p:nvGraphicFramePr>
          <p:cNvPr id="5" name="Chart 4"/>
          <p:cNvGraphicFramePr/>
          <p:nvPr/>
        </p:nvGraphicFramePr>
        <p:xfrm>
          <a:off x="395536" y="1340768"/>
          <a:ext cx="8208912" cy="453650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251520" y="1916832"/>
            <a:ext cx="288032" cy="2862322"/>
          </a:xfrm>
          <a:prstGeom prst="rect">
            <a:avLst/>
          </a:prstGeom>
          <a:noFill/>
        </p:spPr>
        <p:txBody>
          <a:bodyPr wrap="square" rtlCol="0">
            <a:spAutoFit/>
          </a:bodyPr>
          <a:lstStyle/>
          <a:p>
            <a:r>
              <a:rPr lang="es-MX" dirty="0" smtClean="0"/>
              <a:t>Proporción</a:t>
            </a:r>
            <a:endParaRPr lang="es-MX" dirty="0"/>
          </a:p>
        </p:txBody>
      </p:sp>
      <p:sp>
        <p:nvSpPr>
          <p:cNvPr id="6" name="Title 1"/>
          <p:cNvSpPr txBox="1">
            <a:spLocks/>
          </p:cNvSpPr>
          <p:nvPr/>
        </p:nvSpPr>
        <p:spPr>
          <a:xfrm>
            <a:off x="122238" y="116632"/>
            <a:ext cx="8793162" cy="492443"/>
          </a:xfrm>
          <a:prstGeom prst="rect">
            <a:avLst/>
          </a:prstGeom>
        </p:spPr>
        <p:txBody>
          <a:bodyPr/>
          <a:lstStyle/>
          <a:p>
            <a:pPr algn="ctr" defTabSz="912813" fontAlgn="base">
              <a:spcBef>
                <a:spcPct val="0"/>
              </a:spcBef>
              <a:spcAft>
                <a:spcPct val="0"/>
              </a:spcAft>
            </a:pPr>
            <a:r>
              <a:rPr lang="es-MX" sz="2400" b="1" kern="0" dirty="0">
                <a:solidFill>
                  <a:schemeClr val="tx2"/>
                </a:solidFill>
                <a:latin typeface="Calibri" pitchFamily="34" charset="0"/>
                <a:ea typeface="+mj-ea"/>
                <a:cs typeface="+mj-cs"/>
              </a:rPr>
              <a:t>Impacto de Oportunidades sobre acumulación de capital humano</a:t>
            </a:r>
          </a:p>
        </p:txBody>
      </p:sp>
      <p:sp>
        <p:nvSpPr>
          <p:cNvPr id="7" name="TextBox 6"/>
          <p:cNvSpPr txBox="1"/>
          <p:nvPr/>
        </p:nvSpPr>
        <p:spPr>
          <a:xfrm>
            <a:off x="1187624" y="2807056"/>
            <a:ext cx="1080120" cy="738664"/>
          </a:xfrm>
          <a:prstGeom prst="rect">
            <a:avLst/>
          </a:prstGeom>
          <a:noFill/>
        </p:spPr>
        <p:txBody>
          <a:bodyPr wrap="square" rtlCol="0">
            <a:spAutoFit/>
          </a:bodyPr>
          <a:lstStyle/>
          <a:p>
            <a:pPr algn="ctr"/>
            <a:r>
              <a:rPr lang="es-MX" sz="1400" dirty="0" smtClean="0"/>
              <a:t>Disminuye rezago escolar</a:t>
            </a:r>
            <a:endParaRPr lang="es-MX" sz="1400" dirty="0"/>
          </a:p>
        </p:txBody>
      </p:sp>
      <p:sp>
        <p:nvSpPr>
          <p:cNvPr id="8" name="TextBox 7"/>
          <p:cNvSpPr txBox="1"/>
          <p:nvPr/>
        </p:nvSpPr>
        <p:spPr>
          <a:xfrm>
            <a:off x="2699792" y="2420888"/>
            <a:ext cx="1080120" cy="738664"/>
          </a:xfrm>
          <a:prstGeom prst="rect">
            <a:avLst/>
          </a:prstGeom>
          <a:noFill/>
        </p:spPr>
        <p:txBody>
          <a:bodyPr wrap="square" rtlCol="0">
            <a:spAutoFit/>
          </a:bodyPr>
          <a:lstStyle/>
          <a:p>
            <a:r>
              <a:rPr lang="es-MX" sz="1400" dirty="0" smtClean="0"/>
              <a:t>Aumenta habilidad cognitiva</a:t>
            </a:r>
            <a:endParaRPr lang="es-MX" sz="1400" dirty="0"/>
          </a:p>
        </p:txBody>
      </p:sp>
      <p:sp>
        <p:nvSpPr>
          <p:cNvPr id="9" name="TextBox 8"/>
          <p:cNvSpPr txBox="1"/>
          <p:nvPr/>
        </p:nvSpPr>
        <p:spPr>
          <a:xfrm>
            <a:off x="5652120" y="2808224"/>
            <a:ext cx="1080120" cy="738664"/>
          </a:xfrm>
          <a:prstGeom prst="rect">
            <a:avLst/>
          </a:prstGeom>
          <a:noFill/>
        </p:spPr>
        <p:txBody>
          <a:bodyPr wrap="square" rtlCol="0">
            <a:spAutoFit/>
          </a:bodyPr>
          <a:lstStyle/>
          <a:p>
            <a:pPr algn="ctr"/>
            <a:r>
              <a:rPr lang="es-MX" sz="1400" dirty="0" smtClean="0"/>
              <a:t>Disminuye horas trabajadas</a:t>
            </a:r>
            <a:endParaRPr lang="es-MX" sz="1400" dirty="0"/>
          </a:p>
        </p:txBody>
      </p:sp>
      <p:sp>
        <p:nvSpPr>
          <p:cNvPr id="10" name="TextBox 9"/>
          <p:cNvSpPr txBox="1"/>
          <p:nvPr/>
        </p:nvSpPr>
        <p:spPr>
          <a:xfrm>
            <a:off x="7164288" y="620688"/>
            <a:ext cx="1080120" cy="738664"/>
          </a:xfrm>
          <a:prstGeom prst="rect">
            <a:avLst/>
          </a:prstGeom>
          <a:noFill/>
        </p:spPr>
        <p:txBody>
          <a:bodyPr wrap="square" rtlCol="0">
            <a:spAutoFit/>
          </a:bodyPr>
          <a:lstStyle/>
          <a:p>
            <a:pPr algn="ctr"/>
            <a:r>
              <a:rPr lang="es-MX" sz="1400" dirty="0" smtClean="0"/>
              <a:t>Aumenta pasar a secundaria</a:t>
            </a:r>
            <a:endParaRPr lang="es-MX" sz="1400" dirty="0"/>
          </a:p>
        </p:txBody>
      </p:sp>
      <p:sp>
        <p:nvSpPr>
          <p:cNvPr id="11" name="Down Arrow 10"/>
          <p:cNvSpPr/>
          <p:nvPr/>
        </p:nvSpPr>
        <p:spPr>
          <a:xfrm>
            <a:off x="1547664" y="3528304"/>
            <a:ext cx="216024" cy="288032"/>
          </a:xfrm>
          <a:prstGeom prst="downArrow">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3" name="Down Arrow 12"/>
          <p:cNvSpPr/>
          <p:nvPr/>
        </p:nvSpPr>
        <p:spPr>
          <a:xfrm flipV="1">
            <a:off x="3059832" y="3140968"/>
            <a:ext cx="216024" cy="288032"/>
          </a:xfrm>
          <a:prstGeom prst="downArrow">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4" name="Down Arrow 13"/>
          <p:cNvSpPr/>
          <p:nvPr/>
        </p:nvSpPr>
        <p:spPr>
          <a:xfrm>
            <a:off x="4572000" y="3573016"/>
            <a:ext cx="216024" cy="288032"/>
          </a:xfrm>
          <a:prstGeom prst="downArrow">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5" name="Down Arrow 14"/>
          <p:cNvSpPr/>
          <p:nvPr/>
        </p:nvSpPr>
        <p:spPr>
          <a:xfrm>
            <a:off x="6084168" y="3528304"/>
            <a:ext cx="216024" cy="288032"/>
          </a:xfrm>
          <a:prstGeom prst="downArrow">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
        <p:nvSpPr>
          <p:cNvPr id="16" name="Down Arrow 15"/>
          <p:cNvSpPr/>
          <p:nvPr/>
        </p:nvSpPr>
        <p:spPr>
          <a:xfrm flipV="1">
            <a:off x="7596336" y="1327120"/>
            <a:ext cx="216024" cy="288032"/>
          </a:xfrm>
          <a:prstGeom prst="downArrow">
            <a:avLst/>
          </a:prstGeom>
          <a:solidFill>
            <a:srgbClr val="FFFF00"/>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MX"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38" y="116632"/>
            <a:ext cx="8793162" cy="492443"/>
          </a:xfrm>
        </p:spPr>
        <p:txBody>
          <a:bodyPr/>
          <a:lstStyle/>
          <a:p>
            <a:r>
              <a:rPr lang="es-MX" sz="3200" dirty="0" smtClean="0">
                <a:latin typeface="Calibri" pitchFamily="34" charset="0"/>
              </a:rPr>
              <a:t>Conclusiones</a:t>
            </a:r>
            <a:endParaRPr lang="es-MX" sz="3200" dirty="0">
              <a:latin typeface="Calibri" pitchFamily="34" charset="0"/>
            </a:endParaRPr>
          </a:p>
        </p:txBody>
      </p:sp>
      <p:sp>
        <p:nvSpPr>
          <p:cNvPr id="3" name="Content Placeholder 2"/>
          <p:cNvSpPr>
            <a:spLocks noGrp="1"/>
          </p:cNvSpPr>
          <p:nvPr>
            <p:ph idx="1"/>
          </p:nvPr>
        </p:nvSpPr>
        <p:spPr>
          <a:xfrm>
            <a:off x="125413" y="1298575"/>
            <a:ext cx="8793162" cy="5370701"/>
          </a:xfrm>
        </p:spPr>
        <p:txBody>
          <a:bodyPr/>
          <a:lstStyle/>
          <a:p>
            <a:r>
              <a:rPr lang="es-MX" sz="2500" dirty="0" smtClean="0">
                <a:latin typeface="Calibri" pitchFamily="34" charset="0"/>
              </a:rPr>
              <a:t>Las evaluaciones de impacto ayudan a distinguir las políticas públicas adecuadas de las no adecuadas.</a:t>
            </a:r>
          </a:p>
          <a:p>
            <a:endParaRPr lang="es-MX" sz="2500" dirty="0" smtClean="0">
              <a:latin typeface="Calibri" pitchFamily="34" charset="0"/>
            </a:endParaRPr>
          </a:p>
          <a:p>
            <a:r>
              <a:rPr lang="es-MX" sz="2500" dirty="0" smtClean="0">
                <a:latin typeface="Calibri" pitchFamily="34" charset="0"/>
              </a:rPr>
              <a:t>Dado los recursos públicos limitados frente a las carencias y/o necesidades de la población los hacedores de las políticas públicas del país tienen una responsabilidad ética de evaluar las políticas públicas.</a:t>
            </a:r>
          </a:p>
          <a:p>
            <a:pPr>
              <a:buNone/>
            </a:pPr>
            <a:endParaRPr lang="es-MX" sz="2500" dirty="0" smtClean="0">
              <a:latin typeface="Calibri" pitchFamily="34" charset="0"/>
            </a:endParaRPr>
          </a:p>
          <a:p>
            <a:r>
              <a:rPr lang="es-MX" sz="2500" dirty="0" smtClean="0">
                <a:latin typeface="Calibri" pitchFamily="34" charset="0"/>
              </a:rPr>
              <a:t>Los recursos que se destinan a la evaluación de políticas públicas no son recursos desperdiciados sino recursos bien invertidos.</a:t>
            </a:r>
          </a:p>
          <a:p>
            <a:pPr>
              <a:buNone/>
            </a:pPr>
            <a:endParaRPr lang="es-MX" sz="2500" dirty="0" smtClean="0">
              <a:latin typeface="Calibri" pitchFamily="34" charset="0"/>
            </a:endParaRPr>
          </a:p>
          <a:p>
            <a:r>
              <a:rPr lang="es-MX" sz="2500" dirty="0" smtClean="0">
                <a:latin typeface="Calibri" pitchFamily="34" charset="0"/>
              </a:rPr>
              <a:t>No hay evaluaciones exitosas sin una importante planeación previa a su implementación.</a:t>
            </a:r>
          </a:p>
          <a:p>
            <a:endParaRPr lang="es-MX" sz="2400" dirty="0">
              <a:latin typeface="Calibri"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Number Placeholder 4"/>
          <p:cNvSpPr>
            <a:spLocks noGrp="1"/>
          </p:cNvSpPr>
          <p:nvPr>
            <p:ph type="sldNum" sz="quarter" idx="11"/>
          </p:nvPr>
        </p:nvSpPr>
        <p:spPr>
          <a:xfrm>
            <a:off x="6553200" y="6248400"/>
            <a:ext cx="2133600" cy="457200"/>
          </a:xfrm>
          <a:noFill/>
        </p:spPr>
        <p:txBody>
          <a:bodyPr/>
          <a:lstStyle/>
          <a:p>
            <a:fld id="{2FD0274A-07F8-4810-AFFC-39E47205CD4A}" type="slidenum">
              <a:rPr lang="en-US" smtClean="0"/>
              <a:pPr/>
              <a:t>3</a:t>
            </a:fld>
            <a:endParaRPr lang="en-US" dirty="0" smtClean="0"/>
          </a:p>
        </p:txBody>
      </p:sp>
      <p:sp>
        <p:nvSpPr>
          <p:cNvPr id="23555" name="Rectangle 2"/>
          <p:cNvSpPr>
            <a:spLocks noGrp="1" noChangeArrowheads="1"/>
          </p:cNvSpPr>
          <p:nvPr>
            <p:ph type="title"/>
          </p:nvPr>
        </p:nvSpPr>
        <p:spPr>
          <a:xfrm>
            <a:off x="122238" y="162942"/>
            <a:ext cx="8793162" cy="492443"/>
          </a:xfrm>
        </p:spPr>
        <p:txBody>
          <a:bodyPr/>
          <a:lstStyle/>
          <a:p>
            <a:pPr eaLnBrk="1" hangingPunct="1"/>
            <a:r>
              <a:rPr lang="es-ES_tradnl" sz="3200" dirty="0" smtClean="0">
                <a:latin typeface="Calibri" pitchFamily="34" charset="0"/>
              </a:rPr>
              <a:t>Evaluación de Impacto</a:t>
            </a:r>
          </a:p>
        </p:txBody>
      </p:sp>
      <p:sp>
        <p:nvSpPr>
          <p:cNvPr id="23556" name="Rectangle 3"/>
          <p:cNvSpPr>
            <a:spLocks noGrp="1" noChangeArrowheads="1"/>
          </p:cNvSpPr>
          <p:nvPr>
            <p:ph type="body" idx="1"/>
          </p:nvPr>
        </p:nvSpPr>
        <p:spPr>
          <a:xfrm>
            <a:off x="179512" y="692696"/>
            <a:ext cx="8793162" cy="5976664"/>
          </a:xfrm>
        </p:spPr>
        <p:txBody>
          <a:bodyPr>
            <a:noAutofit/>
          </a:bodyPr>
          <a:lstStyle/>
          <a:p>
            <a:pPr eaLnBrk="1" hangingPunct="1">
              <a:lnSpc>
                <a:spcPct val="114000"/>
              </a:lnSpc>
              <a:spcAft>
                <a:spcPts val="600"/>
              </a:spcAft>
            </a:pPr>
            <a:r>
              <a:rPr lang="es-ES_tradnl" sz="2200" b="1" dirty="0" smtClean="0">
                <a:solidFill>
                  <a:schemeClr val="accent2">
                    <a:lumMod val="75000"/>
                  </a:schemeClr>
                </a:solidFill>
                <a:latin typeface="Calibri" pitchFamily="34" charset="0"/>
              </a:rPr>
              <a:t>¿Qué beneficios trae el Programa a la población beneficiaria?</a:t>
            </a:r>
          </a:p>
          <a:p>
            <a:pPr eaLnBrk="1" hangingPunct="1">
              <a:lnSpc>
                <a:spcPct val="114000"/>
              </a:lnSpc>
              <a:spcAft>
                <a:spcPts val="600"/>
              </a:spcAft>
              <a:buNone/>
            </a:pPr>
            <a:r>
              <a:rPr lang="es-ES_tradnl" sz="2200" b="1" dirty="0" smtClean="0">
                <a:solidFill>
                  <a:schemeClr val="accent2">
                    <a:lumMod val="75000"/>
                  </a:schemeClr>
                </a:solidFill>
                <a:latin typeface="Calibri" pitchFamily="34" charset="0"/>
              </a:rPr>
              <a:t>	</a:t>
            </a:r>
            <a:r>
              <a:rPr lang="es-ES_tradnl" sz="2200" dirty="0" smtClean="0">
                <a:latin typeface="Calibri" pitchFamily="34" charset="0"/>
              </a:rPr>
              <a:t>¿Cuáles son los beneficios positivos?</a:t>
            </a:r>
            <a:br>
              <a:rPr lang="es-ES_tradnl" sz="2200" dirty="0" smtClean="0">
                <a:latin typeface="Calibri" pitchFamily="34" charset="0"/>
              </a:rPr>
            </a:br>
            <a:r>
              <a:rPr lang="es-ES_tradnl" sz="2200" dirty="0" smtClean="0">
                <a:latin typeface="Calibri" pitchFamily="34" charset="0"/>
              </a:rPr>
              <a:t>¿Cuales son los efectos no deseados?</a:t>
            </a:r>
          </a:p>
          <a:p>
            <a:pPr eaLnBrk="1" hangingPunct="1">
              <a:lnSpc>
                <a:spcPct val="114000"/>
              </a:lnSpc>
              <a:spcAft>
                <a:spcPts val="600"/>
              </a:spcAft>
            </a:pPr>
            <a:r>
              <a:rPr lang="es-ES_tradnl" sz="2200" b="1" dirty="0" smtClean="0">
                <a:solidFill>
                  <a:schemeClr val="accent2">
                    <a:lumMod val="75000"/>
                  </a:schemeClr>
                </a:solidFill>
                <a:latin typeface="Calibri" pitchFamily="34" charset="0"/>
              </a:rPr>
              <a:t>¿Se puede mejorar el diseño del Programa o Política Pública?</a:t>
            </a:r>
          </a:p>
          <a:p>
            <a:pPr eaLnBrk="1" hangingPunct="1">
              <a:lnSpc>
                <a:spcPct val="114000"/>
              </a:lnSpc>
              <a:spcAft>
                <a:spcPts val="600"/>
              </a:spcAft>
              <a:buNone/>
            </a:pPr>
            <a:r>
              <a:rPr lang="es-ES_tradnl" sz="2200" b="1" dirty="0" smtClean="0">
                <a:solidFill>
                  <a:schemeClr val="accent2">
                    <a:lumMod val="75000"/>
                  </a:schemeClr>
                </a:solidFill>
                <a:latin typeface="Calibri" pitchFamily="34" charset="0"/>
              </a:rPr>
              <a:t> </a:t>
            </a:r>
            <a:r>
              <a:rPr lang="es-ES_tradnl" sz="2200" b="1" dirty="0" smtClean="0">
                <a:latin typeface="Calibri" pitchFamily="34" charset="0"/>
              </a:rPr>
              <a:t>    </a:t>
            </a:r>
            <a:r>
              <a:rPr lang="es-ES_tradnl" sz="2200" dirty="0" smtClean="0">
                <a:latin typeface="Calibri" pitchFamily="34" charset="0"/>
              </a:rPr>
              <a:t>¿Cuáles son los componentes/acciones del Programa que mayor impacto generan?</a:t>
            </a:r>
          </a:p>
          <a:p>
            <a:pPr eaLnBrk="1" hangingPunct="1">
              <a:lnSpc>
                <a:spcPct val="114000"/>
              </a:lnSpc>
              <a:spcAft>
                <a:spcPts val="600"/>
              </a:spcAft>
              <a:buNone/>
            </a:pPr>
            <a:r>
              <a:rPr lang="es-ES_tradnl" sz="2200" dirty="0" smtClean="0">
                <a:latin typeface="Calibri" pitchFamily="34" charset="0"/>
              </a:rPr>
              <a:t>	¿Cómo se puede potencializar el Programa? </a:t>
            </a:r>
          </a:p>
          <a:p>
            <a:pPr eaLnBrk="1" hangingPunct="1">
              <a:lnSpc>
                <a:spcPct val="114000"/>
              </a:lnSpc>
              <a:spcAft>
                <a:spcPts val="600"/>
              </a:spcAft>
            </a:pPr>
            <a:r>
              <a:rPr lang="es-ES_tradnl" sz="2200" b="1" dirty="0" smtClean="0">
                <a:solidFill>
                  <a:schemeClr val="accent2">
                    <a:lumMod val="75000"/>
                  </a:schemeClr>
                </a:solidFill>
                <a:latin typeface="Calibri" pitchFamily="34" charset="0"/>
              </a:rPr>
              <a:t>¿Es el Programa costo-efectivo?</a:t>
            </a:r>
          </a:p>
          <a:p>
            <a:pPr eaLnBrk="1" hangingPunct="1">
              <a:lnSpc>
                <a:spcPct val="114000"/>
              </a:lnSpc>
              <a:spcAft>
                <a:spcPts val="600"/>
              </a:spcAft>
              <a:buNone/>
            </a:pPr>
            <a:r>
              <a:rPr lang="es-ES_tradnl" sz="2200" dirty="0" smtClean="0">
                <a:latin typeface="Calibri" pitchFamily="34" charset="0"/>
              </a:rPr>
              <a:t>	¿Son los costos del Programa razonables de acuerdo a los beneficios que ofrece a la población?</a:t>
            </a:r>
          </a:p>
          <a:p>
            <a:pPr eaLnBrk="1" hangingPunct="1">
              <a:lnSpc>
                <a:spcPct val="114000"/>
              </a:lnSpc>
              <a:spcAft>
                <a:spcPts val="600"/>
              </a:spcAft>
              <a:buNone/>
            </a:pPr>
            <a:r>
              <a:rPr lang="es-ES_tradnl" sz="2200" dirty="0" smtClean="0">
                <a:latin typeface="Calibri" pitchFamily="34" charset="0"/>
              </a:rPr>
              <a:t>	¿Existe algún otro diseño de Programa que pueda alcanzar lo mismos beneficios a un menor costo?</a:t>
            </a:r>
          </a:p>
          <a:p>
            <a:pPr eaLnBrk="1" hangingPunct="1">
              <a:lnSpc>
                <a:spcPct val="114000"/>
              </a:lnSpc>
              <a:spcAft>
                <a:spcPts val="600"/>
              </a:spcAft>
            </a:pPr>
            <a:endParaRPr lang="es-ES_tradnl" sz="2400" dirty="0" smtClean="0">
              <a:latin typeface="Calibri"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a:xfrm>
            <a:off x="243334" y="116632"/>
            <a:ext cx="8793162" cy="492443"/>
          </a:xfrm>
        </p:spPr>
        <p:txBody>
          <a:bodyPr/>
          <a:lstStyle/>
          <a:p>
            <a:r>
              <a:rPr lang="es-MX" sz="3200" dirty="0" smtClean="0">
                <a:latin typeface="Calibri" pitchFamily="34" charset="0"/>
              </a:rPr>
              <a:t>Ejemplos</a:t>
            </a:r>
            <a:endParaRPr lang="es-ES" sz="3200" dirty="0">
              <a:latin typeface="Calibri" pitchFamily="34" charset="0"/>
            </a:endParaRPr>
          </a:p>
        </p:txBody>
      </p:sp>
      <p:sp>
        <p:nvSpPr>
          <p:cNvPr id="3" name="2 Marcador de contenido"/>
          <p:cNvSpPr>
            <a:spLocks noGrp="1"/>
          </p:cNvSpPr>
          <p:nvPr>
            <p:ph idx="1"/>
          </p:nvPr>
        </p:nvSpPr>
        <p:spPr>
          <a:xfrm>
            <a:off x="350838" y="980728"/>
            <a:ext cx="8793162" cy="5169749"/>
          </a:xfrm>
        </p:spPr>
        <p:txBody>
          <a:bodyPr/>
          <a:lstStyle/>
          <a:p>
            <a:pPr>
              <a:lnSpc>
                <a:spcPct val="114000"/>
              </a:lnSpc>
              <a:spcAft>
                <a:spcPts val="600"/>
              </a:spcAft>
              <a:buNone/>
            </a:pPr>
            <a:r>
              <a:rPr lang="es-MX" sz="2400" dirty="0" smtClean="0">
                <a:latin typeface="Calibri" pitchFamily="34" charset="0"/>
              </a:rPr>
              <a:t>	</a:t>
            </a:r>
            <a:r>
              <a:rPr lang="es-MX" sz="2400" b="1" dirty="0" smtClean="0">
                <a:solidFill>
                  <a:schemeClr val="accent2">
                    <a:lumMod val="75000"/>
                  </a:schemeClr>
                </a:solidFill>
                <a:latin typeface="Calibri" pitchFamily="34" charset="0"/>
              </a:rPr>
              <a:t>Programa Oportunidades</a:t>
            </a:r>
          </a:p>
          <a:p>
            <a:pPr>
              <a:lnSpc>
                <a:spcPct val="114000"/>
              </a:lnSpc>
              <a:spcAft>
                <a:spcPts val="600"/>
              </a:spcAft>
            </a:pPr>
            <a:r>
              <a:rPr lang="es-MX" sz="2400" dirty="0" smtClean="0">
                <a:latin typeface="Calibri" pitchFamily="34" charset="0"/>
              </a:rPr>
              <a:t>¿Cuántos niños dejan de ser desnutridos gracias al Programa Oportunidades?</a:t>
            </a:r>
          </a:p>
          <a:p>
            <a:pPr>
              <a:lnSpc>
                <a:spcPct val="114000"/>
              </a:lnSpc>
              <a:spcAft>
                <a:spcPts val="600"/>
              </a:spcAft>
            </a:pPr>
            <a:endParaRPr lang="es-MX" sz="2400" dirty="0" smtClean="0">
              <a:latin typeface="Calibri" pitchFamily="34" charset="0"/>
            </a:endParaRPr>
          </a:p>
          <a:p>
            <a:pPr>
              <a:lnSpc>
                <a:spcPct val="114000"/>
              </a:lnSpc>
              <a:spcAft>
                <a:spcPts val="600"/>
              </a:spcAft>
              <a:buNone/>
            </a:pPr>
            <a:r>
              <a:rPr lang="es-MX" sz="2400" dirty="0" smtClean="0">
                <a:latin typeface="Calibri" pitchFamily="34" charset="0"/>
              </a:rPr>
              <a:t>	</a:t>
            </a:r>
            <a:r>
              <a:rPr lang="es-MX" sz="2400" b="1" dirty="0" smtClean="0">
                <a:solidFill>
                  <a:schemeClr val="accent2">
                    <a:lumMod val="75000"/>
                  </a:schemeClr>
                </a:solidFill>
                <a:latin typeface="Calibri" pitchFamily="34" charset="0"/>
              </a:rPr>
              <a:t>Programa Estancias Infantiles</a:t>
            </a:r>
          </a:p>
          <a:p>
            <a:pPr>
              <a:lnSpc>
                <a:spcPct val="114000"/>
              </a:lnSpc>
              <a:spcAft>
                <a:spcPts val="600"/>
              </a:spcAft>
            </a:pPr>
            <a:r>
              <a:rPr lang="es-MX" sz="2400" dirty="0" smtClean="0">
                <a:latin typeface="Calibri" pitchFamily="34" charset="0"/>
              </a:rPr>
              <a:t>¿Cuántas mujeres puede entrar a la fuerza de trabajo gracias al Programa Estancias Infantiles?</a:t>
            </a:r>
          </a:p>
          <a:p>
            <a:pPr>
              <a:lnSpc>
                <a:spcPct val="114000"/>
              </a:lnSpc>
              <a:spcAft>
                <a:spcPts val="600"/>
              </a:spcAft>
              <a:buNone/>
            </a:pPr>
            <a:endParaRPr lang="es-MX" sz="2400" dirty="0" smtClean="0">
              <a:latin typeface="Calibri" pitchFamily="34" charset="0"/>
            </a:endParaRPr>
          </a:p>
          <a:p>
            <a:pPr>
              <a:lnSpc>
                <a:spcPct val="114000"/>
              </a:lnSpc>
              <a:spcAft>
                <a:spcPts val="600"/>
              </a:spcAft>
              <a:buNone/>
            </a:pPr>
            <a:r>
              <a:rPr lang="es-MX" sz="2400" dirty="0" smtClean="0">
                <a:latin typeface="Calibri" pitchFamily="34" charset="0"/>
              </a:rPr>
              <a:t>	</a:t>
            </a:r>
            <a:r>
              <a:rPr lang="es-MX" sz="2400" b="1" dirty="0" smtClean="0">
                <a:solidFill>
                  <a:schemeClr val="accent2">
                    <a:lumMod val="75000"/>
                  </a:schemeClr>
                </a:solidFill>
                <a:latin typeface="Calibri" pitchFamily="34" charset="0"/>
              </a:rPr>
              <a:t>Programa Seguro Popular</a:t>
            </a:r>
          </a:p>
          <a:p>
            <a:pPr>
              <a:lnSpc>
                <a:spcPct val="114000"/>
              </a:lnSpc>
              <a:spcAft>
                <a:spcPts val="600"/>
              </a:spcAft>
            </a:pPr>
            <a:r>
              <a:rPr lang="es-MX" sz="2400" dirty="0" smtClean="0">
                <a:latin typeface="Calibri" pitchFamily="34" charset="0"/>
              </a:rPr>
              <a:t>¿Cuánto ha evitado los gastos catastróficos por parte de los hogares, el Programa del Seguro Popular?</a:t>
            </a:r>
            <a:endParaRPr lang="es-ES" sz="2400" dirty="0">
              <a:latin typeface="Calibri" pitchFamily="34" charset="0"/>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11560" y="1340768"/>
            <a:ext cx="8181602" cy="2708434"/>
          </a:xfrm>
        </p:spPr>
        <p:txBody>
          <a:bodyPr/>
          <a:lstStyle/>
          <a:p>
            <a:pPr algn="ctr">
              <a:buNone/>
            </a:pPr>
            <a:r>
              <a:rPr lang="es-MX" sz="4400" dirty="0" smtClean="0">
                <a:latin typeface="Calibri" pitchFamily="34" charset="0"/>
              </a:rPr>
              <a:t>La importancia de evaluar el </a:t>
            </a:r>
            <a:r>
              <a:rPr lang="es-MX" sz="4400" dirty="0" smtClean="0">
                <a:solidFill>
                  <a:schemeClr val="accent2">
                    <a:lumMod val="75000"/>
                  </a:schemeClr>
                </a:solidFill>
                <a:latin typeface="Calibri" pitchFamily="34" charset="0"/>
              </a:rPr>
              <a:t>impacto </a:t>
            </a:r>
          </a:p>
          <a:p>
            <a:pPr algn="ctr">
              <a:buNone/>
            </a:pPr>
            <a:r>
              <a:rPr lang="es-MX" sz="4400" dirty="0" smtClean="0">
                <a:latin typeface="Calibri" pitchFamily="34" charset="0"/>
              </a:rPr>
              <a:t>vs</a:t>
            </a:r>
          </a:p>
          <a:p>
            <a:pPr algn="ctr">
              <a:buNone/>
            </a:pPr>
            <a:r>
              <a:rPr lang="es-MX" sz="4400" dirty="0" smtClean="0">
                <a:latin typeface="Calibri" pitchFamily="34" charset="0"/>
              </a:rPr>
              <a:t> reportar </a:t>
            </a:r>
            <a:r>
              <a:rPr lang="es-MX" sz="4400" dirty="0" smtClean="0">
                <a:solidFill>
                  <a:schemeClr val="accent2">
                    <a:lumMod val="75000"/>
                  </a:schemeClr>
                </a:solidFill>
                <a:latin typeface="Calibri" pitchFamily="34" charset="0"/>
              </a:rPr>
              <a:t>resultados o tendencias</a:t>
            </a:r>
            <a:endParaRPr lang="es-MX" sz="4400" dirty="0">
              <a:solidFill>
                <a:schemeClr val="accent2">
                  <a:lumMod val="75000"/>
                </a:schemeClr>
              </a:solidFill>
              <a:latin typeface="Calibri"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3" cstate="print"/>
          <a:srcRect/>
          <a:stretch>
            <a:fillRect/>
          </a:stretch>
        </p:blipFill>
        <p:spPr bwMode="auto">
          <a:xfrm>
            <a:off x="603891" y="1196752"/>
            <a:ext cx="8000557" cy="4869904"/>
          </a:xfrm>
          <a:prstGeom prst="rect">
            <a:avLst/>
          </a:prstGeom>
          <a:noFill/>
          <a:ln w="9525">
            <a:noFill/>
            <a:miter lim="800000"/>
            <a:headEnd/>
            <a:tailEnd/>
          </a:ln>
        </p:spPr>
      </p:pic>
      <p:sp>
        <p:nvSpPr>
          <p:cNvPr id="4" name="Title 3"/>
          <p:cNvSpPr>
            <a:spLocks noGrp="1"/>
          </p:cNvSpPr>
          <p:nvPr>
            <p:ph type="title"/>
          </p:nvPr>
        </p:nvSpPr>
        <p:spPr>
          <a:xfrm>
            <a:off x="171326" y="128245"/>
            <a:ext cx="8793162" cy="492443"/>
          </a:xfrm>
        </p:spPr>
        <p:txBody>
          <a:bodyPr/>
          <a:lstStyle/>
          <a:p>
            <a:r>
              <a:rPr lang="es-MX" sz="3200" dirty="0" smtClean="0">
                <a:latin typeface="Calibri" pitchFamily="34" charset="0"/>
              </a:rPr>
              <a:t>Evaluar impacto vs resultados o tendencias</a:t>
            </a:r>
            <a:endParaRPr lang="es-MX" sz="3200" dirty="0">
              <a:latin typeface="Calibri" pitchFamily="34" charset="0"/>
            </a:endParaRPr>
          </a:p>
        </p:txBody>
      </p:sp>
      <p:sp>
        <p:nvSpPr>
          <p:cNvPr id="5" name="Rectangle 4"/>
          <p:cNvSpPr/>
          <p:nvPr/>
        </p:nvSpPr>
        <p:spPr>
          <a:xfrm>
            <a:off x="971600" y="807095"/>
            <a:ext cx="7200800" cy="1569660"/>
          </a:xfrm>
          <a:prstGeom prst="rect">
            <a:avLst/>
          </a:prstGeom>
        </p:spPr>
        <p:txBody>
          <a:bodyPr wrap="square">
            <a:spAutoFit/>
          </a:bodyPr>
          <a:lstStyle/>
          <a:p>
            <a:pPr algn="ctr"/>
            <a:r>
              <a:rPr lang="es-MX" sz="2400" dirty="0" smtClean="0">
                <a:latin typeface="Calibri" pitchFamily="34" charset="0"/>
              </a:rPr>
              <a:t>Seguro Popular: hogares beneficiarios por año (millones)</a:t>
            </a:r>
          </a:p>
          <a:p>
            <a:pPr algn="ctr"/>
            <a:endParaRPr lang="es-MX" sz="2400" dirty="0" smtClean="0">
              <a:latin typeface="Calibri" pitchFamily="34" charset="0"/>
            </a:endParaRPr>
          </a:p>
          <a:p>
            <a:pPr algn="ctr"/>
            <a:r>
              <a:rPr lang="es-MX" sz="2400" b="1" dirty="0" smtClean="0">
                <a:solidFill>
                  <a:schemeClr val="accent2">
                    <a:lumMod val="75000"/>
                  </a:schemeClr>
                </a:solidFill>
                <a:latin typeface="Calibri" pitchFamily="34" charset="0"/>
              </a:rPr>
              <a:t>¿Es bueno el crecimiento de la cobertura?</a:t>
            </a:r>
          </a:p>
          <a:p>
            <a:pPr algn="ctr"/>
            <a:endParaRPr lang="es-MX" sz="2400" dirty="0">
              <a:latin typeface="Calibri"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122238" y="116632"/>
            <a:ext cx="8793162" cy="492443"/>
          </a:xfrm>
        </p:spPr>
        <p:txBody>
          <a:bodyPr/>
          <a:lstStyle/>
          <a:p>
            <a:r>
              <a:rPr lang="es-MX" sz="3200" dirty="0" smtClean="0">
                <a:latin typeface="Calibri" pitchFamily="34" charset="0"/>
              </a:rPr>
              <a:t>Evaluar impacto vs resultados o tendencias</a:t>
            </a:r>
            <a:endParaRPr lang="es-MX" sz="3200" dirty="0">
              <a:latin typeface="Calibri" pitchFamily="34" charset="0"/>
            </a:endParaRPr>
          </a:p>
        </p:txBody>
      </p:sp>
      <p:sp>
        <p:nvSpPr>
          <p:cNvPr id="5" name="TextBox 4"/>
          <p:cNvSpPr txBox="1"/>
          <p:nvPr/>
        </p:nvSpPr>
        <p:spPr>
          <a:xfrm>
            <a:off x="179512" y="5877272"/>
            <a:ext cx="7920880" cy="246221"/>
          </a:xfrm>
          <a:prstGeom prst="rect">
            <a:avLst/>
          </a:prstGeom>
          <a:noFill/>
        </p:spPr>
        <p:txBody>
          <a:bodyPr wrap="square" rtlCol="0">
            <a:spAutoFit/>
          </a:bodyPr>
          <a:lstStyle/>
          <a:p>
            <a:r>
              <a:rPr lang="es-MX" sz="1000" dirty="0" smtClean="0">
                <a:latin typeface="Calibri" pitchFamily="34" charset="0"/>
              </a:rPr>
              <a:t>Fuente: </a:t>
            </a:r>
            <a:r>
              <a:rPr lang="en-US" sz="1000" dirty="0" smtClean="0">
                <a:latin typeface="Calibri" pitchFamily="34" charset="0"/>
              </a:rPr>
              <a:t> Parker y Scott. An Evaluation of the Mexican Seguro Popular program: Work and Formal sector Participation, 2008.</a:t>
            </a:r>
            <a:endParaRPr lang="es-MX" sz="1000" dirty="0">
              <a:latin typeface="Calibri" pitchFamily="34" charset="0"/>
            </a:endParaRPr>
          </a:p>
        </p:txBody>
      </p:sp>
      <p:sp>
        <p:nvSpPr>
          <p:cNvPr id="6" name="TextBox 5"/>
          <p:cNvSpPr txBox="1"/>
          <p:nvPr/>
        </p:nvSpPr>
        <p:spPr>
          <a:xfrm>
            <a:off x="6300192" y="1340768"/>
            <a:ext cx="2808312" cy="3139321"/>
          </a:xfrm>
          <a:prstGeom prst="rect">
            <a:avLst/>
          </a:prstGeom>
          <a:noFill/>
        </p:spPr>
        <p:txBody>
          <a:bodyPr wrap="square" rtlCol="0">
            <a:spAutoFit/>
          </a:bodyPr>
          <a:lstStyle/>
          <a:p>
            <a:r>
              <a:rPr lang="es-MX" dirty="0" smtClean="0">
                <a:latin typeface="Calibri" pitchFamily="34" charset="0"/>
              </a:rPr>
              <a:t>Criterio: </a:t>
            </a:r>
          </a:p>
          <a:p>
            <a:r>
              <a:rPr lang="es-MX" dirty="0" smtClean="0">
                <a:latin typeface="Calibri" pitchFamily="34" charset="0"/>
              </a:rPr>
              <a:t>Pareamiento a nivel individual.</a:t>
            </a:r>
          </a:p>
          <a:p>
            <a:endParaRPr lang="es-MX" dirty="0" smtClean="0">
              <a:latin typeface="Calibri" pitchFamily="34" charset="0"/>
            </a:endParaRPr>
          </a:p>
          <a:p>
            <a:r>
              <a:rPr lang="es-MX" dirty="0" smtClean="0">
                <a:latin typeface="Calibri" pitchFamily="34" charset="0"/>
              </a:rPr>
              <a:t>Diferencias en Diferencias</a:t>
            </a:r>
          </a:p>
          <a:p>
            <a:endParaRPr lang="es-MX" dirty="0" smtClean="0">
              <a:latin typeface="Calibri" pitchFamily="34" charset="0"/>
            </a:endParaRPr>
          </a:p>
          <a:p>
            <a:r>
              <a:rPr lang="es-MX" dirty="0" smtClean="0">
                <a:latin typeface="Calibri" pitchFamily="34" charset="0"/>
              </a:rPr>
              <a:t>Tratamiento: </a:t>
            </a:r>
          </a:p>
          <a:p>
            <a:r>
              <a:rPr lang="es-MX" dirty="0" smtClean="0">
                <a:latin typeface="Calibri" pitchFamily="34" charset="0"/>
              </a:rPr>
              <a:t>Municipios 2002 – 2003</a:t>
            </a:r>
          </a:p>
          <a:p>
            <a:endParaRPr lang="es-MX" dirty="0" smtClean="0">
              <a:latin typeface="Calibri" pitchFamily="34" charset="0"/>
            </a:endParaRPr>
          </a:p>
          <a:p>
            <a:r>
              <a:rPr lang="es-MX" dirty="0" smtClean="0">
                <a:latin typeface="Calibri" pitchFamily="34" charset="0"/>
              </a:rPr>
              <a:t>Control: </a:t>
            </a:r>
          </a:p>
          <a:p>
            <a:r>
              <a:rPr lang="es-MX" dirty="0" smtClean="0">
                <a:latin typeface="Calibri" pitchFamily="34" charset="0"/>
              </a:rPr>
              <a:t>Municipios 2004 – 2005 </a:t>
            </a:r>
            <a:endParaRPr lang="es-MX" dirty="0">
              <a:latin typeface="Calibri" pitchFamily="34" charset="0"/>
            </a:endParaRPr>
          </a:p>
        </p:txBody>
      </p:sp>
      <p:graphicFrame>
        <p:nvGraphicFramePr>
          <p:cNvPr id="7" name="Chart 6"/>
          <p:cNvGraphicFramePr/>
          <p:nvPr/>
        </p:nvGraphicFramePr>
        <p:xfrm>
          <a:off x="179513" y="980728"/>
          <a:ext cx="5904655" cy="4536504"/>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539552" y="1124744"/>
            <a:ext cx="7824283" cy="4752528"/>
          </a:xfrm>
          <a:prstGeom prst="rect">
            <a:avLst/>
          </a:prstGeom>
          <a:noFill/>
          <a:ln w="9525">
            <a:noFill/>
            <a:miter lim="800000"/>
            <a:headEnd/>
            <a:tailEnd/>
          </a:ln>
        </p:spPr>
      </p:pic>
      <p:sp>
        <p:nvSpPr>
          <p:cNvPr id="3" name="TextBox 2"/>
          <p:cNvSpPr txBox="1"/>
          <p:nvPr/>
        </p:nvSpPr>
        <p:spPr>
          <a:xfrm>
            <a:off x="251520" y="692696"/>
            <a:ext cx="8640960" cy="461665"/>
          </a:xfrm>
          <a:prstGeom prst="rect">
            <a:avLst/>
          </a:prstGeom>
          <a:noFill/>
        </p:spPr>
        <p:txBody>
          <a:bodyPr wrap="square" rtlCol="0">
            <a:spAutoFit/>
          </a:bodyPr>
          <a:lstStyle/>
          <a:p>
            <a:r>
              <a:rPr lang="es-MX" sz="2400" dirty="0" smtClean="0">
                <a:latin typeface="Calibri" pitchFamily="34" charset="0"/>
              </a:rPr>
              <a:t>La evolución del empleo informal, sector externo y Seguro Popular</a:t>
            </a:r>
          </a:p>
        </p:txBody>
      </p:sp>
      <p:sp>
        <p:nvSpPr>
          <p:cNvPr id="4" name="TextBox 3"/>
          <p:cNvSpPr txBox="1"/>
          <p:nvPr/>
        </p:nvSpPr>
        <p:spPr>
          <a:xfrm>
            <a:off x="179512" y="5877272"/>
            <a:ext cx="7920880" cy="246221"/>
          </a:xfrm>
          <a:prstGeom prst="rect">
            <a:avLst/>
          </a:prstGeom>
          <a:noFill/>
        </p:spPr>
        <p:txBody>
          <a:bodyPr wrap="square" rtlCol="0">
            <a:spAutoFit/>
          </a:bodyPr>
          <a:lstStyle/>
          <a:p>
            <a:r>
              <a:rPr lang="es-MX" sz="1000" dirty="0" smtClean="0">
                <a:latin typeface="Calibri" pitchFamily="34" charset="0"/>
              </a:rPr>
              <a:t>Fuente: Arias, Azuara, Bernal, Heckman, Villarreal. </a:t>
            </a:r>
            <a:r>
              <a:rPr lang="en-US" sz="1000" dirty="0" smtClean="0">
                <a:latin typeface="Calibri" pitchFamily="34" charset="0"/>
              </a:rPr>
              <a:t>Policies to Promote Growth and Economic </a:t>
            </a:r>
            <a:r>
              <a:rPr lang="es-MX" sz="1000" dirty="0" smtClean="0">
                <a:latin typeface="Calibri" pitchFamily="34" charset="0"/>
              </a:rPr>
              <a:t>Efficiency in Mexico. 2010. IZA DP No. 4740</a:t>
            </a:r>
            <a:endParaRPr lang="es-MX" sz="1000" dirty="0">
              <a:latin typeface="Calibri"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2238" y="116632"/>
            <a:ext cx="8793162" cy="492443"/>
          </a:xfrm>
        </p:spPr>
        <p:txBody>
          <a:bodyPr/>
          <a:lstStyle/>
          <a:p>
            <a:r>
              <a:rPr lang="es-MX" sz="3200" dirty="0" smtClean="0">
                <a:latin typeface="Calibri" pitchFamily="34" charset="0"/>
              </a:rPr>
              <a:t>Evaluar Impacto vs resultados o tendencias</a:t>
            </a:r>
            <a:endParaRPr lang="es-MX" sz="3200" dirty="0">
              <a:latin typeface="Calibri" pitchFamily="34" charset="0"/>
            </a:endParaRPr>
          </a:p>
        </p:txBody>
      </p:sp>
      <p:sp>
        <p:nvSpPr>
          <p:cNvPr id="3" name="Content Placeholder 2"/>
          <p:cNvSpPr>
            <a:spLocks noGrp="1"/>
          </p:cNvSpPr>
          <p:nvPr>
            <p:ph idx="1"/>
          </p:nvPr>
        </p:nvSpPr>
        <p:spPr>
          <a:xfrm>
            <a:off x="107504" y="692696"/>
            <a:ext cx="8793162" cy="3906711"/>
          </a:xfrm>
        </p:spPr>
        <p:txBody>
          <a:bodyPr/>
          <a:lstStyle/>
          <a:p>
            <a:pPr algn="just">
              <a:lnSpc>
                <a:spcPct val="114000"/>
              </a:lnSpc>
              <a:spcAft>
                <a:spcPts val="600"/>
              </a:spcAft>
            </a:pPr>
            <a:endParaRPr lang="es-MX" sz="2400" dirty="0" smtClean="0">
              <a:latin typeface="Calibri" pitchFamily="34" charset="0"/>
            </a:endParaRPr>
          </a:p>
          <a:p>
            <a:pPr algn="just">
              <a:lnSpc>
                <a:spcPct val="114000"/>
              </a:lnSpc>
              <a:spcAft>
                <a:spcPts val="600"/>
              </a:spcAft>
            </a:pPr>
            <a:r>
              <a:rPr lang="es-MX" sz="2400" dirty="0" smtClean="0">
                <a:latin typeface="Calibri" pitchFamily="34" charset="0"/>
              </a:rPr>
              <a:t>Barros (2009) no encuentra efecto del Seguro Popular sobre </a:t>
            </a:r>
          </a:p>
          <a:p>
            <a:pPr algn="just">
              <a:lnSpc>
                <a:spcPct val="114000"/>
              </a:lnSpc>
              <a:spcAft>
                <a:spcPts val="600"/>
              </a:spcAft>
              <a:buNone/>
            </a:pPr>
            <a:r>
              <a:rPr lang="es-MX" sz="2400" dirty="0" smtClean="0">
                <a:latin typeface="Calibri" pitchFamily="34" charset="0"/>
              </a:rPr>
              <a:t>	</a:t>
            </a:r>
            <a:r>
              <a:rPr lang="es-MX" sz="2400" dirty="0" smtClean="0">
                <a:solidFill>
                  <a:schemeClr val="accent2">
                    <a:lumMod val="75000"/>
                  </a:schemeClr>
                </a:solidFill>
                <a:latin typeface="Calibri" pitchFamily="34" charset="0"/>
              </a:rPr>
              <a:t>Participación de la fuerza de trabajo </a:t>
            </a:r>
          </a:p>
          <a:p>
            <a:pPr algn="just">
              <a:lnSpc>
                <a:spcPct val="114000"/>
              </a:lnSpc>
              <a:spcAft>
                <a:spcPts val="600"/>
              </a:spcAft>
              <a:buNone/>
            </a:pPr>
            <a:r>
              <a:rPr lang="es-MX" sz="2400" dirty="0" smtClean="0">
                <a:solidFill>
                  <a:schemeClr val="accent2">
                    <a:lumMod val="75000"/>
                  </a:schemeClr>
                </a:solidFill>
                <a:latin typeface="Calibri" pitchFamily="34" charset="0"/>
              </a:rPr>
              <a:t>	horas trabajadas de los beneficiarios</a:t>
            </a:r>
            <a:r>
              <a:rPr lang="es-MX" sz="2400" baseline="30000" dirty="0" smtClean="0">
                <a:solidFill>
                  <a:schemeClr val="accent2">
                    <a:lumMod val="75000"/>
                  </a:schemeClr>
                </a:solidFill>
                <a:latin typeface="Calibri" pitchFamily="34" charset="0"/>
              </a:rPr>
              <a:t>1</a:t>
            </a:r>
            <a:r>
              <a:rPr lang="es-MX" sz="2400" dirty="0" smtClean="0">
                <a:solidFill>
                  <a:schemeClr val="accent2">
                    <a:lumMod val="75000"/>
                  </a:schemeClr>
                </a:solidFill>
                <a:latin typeface="Calibri" pitchFamily="34" charset="0"/>
              </a:rPr>
              <a:t>.</a:t>
            </a:r>
          </a:p>
          <a:p>
            <a:pPr algn="just">
              <a:lnSpc>
                <a:spcPct val="114000"/>
              </a:lnSpc>
              <a:spcAft>
                <a:spcPts val="600"/>
              </a:spcAft>
            </a:pPr>
            <a:endParaRPr lang="es-MX" sz="2400" dirty="0" smtClean="0">
              <a:latin typeface="Calibri" pitchFamily="34" charset="0"/>
            </a:endParaRPr>
          </a:p>
          <a:p>
            <a:pPr algn="just">
              <a:lnSpc>
                <a:spcPct val="114000"/>
              </a:lnSpc>
              <a:spcAft>
                <a:spcPts val="600"/>
              </a:spcAft>
            </a:pPr>
            <a:r>
              <a:rPr lang="es-MX" sz="2400" dirty="0" smtClean="0">
                <a:latin typeface="Calibri" pitchFamily="34" charset="0"/>
              </a:rPr>
              <a:t>Knox (2008) no encuentra un efecto del Seguro Popular sobre </a:t>
            </a:r>
          </a:p>
          <a:p>
            <a:pPr algn="just">
              <a:lnSpc>
                <a:spcPct val="114000"/>
              </a:lnSpc>
              <a:spcAft>
                <a:spcPts val="600"/>
              </a:spcAft>
              <a:buNone/>
            </a:pPr>
            <a:r>
              <a:rPr lang="es-MX" sz="2400" dirty="0" smtClean="0">
                <a:latin typeface="Calibri" pitchFamily="34" charset="0"/>
              </a:rPr>
              <a:t>	</a:t>
            </a:r>
            <a:r>
              <a:rPr lang="es-MX" sz="2400" dirty="0" smtClean="0">
                <a:solidFill>
                  <a:schemeClr val="accent2">
                    <a:lumMod val="75000"/>
                  </a:schemeClr>
                </a:solidFill>
                <a:latin typeface="Calibri" pitchFamily="34" charset="0"/>
              </a:rPr>
              <a:t>tasas de empleo formal </a:t>
            </a:r>
          </a:p>
          <a:p>
            <a:pPr algn="just">
              <a:lnSpc>
                <a:spcPct val="114000"/>
              </a:lnSpc>
              <a:spcAft>
                <a:spcPts val="600"/>
              </a:spcAft>
              <a:buNone/>
            </a:pPr>
            <a:r>
              <a:rPr lang="es-MX" sz="2400" dirty="0" smtClean="0">
                <a:solidFill>
                  <a:schemeClr val="accent2">
                    <a:lumMod val="75000"/>
                  </a:schemeClr>
                </a:solidFill>
                <a:latin typeface="Calibri" pitchFamily="34" charset="0"/>
              </a:rPr>
              <a:t>	 horas y/o semanas trabajadas del jefe de hogar</a:t>
            </a:r>
            <a:r>
              <a:rPr lang="es-MX" sz="2400" baseline="30000" dirty="0" smtClean="0">
                <a:solidFill>
                  <a:schemeClr val="accent2">
                    <a:lumMod val="75000"/>
                  </a:schemeClr>
                </a:solidFill>
                <a:latin typeface="Calibri" pitchFamily="34" charset="0"/>
              </a:rPr>
              <a:t>2</a:t>
            </a:r>
            <a:r>
              <a:rPr lang="es-MX" sz="2400" dirty="0" smtClean="0">
                <a:solidFill>
                  <a:schemeClr val="accent2">
                    <a:lumMod val="75000"/>
                  </a:schemeClr>
                </a:solidFill>
                <a:latin typeface="Calibri" pitchFamily="34" charset="0"/>
              </a:rPr>
              <a:t>.</a:t>
            </a:r>
          </a:p>
        </p:txBody>
      </p:sp>
      <p:sp>
        <p:nvSpPr>
          <p:cNvPr id="4" name="TextBox 3"/>
          <p:cNvSpPr txBox="1"/>
          <p:nvPr/>
        </p:nvSpPr>
        <p:spPr>
          <a:xfrm>
            <a:off x="179512" y="5741674"/>
            <a:ext cx="8712968" cy="553998"/>
          </a:xfrm>
          <a:prstGeom prst="rect">
            <a:avLst/>
          </a:prstGeom>
          <a:noFill/>
        </p:spPr>
        <p:txBody>
          <a:bodyPr wrap="square" rtlCol="0">
            <a:spAutoFit/>
          </a:bodyPr>
          <a:lstStyle/>
          <a:p>
            <a:pPr algn="just"/>
            <a:r>
              <a:rPr lang="en-US" sz="1000" dirty="0" smtClean="0"/>
              <a:t>1  Barros, Rodrigo (2009). "Wealthier but Not Much Healthier: Effects of a Major Health Insurance Program for the Poor in Mexico." Stanford University</a:t>
            </a:r>
          </a:p>
          <a:p>
            <a:pPr algn="just"/>
            <a:r>
              <a:rPr lang="en-US" sz="1000" dirty="0" smtClean="0"/>
              <a:t>2 Knox, Melissa (2008). "Health Insurance for All: An Evaluation of Mexico's Seguro Popular Program." Unpublished manuscript, Department of  Economics, University of California </a:t>
            </a:r>
            <a:r>
              <a:rPr lang="es-MX" sz="1000" dirty="0" smtClean="0"/>
              <a:t>Berkley</a:t>
            </a:r>
            <a:endParaRPr lang="es-MX" sz="1000" dirty="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pS5lpZFKCMU.8FPlm1xmPiw"/>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p.YhttPctvEe2m4yTIC4pbA"/>
</p:tagLst>
</file>

<file path=ppt/tags/tag3.xml><?xml version="1.0" encoding="utf-8"?>
<p:tagLst xmlns:a="http://schemas.openxmlformats.org/drawingml/2006/main" xmlns:r="http://schemas.openxmlformats.org/officeDocument/2006/relationships" xmlns:p="http://schemas.openxmlformats.org/presentationml/2006/main">
  <p:tag name="NAME" val="McK Disclaimer"/>
  <p:tag name="RESIZE" val="Yes"/>
  <p:tag name="LLEFT" val=" 210.125"/>
  <p:tag name="LTOP" val=" 469.875"/>
</p:tagLst>
</file>

<file path=ppt/theme/theme1.xml><?xml version="1.0" encoding="utf-8"?>
<a:theme xmlns:a="http://schemas.openxmlformats.org/drawingml/2006/main" name="Spectr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Blank">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Blank 1">
        <a:dk1>
          <a:srgbClr val="000000"/>
        </a:dk1>
        <a:lt1>
          <a:srgbClr val="FFFFFF"/>
        </a:lt1>
        <a:dk2>
          <a:srgbClr val="000000"/>
        </a:dk2>
        <a:lt2>
          <a:srgbClr val="FFFFFF"/>
        </a:lt2>
        <a:accent1>
          <a:srgbClr val="FFFFFF"/>
        </a:accent1>
        <a:accent2>
          <a:srgbClr val="D0D0D0"/>
        </a:accent2>
        <a:accent3>
          <a:srgbClr val="FFFFFF"/>
        </a:accent3>
        <a:accent4>
          <a:srgbClr val="000000"/>
        </a:accent4>
        <a:accent5>
          <a:srgbClr val="FFFFFF"/>
        </a:accent5>
        <a:accent6>
          <a:srgbClr val="BCBCBC"/>
        </a:accent6>
        <a:hlink>
          <a:srgbClr val="909090"/>
        </a:hlink>
        <a:folHlink>
          <a:srgbClr val="60606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2960"/>
        </a:dk2>
        <a:lt2>
          <a:srgbClr val="FFFFFF"/>
        </a:lt2>
        <a:accent1>
          <a:srgbClr val="C7E0FB"/>
        </a:accent1>
        <a:accent2>
          <a:srgbClr val="91B0FF"/>
        </a:accent2>
        <a:accent3>
          <a:srgbClr val="FFFFFF"/>
        </a:accent3>
        <a:accent4>
          <a:srgbClr val="000000"/>
        </a:accent4>
        <a:accent5>
          <a:srgbClr val="E0EDFD"/>
        </a:accent5>
        <a:accent6>
          <a:srgbClr val="839FE7"/>
        </a:accent6>
        <a:hlink>
          <a:srgbClr val="0066CC"/>
        </a:hlink>
        <a:folHlink>
          <a:srgbClr val="002960"/>
        </a:folHlink>
      </a:clrScheme>
      <a:clrMap bg1="lt1" tx1="dk1" bg2="lt2" tx2="dk2" accent1="accent1" accent2="accent2" accent3="accent3" accent4="accent4" accent5="accent5" accent6="accent6" hlink="hlink" folHlink="folHlink"/>
    </a:extraClrScheme>
    <a:extraClrScheme>
      <a:clrScheme name="Blank 3">
        <a:dk1>
          <a:srgbClr val="002960"/>
        </a:dk1>
        <a:lt1>
          <a:srgbClr val="FFFFFF"/>
        </a:lt1>
        <a:dk2>
          <a:srgbClr val="002960"/>
        </a:dk2>
        <a:lt2>
          <a:srgbClr val="FFBE3D"/>
        </a:lt2>
        <a:accent1>
          <a:srgbClr val="0066CC"/>
        </a:accent1>
        <a:accent2>
          <a:srgbClr val="5F8DFF"/>
        </a:accent2>
        <a:accent3>
          <a:srgbClr val="AAACB6"/>
        </a:accent3>
        <a:accent4>
          <a:srgbClr val="DADADA"/>
        </a:accent4>
        <a:accent5>
          <a:srgbClr val="AAB8E2"/>
        </a:accent5>
        <a:accent6>
          <a:srgbClr val="557FE7"/>
        </a:accent6>
        <a:hlink>
          <a:srgbClr val="96C5F8"/>
        </a:hlink>
        <a:folHlink>
          <a:srgbClr val="D8E9FC"/>
        </a:folHlink>
      </a:clrScheme>
      <a:clrMap bg1="dk2" tx1="lt1" bg2="dk1" tx2="lt2" accent1="accent1" accent2="accent2" accent3="accent3" accent4="accent4" accent5="accent5" accent6="accent6" hlink="hlink" folHlink="folHlink"/>
    </a:extraClrScheme>
    <a:extraClrScheme>
      <a:clrScheme name="Blank 4">
        <a:dk1>
          <a:srgbClr val="000000"/>
        </a:dk1>
        <a:lt1>
          <a:srgbClr val="FFFFFF"/>
        </a:lt1>
        <a:dk2>
          <a:srgbClr val="000000"/>
        </a:dk2>
        <a:lt2>
          <a:srgbClr val="FFBE3D"/>
        </a:lt2>
        <a:accent1>
          <a:srgbClr val="002960"/>
        </a:accent1>
        <a:accent2>
          <a:srgbClr val="0066CC"/>
        </a:accent2>
        <a:accent3>
          <a:srgbClr val="AAAAAA"/>
        </a:accent3>
        <a:accent4>
          <a:srgbClr val="DADADA"/>
        </a:accent4>
        <a:accent5>
          <a:srgbClr val="AAACB6"/>
        </a:accent5>
        <a:accent6>
          <a:srgbClr val="005CB9"/>
        </a:accent6>
        <a:hlink>
          <a:srgbClr val="91B0FF"/>
        </a:hlink>
        <a:folHlink>
          <a:srgbClr val="C7E0FB"/>
        </a:folHlink>
      </a:clrScheme>
      <a:clrMap bg1="dk2" tx1="lt1" bg2="dk1" tx2="lt2" accent1="accent1" accent2="accent2" accent3="accent3" accent4="accent4" accent5="accent5" accent6="accent6" hlink="hlink" folHlink="folHlink"/>
    </a:extraClrScheme>
    <a:extraClrScheme>
      <a:clrScheme name="Blank 5">
        <a:dk1>
          <a:srgbClr val="000000"/>
        </a:dk1>
        <a:lt1>
          <a:srgbClr val="FFFFFF"/>
        </a:lt1>
        <a:dk2>
          <a:srgbClr val="002960"/>
        </a:dk2>
        <a:lt2>
          <a:srgbClr val="FFFFFF"/>
        </a:lt2>
        <a:accent1>
          <a:srgbClr val="C7E0FB"/>
        </a:accent1>
        <a:accent2>
          <a:srgbClr val="FFCC66"/>
        </a:accent2>
        <a:accent3>
          <a:srgbClr val="FFFFFF"/>
        </a:accent3>
        <a:accent4>
          <a:srgbClr val="000000"/>
        </a:accent4>
        <a:accent5>
          <a:srgbClr val="E0EDFD"/>
        </a:accent5>
        <a:accent6>
          <a:srgbClr val="E7B95C"/>
        </a:accent6>
        <a:hlink>
          <a:srgbClr val="4F8636"/>
        </a:hlink>
        <a:folHlink>
          <a:srgbClr val="002960"/>
        </a:folHlink>
      </a:clrScheme>
      <a:clrMap bg1="lt1" tx1="dk1" bg2="lt2" tx2="dk2" accent1="accent1" accent2="accent2" accent3="accent3" accent4="accent4" accent5="accent5" accent6="accent6" hlink="hlink" folHlink="folHlink"/>
    </a:extraClrScheme>
    <a:extraClrScheme>
      <a:clrScheme name="Blank 6">
        <a:dk1>
          <a:srgbClr val="002960"/>
        </a:dk1>
        <a:lt1>
          <a:srgbClr val="FFFFFF"/>
        </a:lt1>
        <a:dk2>
          <a:srgbClr val="002960"/>
        </a:dk2>
        <a:lt2>
          <a:srgbClr val="FFBE3D"/>
        </a:lt2>
        <a:accent1>
          <a:srgbClr val="0066CC"/>
        </a:accent1>
        <a:accent2>
          <a:srgbClr val="4F8636"/>
        </a:accent2>
        <a:accent3>
          <a:srgbClr val="AAACB6"/>
        </a:accent3>
        <a:accent4>
          <a:srgbClr val="DADADA"/>
        </a:accent4>
        <a:accent5>
          <a:srgbClr val="AAB8E2"/>
        </a:accent5>
        <a:accent6>
          <a:srgbClr val="477930"/>
        </a:accent6>
        <a:hlink>
          <a:srgbClr val="FF9900"/>
        </a:hlink>
        <a:folHlink>
          <a:srgbClr val="FFBE3D"/>
        </a:folHlink>
      </a:clrScheme>
      <a:clrMap bg1="dk2" tx1="lt1" bg2="dk1" tx2="lt2" accent1="accent1" accent2="accent2" accent3="accent3" accent4="accent4" accent5="accent5" accent6="accent6" hlink="hlink" folHlink="folHlink"/>
    </a:extraClrScheme>
    <a:extraClrScheme>
      <a:clrScheme name="Blank 7">
        <a:dk1>
          <a:srgbClr val="000000"/>
        </a:dk1>
        <a:lt1>
          <a:srgbClr val="FFFFFF"/>
        </a:lt1>
        <a:dk2>
          <a:srgbClr val="000000"/>
        </a:dk2>
        <a:lt2>
          <a:srgbClr val="FFBE3D"/>
        </a:lt2>
        <a:accent1>
          <a:srgbClr val="0066CC"/>
        </a:accent1>
        <a:accent2>
          <a:srgbClr val="4F8636"/>
        </a:accent2>
        <a:accent3>
          <a:srgbClr val="AAAAAA"/>
        </a:accent3>
        <a:accent4>
          <a:srgbClr val="DADADA"/>
        </a:accent4>
        <a:accent5>
          <a:srgbClr val="AAB8E2"/>
        </a:accent5>
        <a:accent6>
          <a:srgbClr val="477930"/>
        </a:accent6>
        <a:hlink>
          <a:srgbClr val="FF9900"/>
        </a:hlink>
        <a:folHlink>
          <a:srgbClr val="FFBE3D"/>
        </a:folHlink>
      </a:clrScheme>
      <a:clrMap bg1="dk2" tx1="lt1" bg2="dk1" tx2="lt2" accent1="accent1" accent2="accent2" accent3="accent3" accent4="accent4" accent5="accent5" accent6="accent6" hlink="hlink" folHlink="folHlink"/>
    </a:extraClrScheme>
    <a:extraClrScheme>
      <a:clrScheme name="Blank 8">
        <a:dk1>
          <a:srgbClr val="000000"/>
        </a:dk1>
        <a:lt1>
          <a:srgbClr val="FFFFFF"/>
        </a:lt1>
        <a:dk2>
          <a:srgbClr val="002960"/>
        </a:dk2>
        <a:lt2>
          <a:srgbClr val="FFFFFF"/>
        </a:lt2>
        <a:accent1>
          <a:srgbClr val="C7E0FB"/>
        </a:accent1>
        <a:accent2>
          <a:srgbClr val="C7C293"/>
        </a:accent2>
        <a:accent3>
          <a:srgbClr val="FFFFFF"/>
        </a:accent3>
        <a:accent4>
          <a:srgbClr val="000000"/>
        </a:accent4>
        <a:accent5>
          <a:srgbClr val="E0EDFD"/>
        </a:accent5>
        <a:accent6>
          <a:srgbClr val="B4B085"/>
        </a:accent6>
        <a:hlink>
          <a:srgbClr val="50A2A0"/>
        </a:hlink>
        <a:folHlink>
          <a:srgbClr val="002960"/>
        </a:folHlink>
      </a:clrScheme>
      <a:clrMap bg1="lt1" tx1="dk1" bg2="lt2" tx2="dk2" accent1="accent1" accent2="accent2" accent3="accent3" accent4="accent4" accent5="accent5" accent6="accent6" hlink="hlink" folHlink="folHlink"/>
    </a:extraClrScheme>
    <a:extraClrScheme>
      <a:clrScheme name="Blank 9">
        <a:dk1>
          <a:srgbClr val="002960"/>
        </a:dk1>
        <a:lt1>
          <a:srgbClr val="FFFFFF"/>
        </a:lt1>
        <a:dk2>
          <a:srgbClr val="002960"/>
        </a:dk2>
        <a:lt2>
          <a:srgbClr val="FFBE3D"/>
        </a:lt2>
        <a:accent1>
          <a:srgbClr val="0066CC"/>
        </a:accent1>
        <a:accent2>
          <a:srgbClr val="50A2A0"/>
        </a:accent2>
        <a:accent3>
          <a:srgbClr val="AAACB6"/>
        </a:accent3>
        <a:accent4>
          <a:srgbClr val="DADADA"/>
        </a:accent4>
        <a:accent5>
          <a:srgbClr val="AAB8E2"/>
        </a:accent5>
        <a:accent6>
          <a:srgbClr val="489291"/>
        </a:accent6>
        <a:hlink>
          <a:srgbClr val="C7C293"/>
        </a:hlink>
        <a:folHlink>
          <a:srgbClr val="FFBE3D"/>
        </a:folHlink>
      </a:clrScheme>
      <a:clrMap bg1="dk2" tx1="lt1" bg2="dk1" tx2="lt2" accent1="accent1" accent2="accent2" accent3="accent3" accent4="accent4" accent5="accent5" accent6="accent6" hlink="hlink" folHlink="folHlink"/>
    </a:extraClrScheme>
    <a:extraClrScheme>
      <a:clrScheme name="Blank 10">
        <a:dk1>
          <a:srgbClr val="000000"/>
        </a:dk1>
        <a:lt1>
          <a:srgbClr val="FFFFFF"/>
        </a:lt1>
        <a:dk2>
          <a:srgbClr val="000000"/>
        </a:dk2>
        <a:lt2>
          <a:srgbClr val="FFBE3D"/>
        </a:lt2>
        <a:accent1>
          <a:srgbClr val="174A7C"/>
        </a:accent1>
        <a:accent2>
          <a:srgbClr val="50A2A0"/>
        </a:accent2>
        <a:accent3>
          <a:srgbClr val="AAAAAA"/>
        </a:accent3>
        <a:accent4>
          <a:srgbClr val="DADADA"/>
        </a:accent4>
        <a:accent5>
          <a:srgbClr val="ABB1BF"/>
        </a:accent5>
        <a:accent6>
          <a:srgbClr val="489291"/>
        </a:accent6>
        <a:hlink>
          <a:srgbClr val="C7C293"/>
        </a:hlink>
        <a:folHlink>
          <a:srgbClr val="FFBE3D"/>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Spectron</Template>
  <TotalTime>607</TotalTime>
  <Words>970</Words>
  <Application>Microsoft Office PowerPoint</Application>
  <PresentationFormat>Presentación en pantalla (4:3)</PresentationFormat>
  <Paragraphs>233</Paragraphs>
  <Slides>25</Slides>
  <Notes>25</Notes>
  <HiddenSlides>0</HiddenSlides>
  <MMClips>0</MMClips>
  <ScaleCrop>false</ScaleCrop>
  <HeadingPairs>
    <vt:vector size="6" baseType="variant">
      <vt:variant>
        <vt:lpstr>Tema</vt:lpstr>
      </vt:variant>
      <vt:variant>
        <vt:i4>1</vt:i4>
      </vt:variant>
      <vt:variant>
        <vt:lpstr>Servidores OLE incrustados</vt:lpstr>
      </vt:variant>
      <vt:variant>
        <vt:i4>0</vt:i4>
      </vt:variant>
      <vt:variant>
        <vt:lpstr>Títulos de diapositiva</vt:lpstr>
      </vt:variant>
      <vt:variant>
        <vt:i4>25</vt:i4>
      </vt:variant>
    </vt:vector>
  </HeadingPairs>
  <TitlesOfParts>
    <vt:vector size="26" baseType="lpstr">
      <vt:lpstr>Spectron</vt:lpstr>
      <vt:lpstr>Evaluación de Impacto  Luis Rubalcava</vt:lpstr>
      <vt:lpstr>¿Por qué evaluar?</vt:lpstr>
      <vt:lpstr>Evaluación de Impacto</vt:lpstr>
      <vt:lpstr>Ejemplos</vt:lpstr>
      <vt:lpstr>Diapositiva 5</vt:lpstr>
      <vt:lpstr>Evaluar impacto vs resultados o tendencias</vt:lpstr>
      <vt:lpstr>Evaluar impacto vs resultados o tendencias</vt:lpstr>
      <vt:lpstr>Diapositiva 8</vt:lpstr>
      <vt:lpstr>Evaluar Impacto vs resultados o tendencias</vt:lpstr>
      <vt:lpstr>Diapositiva 10</vt:lpstr>
      <vt:lpstr>Evaluación de Impacto: Pregunta central</vt:lpstr>
      <vt:lpstr>¿Cómo se mide el impacto?</vt:lpstr>
      <vt:lpstr>Qué se requiere</vt:lpstr>
      <vt:lpstr>Medición de Impacto</vt:lpstr>
      <vt:lpstr>Método de Aleatorización</vt:lpstr>
      <vt:lpstr>Diferencias en Diferencias</vt:lpstr>
      <vt:lpstr>Diapositiva 17</vt:lpstr>
      <vt:lpstr>Consideraciones del Método de aleatorización </vt:lpstr>
      <vt:lpstr>Diapositiva 19</vt:lpstr>
      <vt:lpstr>Muestra balanceada </vt:lpstr>
      <vt:lpstr>Regresión discontinua</vt:lpstr>
      <vt:lpstr>Diapositiva 22</vt:lpstr>
      <vt:lpstr>Diapositiva 23</vt:lpstr>
      <vt:lpstr>Diapositiva 24</vt:lpstr>
      <vt:lpstr>Conclusiones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I_BELLO</dc:creator>
  <cp:lastModifiedBy> </cp:lastModifiedBy>
  <cp:revision>67</cp:revision>
  <dcterms:created xsi:type="dcterms:W3CDTF">2010-08-23T16:39:21Z</dcterms:created>
  <dcterms:modified xsi:type="dcterms:W3CDTF">2010-08-30T23:20:28Z</dcterms:modified>
</cp:coreProperties>
</file>