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drawings/legacyDiagramText8.bin" ContentType="application/vnd.ms-office.legacyDiagramText"/>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rawings/legacyDiagramText4.bin" ContentType="application/vnd.ms-office.legacyDiagramText"/>
  <Override PartName="/ppt/diagrams/layout1.xml" ContentType="application/vnd.openxmlformats-officedocument.drawingml.diagramLayout+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diagrams/quickStyle1.xml" ContentType="application/vnd.openxmlformats-officedocument.drawingml.diagramStyl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drawings/legacyDiagramText9.bin" ContentType="application/vnd.ms-office.legacyDiagramText"/>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gif" ContentType="image/gif"/>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drawings/legacyDiagramText7.bin" ContentType="application/vnd.ms-office.legacyDiagramText"/>
  <Override PartName="/ppt/notesSlides/notesSlide31.xml" ContentType="application/vnd.openxmlformats-officedocument.presentationml.notesSlide+xml"/>
  <Override PartName="/ppt/notesSlides/notesSlide6.xml" ContentType="application/vnd.openxmlformats-officedocument.presentationml.notesSlide+xml"/>
  <Override PartName="/ppt/drawings/legacyDiagramText5.bin" ContentType="application/vnd.ms-office.legacyDiagramText"/>
  <Override PartName="/ppt/legacyDocTextInfo.bin" ContentType="application/vnd.ms-office.legacyDocTextInfo"/>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rawings/legacyDiagramText1.bin" ContentType="application/vnd.ms-office.legacyDiagramText"/>
  <Override PartName="/ppt/drawings/legacyDiagramText3.bin" ContentType="application/vnd.ms-office.legacyDiagramText"/>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rawings/legacyDiagramText6.bin" ContentType="application/vnd.ms-office.legacyDiagramText"/>
  <Override PartName="/ppt/notesSlides/notesSlide10.xml" ContentType="application/vnd.openxmlformats-officedocument.presentationml.notesSlide+xml"/>
  <Override PartName="/ppt/drawings/legacyDiagramText10.bin" ContentType="application/vnd.ms-office.legacyDiagramText"/>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rawings/legacyDiagramText2.bin" ContentType="application/vnd.ms-office.legacyDiagramText"/>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Lst>
  <p:notesMasterIdLst>
    <p:notesMasterId r:id="rId60"/>
  </p:notesMasterIdLst>
  <p:handoutMasterIdLst>
    <p:handoutMasterId r:id="rId61"/>
  </p:handoutMasterIdLst>
  <p:sldIdLst>
    <p:sldId id="706" r:id="rId2"/>
    <p:sldId id="731" r:id="rId3"/>
    <p:sldId id="670" r:id="rId4"/>
    <p:sldId id="703" r:id="rId5"/>
    <p:sldId id="666" r:id="rId6"/>
    <p:sldId id="761" r:id="rId7"/>
    <p:sldId id="733" r:id="rId8"/>
    <p:sldId id="762" r:id="rId9"/>
    <p:sldId id="737" r:id="rId10"/>
    <p:sldId id="680" r:id="rId11"/>
    <p:sldId id="682" r:id="rId12"/>
    <p:sldId id="701" r:id="rId13"/>
    <p:sldId id="705" r:id="rId14"/>
    <p:sldId id="708" r:id="rId15"/>
    <p:sldId id="709" r:id="rId16"/>
    <p:sldId id="710" r:id="rId17"/>
    <p:sldId id="739" r:id="rId18"/>
    <p:sldId id="738" r:id="rId19"/>
    <p:sldId id="742" r:id="rId20"/>
    <p:sldId id="743" r:id="rId21"/>
    <p:sldId id="744" r:id="rId22"/>
    <p:sldId id="747" r:id="rId23"/>
    <p:sldId id="719" r:id="rId24"/>
    <p:sldId id="720" r:id="rId25"/>
    <p:sldId id="721" r:id="rId26"/>
    <p:sldId id="722" r:id="rId27"/>
    <p:sldId id="723" r:id="rId28"/>
    <p:sldId id="724" r:id="rId29"/>
    <p:sldId id="725" r:id="rId30"/>
    <p:sldId id="726" r:id="rId31"/>
    <p:sldId id="754" r:id="rId32"/>
    <p:sldId id="759" r:id="rId33"/>
    <p:sldId id="768" r:id="rId34"/>
    <p:sldId id="769" r:id="rId35"/>
    <p:sldId id="770" r:id="rId36"/>
    <p:sldId id="771" r:id="rId37"/>
    <p:sldId id="772" r:id="rId38"/>
    <p:sldId id="776" r:id="rId39"/>
    <p:sldId id="758" r:id="rId40"/>
    <p:sldId id="756" r:id="rId41"/>
    <p:sldId id="740" r:id="rId42"/>
    <p:sldId id="741" r:id="rId43"/>
    <p:sldId id="752" r:id="rId44"/>
    <p:sldId id="753" r:id="rId45"/>
    <p:sldId id="765" r:id="rId46"/>
    <p:sldId id="766" r:id="rId47"/>
    <p:sldId id="767" r:id="rId48"/>
    <p:sldId id="773" r:id="rId49"/>
    <p:sldId id="774" r:id="rId50"/>
    <p:sldId id="775" r:id="rId51"/>
    <p:sldId id="757" r:id="rId52"/>
    <p:sldId id="727" r:id="rId53"/>
    <p:sldId id="763" r:id="rId54"/>
    <p:sldId id="760" r:id="rId55"/>
    <p:sldId id="730" r:id="rId56"/>
    <p:sldId id="764" r:id="rId57"/>
    <p:sldId id="751" r:id="rId58"/>
    <p:sldId id="532" r:id="rId59"/>
  </p:sldIdLst>
  <p:sldSz cx="9144000" cy="6858000" type="screen4x3"/>
  <p:notesSz cx="6742113" cy="9872663"/>
  <p:defaultTextStyle>
    <a:defPPr>
      <a:defRPr lang="es-ES"/>
    </a:defPPr>
    <a:lvl1pPr algn="l" rtl="0" fontAlgn="base">
      <a:spcBef>
        <a:spcPct val="50000"/>
      </a:spcBef>
      <a:spcAft>
        <a:spcPct val="0"/>
      </a:spcAft>
      <a:defRPr sz="2800" kern="1200">
        <a:solidFill>
          <a:schemeClr val="tx1"/>
        </a:solidFill>
        <a:latin typeface="Arial Black" pitchFamily="34" charset="0"/>
        <a:ea typeface="+mn-ea"/>
        <a:cs typeface="+mn-cs"/>
      </a:defRPr>
    </a:lvl1pPr>
    <a:lvl2pPr marL="457200" algn="l" rtl="0" fontAlgn="base">
      <a:spcBef>
        <a:spcPct val="50000"/>
      </a:spcBef>
      <a:spcAft>
        <a:spcPct val="0"/>
      </a:spcAft>
      <a:defRPr sz="2800" kern="1200">
        <a:solidFill>
          <a:schemeClr val="tx1"/>
        </a:solidFill>
        <a:latin typeface="Arial Black" pitchFamily="34" charset="0"/>
        <a:ea typeface="+mn-ea"/>
        <a:cs typeface="+mn-cs"/>
      </a:defRPr>
    </a:lvl2pPr>
    <a:lvl3pPr marL="914400" algn="l" rtl="0" fontAlgn="base">
      <a:spcBef>
        <a:spcPct val="50000"/>
      </a:spcBef>
      <a:spcAft>
        <a:spcPct val="0"/>
      </a:spcAft>
      <a:defRPr sz="2800" kern="1200">
        <a:solidFill>
          <a:schemeClr val="tx1"/>
        </a:solidFill>
        <a:latin typeface="Arial Black" pitchFamily="34" charset="0"/>
        <a:ea typeface="+mn-ea"/>
        <a:cs typeface="+mn-cs"/>
      </a:defRPr>
    </a:lvl3pPr>
    <a:lvl4pPr marL="1371600" algn="l" rtl="0" fontAlgn="base">
      <a:spcBef>
        <a:spcPct val="50000"/>
      </a:spcBef>
      <a:spcAft>
        <a:spcPct val="0"/>
      </a:spcAft>
      <a:defRPr sz="2800" kern="1200">
        <a:solidFill>
          <a:schemeClr val="tx1"/>
        </a:solidFill>
        <a:latin typeface="Arial Black" pitchFamily="34" charset="0"/>
        <a:ea typeface="+mn-ea"/>
        <a:cs typeface="+mn-cs"/>
      </a:defRPr>
    </a:lvl4pPr>
    <a:lvl5pPr marL="1828800" algn="l" rtl="0" fontAlgn="base">
      <a:spcBef>
        <a:spcPct val="50000"/>
      </a:spcBef>
      <a:spcAft>
        <a:spcPct val="0"/>
      </a:spcAft>
      <a:defRPr sz="2800" kern="1200">
        <a:solidFill>
          <a:schemeClr val="tx1"/>
        </a:solidFill>
        <a:latin typeface="Arial Black" pitchFamily="34" charset="0"/>
        <a:ea typeface="+mn-ea"/>
        <a:cs typeface="+mn-cs"/>
      </a:defRPr>
    </a:lvl5pPr>
    <a:lvl6pPr marL="2286000" algn="l" defTabSz="914400" rtl="0" eaLnBrk="1" latinLnBrk="0" hangingPunct="1">
      <a:defRPr sz="2800" kern="1200">
        <a:solidFill>
          <a:schemeClr val="tx1"/>
        </a:solidFill>
        <a:latin typeface="Arial Black" pitchFamily="34" charset="0"/>
        <a:ea typeface="+mn-ea"/>
        <a:cs typeface="+mn-cs"/>
      </a:defRPr>
    </a:lvl6pPr>
    <a:lvl7pPr marL="2743200" algn="l" defTabSz="914400" rtl="0" eaLnBrk="1" latinLnBrk="0" hangingPunct="1">
      <a:defRPr sz="2800" kern="1200">
        <a:solidFill>
          <a:schemeClr val="tx1"/>
        </a:solidFill>
        <a:latin typeface="Arial Black" pitchFamily="34" charset="0"/>
        <a:ea typeface="+mn-ea"/>
        <a:cs typeface="+mn-cs"/>
      </a:defRPr>
    </a:lvl7pPr>
    <a:lvl8pPr marL="3200400" algn="l" defTabSz="914400" rtl="0" eaLnBrk="1" latinLnBrk="0" hangingPunct="1">
      <a:defRPr sz="2800" kern="1200">
        <a:solidFill>
          <a:schemeClr val="tx1"/>
        </a:solidFill>
        <a:latin typeface="Arial Black" pitchFamily="34" charset="0"/>
        <a:ea typeface="+mn-ea"/>
        <a:cs typeface="+mn-cs"/>
      </a:defRPr>
    </a:lvl8pPr>
    <a:lvl9pPr marL="3657600" algn="l" defTabSz="914400" rtl="0" eaLnBrk="1" latinLnBrk="0" hangingPunct="1">
      <a:defRPr sz="2800" kern="1200">
        <a:solidFill>
          <a:schemeClr val="tx1"/>
        </a:solidFill>
        <a:latin typeface="Arial Black"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FBF885"/>
    <a:srgbClr val="F7FEA0"/>
    <a:srgbClr val="FCFFD1"/>
    <a:srgbClr val="F8F442"/>
    <a:srgbClr val="CCCC00"/>
    <a:srgbClr val="FFFFCC"/>
    <a:srgbClr val="6666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53" autoAdjust="0"/>
    <p:restoredTop sz="91615" autoAdjust="0"/>
  </p:normalViewPr>
  <p:slideViewPr>
    <p:cSldViewPr>
      <p:cViewPr>
        <p:scale>
          <a:sx n="75" d="100"/>
          <a:sy n="75" d="100"/>
        </p:scale>
        <p:origin x="-912" y="-72"/>
      </p:cViewPr>
      <p:guideLst>
        <p:guide orient="horz" pos="3022"/>
        <p:guide pos="34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4" d="100"/>
          <a:sy n="74" d="100"/>
        </p:scale>
        <p:origin x="-2136" y="-96"/>
      </p:cViewPr>
      <p:guideLst>
        <p:guide orient="horz" pos="3109"/>
        <p:guide pos="2123"/>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microsoft.com/office/2006/relationships/legacyDocTextInfo" Target="legacyDocTextInfo.bin"/><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_rels/viewProps.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slide" Target="slides/slide13.xml"/><Relationship Id="rId1" Type="http://schemas.openxmlformats.org/officeDocument/2006/relationships/slide" Target="slides/slide12.xml"/></Relationships>
</file>

<file path=ppt/diagrams/colors1.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7013D5B-00AA-4710-92E0-501B8EEF9F5A}" type="doc">
      <dgm:prSet loTypeId="urn:microsoft.com/office/officeart/2005/8/layout/equation2" loCatId="process" qsTypeId="urn:microsoft.com/office/officeart/2005/8/quickstyle/simple2" qsCatId="simple" csTypeId="urn:microsoft.com/office/officeart/2005/8/colors/accent4_2" csCatId="accent4" phldr="1"/>
      <dgm:spPr/>
      <dgm:t>
        <a:bodyPr/>
        <a:lstStyle/>
        <a:p>
          <a:endParaRPr lang="es-ES"/>
        </a:p>
      </dgm:t>
    </dgm:pt>
    <dgm:pt modelId="{592E9BEF-6B83-4C81-B7E3-4E8D32893E7B}">
      <dgm:prSet phldrT="[Texto]" custT="1"/>
      <dgm:spPr>
        <a:noFill/>
      </dgm:spPr>
      <dgm:t>
        <a:bodyPr/>
        <a:lstStyle/>
        <a:p>
          <a:r>
            <a:rPr lang="es-ES_tradnl" sz="1600" dirty="0" smtClean="0">
              <a:solidFill>
                <a:schemeClr val="tx1"/>
              </a:solidFill>
              <a:latin typeface="+mj-lt"/>
              <a:cs typeface="+mn-cs"/>
            </a:rPr>
            <a:t>Sistema económico de mercado  </a:t>
          </a:r>
          <a:endParaRPr lang="es-ES" sz="1600" dirty="0"/>
        </a:p>
      </dgm:t>
    </dgm:pt>
    <dgm:pt modelId="{6F292BE8-CC13-4A4A-9E32-5878D754C523}" type="parTrans" cxnId="{ADB31848-7331-44A1-A9FF-3F7B183AB2B5}">
      <dgm:prSet/>
      <dgm:spPr/>
      <dgm:t>
        <a:bodyPr/>
        <a:lstStyle/>
        <a:p>
          <a:endParaRPr lang="es-ES"/>
        </a:p>
      </dgm:t>
    </dgm:pt>
    <dgm:pt modelId="{57456E65-A944-4EA5-B19A-76D0BBD37631}" type="sibTrans" cxnId="{ADB31848-7331-44A1-A9FF-3F7B183AB2B5}">
      <dgm:prSet/>
      <dgm:spPr>
        <a:solidFill>
          <a:schemeClr val="tx2">
            <a:lumMod val="75000"/>
          </a:schemeClr>
        </a:solidFill>
      </dgm:spPr>
      <dgm:t>
        <a:bodyPr/>
        <a:lstStyle/>
        <a:p>
          <a:endParaRPr lang="es-ES"/>
        </a:p>
      </dgm:t>
    </dgm:pt>
    <dgm:pt modelId="{D93BE892-B575-43BC-A4FD-BE866BDF0924}">
      <dgm:prSet phldrT="[Texto]" custT="1"/>
      <dgm:spPr>
        <a:noFill/>
      </dgm:spPr>
      <dgm:t>
        <a:bodyPr/>
        <a:lstStyle/>
        <a:p>
          <a:r>
            <a:rPr lang="es-ES_tradnl" sz="1600" dirty="0" smtClean="0">
              <a:solidFill>
                <a:schemeClr val="tx1"/>
              </a:solidFill>
              <a:latin typeface="+mj-lt"/>
              <a:cs typeface="+mn-cs"/>
              <a:sym typeface="Wingdings" pitchFamily="2" charset="2"/>
            </a:rPr>
            <a:t>  Incapaz de dar respuesta a las necesidades sociales: </a:t>
          </a:r>
          <a:r>
            <a:rPr lang="es-ES_tradnl" sz="1600" i="1" dirty="0" smtClean="0">
              <a:solidFill>
                <a:schemeClr val="tx1"/>
              </a:solidFill>
              <a:latin typeface="+mj-lt"/>
              <a:cs typeface="+mn-cs"/>
              <a:sym typeface="Wingdings" pitchFamily="2" charset="2"/>
            </a:rPr>
            <a:t>redistribución, equidad y justicia social </a:t>
          </a:r>
          <a:endParaRPr lang="es-ES" sz="1600" i="1" dirty="0"/>
        </a:p>
      </dgm:t>
    </dgm:pt>
    <dgm:pt modelId="{0E94E17E-154C-4386-A632-9105D759B714}" type="parTrans" cxnId="{FB516E81-CEF2-48DE-BF11-6C0124CD9355}">
      <dgm:prSet/>
      <dgm:spPr/>
      <dgm:t>
        <a:bodyPr/>
        <a:lstStyle/>
        <a:p>
          <a:endParaRPr lang="es-ES"/>
        </a:p>
      </dgm:t>
    </dgm:pt>
    <dgm:pt modelId="{05B15D9E-7634-43D2-A246-21E3041D6A1B}" type="sibTrans" cxnId="{FB516E81-CEF2-48DE-BF11-6C0124CD9355}">
      <dgm:prSet/>
      <dgm:spPr>
        <a:solidFill>
          <a:srgbClr val="5C4B04"/>
        </a:solidFill>
        <a:effectLst/>
      </dgm:spPr>
      <dgm:t>
        <a:bodyPr/>
        <a:lstStyle/>
        <a:p>
          <a:endParaRPr lang="es-ES"/>
        </a:p>
      </dgm:t>
    </dgm:pt>
    <dgm:pt modelId="{E4EA6C02-AA96-46AB-89AE-DE259CF51DFB}">
      <dgm:prSet phldrT="[Texto]" custT="1"/>
      <dgm:spPr>
        <a:solidFill>
          <a:srgbClr val="FBF885"/>
        </a:solidFill>
      </dgm:spPr>
      <dgm:t>
        <a:bodyPr/>
        <a:lstStyle/>
        <a:p>
          <a:pPr algn="r">
            <a:lnSpc>
              <a:spcPct val="150000"/>
            </a:lnSpc>
          </a:pPr>
          <a:r>
            <a:rPr lang="es-ES_tradnl" sz="1700" dirty="0" smtClean="0">
              <a:solidFill>
                <a:schemeClr val="tx1"/>
              </a:solidFill>
              <a:latin typeface="+mj-lt"/>
              <a:cs typeface="+mn-cs"/>
            </a:rPr>
            <a:t>El escenario </a:t>
          </a:r>
        </a:p>
        <a:p>
          <a:pPr algn="r">
            <a:lnSpc>
              <a:spcPct val="150000"/>
            </a:lnSpc>
          </a:pPr>
          <a:r>
            <a:rPr lang="es-ES_tradnl" sz="1700" dirty="0" smtClean="0">
              <a:solidFill>
                <a:schemeClr val="tx1"/>
              </a:solidFill>
              <a:latin typeface="+mj-lt"/>
              <a:cs typeface="+mn-cs"/>
            </a:rPr>
            <a:t>actual ofrece una</a:t>
          </a:r>
        </a:p>
        <a:p>
          <a:pPr algn="r">
            <a:lnSpc>
              <a:spcPct val="150000"/>
            </a:lnSpc>
          </a:pPr>
          <a:r>
            <a:rPr lang="es-ES_tradnl" sz="1700" b="1" dirty="0" smtClean="0">
              <a:solidFill>
                <a:schemeClr val="tx1"/>
              </a:solidFill>
              <a:latin typeface="+mj-lt"/>
              <a:cs typeface="+mn-cs"/>
            </a:rPr>
            <a:t>ventana de oportunidad</a:t>
          </a:r>
        </a:p>
        <a:p>
          <a:pPr algn="r">
            <a:lnSpc>
              <a:spcPct val="150000"/>
            </a:lnSpc>
          </a:pPr>
          <a:r>
            <a:rPr lang="es-ES_tradnl" sz="1700" dirty="0" smtClean="0">
              <a:solidFill>
                <a:schemeClr val="tx1"/>
              </a:solidFill>
              <a:latin typeface="+mj-lt"/>
              <a:cs typeface="+mn-cs"/>
            </a:rPr>
            <a:t>a la evaluación</a:t>
          </a:r>
          <a:endParaRPr lang="es-ES" sz="1700" dirty="0"/>
        </a:p>
      </dgm:t>
    </dgm:pt>
    <dgm:pt modelId="{A0639C47-C1CF-424E-9059-DE516F7FE466}" type="parTrans" cxnId="{2F3CF84F-8940-46CB-BA1D-866547BE4F37}">
      <dgm:prSet/>
      <dgm:spPr/>
      <dgm:t>
        <a:bodyPr/>
        <a:lstStyle/>
        <a:p>
          <a:endParaRPr lang="es-ES"/>
        </a:p>
      </dgm:t>
    </dgm:pt>
    <dgm:pt modelId="{DDBA7EAD-0271-43AB-B95B-3BC307B6D712}" type="sibTrans" cxnId="{2F3CF84F-8940-46CB-BA1D-866547BE4F37}">
      <dgm:prSet custAng="4192646" custLinFactNeighborX="10260" custLinFactNeighborY="-31337"/>
      <dgm:spPr>
        <a:prstGeom prst="curvedRightArrow">
          <a:avLst/>
        </a:prstGeom>
      </dgm:spPr>
      <dgm:t>
        <a:bodyPr/>
        <a:lstStyle/>
        <a:p>
          <a:endParaRPr lang="es-ES"/>
        </a:p>
      </dgm:t>
    </dgm:pt>
    <dgm:pt modelId="{82E610E7-D203-4481-A620-BBC226EFF457}" type="pres">
      <dgm:prSet presAssocID="{A7013D5B-00AA-4710-92E0-501B8EEF9F5A}" presName="Name0" presStyleCnt="0">
        <dgm:presLayoutVars>
          <dgm:dir/>
          <dgm:resizeHandles val="exact"/>
        </dgm:presLayoutVars>
      </dgm:prSet>
      <dgm:spPr/>
      <dgm:t>
        <a:bodyPr/>
        <a:lstStyle/>
        <a:p>
          <a:endParaRPr lang="es-ES"/>
        </a:p>
      </dgm:t>
    </dgm:pt>
    <dgm:pt modelId="{618A56AD-7E95-40E3-9B03-8498F9C25785}" type="pres">
      <dgm:prSet presAssocID="{A7013D5B-00AA-4710-92E0-501B8EEF9F5A}" presName="vNodes" presStyleCnt="0"/>
      <dgm:spPr/>
    </dgm:pt>
    <dgm:pt modelId="{23B46194-2BD6-4E94-9A85-097C90903DE3}" type="pres">
      <dgm:prSet presAssocID="{592E9BEF-6B83-4C81-B7E3-4E8D32893E7B}" presName="node" presStyleLbl="node1" presStyleIdx="0" presStyleCnt="3" custScaleX="326553" custScaleY="69939" custLinFactY="-58479" custLinFactNeighborX="57610" custLinFactNeighborY="-100000">
        <dgm:presLayoutVars>
          <dgm:bulletEnabled val="1"/>
        </dgm:presLayoutVars>
      </dgm:prSet>
      <dgm:spPr/>
      <dgm:t>
        <a:bodyPr/>
        <a:lstStyle/>
        <a:p>
          <a:endParaRPr lang="es-ES"/>
        </a:p>
      </dgm:t>
    </dgm:pt>
    <dgm:pt modelId="{01940E86-53FF-4129-B1D6-CDAD3A1373F3}" type="pres">
      <dgm:prSet presAssocID="{57456E65-A944-4EA5-B19A-76D0BBD37631}" presName="spacerT" presStyleCnt="0"/>
      <dgm:spPr/>
    </dgm:pt>
    <dgm:pt modelId="{F6CBBE2F-3849-4BD0-9EFD-741F03316320}" type="pres">
      <dgm:prSet presAssocID="{57456E65-A944-4EA5-B19A-76D0BBD37631}" presName="sibTrans" presStyleLbl="sibTrans2D1" presStyleIdx="0" presStyleCnt="2" custAng="5613067" custScaleX="56331" custScaleY="65221" custLinFactY="-82952" custLinFactNeighborX="72163" custLinFactNeighborY="-100000"/>
      <dgm:spPr>
        <a:prstGeom prst="curvedRightArrow">
          <a:avLst/>
        </a:prstGeom>
      </dgm:spPr>
      <dgm:t>
        <a:bodyPr/>
        <a:lstStyle/>
        <a:p>
          <a:endParaRPr lang="es-ES"/>
        </a:p>
      </dgm:t>
    </dgm:pt>
    <dgm:pt modelId="{B1EE025D-0BA3-4087-A32A-0E4707F20F85}" type="pres">
      <dgm:prSet presAssocID="{57456E65-A944-4EA5-B19A-76D0BBD37631}" presName="spacerB" presStyleCnt="0"/>
      <dgm:spPr/>
    </dgm:pt>
    <dgm:pt modelId="{7528B3F9-E7C9-43E3-B560-0383BAC44F4A}" type="pres">
      <dgm:prSet presAssocID="{D93BE892-B575-43BC-A4FD-BE866BDF0924}" presName="node" presStyleLbl="node1" presStyleIdx="1" presStyleCnt="3" custScaleX="337423" custScaleY="85717" custLinFactY="-46695" custLinFactNeighborX="19249" custLinFactNeighborY="-100000">
        <dgm:presLayoutVars>
          <dgm:bulletEnabled val="1"/>
        </dgm:presLayoutVars>
      </dgm:prSet>
      <dgm:spPr/>
      <dgm:t>
        <a:bodyPr/>
        <a:lstStyle/>
        <a:p>
          <a:endParaRPr lang="es-ES"/>
        </a:p>
      </dgm:t>
    </dgm:pt>
    <dgm:pt modelId="{BBD33D5D-8189-4347-9CB0-64BA25ED3751}" type="pres">
      <dgm:prSet presAssocID="{A7013D5B-00AA-4710-92E0-501B8EEF9F5A}" presName="sibTransLast" presStyleLbl="sibTrans2D1" presStyleIdx="1" presStyleCnt="2" custScaleX="140372" custScaleY="473240" custLinFactX="288850" custLinFactY="100000" custLinFactNeighborX="300000" custLinFactNeighborY="192009"/>
      <dgm:spPr>
        <a:prstGeom prst="quadArrowCallout">
          <a:avLst/>
        </a:prstGeom>
        <a:solidFill>
          <a:schemeClr val="bg1"/>
        </a:solidFill>
      </dgm:spPr>
      <dgm:t>
        <a:bodyPr/>
        <a:lstStyle/>
        <a:p>
          <a:endParaRPr lang="es-ES"/>
        </a:p>
      </dgm:t>
    </dgm:pt>
    <dgm:pt modelId="{3DD2EBBF-7513-48EC-8E20-EE2BEFD4B00E}" type="pres">
      <dgm:prSet presAssocID="{A7013D5B-00AA-4710-92E0-501B8EEF9F5A}" presName="connectorText" presStyleLbl="sibTrans2D1" presStyleIdx="1" presStyleCnt="2"/>
      <dgm:spPr/>
      <dgm:t>
        <a:bodyPr/>
        <a:lstStyle/>
        <a:p>
          <a:endParaRPr lang="es-ES"/>
        </a:p>
      </dgm:t>
    </dgm:pt>
    <dgm:pt modelId="{7287F5EF-CF7F-4612-9D19-4F94ABB70C7B}" type="pres">
      <dgm:prSet presAssocID="{A7013D5B-00AA-4710-92E0-501B8EEF9F5A}" presName="lastNode" presStyleLbl="node1" presStyleIdx="2" presStyleCnt="3" custScaleX="130522" custScaleY="108184" custLinFactNeighborX="12902" custLinFactNeighborY="25329">
        <dgm:presLayoutVars>
          <dgm:bulletEnabled val="1"/>
        </dgm:presLayoutVars>
      </dgm:prSet>
      <dgm:spPr/>
      <dgm:t>
        <a:bodyPr/>
        <a:lstStyle/>
        <a:p>
          <a:endParaRPr lang="es-ES"/>
        </a:p>
      </dgm:t>
    </dgm:pt>
  </dgm:ptLst>
  <dgm:cxnLst>
    <dgm:cxn modelId="{F479B60C-7C3D-4ED9-975D-8013174A355B}" type="presOf" srcId="{592E9BEF-6B83-4C81-B7E3-4E8D32893E7B}" destId="{23B46194-2BD6-4E94-9A85-097C90903DE3}" srcOrd="0" destOrd="0" presId="urn:microsoft.com/office/officeart/2005/8/layout/equation2"/>
    <dgm:cxn modelId="{5650660E-2AAA-4838-886E-95EA0B25C587}" type="presOf" srcId="{A7013D5B-00AA-4710-92E0-501B8EEF9F5A}" destId="{82E610E7-D203-4481-A620-BBC226EFF457}" srcOrd="0" destOrd="0" presId="urn:microsoft.com/office/officeart/2005/8/layout/equation2"/>
    <dgm:cxn modelId="{FB516E81-CEF2-48DE-BF11-6C0124CD9355}" srcId="{A7013D5B-00AA-4710-92E0-501B8EEF9F5A}" destId="{D93BE892-B575-43BC-A4FD-BE866BDF0924}" srcOrd="1" destOrd="0" parTransId="{0E94E17E-154C-4386-A632-9105D759B714}" sibTransId="{05B15D9E-7634-43D2-A246-21E3041D6A1B}"/>
    <dgm:cxn modelId="{ADB31848-7331-44A1-A9FF-3F7B183AB2B5}" srcId="{A7013D5B-00AA-4710-92E0-501B8EEF9F5A}" destId="{592E9BEF-6B83-4C81-B7E3-4E8D32893E7B}" srcOrd="0" destOrd="0" parTransId="{6F292BE8-CC13-4A4A-9E32-5878D754C523}" sibTransId="{57456E65-A944-4EA5-B19A-76D0BBD37631}"/>
    <dgm:cxn modelId="{3B15A0FF-5031-4FDA-8387-5D4C4FDE24FF}" type="presOf" srcId="{57456E65-A944-4EA5-B19A-76D0BBD37631}" destId="{F6CBBE2F-3849-4BD0-9EFD-741F03316320}" srcOrd="0" destOrd="0" presId="urn:microsoft.com/office/officeart/2005/8/layout/equation2"/>
    <dgm:cxn modelId="{2F3CF84F-8940-46CB-BA1D-866547BE4F37}" srcId="{A7013D5B-00AA-4710-92E0-501B8EEF9F5A}" destId="{E4EA6C02-AA96-46AB-89AE-DE259CF51DFB}" srcOrd="2" destOrd="0" parTransId="{A0639C47-C1CF-424E-9059-DE516F7FE466}" sibTransId="{DDBA7EAD-0271-43AB-B95B-3BC307B6D712}"/>
    <dgm:cxn modelId="{042C04A4-E3CA-4F83-B8C3-1F5147A673DE}" type="presOf" srcId="{05B15D9E-7634-43D2-A246-21E3041D6A1B}" destId="{BBD33D5D-8189-4347-9CB0-64BA25ED3751}" srcOrd="0" destOrd="0" presId="urn:microsoft.com/office/officeart/2005/8/layout/equation2"/>
    <dgm:cxn modelId="{E1A8525C-72CA-4E1D-8AD3-FD4832490500}" type="presOf" srcId="{E4EA6C02-AA96-46AB-89AE-DE259CF51DFB}" destId="{7287F5EF-CF7F-4612-9D19-4F94ABB70C7B}" srcOrd="0" destOrd="0" presId="urn:microsoft.com/office/officeart/2005/8/layout/equation2"/>
    <dgm:cxn modelId="{8C6270A9-70A5-4ECF-B121-02575F9B94EF}" type="presOf" srcId="{05B15D9E-7634-43D2-A246-21E3041D6A1B}" destId="{3DD2EBBF-7513-48EC-8E20-EE2BEFD4B00E}" srcOrd="1" destOrd="0" presId="urn:microsoft.com/office/officeart/2005/8/layout/equation2"/>
    <dgm:cxn modelId="{89E5FD7E-1D06-4695-B7D4-8B2E9BAFEB8C}" type="presOf" srcId="{D93BE892-B575-43BC-A4FD-BE866BDF0924}" destId="{7528B3F9-E7C9-43E3-B560-0383BAC44F4A}" srcOrd="0" destOrd="0" presId="urn:microsoft.com/office/officeart/2005/8/layout/equation2"/>
    <dgm:cxn modelId="{71264132-9512-4F89-81F9-29405AD281AF}" type="presParOf" srcId="{82E610E7-D203-4481-A620-BBC226EFF457}" destId="{618A56AD-7E95-40E3-9B03-8498F9C25785}" srcOrd="0" destOrd="0" presId="urn:microsoft.com/office/officeart/2005/8/layout/equation2"/>
    <dgm:cxn modelId="{7F5E9D37-99B7-440D-B4CD-88D06D7F5656}" type="presParOf" srcId="{618A56AD-7E95-40E3-9B03-8498F9C25785}" destId="{23B46194-2BD6-4E94-9A85-097C90903DE3}" srcOrd="0" destOrd="0" presId="urn:microsoft.com/office/officeart/2005/8/layout/equation2"/>
    <dgm:cxn modelId="{E4DD0A5A-84B0-4B15-A87D-581CD23C827E}" type="presParOf" srcId="{618A56AD-7E95-40E3-9B03-8498F9C25785}" destId="{01940E86-53FF-4129-B1D6-CDAD3A1373F3}" srcOrd="1" destOrd="0" presId="urn:microsoft.com/office/officeart/2005/8/layout/equation2"/>
    <dgm:cxn modelId="{18E24563-4694-4A8D-ACB0-B7D548E3F2DF}" type="presParOf" srcId="{618A56AD-7E95-40E3-9B03-8498F9C25785}" destId="{F6CBBE2F-3849-4BD0-9EFD-741F03316320}" srcOrd="2" destOrd="0" presId="urn:microsoft.com/office/officeart/2005/8/layout/equation2"/>
    <dgm:cxn modelId="{640C3652-B04C-48AB-A929-362B6D0F9945}" type="presParOf" srcId="{618A56AD-7E95-40E3-9B03-8498F9C25785}" destId="{B1EE025D-0BA3-4087-A32A-0E4707F20F85}" srcOrd="3" destOrd="0" presId="urn:microsoft.com/office/officeart/2005/8/layout/equation2"/>
    <dgm:cxn modelId="{0D652F15-2BB6-44CE-BF7A-6ED176ABDAD0}" type="presParOf" srcId="{618A56AD-7E95-40E3-9B03-8498F9C25785}" destId="{7528B3F9-E7C9-43E3-B560-0383BAC44F4A}" srcOrd="4" destOrd="0" presId="urn:microsoft.com/office/officeart/2005/8/layout/equation2"/>
    <dgm:cxn modelId="{51B6C8C1-9FCD-4D81-981D-47ADD6F561D4}" type="presParOf" srcId="{82E610E7-D203-4481-A620-BBC226EFF457}" destId="{BBD33D5D-8189-4347-9CB0-64BA25ED3751}" srcOrd="1" destOrd="0" presId="urn:microsoft.com/office/officeart/2005/8/layout/equation2"/>
    <dgm:cxn modelId="{20535D38-750E-4FD7-8F67-F077DBCA4E7F}" type="presParOf" srcId="{BBD33D5D-8189-4347-9CB0-64BA25ED3751}" destId="{3DD2EBBF-7513-48EC-8E20-EE2BEFD4B00E}" srcOrd="0" destOrd="0" presId="urn:microsoft.com/office/officeart/2005/8/layout/equation2"/>
    <dgm:cxn modelId="{B855099C-9DCD-478B-99B2-80D5F97C9344}" type="presParOf" srcId="{82E610E7-D203-4481-A620-BBC226EFF457}" destId="{7287F5EF-CF7F-4612-9D19-4F94ABB70C7B}" srcOrd="2" destOrd="0" presId="urn:microsoft.com/office/officeart/2005/8/layout/equation2"/>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8" Type="http://schemas.microsoft.com/office/2006/relationships/legacyDiagramText" Target="legacyDiagramText8.bin"/><Relationship Id="rId3" Type="http://schemas.microsoft.com/office/2006/relationships/legacyDiagramText" Target="legacyDiagramText3.bin"/><Relationship Id="rId7" Type="http://schemas.microsoft.com/office/2006/relationships/legacyDiagramText" Target="legacyDiagramText7.bin"/><Relationship Id="rId2" Type="http://schemas.microsoft.com/office/2006/relationships/legacyDiagramText" Target="legacyDiagramText2.bin"/><Relationship Id="rId1" Type="http://schemas.microsoft.com/office/2006/relationships/legacyDiagramText" Target="legacyDiagramText1.bin"/><Relationship Id="rId6" Type="http://schemas.microsoft.com/office/2006/relationships/legacyDiagramText" Target="legacyDiagramText6.bin"/><Relationship Id="rId5" Type="http://schemas.microsoft.com/office/2006/relationships/legacyDiagramText" Target="legacyDiagramText5.bin"/><Relationship Id="rId10" Type="http://schemas.microsoft.com/office/2006/relationships/legacyDiagramText" Target="legacyDiagramText10.bin"/><Relationship Id="rId4" Type="http://schemas.microsoft.com/office/2006/relationships/legacyDiagramText" Target="legacyDiagramText4.bin"/><Relationship Id="rId9" Type="http://schemas.microsoft.com/office/2006/relationships/legacyDiagramText" Target="legacyDiagramText9.bin"/></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3970" name="Rectangle 2"/>
          <p:cNvSpPr>
            <a:spLocks noGrp="1" noChangeArrowheads="1"/>
          </p:cNvSpPr>
          <p:nvPr>
            <p:ph type="hdr" sz="quarter"/>
          </p:nvPr>
        </p:nvSpPr>
        <p:spPr bwMode="auto">
          <a:xfrm>
            <a:off x="0" y="0"/>
            <a:ext cx="2922588" cy="493713"/>
          </a:xfrm>
          <a:prstGeom prst="rect">
            <a:avLst/>
          </a:prstGeom>
          <a:noFill/>
          <a:ln w="9525">
            <a:noFill/>
            <a:miter lim="800000"/>
            <a:headEnd/>
            <a:tailEnd/>
          </a:ln>
          <a:effectLst/>
        </p:spPr>
        <p:txBody>
          <a:bodyPr vert="horz" wrap="square" lIns="91504" tIns="45752" rIns="91504" bIns="45752" numCol="1" anchor="t" anchorCtr="0" compatLnSpc="1">
            <a:prstTxWarp prst="textNoShape">
              <a:avLst/>
            </a:prstTxWarp>
          </a:bodyPr>
          <a:lstStyle>
            <a:lvl1pPr>
              <a:spcBef>
                <a:spcPct val="0"/>
              </a:spcBef>
              <a:defRPr sz="1200">
                <a:latin typeface="Times New Roman" pitchFamily="18" charset="0"/>
              </a:defRPr>
            </a:lvl1pPr>
          </a:lstStyle>
          <a:p>
            <a:pPr>
              <a:defRPr/>
            </a:pPr>
            <a:endParaRPr lang="es-ES"/>
          </a:p>
        </p:txBody>
      </p:sp>
      <p:sp>
        <p:nvSpPr>
          <p:cNvPr id="83971" name="Rectangle 3"/>
          <p:cNvSpPr>
            <a:spLocks noGrp="1" noChangeArrowheads="1"/>
          </p:cNvSpPr>
          <p:nvPr>
            <p:ph type="dt" sz="quarter" idx="1"/>
          </p:nvPr>
        </p:nvSpPr>
        <p:spPr bwMode="auto">
          <a:xfrm>
            <a:off x="3819525" y="0"/>
            <a:ext cx="2922588" cy="493713"/>
          </a:xfrm>
          <a:prstGeom prst="rect">
            <a:avLst/>
          </a:prstGeom>
          <a:noFill/>
          <a:ln w="9525">
            <a:noFill/>
            <a:miter lim="800000"/>
            <a:headEnd/>
            <a:tailEnd/>
          </a:ln>
          <a:effectLst/>
        </p:spPr>
        <p:txBody>
          <a:bodyPr vert="horz" wrap="square" lIns="91504" tIns="45752" rIns="91504" bIns="45752" numCol="1" anchor="t" anchorCtr="0" compatLnSpc="1">
            <a:prstTxWarp prst="textNoShape">
              <a:avLst/>
            </a:prstTxWarp>
          </a:bodyPr>
          <a:lstStyle>
            <a:lvl1pPr algn="r">
              <a:spcBef>
                <a:spcPct val="0"/>
              </a:spcBef>
              <a:defRPr sz="1200">
                <a:latin typeface="Times New Roman" pitchFamily="18" charset="0"/>
              </a:defRPr>
            </a:lvl1pPr>
          </a:lstStyle>
          <a:p>
            <a:pPr>
              <a:defRPr/>
            </a:pPr>
            <a:endParaRPr lang="es-ES"/>
          </a:p>
        </p:txBody>
      </p:sp>
      <p:sp>
        <p:nvSpPr>
          <p:cNvPr id="83972" name="Rectangle 4"/>
          <p:cNvSpPr>
            <a:spLocks noGrp="1" noChangeArrowheads="1"/>
          </p:cNvSpPr>
          <p:nvPr>
            <p:ph type="ftr" sz="quarter" idx="2"/>
          </p:nvPr>
        </p:nvSpPr>
        <p:spPr bwMode="auto">
          <a:xfrm>
            <a:off x="0" y="9378950"/>
            <a:ext cx="2922588" cy="493713"/>
          </a:xfrm>
          <a:prstGeom prst="rect">
            <a:avLst/>
          </a:prstGeom>
          <a:noFill/>
          <a:ln w="9525">
            <a:noFill/>
            <a:miter lim="800000"/>
            <a:headEnd/>
            <a:tailEnd/>
          </a:ln>
          <a:effectLst/>
        </p:spPr>
        <p:txBody>
          <a:bodyPr vert="horz" wrap="square" lIns="91504" tIns="45752" rIns="91504" bIns="45752" numCol="1" anchor="b" anchorCtr="0" compatLnSpc="1">
            <a:prstTxWarp prst="textNoShape">
              <a:avLst/>
            </a:prstTxWarp>
          </a:bodyPr>
          <a:lstStyle>
            <a:lvl1pPr>
              <a:spcBef>
                <a:spcPct val="0"/>
              </a:spcBef>
              <a:defRPr sz="1200">
                <a:latin typeface="Times New Roman" pitchFamily="18" charset="0"/>
              </a:defRPr>
            </a:lvl1pPr>
          </a:lstStyle>
          <a:p>
            <a:pPr>
              <a:defRPr/>
            </a:pPr>
            <a:endParaRPr lang="es-ES"/>
          </a:p>
        </p:txBody>
      </p:sp>
      <p:sp>
        <p:nvSpPr>
          <p:cNvPr id="83973" name="Rectangle 5"/>
          <p:cNvSpPr>
            <a:spLocks noGrp="1" noChangeArrowheads="1"/>
          </p:cNvSpPr>
          <p:nvPr>
            <p:ph type="sldNum" sz="quarter" idx="3"/>
          </p:nvPr>
        </p:nvSpPr>
        <p:spPr bwMode="auto">
          <a:xfrm>
            <a:off x="3819525" y="9378950"/>
            <a:ext cx="2922588" cy="493713"/>
          </a:xfrm>
          <a:prstGeom prst="rect">
            <a:avLst/>
          </a:prstGeom>
          <a:noFill/>
          <a:ln w="9525">
            <a:noFill/>
            <a:miter lim="800000"/>
            <a:headEnd/>
            <a:tailEnd/>
          </a:ln>
          <a:effectLst/>
        </p:spPr>
        <p:txBody>
          <a:bodyPr vert="horz" wrap="square" lIns="91504" tIns="45752" rIns="91504" bIns="45752" numCol="1" anchor="b" anchorCtr="0" compatLnSpc="1">
            <a:prstTxWarp prst="textNoShape">
              <a:avLst/>
            </a:prstTxWarp>
          </a:bodyPr>
          <a:lstStyle>
            <a:lvl1pPr algn="r">
              <a:spcBef>
                <a:spcPct val="0"/>
              </a:spcBef>
              <a:defRPr sz="1200">
                <a:latin typeface="Times New Roman" pitchFamily="18" charset="0"/>
              </a:defRPr>
            </a:lvl1pPr>
          </a:lstStyle>
          <a:p>
            <a:pPr>
              <a:defRPr/>
            </a:pPr>
            <a:fld id="{E96E3DC5-03AD-4CE4-9092-7194131CE24C}" type="slidenum">
              <a:rPr lang="es-ES"/>
              <a:pPr>
                <a:defRPr/>
              </a:pPr>
              <a:t>‹#›</a:t>
            </a:fld>
            <a:endParaRPr lang="es-E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22588" cy="493713"/>
          </a:xfrm>
          <a:prstGeom prst="rect">
            <a:avLst/>
          </a:prstGeom>
          <a:noFill/>
          <a:ln w="9525">
            <a:noFill/>
            <a:miter lim="800000"/>
            <a:headEnd/>
            <a:tailEnd/>
          </a:ln>
          <a:effectLst/>
        </p:spPr>
        <p:txBody>
          <a:bodyPr vert="horz" wrap="square" lIns="91504" tIns="45752" rIns="91504" bIns="45752" numCol="1" anchor="t" anchorCtr="0" compatLnSpc="1">
            <a:prstTxWarp prst="textNoShape">
              <a:avLst/>
            </a:prstTxWarp>
          </a:bodyPr>
          <a:lstStyle>
            <a:lvl1pPr>
              <a:spcBef>
                <a:spcPct val="0"/>
              </a:spcBef>
              <a:defRPr sz="1200">
                <a:latin typeface="Times New Roman" pitchFamily="18" charset="0"/>
              </a:defRPr>
            </a:lvl1pPr>
          </a:lstStyle>
          <a:p>
            <a:pPr>
              <a:defRPr/>
            </a:pPr>
            <a:endParaRPr lang="es-ES"/>
          </a:p>
        </p:txBody>
      </p:sp>
      <p:sp>
        <p:nvSpPr>
          <p:cNvPr id="31747" name="Rectangle 3"/>
          <p:cNvSpPr>
            <a:spLocks noGrp="1" noChangeArrowheads="1"/>
          </p:cNvSpPr>
          <p:nvPr>
            <p:ph type="dt" idx="1"/>
          </p:nvPr>
        </p:nvSpPr>
        <p:spPr bwMode="auto">
          <a:xfrm>
            <a:off x="3819525" y="0"/>
            <a:ext cx="2922588" cy="493713"/>
          </a:xfrm>
          <a:prstGeom prst="rect">
            <a:avLst/>
          </a:prstGeom>
          <a:noFill/>
          <a:ln w="9525">
            <a:noFill/>
            <a:miter lim="800000"/>
            <a:headEnd/>
            <a:tailEnd/>
          </a:ln>
          <a:effectLst/>
        </p:spPr>
        <p:txBody>
          <a:bodyPr vert="horz" wrap="square" lIns="91504" tIns="45752" rIns="91504" bIns="45752" numCol="1" anchor="t" anchorCtr="0" compatLnSpc="1">
            <a:prstTxWarp prst="textNoShape">
              <a:avLst/>
            </a:prstTxWarp>
          </a:bodyPr>
          <a:lstStyle>
            <a:lvl1pPr algn="r">
              <a:spcBef>
                <a:spcPct val="0"/>
              </a:spcBef>
              <a:defRPr sz="1200">
                <a:latin typeface="Times New Roman" pitchFamily="18" charset="0"/>
              </a:defRPr>
            </a:lvl1pPr>
          </a:lstStyle>
          <a:p>
            <a:pPr>
              <a:defRPr/>
            </a:pPr>
            <a:endParaRPr lang="es-ES"/>
          </a:p>
        </p:txBody>
      </p:sp>
      <p:sp>
        <p:nvSpPr>
          <p:cNvPr id="49156" name="Rectangle 4"/>
          <p:cNvSpPr>
            <a:spLocks noGrp="1" noRot="1" noChangeAspect="1" noChangeArrowheads="1" noTextEdit="1"/>
          </p:cNvSpPr>
          <p:nvPr>
            <p:ph type="sldImg" idx="2"/>
          </p:nvPr>
        </p:nvSpPr>
        <p:spPr bwMode="auto">
          <a:xfrm>
            <a:off x="903288" y="739775"/>
            <a:ext cx="4938712" cy="3703638"/>
          </a:xfrm>
          <a:prstGeom prst="rect">
            <a:avLst/>
          </a:prstGeom>
          <a:noFill/>
          <a:ln w="9525">
            <a:solidFill>
              <a:srgbClr val="000000"/>
            </a:solidFill>
            <a:miter lim="800000"/>
            <a:headEnd/>
            <a:tailEnd/>
          </a:ln>
        </p:spPr>
      </p:sp>
      <p:sp>
        <p:nvSpPr>
          <p:cNvPr id="31749" name="Rectangle 5"/>
          <p:cNvSpPr>
            <a:spLocks noGrp="1" noChangeArrowheads="1"/>
          </p:cNvSpPr>
          <p:nvPr>
            <p:ph type="body" sz="quarter" idx="3"/>
          </p:nvPr>
        </p:nvSpPr>
        <p:spPr bwMode="auto">
          <a:xfrm>
            <a:off x="900113" y="4689475"/>
            <a:ext cx="4941887" cy="4443413"/>
          </a:xfrm>
          <a:prstGeom prst="rect">
            <a:avLst/>
          </a:prstGeom>
          <a:noFill/>
          <a:ln w="9525">
            <a:noFill/>
            <a:miter lim="800000"/>
            <a:headEnd/>
            <a:tailEnd/>
          </a:ln>
          <a:effectLst/>
        </p:spPr>
        <p:txBody>
          <a:bodyPr vert="horz" wrap="square" lIns="91504" tIns="45752" rIns="91504" bIns="45752"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31750" name="Rectangle 6"/>
          <p:cNvSpPr>
            <a:spLocks noGrp="1" noChangeArrowheads="1"/>
          </p:cNvSpPr>
          <p:nvPr>
            <p:ph type="ftr" sz="quarter" idx="4"/>
          </p:nvPr>
        </p:nvSpPr>
        <p:spPr bwMode="auto">
          <a:xfrm>
            <a:off x="0" y="9378950"/>
            <a:ext cx="2922588" cy="493713"/>
          </a:xfrm>
          <a:prstGeom prst="rect">
            <a:avLst/>
          </a:prstGeom>
          <a:noFill/>
          <a:ln w="9525">
            <a:noFill/>
            <a:miter lim="800000"/>
            <a:headEnd/>
            <a:tailEnd/>
          </a:ln>
          <a:effectLst/>
        </p:spPr>
        <p:txBody>
          <a:bodyPr vert="horz" wrap="square" lIns="91504" tIns="45752" rIns="91504" bIns="45752" numCol="1" anchor="b" anchorCtr="0" compatLnSpc="1">
            <a:prstTxWarp prst="textNoShape">
              <a:avLst/>
            </a:prstTxWarp>
          </a:bodyPr>
          <a:lstStyle>
            <a:lvl1pPr>
              <a:spcBef>
                <a:spcPct val="0"/>
              </a:spcBef>
              <a:defRPr sz="1200">
                <a:latin typeface="Times New Roman" pitchFamily="18" charset="0"/>
              </a:defRPr>
            </a:lvl1pPr>
          </a:lstStyle>
          <a:p>
            <a:pPr>
              <a:defRPr/>
            </a:pPr>
            <a:endParaRPr lang="es-ES"/>
          </a:p>
        </p:txBody>
      </p:sp>
      <p:sp>
        <p:nvSpPr>
          <p:cNvPr id="31751" name="Rectangle 7"/>
          <p:cNvSpPr>
            <a:spLocks noGrp="1" noChangeArrowheads="1"/>
          </p:cNvSpPr>
          <p:nvPr>
            <p:ph type="sldNum" sz="quarter" idx="5"/>
          </p:nvPr>
        </p:nvSpPr>
        <p:spPr bwMode="auto">
          <a:xfrm>
            <a:off x="3819525" y="9378950"/>
            <a:ext cx="2922588" cy="493713"/>
          </a:xfrm>
          <a:prstGeom prst="rect">
            <a:avLst/>
          </a:prstGeom>
          <a:noFill/>
          <a:ln w="9525">
            <a:noFill/>
            <a:miter lim="800000"/>
            <a:headEnd/>
            <a:tailEnd/>
          </a:ln>
          <a:effectLst/>
        </p:spPr>
        <p:txBody>
          <a:bodyPr vert="horz" wrap="square" lIns="91504" tIns="45752" rIns="91504" bIns="45752" numCol="1" anchor="b" anchorCtr="0" compatLnSpc="1">
            <a:prstTxWarp prst="textNoShape">
              <a:avLst/>
            </a:prstTxWarp>
          </a:bodyPr>
          <a:lstStyle>
            <a:lvl1pPr algn="r">
              <a:spcBef>
                <a:spcPct val="0"/>
              </a:spcBef>
              <a:defRPr sz="1200">
                <a:latin typeface="Times New Roman" pitchFamily="18" charset="0"/>
              </a:defRPr>
            </a:lvl1pPr>
          </a:lstStyle>
          <a:p>
            <a:pPr>
              <a:defRPr/>
            </a:pPr>
            <a:fld id="{0272E9A5-4550-4878-B4BB-B78AEEC26BE9}" type="slidenum">
              <a:rPr lang="es-ES"/>
              <a:pPr>
                <a:defRPr/>
              </a:pPr>
              <a:t>‹#›</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46598A8A-F676-4E9F-97F5-A49E2A788EC9}" type="slidenum">
              <a:rPr lang="es-ES" smtClean="0"/>
              <a:pPr/>
              <a:t>1</a:t>
            </a:fld>
            <a:endParaRPr lang="es-E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21E60B07-6E78-4CAC-BCFF-B3B25141DBBE}" type="slidenum">
              <a:rPr lang="es-ES" smtClean="0"/>
              <a:pPr/>
              <a:t>10</a:t>
            </a:fld>
            <a:endParaRPr lang="es-E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lIns="91485" tIns="45743" rIns="91485" bIns="45743"/>
          <a:lstStyle/>
          <a:p>
            <a:pPr eaLnBrk="1" hangingPunct="1"/>
            <a:endParaRPr lang="en-US" smtClean="0"/>
          </a:p>
        </p:txBody>
      </p:sp>
      <p:sp>
        <p:nvSpPr>
          <p:cNvPr id="56325" name="3 Marcador de número de diapositiva"/>
          <p:cNvSpPr txBox="1">
            <a:spLocks noGrp="1"/>
          </p:cNvSpPr>
          <p:nvPr/>
        </p:nvSpPr>
        <p:spPr bwMode="auto">
          <a:xfrm>
            <a:off x="3657600" y="9151938"/>
            <a:ext cx="2922588" cy="493712"/>
          </a:xfrm>
          <a:prstGeom prst="rect">
            <a:avLst/>
          </a:prstGeom>
          <a:noFill/>
          <a:ln w="9525">
            <a:noFill/>
            <a:miter lim="800000"/>
            <a:headEnd/>
            <a:tailEnd/>
          </a:ln>
        </p:spPr>
        <p:txBody>
          <a:bodyPr lIns="91485" tIns="45743" rIns="91485" bIns="45743" anchor="b"/>
          <a:lstStyle/>
          <a:p>
            <a:pPr algn="r">
              <a:spcBef>
                <a:spcPct val="0"/>
              </a:spcBef>
            </a:pPr>
            <a:fld id="{30CE0960-AE26-47AB-81CC-A693E5E8A7D1}" type="slidenum">
              <a:rPr lang="es-ES" sz="1200">
                <a:latin typeface="Times New Roman" pitchFamily="18" charset="0"/>
              </a:rPr>
              <a:pPr algn="r">
                <a:spcBef>
                  <a:spcPct val="0"/>
                </a:spcBef>
              </a:pPr>
              <a:t>10</a:t>
            </a:fld>
            <a:endParaRPr lang="es-ES" sz="1200">
              <a:latin typeface="Times New Roman"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FD1263AA-6D43-4422-8F7A-EFF23CB6C492}" type="slidenum">
              <a:rPr lang="es-ES" smtClean="0"/>
              <a:pPr/>
              <a:t>11</a:t>
            </a:fld>
            <a:endParaRPr lang="es-ES" smtClean="0"/>
          </a:p>
        </p:txBody>
      </p:sp>
      <p:sp>
        <p:nvSpPr>
          <p:cNvPr id="57347" name="Rectangle 2"/>
          <p:cNvSpPr>
            <a:spLocks noGrp="1" noRot="1" noChangeAspect="1" noChangeArrowheads="1" noTextEdit="1"/>
          </p:cNvSpPr>
          <p:nvPr>
            <p:ph type="sldImg"/>
          </p:nvPr>
        </p:nvSpPr>
        <p:spPr>
          <a:xfrm>
            <a:off x="903288" y="738188"/>
            <a:ext cx="4940300" cy="3705225"/>
          </a:xfrm>
          <a:ln/>
        </p:spPr>
      </p:sp>
      <p:sp>
        <p:nvSpPr>
          <p:cNvPr id="57348" name="Rectangle 3"/>
          <p:cNvSpPr>
            <a:spLocks noGrp="1" noChangeArrowheads="1"/>
          </p:cNvSpPr>
          <p:nvPr>
            <p:ph type="body" idx="1"/>
          </p:nvPr>
        </p:nvSpPr>
        <p:spPr>
          <a:xfrm>
            <a:off x="901700" y="4689475"/>
            <a:ext cx="4938713" cy="4445000"/>
          </a:xfrm>
          <a:noFill/>
          <a:ln/>
        </p:spPr>
        <p:txBody>
          <a:bodyPr lIns="91485" tIns="45743" rIns="91485" bIns="45743"/>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74FE6019-4123-44AF-B275-AA3AE898E81E}" type="slidenum">
              <a:rPr lang="es-ES" smtClean="0"/>
              <a:pPr/>
              <a:t>12</a:t>
            </a:fld>
            <a:endParaRPr lang="es-ES" smtClean="0"/>
          </a:p>
        </p:txBody>
      </p:sp>
      <p:sp>
        <p:nvSpPr>
          <p:cNvPr id="58371" name="Rectangle 2"/>
          <p:cNvSpPr>
            <a:spLocks noGrp="1" noRot="1" noChangeAspect="1" noChangeArrowheads="1" noTextEdit="1"/>
          </p:cNvSpPr>
          <p:nvPr>
            <p:ph type="sldImg"/>
          </p:nvPr>
        </p:nvSpPr>
        <p:spPr>
          <a:xfrm>
            <a:off x="903288" y="739775"/>
            <a:ext cx="4935537" cy="3702050"/>
          </a:xfrm>
          <a:ln/>
        </p:spPr>
      </p:sp>
      <p:sp>
        <p:nvSpPr>
          <p:cNvPr id="58372" name="Rectangle 3"/>
          <p:cNvSpPr>
            <a:spLocks noGrp="1" noChangeArrowheads="1"/>
          </p:cNvSpPr>
          <p:nvPr>
            <p:ph type="body" idx="1"/>
          </p:nvPr>
        </p:nvSpPr>
        <p:spPr>
          <a:xfrm>
            <a:off x="673100" y="4689475"/>
            <a:ext cx="5395913" cy="4443413"/>
          </a:xfrm>
          <a:noFill/>
          <a:ln/>
        </p:spPr>
        <p:txBody>
          <a:bodyPr/>
          <a:lstStyle/>
          <a:p>
            <a:pPr eaLnBrk="1" hangingPunct="1"/>
            <a:r>
              <a:rPr lang="es-ES" b="1" smtClean="0"/>
              <a:t>En un primer momento</a:t>
            </a:r>
            <a:r>
              <a:rPr lang="es-ES" smtClean="0"/>
              <a:t> se entendió la evaluación básicamente como un problema de medición de resultados. Para esta generación de estudios evaluar era sinónimo de medir, de cuantificar. Esta perspectiva presenta un sesgo cientificista, con fuertes exigencias metodológicas y cuantitativas. Pero, a pesar del atractivo “cuantitativo” y aparentemente objetivo de su mirada, su utilidad real es más limitada, dado que muchas veces no resuelve bien la conexión entre el conocimiento generado y la mejora de la acción, al no mostrar cuáles son las razones que explican unos u otros resultados. A pesar de los años transcurridos desde su desarrollo, puede tener un cierto renacimiento a partir de la popularización de los sistemas de indicadores y el desarrollo de perspectivas comparadas o de  “benchmarking”, que exigen, no obstante, complementos más cualitativos para ser eficaces y propiciar aprendizajes y cambios.</a:t>
            </a:r>
          </a:p>
          <a:p>
            <a:pPr eaLnBrk="1" hangingPunct="1"/>
            <a:r>
              <a:rPr lang="es-ES" b="1" smtClean="0"/>
              <a:t>La segunda</a:t>
            </a:r>
            <a:r>
              <a:rPr lang="es-ES" smtClean="0"/>
              <a:t> perspectiva más centrada en la evaluación como descripción de programas públicos, que supone un avance con relación a la anterior. Cambia la unidad de análisis, ampliándose el foco de atención, desde servicios aislados e individuos a programas públicos, entendidos como diseños complejos orientados por objetivos para la resolución de problemas públicos. La evaluación trata de explicar los resultados por su conexión con el funcionamiento del programa. La mejora de los resultados, por tanto, se hace depender del contraste entre las hipótesis subyacentes al programa y las realizaciones conseguidas. El énfasis se sitúa en las variables internas, lo que exige la utilización de perspectivas más propias de la ciencia de la administración, pero su utilidad queda condicionada por la ausencia significativa de variables externas y de contexto en el análisis de rendimiento.</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72AA866F-B797-408F-83EF-89B14D05405B}" type="slidenum">
              <a:rPr lang="es-ES" smtClean="0"/>
              <a:pPr/>
              <a:t>13</a:t>
            </a:fld>
            <a:endParaRPr lang="es-ES" smtClean="0"/>
          </a:p>
        </p:txBody>
      </p:sp>
      <p:sp>
        <p:nvSpPr>
          <p:cNvPr id="59395" name="Rectangle 2"/>
          <p:cNvSpPr>
            <a:spLocks noGrp="1" noRot="1" noChangeAspect="1" noChangeArrowheads="1" noTextEdit="1"/>
          </p:cNvSpPr>
          <p:nvPr>
            <p:ph type="sldImg"/>
          </p:nvPr>
        </p:nvSpPr>
        <p:spPr>
          <a:xfrm>
            <a:off x="903288" y="739775"/>
            <a:ext cx="4935537" cy="3702050"/>
          </a:xfrm>
          <a:ln/>
        </p:spPr>
      </p:sp>
      <p:sp>
        <p:nvSpPr>
          <p:cNvPr id="59396" name="Rectangle 3"/>
          <p:cNvSpPr>
            <a:spLocks noGrp="1" noChangeArrowheads="1"/>
          </p:cNvSpPr>
          <p:nvPr>
            <p:ph type="body" idx="1"/>
          </p:nvPr>
        </p:nvSpPr>
        <p:spPr>
          <a:xfrm>
            <a:off x="673100" y="4689475"/>
            <a:ext cx="5395913" cy="4443413"/>
          </a:xfrm>
          <a:noFill/>
          <a:ln/>
        </p:spPr>
        <p:txBody>
          <a:bodyPr/>
          <a:lstStyle/>
          <a:p>
            <a:pPr eaLnBrk="1" hangingPunct="1"/>
            <a:r>
              <a:rPr lang="es-ES" sz="1000" b="1" smtClean="0"/>
              <a:t>La tercera corriente</a:t>
            </a:r>
            <a:r>
              <a:rPr lang="es-ES" sz="1000" smtClean="0"/>
              <a:t> La evaluación como juicio sobre las políticas y programas. El elemento central de esta generación de estudios se centra en los objetivos de los programas. La evaluación intentaría esclarecer cuál es el verdadero impacto de los programas y políticas, o sea, el cambio observado en la situación de un problema tras la intervención pública. El objetivo sería determinar qué parte de ese cambio se puede atribuir a la política pública evaluada y qué parte se explica por otras razones. En definitiva, la evaluación deviene en un juicio sobre la capacidad real de los programas para cambiar la situación de los problemas en la dirección deseada por los gobiernos. Los problemas aquí pueden derivar de la posición del evaluador y la dificultad para establecer nexos causales entre programa y resultados, dada la complejidad de las decisiones públicas y la “contaminación” que muchos elementos pueden provocar en el balance final. </a:t>
            </a:r>
          </a:p>
          <a:p>
            <a:pPr eaLnBrk="1" hangingPunct="1"/>
            <a:endParaRPr lang="es-ES" sz="1000" smtClean="0"/>
          </a:p>
          <a:p>
            <a:pPr eaLnBrk="1" hangingPunct="1"/>
            <a:r>
              <a:rPr lang="es-ES" sz="1000" b="1" smtClean="0"/>
              <a:t>La cuarta oleada</a:t>
            </a:r>
            <a:r>
              <a:rPr lang="es-ES" sz="1000" smtClean="0"/>
              <a:t> de estudios de evaluación se sitúa en una perspectiva mucho más política o de proceso social, con lo que supone de giro en relación con las perspectivas anteriores, que pretendían aportar elementos aparentemente más objetivos. El elemento central para estructurar la evaluación serían las posiciones, actitudes y orientaciones de los actores con influencia en el proceso de las políticas. La evaluación no sería por tanto un proceso estrictamente técnico de generación de conocimiento, sino el resultado de un proceso de debate social orientado por valores e intereses de cada actor.</a:t>
            </a:r>
          </a:p>
          <a:p>
            <a:pPr eaLnBrk="1" hangingPunct="1"/>
            <a:r>
              <a:rPr lang="es-ES" sz="1000" smtClean="0"/>
              <a:t> Más que demostrar si el programa ha funcionado bien o mal o en qué medida, se trataría de construir argumentos plausibles, generando conocimiento aplicable, considerando la pluralidad de posiciones al respecto, y “negociando” qué es y en qué consiste el éxito de una política. El evaluador pasa de agente externo a ser un mediador, cuyo rigor y objetividad se sustituyen por la sensibilidad y la capacidad para ayudar a construir las distintas posiciones respecto de las políticas. Lógicamente, los problemas derivan de la pérdida de referentes fuertes, de datos objetivables, sobre qué impactos ha obtenido finalmente la acción pública.</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10ECDFF9-FD7E-45F2-9531-FB4C116FE454}" type="slidenum">
              <a:rPr lang="es-ES" smtClean="0"/>
              <a:pPr/>
              <a:t>14</a:t>
            </a:fld>
            <a:endParaRPr lang="es-E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r>
              <a:rPr lang="es-ES" smtClean="0"/>
              <a:t>En este momento, la evaluación es un elemento primordial e imprescindible para la nueva gobernanza, capaz de responder a la necesidad de racionalizar el uso de recursos públicos y mejorar la calidad del gasto, respondiendo a la vez a los retos de ciudadanía y calidad democrática de nuestras sociedades. </a:t>
            </a:r>
          </a:p>
          <a:p>
            <a:pPr eaLnBrk="1" hangingPunct="1"/>
            <a:endParaRPr lang="es-ES" smtClean="0"/>
          </a:p>
          <a:p>
            <a:pPr eaLnBrk="1" hangingPunct="1"/>
            <a:r>
              <a:rPr lang="es-ES" smtClean="0"/>
              <a:t>En el contexto económico y social actual esto adquiere una crucial importancia, y la valoración y control del gasto empleado en políticas públicas debe ir más allá de la simple descripción de su volumen y evolución, y ha de fundamentarse en el conocimiento de los resultados e impactos de las políticas en la sociedad y los ciudadanos.</a:t>
            </a:r>
          </a:p>
          <a:p>
            <a:pPr eaLnBrk="1" hangingPunct="1"/>
            <a:endParaRPr lang="es-ES" smtClean="0"/>
          </a:p>
          <a:p>
            <a:pPr eaLnBrk="1" hangingPunct="1"/>
            <a:r>
              <a:rPr lang="es-ES" smtClean="0"/>
              <a:t>Y en último término conocer en qué medida las políticas puestas en marcha están cumpliendo con los criterios de efectividad, eficacia y equidad.</a:t>
            </a:r>
          </a:p>
          <a:p>
            <a:pPr eaLnBrk="1" hangingPunct="1"/>
            <a:endParaRPr lang="es-ES" smtClean="0"/>
          </a:p>
          <a:p>
            <a:pPr eaLnBrk="1" hangingPunct="1"/>
            <a:endParaRPr lang="es-E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C45D7BF3-980D-4017-ACF8-47583F4653E3}" type="slidenum">
              <a:rPr lang="es-ES" smtClean="0"/>
              <a:pPr/>
              <a:t>15</a:t>
            </a:fld>
            <a:endParaRPr lang="es-E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r>
              <a:rPr lang="es-ES" smtClean="0"/>
              <a:t>Además nos permite hacer pronósticos sobre la contribución diferencial de una u otra acción política para fortalecer el estado del bienestar y los servicios a los ciudadanos. Permoire poner en relación acciones políticas con los valores que dieron lugar a su diseño</a:t>
            </a:r>
          </a:p>
          <a:p>
            <a:pPr eaLnBrk="1" hangingPunct="1"/>
            <a:endParaRPr lang="es-ES" smtClean="0"/>
          </a:p>
          <a:p>
            <a:pPr eaLnBrk="1" hangingPunct="1"/>
            <a:r>
              <a:rPr lang="es-ES" smtClean="0"/>
              <a:t>La evaluación es un proceso cíclico en el que se parte de una definición del problema, se escogen las políticas que serán evaluadas, se realiza la evaluación, y se redefinen los problemas a la luz de la información contenida en los informes. Por tanto es una herramienta imprescindible para poder hacer una toma de decisiones política basada en la evidencia de resultados previos.</a:t>
            </a:r>
          </a:p>
          <a:p>
            <a:pPr eaLnBrk="1" hangingPunct="1"/>
            <a:r>
              <a:rPr lang="es-ES" smtClean="0"/>
              <a:t> </a:t>
            </a:r>
          </a:p>
          <a:p>
            <a:pPr eaLnBrk="1" hangingPunct="1"/>
            <a:r>
              <a:rPr lang="es-ES" smtClean="0"/>
              <a:t>Y  además es una herramienta sistemática y rigurosa para devolver la información tanto a políticos como a los grupos de interés y a la sociedad en general de los resultados obtenidos por la acción del gobierno.</a:t>
            </a:r>
          </a:p>
          <a:p>
            <a:pPr eaLnBrk="1" hangingPunct="1"/>
            <a:endParaRPr lang="es-ES" smtClean="0"/>
          </a:p>
          <a:p>
            <a:pPr eaLnBrk="1" hangingPunct="1"/>
            <a:r>
              <a:rPr lang="es-ES" smtClean="0"/>
              <a:t>Y en todos los casos la evaluación debe ser un instrumento de aprendizaje, que nos permita de forma paulatina ir modulando tanto la acción política, como el diseño de instituciones y procesos. Debe permitir y potenciar que las organizaciones sean transparentes en su gestión y puedan proporcionar a los ciudadanos información clara sobre su actividad tanto la más eficaz, como aquella que deba ser modificada.</a:t>
            </a:r>
          </a:p>
          <a:p>
            <a:pPr eaLnBrk="1" hangingPunct="1"/>
            <a:endParaRPr lang="es-E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DC2D352D-DEEF-4F38-B9A5-7661212BB876}" type="slidenum">
              <a:rPr lang="es-ES" smtClean="0"/>
              <a:pPr/>
              <a:t>16</a:t>
            </a:fld>
            <a:endParaRPr lang="es-E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8B88882D-0A69-4690-8F4E-FF683B8D3821}" type="slidenum">
              <a:rPr lang="es-ES" smtClean="0"/>
              <a:pPr/>
              <a:t>17</a:t>
            </a:fld>
            <a:endParaRPr lang="es-E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marL="228600" indent="-228600" eaLnBrk="1" hangingPunct="1"/>
            <a:r>
              <a:rPr lang="es-ES" smtClean="0"/>
              <a:t>La evaluación de políticas públicas constituye una actividad específica y con identidad propia, claramente distinta de otras como el control interno, la auditoria financiera, la- auditoria de gestión o el control presupuestario, tradicionalmente vinculadas al sector público, pero con las cuales mantiene y debe mantener una estrecha relación de complementariedad. </a:t>
            </a:r>
          </a:p>
          <a:p>
            <a:pPr marL="228600" indent="-228600" eaLnBrk="1" hangingPunct="1"/>
            <a:r>
              <a:rPr lang="es-ES" smtClean="0"/>
              <a:t>Es una herramienta que añade valor a la reflexión política para: </a:t>
            </a:r>
          </a:p>
          <a:p>
            <a:pPr marL="228600" indent="-228600" eaLnBrk="1" hangingPunct="1"/>
            <a:endParaRPr lang="es-ES" smtClean="0"/>
          </a:p>
          <a:p>
            <a:pPr marL="228600" indent="-228600" eaLnBrk="1" hangingPunct="1"/>
            <a:r>
              <a:rPr lang="es-ES" smtClean="0"/>
              <a:t>1. La </a:t>
            </a:r>
            <a:r>
              <a:rPr lang="es-ES" i="1" smtClean="0"/>
              <a:t>toma de decisión en los escenarios a medio plazo</a:t>
            </a:r>
            <a:r>
              <a:rPr lang="es-ES" smtClean="0"/>
              <a:t>, para la mejora de las políticas públicas que se diseñan y se gestionan, basando las decisiones en evidencias de resultados previos, aportándoles un carácter próximo al pensamiento estratégico. </a:t>
            </a:r>
            <a:endParaRPr lang="es-ES" i="1" smtClean="0"/>
          </a:p>
          <a:p>
            <a:pPr marL="228600" indent="-228600" eaLnBrk="1" hangingPunct="1"/>
            <a:r>
              <a:rPr lang="es-ES" i="1" smtClean="0"/>
              <a:t>2. Mejorar la transparencia y la calidad democrática</a:t>
            </a:r>
            <a:r>
              <a:rPr lang="es-ES" smtClean="0"/>
              <a:t>, como consecuencia de la rendición de cuentas que forma parte de toda estrategia evaluadora. </a:t>
            </a:r>
            <a:endParaRPr lang="es-ES" i="1" smtClean="0"/>
          </a:p>
          <a:p>
            <a:pPr marL="228600" indent="-228600" eaLnBrk="1" hangingPunct="1"/>
            <a:r>
              <a:rPr lang="es-ES" i="1" smtClean="0"/>
              <a:t>3. Articular la cooperación entre los diferentes niveles de gobierno</a:t>
            </a:r>
            <a:r>
              <a:rPr lang="es-ES" smtClean="0"/>
              <a:t>, evidenciando la necesidad de trabajar en una perspectiva plural y de coordinación que permita obtener resultados de los trabajos útiles para todos ellos. </a:t>
            </a:r>
            <a:endParaRPr lang="es-ES" i="1" smtClean="0"/>
          </a:p>
          <a:p>
            <a:pPr marL="228600" indent="-228600" eaLnBrk="1" hangingPunct="1"/>
            <a:r>
              <a:rPr lang="es-ES" i="1" smtClean="0"/>
              <a:t>4. Impulsar la productividad y actuar sobre la calidad del gasto</a:t>
            </a:r>
            <a:r>
              <a:rPr lang="es-ES" smtClean="0"/>
              <a:t>, racionalizando el uso de los recursos públicos y proporcionando información para la toma de decisiones y para la gestión, pero sin necesidad de sustituir a éstas.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495453C3-BABA-4C25-BD74-71FDED780A40}" type="slidenum">
              <a:rPr lang="es-ES" smtClean="0"/>
              <a:pPr/>
              <a:t>31</a:t>
            </a:fld>
            <a:endParaRPr lang="es-E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marL="228600" indent="-228600" eaLnBrk="1" hangingPunct="1"/>
            <a:r>
              <a:rPr lang="es-ES" smtClean="0"/>
              <a:t>La evaluación de políticas públicas constituye una actividad específica y con identidad propia, claramente distinta de otras como el control interno, la auditoria financiera, la- auditoria de gestión o el control presupuestario, tradicionalmente vinculadas al sector público, pero con las cuales mantiene y debe mantener una estrecha relación de complementariedad. </a:t>
            </a:r>
          </a:p>
          <a:p>
            <a:pPr marL="228600" indent="-228600" eaLnBrk="1" hangingPunct="1"/>
            <a:r>
              <a:rPr lang="es-ES" smtClean="0"/>
              <a:t>Es una herramienta que añade valor a la reflexión política para: </a:t>
            </a:r>
          </a:p>
          <a:p>
            <a:pPr marL="228600" indent="-228600" eaLnBrk="1" hangingPunct="1"/>
            <a:endParaRPr lang="es-ES" smtClean="0"/>
          </a:p>
          <a:p>
            <a:pPr marL="228600" indent="-228600" eaLnBrk="1" hangingPunct="1"/>
            <a:r>
              <a:rPr lang="es-ES" smtClean="0"/>
              <a:t>1. La </a:t>
            </a:r>
            <a:r>
              <a:rPr lang="es-ES" i="1" smtClean="0"/>
              <a:t>toma de decisión en los escenarios a medio plazo</a:t>
            </a:r>
            <a:r>
              <a:rPr lang="es-ES" smtClean="0"/>
              <a:t>, para la mejora de las políticas públicas que se diseñan y se gestionan, basando las decisiones en evidencias de resultados previos, aportándoles un carácter próximo al pensamiento estratégico. </a:t>
            </a:r>
            <a:endParaRPr lang="es-ES" i="1" smtClean="0"/>
          </a:p>
          <a:p>
            <a:pPr marL="228600" indent="-228600" eaLnBrk="1" hangingPunct="1"/>
            <a:r>
              <a:rPr lang="es-ES" i="1" smtClean="0"/>
              <a:t>2. Mejorar la transparencia y la calidad democrática</a:t>
            </a:r>
            <a:r>
              <a:rPr lang="es-ES" smtClean="0"/>
              <a:t>, como consecuencia de la rendición de cuentas que forma parte de toda estrategia evaluadora. </a:t>
            </a:r>
            <a:endParaRPr lang="es-ES" i="1" smtClean="0"/>
          </a:p>
          <a:p>
            <a:pPr marL="228600" indent="-228600" eaLnBrk="1" hangingPunct="1"/>
            <a:r>
              <a:rPr lang="es-ES" i="1" smtClean="0"/>
              <a:t>3. Articular la cooperación entre los diferentes niveles de gobierno</a:t>
            </a:r>
            <a:r>
              <a:rPr lang="es-ES" smtClean="0"/>
              <a:t>, evidenciando la necesidad de trabajar en una perspectiva plural y de coordinación que permita obtener resultados de los trabajos útiles para todos ellos. </a:t>
            </a:r>
            <a:endParaRPr lang="es-ES" i="1" smtClean="0"/>
          </a:p>
          <a:p>
            <a:pPr marL="228600" indent="-228600" eaLnBrk="1" hangingPunct="1"/>
            <a:r>
              <a:rPr lang="es-ES" i="1" smtClean="0"/>
              <a:t>4. Impulsar la productividad y actuar sobre la calidad del gasto</a:t>
            </a:r>
            <a:r>
              <a:rPr lang="es-ES" smtClean="0"/>
              <a:t>, racionalizando el uso de los recursos públicos y proporcionando información para la toma de decisiones y para la gestión, pero sin necesidad de sustituir a éstas.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90294B19-2415-42F2-929D-AE6F4EA12B3B}" type="slidenum">
              <a:rPr lang="es-ES" smtClean="0"/>
              <a:pPr/>
              <a:t>32</a:t>
            </a:fld>
            <a:endParaRPr lang="es-E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lIns="91485" tIns="45743" rIns="91485" bIns="45743"/>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F6B59ED6-A703-415C-A765-E6CBB074BFDD}" type="slidenum">
              <a:rPr lang="es-ES" smtClean="0"/>
              <a:pPr/>
              <a:t>2</a:t>
            </a:fld>
            <a:endParaRPr lang="es-E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r>
              <a:rPr lang="es-ES" smtClean="0"/>
              <a:t>El contexto político actual a diferencia del que teníamos hace algunas décadas establece una relación de simetría entre los ciudadanos y sus representantes políticos lo que ha creado un cambio en el sistema global de relaciones entre la administración y el ciudadano. </a:t>
            </a:r>
          </a:p>
          <a:p>
            <a:pPr eaLnBrk="1" hangingPunct="1"/>
            <a:r>
              <a:rPr lang="es-ES" smtClean="0"/>
              <a:t>Nuevos sistemas crean nuevas posibilidades y oportunidades, y para ello se está destinando recursos económicos, humanos, técnicos para la reforma y modernización administrativa. </a:t>
            </a:r>
          </a:p>
          <a:p>
            <a:pPr eaLnBrk="1" hangingPunct="1"/>
            <a:r>
              <a:rPr lang="es-ES" smtClean="0"/>
              <a:t>Pero nuevos sistemas traen también nuevas exigencias y nuevos retos. </a:t>
            </a:r>
          </a:p>
          <a:p>
            <a:pPr eaLnBrk="1" hangingPunct="1"/>
            <a:endParaRPr lang="es-ES" smtClean="0"/>
          </a:p>
          <a:p>
            <a:pPr eaLnBrk="1" hangingPunct="1"/>
            <a:endParaRPr lang="es-E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noFill/>
          <a:ln/>
        </p:spPr>
        <p:txBody>
          <a:bodyPr lIns="91494" tIns="45748" rIns="91494" bIns="45748"/>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ChangeArrowheads="1" noTextEdit="1"/>
          </p:cNvSpPr>
          <p:nvPr>
            <p:ph type="sldImg"/>
          </p:nvPr>
        </p:nvSpPr>
        <p:spPr>
          <a:xfrm>
            <a:off x="901700" y="739775"/>
            <a:ext cx="4938713" cy="3703638"/>
          </a:xfrm>
          <a:ln/>
        </p:spPr>
      </p:sp>
      <p:sp>
        <p:nvSpPr>
          <p:cNvPr id="100355" name="Rectangle 3"/>
          <p:cNvSpPr>
            <a:spLocks noGrp="1" noChangeArrowheads="1"/>
          </p:cNvSpPr>
          <p:nvPr>
            <p:ph type="body" idx="1"/>
          </p:nvPr>
        </p:nvSpPr>
        <p:spPr>
          <a:xfrm>
            <a:off x="674688" y="4689475"/>
            <a:ext cx="5392737" cy="4443413"/>
          </a:xfrm>
          <a:noFill/>
          <a:ln/>
        </p:spPr>
        <p:txBody>
          <a:bodyPr/>
          <a:lstStyle/>
          <a:p>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ChangeArrowheads="1" noTextEdit="1"/>
          </p:cNvSpPr>
          <p:nvPr>
            <p:ph type="sldImg"/>
          </p:nvPr>
        </p:nvSpPr>
        <p:spPr>
          <a:xfrm>
            <a:off x="901700" y="739775"/>
            <a:ext cx="4938713" cy="3703638"/>
          </a:xfrm>
          <a:ln/>
        </p:spPr>
      </p:sp>
      <p:sp>
        <p:nvSpPr>
          <p:cNvPr id="102403" name="Rectangle 3"/>
          <p:cNvSpPr>
            <a:spLocks noGrp="1" noChangeArrowheads="1"/>
          </p:cNvSpPr>
          <p:nvPr>
            <p:ph type="body" idx="1"/>
          </p:nvPr>
        </p:nvSpPr>
        <p:spPr>
          <a:xfrm>
            <a:off x="674688" y="4689475"/>
            <a:ext cx="5392737" cy="4443413"/>
          </a:xfrm>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xfrm>
            <a:off x="901700" y="739775"/>
            <a:ext cx="4938713" cy="3703638"/>
          </a:xfrm>
          <a:ln/>
        </p:spPr>
      </p:sp>
      <p:sp>
        <p:nvSpPr>
          <p:cNvPr id="104451" name="Rectangle 3"/>
          <p:cNvSpPr>
            <a:spLocks noGrp="1" noChangeArrowheads="1"/>
          </p:cNvSpPr>
          <p:nvPr>
            <p:ph type="body" idx="1"/>
          </p:nvPr>
        </p:nvSpPr>
        <p:spPr>
          <a:xfrm>
            <a:off x="674688" y="4689475"/>
            <a:ext cx="5392737" cy="4443413"/>
          </a:xfrm>
          <a:noFill/>
          <a:ln/>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5877E03F-C588-451B-AC55-F777A749D3B2}" type="slidenum">
              <a:rPr lang="es-ES" smtClean="0"/>
              <a:pPr/>
              <a:t>39</a:t>
            </a:fld>
            <a:endParaRPr lang="es-E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s-ES" smtClean="0"/>
              <a:t>Para cubrir tales exigencias, en las últimas décadas en España ha habido importantes esfuerzos por reformular el sistema y hacer una administración –y por supuesto me refiero a todos los niveles de gobierno ­– más eficaz, más sencilla, más comprensible, más transparente, que ofrezca servicios de mejor calidad, y que sea capaz de escuchar a los ciudadanos y responder a sus demandas.</a:t>
            </a:r>
          </a:p>
          <a:p>
            <a:pPr eaLnBrk="1" hangingPunct="1"/>
            <a:endParaRPr lang="es-E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FAC3931B-E32E-4EBF-9FB1-B69EFE3D5E01}" type="slidenum">
              <a:rPr lang="es-ES" smtClean="0"/>
              <a:pPr/>
              <a:t>40</a:t>
            </a:fld>
            <a:endParaRPr lang="es-E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marL="228600" indent="-228600" eaLnBrk="1" hangingPunct="1"/>
            <a:r>
              <a:rPr lang="es-ES" smtClean="0"/>
              <a:t>La evaluación de políticas públicas constituye una actividad específica y con identidad propia, claramente distinta de otras como el control interno, la auditoria financiera, la- auditoria de gestión o el control presupuestario, tradicionalmente vinculadas al sector público, pero con las cuales mantiene y debe mantener una estrecha relación de complementariedad. </a:t>
            </a:r>
          </a:p>
          <a:p>
            <a:pPr marL="228600" indent="-228600" eaLnBrk="1" hangingPunct="1"/>
            <a:r>
              <a:rPr lang="es-ES" smtClean="0"/>
              <a:t>Es una herramienta que añade valor a la reflexión política para: </a:t>
            </a:r>
          </a:p>
          <a:p>
            <a:pPr marL="228600" indent="-228600" eaLnBrk="1" hangingPunct="1"/>
            <a:endParaRPr lang="es-ES" smtClean="0"/>
          </a:p>
          <a:p>
            <a:pPr marL="228600" indent="-228600" eaLnBrk="1" hangingPunct="1"/>
            <a:r>
              <a:rPr lang="es-ES" smtClean="0"/>
              <a:t>1. La </a:t>
            </a:r>
            <a:r>
              <a:rPr lang="es-ES" i="1" smtClean="0"/>
              <a:t>toma de decisión en los escenarios a medio plazo</a:t>
            </a:r>
            <a:r>
              <a:rPr lang="es-ES" smtClean="0"/>
              <a:t>, para la mejora de las políticas públicas que se diseñan y se gestionan, basando las decisiones en evidencias de resultados previos, aportándoles un carácter próximo al pensamiento estratégico. </a:t>
            </a:r>
            <a:endParaRPr lang="es-ES" i="1" smtClean="0"/>
          </a:p>
          <a:p>
            <a:pPr marL="228600" indent="-228600" eaLnBrk="1" hangingPunct="1"/>
            <a:r>
              <a:rPr lang="es-ES" i="1" smtClean="0"/>
              <a:t>2. Mejorar la transparencia y la calidad democrática</a:t>
            </a:r>
            <a:r>
              <a:rPr lang="es-ES" smtClean="0"/>
              <a:t>, como consecuencia de la rendición de cuentas que forma parte de toda estrategia evaluadora. </a:t>
            </a:r>
            <a:endParaRPr lang="es-ES" i="1" smtClean="0"/>
          </a:p>
          <a:p>
            <a:pPr marL="228600" indent="-228600" eaLnBrk="1" hangingPunct="1"/>
            <a:r>
              <a:rPr lang="es-ES" i="1" smtClean="0"/>
              <a:t>3. Articular la cooperación entre los diferentes niveles de gobierno</a:t>
            </a:r>
            <a:r>
              <a:rPr lang="es-ES" smtClean="0"/>
              <a:t>, evidenciando la necesidad de trabajar en una perspectiva plural y de coordinación que permita obtener resultados de los trabajos útiles para todos ellos. </a:t>
            </a:r>
            <a:endParaRPr lang="es-ES" i="1" smtClean="0"/>
          </a:p>
          <a:p>
            <a:pPr marL="228600" indent="-228600" eaLnBrk="1" hangingPunct="1"/>
            <a:r>
              <a:rPr lang="es-ES" i="1" smtClean="0"/>
              <a:t>4. Impulsar la productividad y actuar sobre la calidad del gasto</a:t>
            </a:r>
            <a:r>
              <a:rPr lang="es-ES" smtClean="0"/>
              <a:t>, racionalizando el uso de los recursos públicos y proporcionando información para la toma de decisiones y para la gestión, pero sin necesidad de sustituir a éstas.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FD8080F6-6B47-47E4-A658-C2C43A0200AC}" type="slidenum">
              <a:rPr lang="es-ES" smtClean="0"/>
              <a:pPr/>
              <a:t>41</a:t>
            </a:fld>
            <a:endParaRPr lang="es-E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82030BF9-5C56-4D6B-BC23-435A550097EB}" type="slidenum">
              <a:rPr lang="es-ES" smtClean="0"/>
              <a:pPr/>
              <a:t>42</a:t>
            </a:fld>
            <a:endParaRPr lang="es-E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91B5EA0B-05EB-42ED-BF6F-34063F05693E}" type="slidenum">
              <a:rPr lang="es-ES" smtClean="0"/>
              <a:pPr/>
              <a:t>3</a:t>
            </a:fld>
            <a:endParaRPr lang="es-ES"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lnSpc>
                <a:spcPct val="80000"/>
              </a:lnSpc>
            </a:pPr>
            <a:endParaRPr lang="en-US" sz="80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7D3EF4E6-5803-4621-BE40-B5101875CFD8}" type="slidenum">
              <a:rPr lang="es-ES" smtClean="0"/>
              <a:pPr/>
              <a:t>43</a:t>
            </a:fld>
            <a:endParaRPr lang="es-ES" smtClean="0"/>
          </a:p>
        </p:txBody>
      </p:sp>
      <p:sp>
        <p:nvSpPr>
          <p:cNvPr id="70659" name="1 Marcador de imagen de diapositiva"/>
          <p:cNvSpPr>
            <a:spLocks noGrp="1" noRot="1" noChangeAspect="1" noTextEdit="1"/>
          </p:cNvSpPr>
          <p:nvPr>
            <p:ph type="sldImg"/>
          </p:nvPr>
        </p:nvSpPr>
        <p:spPr>
          <a:xfrm>
            <a:off x="901700" y="739775"/>
            <a:ext cx="4938713" cy="3703638"/>
          </a:xfrm>
          <a:ln/>
        </p:spPr>
      </p:sp>
      <p:sp>
        <p:nvSpPr>
          <p:cNvPr id="70660" name="2 Marcador de notas"/>
          <p:cNvSpPr>
            <a:spLocks noGrp="1"/>
          </p:cNvSpPr>
          <p:nvPr>
            <p:ph type="body" idx="1"/>
          </p:nvPr>
        </p:nvSpPr>
        <p:spPr>
          <a:xfrm>
            <a:off x="674688" y="4689475"/>
            <a:ext cx="5392737" cy="4443413"/>
          </a:xfrm>
          <a:noFill/>
          <a:ln/>
        </p:spPr>
        <p:txBody>
          <a:bodyPr lIns="91440" tIns="45720" rIns="91440" bIns="45720"/>
          <a:lstStyle/>
          <a:p>
            <a:pPr eaLnBrk="1" hangingPunct="1">
              <a:spcBef>
                <a:spcPct val="0"/>
              </a:spcBef>
            </a:pPr>
            <a:endParaRPr lang="en-US" smtClean="0"/>
          </a:p>
        </p:txBody>
      </p:sp>
      <p:sp>
        <p:nvSpPr>
          <p:cNvPr id="70661" name="3 Marcador de número de diapositiva"/>
          <p:cNvSpPr txBox="1">
            <a:spLocks noGrp="1"/>
          </p:cNvSpPr>
          <p:nvPr/>
        </p:nvSpPr>
        <p:spPr bwMode="auto">
          <a:xfrm>
            <a:off x="3819525" y="9377363"/>
            <a:ext cx="2921000" cy="493712"/>
          </a:xfrm>
          <a:prstGeom prst="rect">
            <a:avLst/>
          </a:prstGeom>
          <a:noFill/>
          <a:ln w="9525">
            <a:noFill/>
            <a:miter lim="800000"/>
            <a:headEnd/>
            <a:tailEnd/>
          </a:ln>
        </p:spPr>
        <p:txBody>
          <a:bodyPr anchor="b"/>
          <a:lstStyle/>
          <a:p>
            <a:pPr algn="r">
              <a:spcBef>
                <a:spcPct val="0"/>
              </a:spcBef>
            </a:pPr>
            <a:fld id="{E4027EC2-AEA6-408C-872A-0DF50206E09D}" type="slidenum">
              <a:rPr lang="es-ES_tradnl" sz="1200">
                <a:latin typeface="Calibri" pitchFamily="34" charset="0"/>
              </a:rPr>
              <a:pPr algn="r">
                <a:spcBef>
                  <a:spcPct val="0"/>
                </a:spcBef>
              </a:pPr>
              <a:t>43</a:t>
            </a:fld>
            <a:endParaRPr lang="es-ES_tradnl" sz="1200">
              <a:latin typeface="Calibri"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1F9F5BB2-97A1-4499-A70D-972776AC6AB7}" type="slidenum">
              <a:rPr lang="es-ES" smtClean="0"/>
              <a:pPr/>
              <a:t>44</a:t>
            </a:fld>
            <a:endParaRPr lang="es-ES" smtClean="0"/>
          </a:p>
        </p:txBody>
      </p:sp>
      <p:sp>
        <p:nvSpPr>
          <p:cNvPr id="71683" name="1 Marcador de imagen de diapositiva"/>
          <p:cNvSpPr>
            <a:spLocks noGrp="1" noRot="1" noChangeAspect="1" noTextEdit="1"/>
          </p:cNvSpPr>
          <p:nvPr>
            <p:ph type="sldImg"/>
          </p:nvPr>
        </p:nvSpPr>
        <p:spPr>
          <a:xfrm>
            <a:off x="901700" y="739775"/>
            <a:ext cx="4938713" cy="3703638"/>
          </a:xfrm>
          <a:ln/>
        </p:spPr>
      </p:sp>
      <p:sp>
        <p:nvSpPr>
          <p:cNvPr id="71684" name="2 Marcador de notas"/>
          <p:cNvSpPr>
            <a:spLocks noGrp="1"/>
          </p:cNvSpPr>
          <p:nvPr>
            <p:ph type="body" idx="1"/>
          </p:nvPr>
        </p:nvSpPr>
        <p:spPr>
          <a:xfrm>
            <a:off x="674688" y="4689475"/>
            <a:ext cx="5392737" cy="4443413"/>
          </a:xfrm>
          <a:noFill/>
          <a:ln/>
        </p:spPr>
        <p:txBody>
          <a:bodyPr lIns="91440" tIns="45720" rIns="91440" bIns="45720"/>
          <a:lstStyle/>
          <a:p>
            <a:pPr eaLnBrk="1" hangingPunct="1">
              <a:spcBef>
                <a:spcPct val="0"/>
              </a:spcBef>
            </a:pPr>
            <a:endParaRPr lang="en-US" smtClean="0"/>
          </a:p>
        </p:txBody>
      </p:sp>
      <p:sp>
        <p:nvSpPr>
          <p:cNvPr id="71685" name="3 Marcador de número de diapositiva"/>
          <p:cNvSpPr txBox="1">
            <a:spLocks noGrp="1"/>
          </p:cNvSpPr>
          <p:nvPr/>
        </p:nvSpPr>
        <p:spPr bwMode="auto">
          <a:xfrm>
            <a:off x="3819525" y="9377363"/>
            <a:ext cx="2921000" cy="493712"/>
          </a:xfrm>
          <a:prstGeom prst="rect">
            <a:avLst/>
          </a:prstGeom>
          <a:noFill/>
          <a:ln w="9525">
            <a:noFill/>
            <a:miter lim="800000"/>
            <a:headEnd/>
            <a:tailEnd/>
          </a:ln>
        </p:spPr>
        <p:txBody>
          <a:bodyPr anchor="b"/>
          <a:lstStyle/>
          <a:p>
            <a:pPr algn="r">
              <a:spcBef>
                <a:spcPct val="0"/>
              </a:spcBef>
            </a:pPr>
            <a:fld id="{331FFF8D-F256-45B5-B3C7-318B7F1FBBD5}" type="slidenum">
              <a:rPr lang="es-ES_tradnl" sz="1200">
                <a:latin typeface="Calibri" pitchFamily="34" charset="0"/>
              </a:rPr>
              <a:pPr algn="r">
                <a:spcBef>
                  <a:spcPct val="0"/>
                </a:spcBef>
              </a:pPr>
              <a:t>44</a:t>
            </a:fld>
            <a:endParaRPr lang="es-ES_tradnl" sz="1200">
              <a:latin typeface="Calibri"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8EB0795A-FC90-4C7A-8945-5C7BFFE461AC}" type="slidenum">
              <a:rPr lang="es-ES" smtClean="0"/>
              <a:pPr/>
              <a:t>51</a:t>
            </a:fld>
            <a:endParaRPr lang="es-E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marL="228600" indent="-228600" eaLnBrk="1" hangingPunct="1"/>
            <a:r>
              <a:rPr lang="es-ES" smtClean="0"/>
              <a:t>La evaluación de políticas públicas constituye una actividad específica y con identidad propia, claramente distinta de otras como el control interno, la auditoria financiera, la- auditoria de gestión o el control presupuestario, tradicionalmente vinculadas al sector público, pero con las cuales mantiene y debe mantener una estrecha relación de complementariedad. </a:t>
            </a:r>
          </a:p>
          <a:p>
            <a:pPr marL="228600" indent="-228600" eaLnBrk="1" hangingPunct="1"/>
            <a:r>
              <a:rPr lang="es-ES" smtClean="0"/>
              <a:t>Es una herramienta que añade valor a la reflexión política para: </a:t>
            </a:r>
          </a:p>
          <a:p>
            <a:pPr marL="228600" indent="-228600" eaLnBrk="1" hangingPunct="1"/>
            <a:endParaRPr lang="es-ES" smtClean="0"/>
          </a:p>
          <a:p>
            <a:pPr marL="228600" indent="-228600" eaLnBrk="1" hangingPunct="1"/>
            <a:r>
              <a:rPr lang="es-ES" smtClean="0"/>
              <a:t>1. La </a:t>
            </a:r>
            <a:r>
              <a:rPr lang="es-ES" i="1" smtClean="0"/>
              <a:t>toma de decisión en los escenarios a medio plazo</a:t>
            </a:r>
            <a:r>
              <a:rPr lang="es-ES" smtClean="0"/>
              <a:t>, para la mejora de las políticas públicas que se diseñan y se gestionan, basando las decisiones en evidencias de resultados previos, aportándoles un carácter próximo al pensamiento estratégico. </a:t>
            </a:r>
            <a:endParaRPr lang="es-ES" i="1" smtClean="0"/>
          </a:p>
          <a:p>
            <a:pPr marL="228600" indent="-228600" eaLnBrk="1" hangingPunct="1"/>
            <a:r>
              <a:rPr lang="es-ES" i="1" smtClean="0"/>
              <a:t>2. Mejorar la transparencia y la calidad democrática</a:t>
            </a:r>
            <a:r>
              <a:rPr lang="es-ES" smtClean="0"/>
              <a:t>, como consecuencia de la rendición de cuentas que forma parte de toda estrategia evaluadora. </a:t>
            </a:r>
            <a:endParaRPr lang="es-ES" i="1" smtClean="0"/>
          </a:p>
          <a:p>
            <a:pPr marL="228600" indent="-228600" eaLnBrk="1" hangingPunct="1"/>
            <a:r>
              <a:rPr lang="es-ES" i="1" smtClean="0"/>
              <a:t>3. Articular la cooperación entre los diferentes niveles de gobierno</a:t>
            </a:r>
            <a:r>
              <a:rPr lang="es-ES" smtClean="0"/>
              <a:t>, evidenciando la necesidad de trabajar en una perspectiva plural y de coordinación que permita obtener resultados de los trabajos útiles para todos ellos. </a:t>
            </a:r>
            <a:endParaRPr lang="es-ES" i="1" smtClean="0"/>
          </a:p>
          <a:p>
            <a:pPr marL="228600" indent="-228600" eaLnBrk="1" hangingPunct="1"/>
            <a:r>
              <a:rPr lang="es-ES" i="1" smtClean="0"/>
              <a:t>4. Impulsar la productividad y actuar sobre la calidad del gasto</a:t>
            </a:r>
            <a:r>
              <a:rPr lang="es-ES" smtClean="0"/>
              <a:t>, racionalizando el uso de los recursos públicos y proporcionando información para la toma de decisiones y para la gestión, pero sin necesidad de sustituir a éstas.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F08F6AD2-7E85-4994-87E1-E1C8A19ECE61}" type="slidenum">
              <a:rPr lang="es-ES" smtClean="0"/>
              <a:pPr/>
              <a:t>52</a:t>
            </a:fld>
            <a:endParaRPr lang="es-ES" smtClean="0"/>
          </a:p>
        </p:txBody>
      </p:sp>
      <p:sp>
        <p:nvSpPr>
          <p:cNvPr id="73731" name="Rectangle 7"/>
          <p:cNvSpPr txBox="1">
            <a:spLocks noGrp="1" noChangeArrowheads="1"/>
          </p:cNvSpPr>
          <p:nvPr/>
        </p:nvSpPr>
        <p:spPr bwMode="auto">
          <a:xfrm>
            <a:off x="3819525" y="9378950"/>
            <a:ext cx="2922588" cy="493713"/>
          </a:xfrm>
          <a:prstGeom prst="rect">
            <a:avLst/>
          </a:prstGeom>
          <a:noFill/>
          <a:ln w="9525">
            <a:noFill/>
            <a:miter lim="800000"/>
            <a:headEnd/>
            <a:tailEnd/>
          </a:ln>
        </p:spPr>
        <p:txBody>
          <a:bodyPr lIns="91495" tIns="45747" rIns="91495" bIns="45747" anchor="b"/>
          <a:lstStyle/>
          <a:p>
            <a:pPr algn="r">
              <a:spcBef>
                <a:spcPct val="0"/>
              </a:spcBef>
            </a:pPr>
            <a:fld id="{B9F19AAB-260B-4019-81D5-CB864B88A637}" type="slidenum">
              <a:rPr lang="es-ES" sz="1200">
                <a:latin typeface="Times New Roman" pitchFamily="18" charset="0"/>
                <a:cs typeface="Arial" charset="0"/>
              </a:rPr>
              <a:pPr algn="r">
                <a:spcBef>
                  <a:spcPct val="0"/>
                </a:spcBef>
              </a:pPr>
              <a:t>52</a:t>
            </a:fld>
            <a:endParaRPr lang="es-ES" sz="1200">
              <a:latin typeface="Times New Roman" pitchFamily="18" charset="0"/>
              <a:cs typeface="Arial" charset="0"/>
            </a:endParaRPr>
          </a:p>
        </p:txBody>
      </p:sp>
      <p:sp>
        <p:nvSpPr>
          <p:cNvPr id="73732" name="Rectangle 2"/>
          <p:cNvSpPr>
            <a:spLocks noGrp="1" noRot="1" noChangeAspect="1" noChangeArrowheads="1" noTextEdit="1"/>
          </p:cNvSpPr>
          <p:nvPr>
            <p:ph type="sldImg"/>
          </p:nvPr>
        </p:nvSpPr>
        <p:spPr>
          <a:ln/>
        </p:spPr>
      </p:sp>
      <p:sp>
        <p:nvSpPr>
          <p:cNvPr id="73733" name="Rectangle 3"/>
          <p:cNvSpPr>
            <a:spLocks noGrp="1" noChangeArrowheads="1"/>
          </p:cNvSpPr>
          <p:nvPr>
            <p:ph type="body" idx="1"/>
          </p:nvPr>
        </p:nvSpPr>
        <p:spPr>
          <a:xfrm>
            <a:off x="898525" y="4689475"/>
            <a:ext cx="4945063" cy="4443413"/>
          </a:xfrm>
          <a:noFill/>
          <a:ln/>
        </p:spPr>
        <p:txBody>
          <a:bodyPr lIns="91495" tIns="45747" rIns="91495" bIns="45747"/>
          <a:lstStyle/>
          <a:p>
            <a:pPr eaLnBrk="1" hangingPunct="1"/>
            <a:r>
              <a:rPr lang="es-ES" smtClean="0"/>
              <a:t>La evaluación de las políticas públicas forma parte de un continuo evaluador que debe transitar por el diseño de las políticas, su proceso de implementación, y la calidad de los servicios puestos en marcha para hacerlas efectivas. La Agencia está diseñada precisamente para poder responder a esta preocupación por la evaluación que va desde las políticas a los servicios públicos.</a:t>
            </a:r>
          </a:p>
          <a:p>
            <a:pPr eaLnBrk="1" hangingPunct="1"/>
            <a:endParaRPr lang="es-E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1 Marcador de imagen de diapositiva"/>
          <p:cNvSpPr>
            <a:spLocks noGrp="1" noRot="1" noChangeAspect="1" noTextEdit="1"/>
          </p:cNvSpPr>
          <p:nvPr>
            <p:ph type="sldImg"/>
          </p:nvPr>
        </p:nvSpPr>
        <p:spPr>
          <a:ln/>
        </p:spPr>
      </p:sp>
      <p:sp>
        <p:nvSpPr>
          <p:cNvPr id="74755" name="2 Marcador de notas"/>
          <p:cNvSpPr>
            <a:spLocks noGrp="1"/>
          </p:cNvSpPr>
          <p:nvPr>
            <p:ph type="body" idx="1"/>
          </p:nvPr>
        </p:nvSpPr>
        <p:spPr>
          <a:noFill/>
          <a:ln/>
        </p:spPr>
        <p:txBody>
          <a:bodyPr lIns="91485" tIns="45743" rIns="91485" bIns="45743"/>
          <a:lstStyle/>
          <a:p>
            <a:r>
              <a:rPr lang="es-ES" smtClean="0"/>
              <a:t>El motivo de la evaluación no se focaliza, en un sentido estricto, en el análisis de la eficiencia como pudiera desprenderse de la lectura del titulo de mi intervención, y con ello ocupar el espacio que corresponde a otras áreas de acción  como son el control, el análisis de gestión, el seguimiento o la auditoría. </a:t>
            </a:r>
          </a:p>
          <a:p>
            <a:r>
              <a:rPr lang="es-ES" smtClean="0"/>
              <a:t>La intención al vincular evaluación y eficiencia es aprovechar el escenario actual en tanto que “ventana de oportunidad” para potenciar la evaluación en la Agenda de la acción publica.</a:t>
            </a:r>
          </a:p>
          <a:p>
            <a:endParaRPr lang="es-ES" smtClean="0"/>
          </a:p>
          <a:p>
            <a:r>
              <a:rPr lang="es-ES" smtClean="0"/>
              <a:t>Cita de J. Subirats acerca del significado de </a:t>
            </a:r>
            <a:r>
              <a:rPr lang="es-ES" b="1" smtClean="0"/>
              <a:t>“ventana de oportunidad</a:t>
            </a:r>
            <a:r>
              <a:rPr lang="es-ES" smtClean="0"/>
              <a:t>”: Muchas veces se utiliza o se genera lo que se llama en el argot del policy analysis como una «ventana de oportunidad»: se aprovecha que se dan a conocer y tienen publicidad unos hechos que van en la línea deseada y se presentan alternativas que pueden ser positivas para ese actor o conjunto de actores. Puede, asimismo, crearse esa ventana: recordemos la cuidadosa preparación de la muerte del parapléjico Ramón Sampedro por parte de los partidarios de una regulación inmediata de la eutanasia, para desencadenar un debate social sobre el tema. Se trata de una asociación de hechos que posibilita la oportunidad; a partir de ellos se plantea una nueva posibilidad para que se adopten decisiones.</a:t>
            </a:r>
          </a:p>
          <a:p>
            <a:endParaRPr lang="es-ES" smtClean="0"/>
          </a:p>
          <a:p>
            <a:endParaRPr lang="es-ES" smtClean="0"/>
          </a:p>
        </p:txBody>
      </p:sp>
      <p:sp>
        <p:nvSpPr>
          <p:cNvPr id="74756" name="3 Marcador de número de diapositiva"/>
          <p:cNvSpPr txBox="1">
            <a:spLocks noGrp="1"/>
          </p:cNvSpPr>
          <p:nvPr/>
        </p:nvSpPr>
        <p:spPr bwMode="auto">
          <a:xfrm>
            <a:off x="3657600" y="9151938"/>
            <a:ext cx="2922588" cy="493712"/>
          </a:xfrm>
          <a:prstGeom prst="rect">
            <a:avLst/>
          </a:prstGeom>
          <a:noFill/>
          <a:ln w="9525">
            <a:noFill/>
            <a:miter lim="800000"/>
            <a:headEnd/>
            <a:tailEnd/>
          </a:ln>
        </p:spPr>
        <p:txBody>
          <a:bodyPr lIns="91485" tIns="45743" rIns="91485" bIns="45743" anchor="b"/>
          <a:lstStyle/>
          <a:p>
            <a:pPr algn="r">
              <a:spcBef>
                <a:spcPct val="0"/>
              </a:spcBef>
            </a:pPr>
            <a:fld id="{639ED0C6-DF09-422E-83C4-ACDC4DA43254}" type="slidenum">
              <a:rPr lang="es-ES" sz="1200">
                <a:latin typeface="Times New Roman" pitchFamily="18" charset="0"/>
              </a:rPr>
              <a:pPr algn="r">
                <a:spcBef>
                  <a:spcPct val="0"/>
                </a:spcBef>
              </a:pPr>
              <a:t>53</a:t>
            </a:fld>
            <a:endParaRPr lang="es-ES" sz="1200">
              <a:latin typeface="Times New Roman" pitchFamily="18"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FCA09E11-CD73-4D15-BCC1-14A1EA7E16BE}" type="slidenum">
              <a:rPr lang="es-ES" smtClean="0"/>
              <a:pPr/>
              <a:t>54</a:t>
            </a:fld>
            <a:endParaRPr lang="es-ES" smtClean="0"/>
          </a:p>
        </p:txBody>
      </p:sp>
      <p:sp>
        <p:nvSpPr>
          <p:cNvPr id="75779" name="1 Marcador de imagen de diapositiva"/>
          <p:cNvSpPr>
            <a:spLocks noGrp="1" noRot="1" noChangeAspect="1" noTextEdit="1"/>
          </p:cNvSpPr>
          <p:nvPr>
            <p:ph type="sldImg"/>
          </p:nvPr>
        </p:nvSpPr>
        <p:spPr>
          <a:xfrm>
            <a:off x="901700" y="739775"/>
            <a:ext cx="4938713" cy="3703638"/>
          </a:xfrm>
          <a:ln/>
        </p:spPr>
      </p:sp>
      <p:sp>
        <p:nvSpPr>
          <p:cNvPr id="75780" name="2 Marcador de notas"/>
          <p:cNvSpPr>
            <a:spLocks noGrp="1"/>
          </p:cNvSpPr>
          <p:nvPr>
            <p:ph type="body" idx="1"/>
          </p:nvPr>
        </p:nvSpPr>
        <p:spPr>
          <a:xfrm>
            <a:off x="674688" y="4689475"/>
            <a:ext cx="5392737" cy="4443413"/>
          </a:xfrm>
          <a:noFill/>
          <a:ln/>
        </p:spPr>
        <p:txBody>
          <a:bodyPr lIns="91440" tIns="45720" rIns="91440" bIns="45720"/>
          <a:lstStyle/>
          <a:p>
            <a:pPr eaLnBrk="1" hangingPunct="1">
              <a:spcBef>
                <a:spcPct val="0"/>
              </a:spcBef>
            </a:pPr>
            <a:endParaRPr lang="en-US" smtClean="0"/>
          </a:p>
        </p:txBody>
      </p:sp>
      <p:sp>
        <p:nvSpPr>
          <p:cNvPr id="75781" name="3 Marcador de número de diapositiva"/>
          <p:cNvSpPr txBox="1">
            <a:spLocks noGrp="1"/>
          </p:cNvSpPr>
          <p:nvPr/>
        </p:nvSpPr>
        <p:spPr bwMode="auto">
          <a:xfrm>
            <a:off x="3819525" y="9377363"/>
            <a:ext cx="2921000" cy="493712"/>
          </a:xfrm>
          <a:prstGeom prst="rect">
            <a:avLst/>
          </a:prstGeom>
          <a:noFill/>
          <a:ln w="9525">
            <a:noFill/>
            <a:miter lim="800000"/>
            <a:headEnd/>
            <a:tailEnd/>
          </a:ln>
        </p:spPr>
        <p:txBody>
          <a:bodyPr anchor="b"/>
          <a:lstStyle/>
          <a:p>
            <a:pPr algn="r">
              <a:spcBef>
                <a:spcPct val="0"/>
              </a:spcBef>
            </a:pPr>
            <a:fld id="{19CBB706-52CF-4EA1-878D-42461E5EB314}" type="slidenum">
              <a:rPr lang="es-ES_tradnl" sz="1200">
                <a:latin typeface="Calibri" pitchFamily="34" charset="0"/>
              </a:rPr>
              <a:pPr algn="r">
                <a:spcBef>
                  <a:spcPct val="0"/>
                </a:spcBef>
              </a:pPr>
              <a:t>54</a:t>
            </a:fld>
            <a:endParaRPr lang="es-ES_tradnl" sz="1200">
              <a:latin typeface="Calibri"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FC7329C4-C430-45C1-AA80-11B21BD77851}" type="slidenum">
              <a:rPr lang="es-ES" smtClean="0"/>
              <a:pPr/>
              <a:t>55</a:t>
            </a:fld>
            <a:endParaRPr lang="es-ES"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a:noFill/>
          <a:ln/>
        </p:spPr>
        <p:txBody>
          <a:bodyPr/>
          <a:lstStyle/>
          <a:p>
            <a:pPr>
              <a:lnSpc>
                <a:spcPct val="90000"/>
              </a:lnSpc>
            </a:pPr>
            <a:endParaRPr lang="en-US" sz="100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57667D56-3704-4C91-9801-F2ED8CECDA54}" type="slidenum">
              <a:rPr lang="es-ES" smtClean="0"/>
              <a:pPr/>
              <a:t>58</a:t>
            </a:fld>
            <a:endParaRPr lang="es-ES" smtClean="0"/>
          </a:p>
        </p:txBody>
      </p:sp>
      <p:sp>
        <p:nvSpPr>
          <p:cNvPr id="78851" name="Rectangle 2"/>
          <p:cNvSpPr>
            <a:spLocks noGrp="1" noRot="1" noChangeAspect="1" noChangeArrowheads="1" noTextEdit="1"/>
          </p:cNvSpPr>
          <p:nvPr>
            <p:ph type="sldImg"/>
          </p:nvPr>
        </p:nvSpPr>
        <p:spPr>
          <a:ln/>
        </p:spPr>
      </p:sp>
      <p:sp>
        <p:nvSpPr>
          <p:cNvPr id="788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A890EA7E-6C76-4EC6-84E4-C6735440A57D}" type="slidenum">
              <a:rPr lang="es-ES" smtClean="0"/>
              <a:pPr/>
              <a:t>4</a:t>
            </a:fld>
            <a:endParaRPr lang="es-E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84CAF503-EBA3-416C-A998-4A19050AFED2}" type="slidenum">
              <a:rPr lang="es-ES" smtClean="0"/>
              <a:pPr/>
              <a:t>5</a:t>
            </a:fld>
            <a:endParaRPr lang="es-E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lnSpc>
                <a:spcPct val="90000"/>
              </a:lnSpc>
            </a:pPr>
            <a:endParaRPr lang="en-US" sz="90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8EB6EDDD-3D37-4060-BA04-53A792D0E003}" type="slidenum">
              <a:rPr lang="es-ES" smtClean="0"/>
              <a:pPr/>
              <a:t>9</a:t>
            </a:fld>
            <a:endParaRPr lang="es-E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r>
              <a:rPr lang="es-ES" smtClean="0"/>
              <a:t>Art. 72 de la Ley  47/2003 General Presupuestaria.</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a:prstGeom prst="rect">
            <a:avLst/>
          </a:prstGeo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1600200"/>
            <a:ext cx="8229600" cy="4525963"/>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a:prstGeom prst="rect">
            <a:avLst/>
          </a:prstGeo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a:prstGeom prst="rect">
            <a:avLst/>
          </a:prstGeo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
        <p:nvSpPr>
          <p:cNvPr id="3" name="2 Marcador de tabla"/>
          <p:cNvSpPr>
            <a:spLocks noGrp="1"/>
          </p:cNvSpPr>
          <p:nvPr>
            <p:ph type="tbl" idx="1"/>
          </p:nvPr>
        </p:nvSpPr>
        <p:spPr>
          <a:xfrm>
            <a:off x="457200" y="1600200"/>
            <a:ext cx="8229600" cy="4525963"/>
          </a:xfrm>
          <a:prstGeom prst="rect">
            <a:avLst/>
          </a:prstGeom>
        </p:spPr>
        <p:txBody>
          <a:bodyPr/>
          <a:lstStyle/>
          <a:p>
            <a:pPr lvl="0"/>
            <a:endParaRPr lang="es-ES" noProof="0" smtClean="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457200" y="274638"/>
            <a:ext cx="8229600" cy="5851525"/>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38588"/>
            <a:ext cx="40386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38588"/>
            <a:ext cx="4038600" cy="218757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a:prstGeom prst="rect">
            <a:avLst/>
          </a:prstGeo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a:prstGeom prst="rect">
            <a:avLst/>
          </a:prstGeo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solidFill>
          <a:srgbClr val="FFFFFF"/>
        </a:solidFill>
        <a:effectLst>
          <a:outerShdw dist="107763" dir="2700000" algn="ctr" rotWithShape="0">
            <a:srgbClr val="000000"/>
          </a:outerShdw>
        </a:effectLst>
      </p:bgPr>
    </p:bg>
    <p:spTree>
      <p:nvGrpSpPr>
        <p:cNvPr id="1" name=""/>
        <p:cNvGrpSpPr/>
        <p:nvPr/>
      </p:nvGrpSpPr>
      <p:grpSpPr>
        <a:xfrm>
          <a:off x="0" y="0"/>
          <a:ext cx="0" cy="0"/>
          <a:chOff x="0" y="0"/>
          <a:chExt cx="0" cy="0"/>
        </a:xfrm>
      </p:grpSpPr>
      <p:pic>
        <p:nvPicPr>
          <p:cNvPr id="5122" name="Picture 12" descr="fondo3"/>
          <p:cNvPicPr>
            <a:picLocks noChangeAspect="1" noChangeArrowheads="1"/>
          </p:cNvPicPr>
          <p:nvPr userDrawn="1"/>
        </p:nvPicPr>
        <p:blipFill>
          <a:blip r:embed="rId16" cstate="print"/>
          <a:srcRect/>
          <a:stretch>
            <a:fillRect/>
          </a:stretch>
        </p:blipFill>
        <p:spPr bwMode="auto">
          <a:xfrm>
            <a:off x="25400" y="0"/>
            <a:ext cx="9144000" cy="6858000"/>
          </a:xfrm>
          <a:prstGeom prst="rect">
            <a:avLst/>
          </a:prstGeom>
          <a:noFill/>
          <a:ln w="9525" algn="ctr">
            <a:noFill/>
            <a:miter lim="800000"/>
            <a:headEnd/>
            <a:tailEnd/>
          </a:ln>
        </p:spPr>
      </p:pic>
      <p:pic>
        <p:nvPicPr>
          <p:cNvPr id="5123" name="Picture 12" descr="fondo3"/>
          <p:cNvPicPr>
            <a:picLocks noChangeAspect="1" noChangeArrowheads="1"/>
          </p:cNvPicPr>
          <p:nvPr userDrawn="1"/>
        </p:nvPicPr>
        <p:blipFill>
          <a:blip r:embed="rId16" cstate="print"/>
          <a:srcRect l="35834" t="2754" r="32674" b="83588"/>
          <a:stretch>
            <a:fillRect/>
          </a:stretch>
        </p:blipFill>
        <p:spPr bwMode="auto">
          <a:xfrm>
            <a:off x="-3175" y="182563"/>
            <a:ext cx="9144000" cy="936625"/>
          </a:xfrm>
          <a:prstGeom prst="rect">
            <a:avLst/>
          </a:prstGeom>
          <a:noFill/>
          <a:ln w="9525" algn="ctr">
            <a:noFill/>
            <a:miter lim="800000"/>
            <a:headEnd/>
            <a:tailEnd/>
          </a:ln>
        </p:spPr>
      </p:pic>
      <p:pic>
        <p:nvPicPr>
          <p:cNvPr id="5124" name="Picture 35" descr="logocnegativotexto[1]"/>
          <p:cNvPicPr>
            <a:picLocks noChangeAspect="1" noChangeArrowheads="1"/>
          </p:cNvPicPr>
          <p:nvPr userDrawn="1"/>
        </p:nvPicPr>
        <p:blipFill>
          <a:blip r:embed="rId17" cstate="print"/>
          <a:srcRect/>
          <a:stretch>
            <a:fillRect/>
          </a:stretch>
        </p:blipFill>
        <p:spPr bwMode="auto">
          <a:xfrm>
            <a:off x="7966075" y="296863"/>
            <a:ext cx="1116013" cy="533400"/>
          </a:xfrm>
          <a:prstGeom prst="rect">
            <a:avLst/>
          </a:prstGeom>
          <a:noFill/>
          <a:ln w="9525" algn="ctr">
            <a:noFill/>
            <a:miter lim="800000"/>
            <a:headEnd/>
            <a:tailEnd/>
          </a:ln>
        </p:spPr>
      </p:pic>
      <p:pic>
        <p:nvPicPr>
          <p:cNvPr id="5125" name="Picture 435" descr="fondo1"/>
          <p:cNvPicPr>
            <a:picLocks noChangeAspect="1" noChangeArrowheads="1"/>
          </p:cNvPicPr>
          <p:nvPr userDrawn="1"/>
        </p:nvPicPr>
        <p:blipFill>
          <a:blip r:embed="rId18" cstate="print"/>
          <a:srcRect t="16667"/>
          <a:stretch>
            <a:fillRect/>
          </a:stretch>
        </p:blipFill>
        <p:spPr bwMode="auto">
          <a:xfrm>
            <a:off x="0" y="1135063"/>
            <a:ext cx="9158288" cy="5715000"/>
          </a:xfrm>
          <a:prstGeom prst="rect">
            <a:avLst/>
          </a:prstGeom>
          <a:noFill/>
          <a:ln w="9525" algn="ctr">
            <a:noFill/>
            <a:miter lim="800000"/>
            <a:headEnd/>
            <a:tailEnd/>
          </a:ln>
        </p:spPr>
      </p:pic>
    </p:spTree>
  </p:cSld>
  <p:clrMap bg1="lt1" tx1="dk1" bg2="lt2" tx2="dk2" accent1="accent1" accent2="accent2" accent3="accent3" accent4="accent4" accent5="accent5" accent6="accent6" hlink="hlink" folHlink="folHlink"/>
  <p:sldLayoutIdLst>
    <p:sldLayoutId id="2147483663" r:id="rId1"/>
    <p:sldLayoutId id="2147483662" r:id="rId2"/>
    <p:sldLayoutId id="2147483661" r:id="rId3"/>
    <p:sldLayoutId id="2147483660" r:id="rId4"/>
    <p:sldLayoutId id="2147483659" r:id="rId5"/>
    <p:sldLayoutId id="2147483658" r:id="rId6"/>
    <p:sldLayoutId id="2147483657" r:id="rId7"/>
    <p:sldLayoutId id="2147483656" r:id="rId8"/>
    <p:sldLayoutId id="2147483655" r:id="rId9"/>
    <p:sldLayoutId id="2147483654" r:id="rId10"/>
    <p:sldLayoutId id="2147483653" r:id="rId11"/>
    <p:sldLayoutId id="2147483652" r:id="rId12"/>
    <p:sldLayoutId id="2147483651" r:id="rId13"/>
    <p:sldLayoutId id="2147483664" r:id="rId14"/>
  </p:sldLayoutIdLst>
  <p:txStyles>
    <p:titleStyle>
      <a:lvl1pPr algn="ctr" rtl="0" eaLnBrk="0" fontAlgn="base" hangingPunct="0">
        <a:spcBef>
          <a:spcPct val="0"/>
        </a:spcBef>
        <a:spcAft>
          <a:spcPct val="0"/>
        </a:spcAft>
        <a:defRPr sz="3000" b="1">
          <a:solidFill>
            <a:srgbClr val="0033CC"/>
          </a:solidFill>
          <a:latin typeface="+mj-lt"/>
          <a:ea typeface="+mj-ea"/>
          <a:cs typeface="+mj-cs"/>
        </a:defRPr>
      </a:lvl1pPr>
      <a:lvl2pPr algn="ctr" rtl="0" eaLnBrk="0" fontAlgn="base" hangingPunct="0">
        <a:spcBef>
          <a:spcPct val="0"/>
        </a:spcBef>
        <a:spcAft>
          <a:spcPct val="0"/>
        </a:spcAft>
        <a:defRPr sz="3000" b="1">
          <a:solidFill>
            <a:srgbClr val="0033CC"/>
          </a:solidFill>
          <a:latin typeface="Tahoma" pitchFamily="34" charset="0"/>
        </a:defRPr>
      </a:lvl2pPr>
      <a:lvl3pPr algn="ctr" rtl="0" eaLnBrk="0" fontAlgn="base" hangingPunct="0">
        <a:spcBef>
          <a:spcPct val="0"/>
        </a:spcBef>
        <a:spcAft>
          <a:spcPct val="0"/>
        </a:spcAft>
        <a:defRPr sz="3000" b="1">
          <a:solidFill>
            <a:srgbClr val="0033CC"/>
          </a:solidFill>
          <a:latin typeface="Tahoma" pitchFamily="34" charset="0"/>
        </a:defRPr>
      </a:lvl3pPr>
      <a:lvl4pPr algn="ctr" rtl="0" eaLnBrk="0" fontAlgn="base" hangingPunct="0">
        <a:spcBef>
          <a:spcPct val="0"/>
        </a:spcBef>
        <a:spcAft>
          <a:spcPct val="0"/>
        </a:spcAft>
        <a:defRPr sz="3000" b="1">
          <a:solidFill>
            <a:srgbClr val="0033CC"/>
          </a:solidFill>
          <a:latin typeface="Tahoma" pitchFamily="34" charset="0"/>
        </a:defRPr>
      </a:lvl4pPr>
      <a:lvl5pPr algn="ctr" rtl="0" eaLnBrk="0" fontAlgn="base" hangingPunct="0">
        <a:spcBef>
          <a:spcPct val="0"/>
        </a:spcBef>
        <a:spcAft>
          <a:spcPct val="0"/>
        </a:spcAft>
        <a:defRPr sz="3000" b="1">
          <a:solidFill>
            <a:srgbClr val="0033CC"/>
          </a:solidFill>
          <a:latin typeface="Tahoma" pitchFamily="34" charset="0"/>
        </a:defRPr>
      </a:lvl5pPr>
      <a:lvl6pPr marL="457200" algn="ctr" rtl="0" fontAlgn="base">
        <a:spcBef>
          <a:spcPct val="0"/>
        </a:spcBef>
        <a:spcAft>
          <a:spcPct val="0"/>
        </a:spcAft>
        <a:defRPr sz="3000" b="1">
          <a:solidFill>
            <a:srgbClr val="0033CC"/>
          </a:solidFill>
          <a:latin typeface="Tahoma" pitchFamily="34" charset="0"/>
        </a:defRPr>
      </a:lvl6pPr>
      <a:lvl7pPr marL="914400" algn="ctr" rtl="0" fontAlgn="base">
        <a:spcBef>
          <a:spcPct val="0"/>
        </a:spcBef>
        <a:spcAft>
          <a:spcPct val="0"/>
        </a:spcAft>
        <a:defRPr sz="3000" b="1">
          <a:solidFill>
            <a:srgbClr val="0033CC"/>
          </a:solidFill>
          <a:latin typeface="Tahoma" pitchFamily="34" charset="0"/>
        </a:defRPr>
      </a:lvl7pPr>
      <a:lvl8pPr marL="1371600" algn="ctr" rtl="0" fontAlgn="base">
        <a:spcBef>
          <a:spcPct val="0"/>
        </a:spcBef>
        <a:spcAft>
          <a:spcPct val="0"/>
        </a:spcAft>
        <a:defRPr sz="3000" b="1">
          <a:solidFill>
            <a:srgbClr val="0033CC"/>
          </a:solidFill>
          <a:latin typeface="Tahoma" pitchFamily="34" charset="0"/>
        </a:defRPr>
      </a:lvl8pPr>
      <a:lvl9pPr marL="1828800" algn="ctr" rtl="0" fontAlgn="base">
        <a:spcBef>
          <a:spcPct val="0"/>
        </a:spcBef>
        <a:spcAft>
          <a:spcPct val="0"/>
        </a:spcAft>
        <a:defRPr sz="3000" b="1">
          <a:solidFill>
            <a:srgbClr val="0033CC"/>
          </a:solidFill>
          <a:latin typeface="Tahoma" pitchFamily="34" charset="0"/>
        </a:defRPr>
      </a:lvl9pPr>
    </p:titleStyle>
    <p:bodyStyle>
      <a:lvl1pPr marL="342900" indent="-342900" algn="l" rtl="0" eaLnBrk="0" fontAlgn="base" hangingPunct="0">
        <a:spcBef>
          <a:spcPct val="20000"/>
        </a:spcBef>
        <a:spcAft>
          <a:spcPct val="0"/>
        </a:spcAft>
        <a:buChar char="•"/>
        <a:defRPr sz="28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b="1">
          <a:solidFill>
            <a:schemeClr val="tx1"/>
          </a:solidFill>
          <a:latin typeface="+mn-lt"/>
        </a:defRPr>
      </a:lvl2pPr>
      <a:lvl3pPr marL="1143000" indent="-228600" algn="l" rtl="0" eaLnBrk="0" fontAlgn="base" hangingPunct="0">
        <a:spcBef>
          <a:spcPct val="20000"/>
        </a:spcBef>
        <a:spcAft>
          <a:spcPct val="0"/>
        </a:spcAft>
        <a:buChar char="•"/>
        <a:defRPr sz="2800" b="1">
          <a:solidFill>
            <a:schemeClr val="tx1"/>
          </a:solidFill>
          <a:latin typeface="+mn-lt"/>
        </a:defRPr>
      </a:lvl3pPr>
      <a:lvl4pPr marL="1600200" indent="-228600" algn="l" rtl="0" eaLnBrk="0" fontAlgn="base" hangingPunct="0">
        <a:spcBef>
          <a:spcPct val="20000"/>
        </a:spcBef>
        <a:spcAft>
          <a:spcPct val="0"/>
        </a:spcAft>
        <a:buChar char="–"/>
        <a:defRPr sz="2800" b="1">
          <a:solidFill>
            <a:schemeClr val="tx1"/>
          </a:solidFill>
          <a:latin typeface="+mn-lt"/>
        </a:defRPr>
      </a:lvl4pPr>
      <a:lvl5pPr marL="2057400" indent="-228600" algn="l" rtl="0" eaLnBrk="0" fontAlgn="base" hangingPunct="0">
        <a:spcBef>
          <a:spcPct val="20000"/>
        </a:spcBef>
        <a:spcAft>
          <a:spcPct val="0"/>
        </a:spcAft>
        <a:buChar char="»"/>
        <a:defRPr sz="2800" b="1">
          <a:solidFill>
            <a:schemeClr val="tx1"/>
          </a:solidFill>
          <a:latin typeface="+mn-lt"/>
        </a:defRPr>
      </a:lvl5pPr>
      <a:lvl6pPr marL="2514600" indent="-228600" algn="l" rtl="0" fontAlgn="base">
        <a:spcBef>
          <a:spcPct val="20000"/>
        </a:spcBef>
        <a:spcAft>
          <a:spcPct val="0"/>
        </a:spcAft>
        <a:buChar char="»"/>
        <a:defRPr sz="2800" b="1">
          <a:solidFill>
            <a:schemeClr val="tx1"/>
          </a:solidFill>
          <a:latin typeface="+mn-lt"/>
        </a:defRPr>
      </a:lvl6pPr>
      <a:lvl7pPr marL="2971800" indent="-228600" algn="l" rtl="0" fontAlgn="base">
        <a:spcBef>
          <a:spcPct val="20000"/>
        </a:spcBef>
        <a:spcAft>
          <a:spcPct val="0"/>
        </a:spcAft>
        <a:buChar char="»"/>
        <a:defRPr sz="2800" b="1">
          <a:solidFill>
            <a:schemeClr val="tx1"/>
          </a:solidFill>
          <a:latin typeface="+mn-lt"/>
        </a:defRPr>
      </a:lvl7pPr>
      <a:lvl8pPr marL="3429000" indent="-228600" algn="l" rtl="0" fontAlgn="base">
        <a:spcBef>
          <a:spcPct val="20000"/>
        </a:spcBef>
        <a:spcAft>
          <a:spcPct val="0"/>
        </a:spcAft>
        <a:buChar char="»"/>
        <a:defRPr sz="2800" b="1">
          <a:solidFill>
            <a:schemeClr val="tx1"/>
          </a:solidFill>
          <a:latin typeface="+mn-lt"/>
        </a:defRPr>
      </a:lvl8pPr>
      <a:lvl9pPr marL="3886200" indent="-228600" algn="l" rtl="0" fontAlgn="base">
        <a:spcBef>
          <a:spcPct val="20000"/>
        </a:spcBef>
        <a:spcAft>
          <a:spcPct val="0"/>
        </a:spcAft>
        <a:buChar char="»"/>
        <a:defRPr sz="2800" b="1">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3.jpe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slide" Target="slide2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22.xml.rels><?xml version="1.0" encoding="UTF-8" standalone="yes"?>
<Relationships xmlns="http://schemas.openxmlformats.org/package/2006/relationships"><Relationship Id="rId8" Type="http://schemas.openxmlformats.org/officeDocument/2006/relationships/slide" Target="slide7.xml"/><Relationship Id="rId3" Type="http://schemas.openxmlformats.org/officeDocument/2006/relationships/slide" Target="slide4.xml"/><Relationship Id="rId7"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slide" Target="slide5.xml"/><Relationship Id="rId4" Type="http://schemas.openxmlformats.org/officeDocument/2006/relationships/image" Target="../media/image20.png"/><Relationship Id="rId9" Type="http://schemas.openxmlformats.org/officeDocument/2006/relationships/slide" Target="slide8.xml"/></Relationships>
</file>

<file path=ppt/slides/_rels/slide23.xml.rels><?xml version="1.0" encoding="UTF-8" standalone="yes"?>
<Relationships xmlns="http://schemas.openxmlformats.org/package/2006/relationships"><Relationship Id="rId8" Type="http://schemas.openxmlformats.org/officeDocument/2006/relationships/slide" Target="slide29.xml"/><Relationship Id="rId3" Type="http://schemas.openxmlformats.org/officeDocument/2006/relationships/slide" Target="slide28.xml"/><Relationship Id="rId7" Type="http://schemas.openxmlformats.org/officeDocument/2006/relationships/slide" Target="slide26.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slide" Target="slide24.xml"/><Relationship Id="rId4" Type="http://schemas.openxmlformats.org/officeDocument/2006/relationships/slide" Target="slide27.xml"/><Relationship Id="rId9" Type="http://schemas.openxmlformats.org/officeDocument/2006/relationships/slide" Target="slide30.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slide" Target="slide16.xml"/><Relationship Id="rId3" Type="http://schemas.openxmlformats.org/officeDocument/2006/relationships/slide" Target="slide10.xml"/><Relationship Id="rId7" Type="http://schemas.openxmlformats.org/officeDocument/2006/relationships/slide" Target="slide14.xml"/><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slide" Target="slide13.xml"/><Relationship Id="rId5" Type="http://schemas.openxmlformats.org/officeDocument/2006/relationships/slide" Target="slide12.xml"/><Relationship Id="rId4" Type="http://schemas.openxmlformats.org/officeDocument/2006/relationships/slide" Target="slide11.xml"/></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14.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 Target="slide27.xml"/><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vmlDrawing" Target="../drawings/vmlDrawing4.vml"/></Relationships>
</file>

<file path=ppt/slides/_rels/slide4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eg"/><Relationship Id="rId7" Type="http://schemas.openxmlformats.org/officeDocument/2006/relationships/diagramColors" Target="../diagrams/colors1.xml"/><Relationship Id="rId2" Type="http://schemas.openxmlformats.org/officeDocument/2006/relationships/notesSlide" Target="../notesSlides/notesSlide34.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jpeg"/><Relationship Id="rId9" Type="http://schemas.openxmlformats.org/officeDocument/2006/relationships/image" Target="../media/image37.png"/></Relationships>
</file>

<file path=ppt/slides/_rels/slide5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5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 Target="slide2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www.aeval.es/" TargetMode="External"/><Relationship Id="rId2" Type="http://schemas.openxmlformats.org/officeDocument/2006/relationships/notesSlide" Target="../notesSlides/notesSlide38.xml"/><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12" descr="fondo3"/>
          <p:cNvPicPr>
            <a:picLocks noChangeAspect="1" noChangeArrowheads="1"/>
          </p:cNvPicPr>
          <p:nvPr/>
        </p:nvPicPr>
        <p:blipFill>
          <a:blip r:embed="rId3" cstate="print"/>
          <a:srcRect l="35834" t="2754" r="32674" b="83588"/>
          <a:stretch>
            <a:fillRect/>
          </a:stretch>
        </p:blipFill>
        <p:spPr bwMode="auto">
          <a:xfrm>
            <a:off x="0" y="182563"/>
            <a:ext cx="9144000" cy="936625"/>
          </a:xfrm>
          <a:prstGeom prst="rect">
            <a:avLst/>
          </a:prstGeom>
          <a:noFill/>
          <a:ln w="9525">
            <a:noFill/>
            <a:miter lim="800000"/>
            <a:headEnd/>
            <a:tailEnd/>
          </a:ln>
        </p:spPr>
      </p:pic>
      <p:pic>
        <p:nvPicPr>
          <p:cNvPr id="6147" name="Picture 12" descr="fondo3"/>
          <p:cNvPicPr>
            <a:picLocks noChangeAspect="1" noChangeArrowheads="1"/>
          </p:cNvPicPr>
          <p:nvPr/>
        </p:nvPicPr>
        <p:blipFill>
          <a:blip r:embed="rId3" cstate="print"/>
          <a:srcRect l="16545" t="5431" r="68108" b="88222"/>
          <a:stretch>
            <a:fillRect/>
          </a:stretch>
        </p:blipFill>
        <p:spPr bwMode="auto">
          <a:xfrm>
            <a:off x="2093913" y="436563"/>
            <a:ext cx="974725" cy="295275"/>
          </a:xfrm>
          <a:prstGeom prst="rect">
            <a:avLst/>
          </a:prstGeom>
          <a:noFill/>
          <a:ln w="9525">
            <a:noFill/>
            <a:miter lim="800000"/>
            <a:headEnd/>
            <a:tailEnd/>
          </a:ln>
        </p:spPr>
      </p:pic>
      <p:pic>
        <p:nvPicPr>
          <p:cNvPr id="6148" name="Picture 9" descr="GOBIERNO ESPAÑA"/>
          <p:cNvPicPr>
            <a:picLocks noChangeAspect="1" noChangeArrowheads="1"/>
          </p:cNvPicPr>
          <p:nvPr/>
        </p:nvPicPr>
        <p:blipFill>
          <a:blip r:embed="rId4" cstate="print"/>
          <a:srcRect/>
          <a:stretch>
            <a:fillRect/>
          </a:stretch>
        </p:blipFill>
        <p:spPr bwMode="auto">
          <a:xfrm>
            <a:off x="34925" y="361950"/>
            <a:ext cx="2089150" cy="412750"/>
          </a:xfrm>
          <a:prstGeom prst="rect">
            <a:avLst/>
          </a:prstGeom>
          <a:noFill/>
          <a:ln w="9525">
            <a:noFill/>
            <a:miter lim="800000"/>
            <a:headEnd/>
            <a:tailEnd/>
          </a:ln>
        </p:spPr>
      </p:pic>
      <p:pic>
        <p:nvPicPr>
          <p:cNvPr id="6149" name="Picture 29" descr="fondo1"/>
          <p:cNvPicPr>
            <a:picLocks noChangeAspect="1" noChangeArrowheads="1"/>
          </p:cNvPicPr>
          <p:nvPr/>
        </p:nvPicPr>
        <p:blipFill>
          <a:blip r:embed="rId5" cstate="print"/>
          <a:srcRect t="16667"/>
          <a:stretch>
            <a:fillRect/>
          </a:stretch>
        </p:blipFill>
        <p:spPr bwMode="auto">
          <a:xfrm>
            <a:off x="1588" y="1143000"/>
            <a:ext cx="9144000" cy="5715000"/>
          </a:xfrm>
          <a:prstGeom prst="rect">
            <a:avLst/>
          </a:prstGeom>
          <a:noFill/>
          <a:ln w="9525">
            <a:noFill/>
            <a:miter lim="800000"/>
            <a:headEnd/>
            <a:tailEnd/>
          </a:ln>
        </p:spPr>
      </p:pic>
      <p:grpSp>
        <p:nvGrpSpPr>
          <p:cNvPr id="2" name="Diagram group"/>
          <p:cNvGrpSpPr/>
          <p:nvPr/>
        </p:nvGrpSpPr>
        <p:grpSpPr>
          <a:xfrm>
            <a:off x="467544" y="260648"/>
            <a:ext cx="8136904" cy="6581072"/>
            <a:chOff x="0" y="478127"/>
            <a:chExt cx="6543692" cy="781200"/>
          </a:xfrm>
          <a:scene3d>
            <a:camera prst="perspectiveRelaxedModerately" zoom="92000"/>
            <a:lightRig rig="balanced" dir="t">
              <a:rot lat="0" lon="0" rev="12700000"/>
            </a:lightRig>
          </a:scene3d>
        </p:grpSpPr>
        <p:sp>
          <p:nvSpPr>
            <p:cNvPr id="11" name="10 Rectángulo"/>
            <p:cNvSpPr/>
            <p:nvPr/>
          </p:nvSpPr>
          <p:spPr>
            <a:xfrm>
              <a:off x="0" y="478127"/>
              <a:ext cx="6543692" cy="781200"/>
            </a:xfrm>
            <a:prstGeom prst="rect">
              <a:avLst/>
            </a:prstGeom>
          </p:spPr>
          <p:style>
            <a:lnRef idx="1">
              <a:schemeClr val="accent3"/>
            </a:lnRef>
            <a:fillRef idx="2">
              <a:schemeClr val="accent3"/>
            </a:fillRef>
            <a:effectRef idx="1">
              <a:schemeClr val="accent3"/>
            </a:effectRef>
            <a:fontRef idx="minor">
              <a:schemeClr val="dk1"/>
            </a:fontRef>
          </p:style>
        </p:sp>
      </p:grpSp>
      <p:grpSp>
        <p:nvGrpSpPr>
          <p:cNvPr id="3" name="Diagram group"/>
          <p:cNvGrpSpPr/>
          <p:nvPr/>
        </p:nvGrpSpPr>
        <p:grpSpPr>
          <a:xfrm>
            <a:off x="1648434" y="2190588"/>
            <a:ext cx="5920390" cy="2550613"/>
            <a:chOff x="4299313" y="887348"/>
            <a:chExt cx="588416" cy="588416"/>
          </a:xfrm>
          <a:solidFill>
            <a:schemeClr val="bg1"/>
          </a:solidFill>
          <a:scene3d>
            <a:camera prst="perspectiveRelaxedModerately" zoom="92000"/>
            <a:lightRig rig="balanced" dir="t">
              <a:rot lat="0" lon="0" rev="12700000"/>
            </a:lightRig>
          </a:scene3d>
        </p:grpSpPr>
        <p:sp>
          <p:nvSpPr>
            <p:cNvPr id="10" name="9 Rectángulo"/>
            <p:cNvSpPr/>
            <p:nvPr/>
          </p:nvSpPr>
          <p:spPr>
            <a:xfrm>
              <a:off x="4299313" y="887348"/>
              <a:ext cx="588416" cy="588416"/>
            </a:xfrm>
            <a:prstGeom prst="rect">
              <a:avLst/>
            </a:prstGeom>
            <a:grpFill/>
            <a:sp3d z="50080" prstMaterial="plastic">
              <a:bevelT w="50800" h="50800"/>
              <a:bevelB w="50800" h="50800"/>
            </a:sp3d>
          </p:spPr>
          <p:style>
            <a:lnRef idx="0">
              <a:schemeClr val="lt1">
                <a:hueOff val="0"/>
                <a:satOff val="0"/>
                <a:lumOff val="0"/>
                <a:alphaOff val="0"/>
              </a:schemeClr>
            </a:lnRef>
            <a:fillRef idx="1">
              <a:schemeClr val="accent3">
                <a:tint val="50000"/>
                <a:hueOff val="-1463693"/>
                <a:satOff val="41354"/>
                <a:lumOff val="2953"/>
                <a:alphaOff val="0"/>
              </a:schemeClr>
            </a:fillRef>
            <a:effectRef idx="2">
              <a:schemeClr val="accent3">
                <a:tint val="50000"/>
                <a:hueOff val="-1463693"/>
                <a:satOff val="41354"/>
                <a:lumOff val="2953"/>
                <a:alphaOff val="0"/>
              </a:schemeClr>
            </a:effectRef>
            <a:fontRef idx="minor">
              <a:schemeClr val="lt1">
                <a:hueOff val="0"/>
                <a:satOff val="0"/>
                <a:lumOff val="0"/>
                <a:alphaOff val="0"/>
              </a:schemeClr>
            </a:fontRef>
          </p:style>
        </p:sp>
      </p:grpSp>
      <p:sp>
        <p:nvSpPr>
          <p:cNvPr id="6152" name="Text Box 48"/>
          <p:cNvSpPr txBox="1">
            <a:spLocks noChangeArrowheads="1"/>
          </p:cNvSpPr>
          <p:nvPr/>
        </p:nvSpPr>
        <p:spPr bwMode="auto">
          <a:xfrm>
            <a:off x="2687638" y="5386388"/>
            <a:ext cx="5111750" cy="942975"/>
          </a:xfrm>
          <a:prstGeom prst="rect">
            <a:avLst/>
          </a:prstGeom>
          <a:noFill/>
          <a:ln w="12700" cap="sq">
            <a:noFill/>
            <a:miter lim="800000"/>
            <a:headEnd/>
            <a:tailEnd/>
          </a:ln>
        </p:spPr>
        <p:txBody>
          <a:bodyPr>
            <a:spAutoFit/>
          </a:bodyPr>
          <a:lstStyle/>
          <a:p>
            <a:pPr>
              <a:spcBef>
                <a:spcPct val="0"/>
              </a:spcBef>
            </a:pPr>
            <a:r>
              <a:rPr lang="es-ES" sz="1400">
                <a:latin typeface="Calibri" pitchFamily="34" charset="0"/>
                <a:cs typeface="Arial" charset="0"/>
              </a:rPr>
              <a:t>María Luisa Carcedo Roces</a:t>
            </a:r>
          </a:p>
          <a:p>
            <a:pPr>
              <a:spcBef>
                <a:spcPct val="0"/>
              </a:spcBef>
            </a:pPr>
            <a:r>
              <a:rPr lang="es-ES" sz="1400" i="1">
                <a:latin typeface="Calibri" pitchFamily="34" charset="0"/>
                <a:cs typeface="Arial" charset="0"/>
              </a:rPr>
              <a:t>Presidenta</a:t>
            </a:r>
          </a:p>
          <a:p>
            <a:pPr>
              <a:spcBef>
                <a:spcPct val="0"/>
              </a:spcBef>
            </a:pPr>
            <a:r>
              <a:rPr lang="es-ES" sz="1400" b="1">
                <a:solidFill>
                  <a:srgbClr val="666633"/>
                </a:solidFill>
                <a:latin typeface="Calibri" pitchFamily="34" charset="0"/>
                <a:cs typeface="Arial" charset="0"/>
              </a:rPr>
              <a:t>Agencia Estatal de Evaluación de</a:t>
            </a:r>
          </a:p>
          <a:p>
            <a:pPr>
              <a:spcBef>
                <a:spcPct val="0"/>
              </a:spcBef>
            </a:pPr>
            <a:r>
              <a:rPr lang="es-ES" sz="1400" b="1">
                <a:solidFill>
                  <a:srgbClr val="666633"/>
                </a:solidFill>
                <a:latin typeface="Calibri" pitchFamily="34" charset="0"/>
                <a:cs typeface="Arial" charset="0"/>
              </a:rPr>
              <a:t>las Políticas Públicas y  la Calidad de los Servicios</a:t>
            </a:r>
          </a:p>
        </p:txBody>
      </p:sp>
      <p:pic>
        <p:nvPicPr>
          <p:cNvPr id="6153" name="Picture 49" descr="logocnegativotexto[1]"/>
          <p:cNvPicPr>
            <a:picLocks noChangeAspect="1" noChangeArrowheads="1"/>
          </p:cNvPicPr>
          <p:nvPr/>
        </p:nvPicPr>
        <p:blipFill>
          <a:blip r:embed="rId6" cstate="print"/>
          <a:srcRect l="2454" t="5902" r="64153" b="11739"/>
          <a:stretch>
            <a:fillRect/>
          </a:stretch>
        </p:blipFill>
        <p:spPr bwMode="auto">
          <a:xfrm>
            <a:off x="1509713" y="5092700"/>
            <a:ext cx="1179512" cy="1223963"/>
          </a:xfrm>
          <a:prstGeom prst="rect">
            <a:avLst/>
          </a:prstGeom>
          <a:noFill/>
          <a:ln w="9525">
            <a:noFill/>
            <a:miter lim="800000"/>
            <a:headEnd/>
            <a:tailEnd/>
          </a:ln>
        </p:spPr>
      </p:pic>
      <p:pic>
        <p:nvPicPr>
          <p:cNvPr id="6154" name="Picture 37" descr="header"/>
          <p:cNvPicPr>
            <a:picLocks noChangeAspect="1" noChangeArrowheads="1"/>
          </p:cNvPicPr>
          <p:nvPr/>
        </p:nvPicPr>
        <p:blipFill>
          <a:blip r:embed="rId7" cstate="print"/>
          <a:srcRect/>
          <a:stretch>
            <a:fillRect/>
          </a:stretch>
        </p:blipFill>
        <p:spPr bwMode="auto">
          <a:xfrm>
            <a:off x="5294313" y="1196975"/>
            <a:ext cx="3022600" cy="874713"/>
          </a:xfrm>
          <a:prstGeom prst="rect">
            <a:avLst/>
          </a:prstGeom>
          <a:noFill/>
          <a:ln w="9525">
            <a:noFill/>
            <a:miter lim="800000"/>
            <a:headEnd/>
            <a:tailEnd/>
          </a:ln>
        </p:spPr>
      </p:pic>
      <p:sp>
        <p:nvSpPr>
          <p:cNvPr id="6155" name="Text Box 38"/>
          <p:cNvSpPr txBox="1">
            <a:spLocks noChangeArrowheads="1"/>
          </p:cNvSpPr>
          <p:nvPr/>
        </p:nvSpPr>
        <p:spPr bwMode="auto">
          <a:xfrm>
            <a:off x="1619250" y="2720975"/>
            <a:ext cx="6119813" cy="1600200"/>
          </a:xfrm>
          <a:prstGeom prst="rect">
            <a:avLst/>
          </a:prstGeom>
          <a:noFill/>
          <a:ln w="9525" algn="ctr">
            <a:noFill/>
            <a:miter lim="800000"/>
            <a:headEnd/>
            <a:tailEnd/>
          </a:ln>
        </p:spPr>
        <p:txBody>
          <a:bodyPr>
            <a:spAutoFit/>
          </a:bodyPr>
          <a:lstStyle/>
          <a:p>
            <a:pPr algn="ctr">
              <a:spcBef>
                <a:spcPct val="30000"/>
              </a:spcBef>
            </a:pPr>
            <a:r>
              <a:rPr lang="es-ES" sz="2600">
                <a:latin typeface="Calibri" pitchFamily="34" charset="0"/>
              </a:rPr>
              <a:t>GESTIÓN Y MEDICIÓN:</a:t>
            </a:r>
          </a:p>
          <a:p>
            <a:pPr algn="ctr">
              <a:spcBef>
                <a:spcPct val="30000"/>
              </a:spcBef>
            </a:pPr>
            <a:r>
              <a:rPr lang="es-ES">
                <a:latin typeface="Calibri" pitchFamily="34" charset="0"/>
              </a:rPr>
              <a:t>“Panorama en los países de la OCDE</a:t>
            </a:r>
          </a:p>
          <a:p>
            <a:pPr algn="ctr">
              <a:spcBef>
                <a:spcPct val="30000"/>
              </a:spcBef>
            </a:pPr>
            <a:r>
              <a:rPr lang="es-ES">
                <a:latin typeface="Calibri" pitchFamily="34" charset="0"/>
              </a:rPr>
              <a:t>y en América Latina”</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Redondear rectángulo de esquina del mismo lado"/>
          <p:cNvSpPr/>
          <p:nvPr/>
        </p:nvSpPr>
        <p:spPr>
          <a:xfrm>
            <a:off x="395288" y="1503363"/>
            <a:ext cx="8670925" cy="1493837"/>
          </a:xfrm>
          <a:prstGeom prst="round2SameRect">
            <a:avLst>
              <a:gd name="adj1" fmla="val 8000"/>
              <a:gd name="adj2" fmla="val 0"/>
            </a:avLst>
          </a:prstGeom>
          <a:solidFill>
            <a:schemeClr val="accent3">
              <a:lumMod val="90000"/>
              <a:alpha val="58000"/>
            </a:schemeClr>
          </a:solidFill>
          <a:ln>
            <a:solidFill>
              <a:srgbClr val="F2F2EA"/>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6" name="5 Rectángulo"/>
          <p:cNvSpPr/>
          <p:nvPr/>
        </p:nvSpPr>
        <p:spPr>
          <a:xfrm>
            <a:off x="76200" y="1179939"/>
            <a:ext cx="3048000" cy="415408"/>
          </a:xfrm>
          <a:prstGeom prst="rect">
            <a:avLst/>
          </a:prstGeom>
          <a:solidFill>
            <a:schemeClr val="bg1">
              <a:lumMod val="9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366" name="8 CuadroTexto"/>
          <p:cNvSpPr txBox="1">
            <a:spLocks noChangeArrowheads="1"/>
          </p:cNvSpPr>
          <p:nvPr/>
        </p:nvSpPr>
        <p:spPr bwMode="auto">
          <a:xfrm>
            <a:off x="468313" y="1150938"/>
            <a:ext cx="1023937" cy="457200"/>
          </a:xfrm>
          <a:prstGeom prst="rect">
            <a:avLst/>
          </a:prstGeom>
          <a:noFill/>
          <a:ln w="9525">
            <a:noFill/>
            <a:miter lim="800000"/>
            <a:headEnd/>
            <a:tailEnd/>
          </a:ln>
        </p:spPr>
        <p:txBody>
          <a:bodyPr wrap="none">
            <a:spAutoFit/>
          </a:bodyPr>
          <a:lstStyle/>
          <a:p>
            <a:pPr>
              <a:spcBef>
                <a:spcPct val="0"/>
              </a:spcBef>
            </a:pPr>
            <a:r>
              <a:rPr lang="es-ES" sz="2400">
                <a:latin typeface="Calibri" pitchFamily="34" charset="0"/>
              </a:rPr>
              <a:t>Misión</a:t>
            </a:r>
          </a:p>
        </p:txBody>
      </p:sp>
      <p:sp>
        <p:nvSpPr>
          <p:cNvPr id="15367" name="9 CuadroTexto"/>
          <p:cNvSpPr txBox="1">
            <a:spLocks noChangeArrowheads="1"/>
          </p:cNvSpPr>
          <p:nvPr/>
        </p:nvSpPr>
        <p:spPr bwMode="auto">
          <a:xfrm>
            <a:off x="449263" y="1703388"/>
            <a:ext cx="8515350" cy="1436687"/>
          </a:xfrm>
          <a:prstGeom prst="rect">
            <a:avLst/>
          </a:prstGeom>
          <a:noFill/>
          <a:ln w="9525">
            <a:noFill/>
            <a:miter lim="800000"/>
            <a:headEnd/>
            <a:tailEnd/>
          </a:ln>
        </p:spPr>
        <p:txBody>
          <a:bodyPr>
            <a:spAutoFit/>
          </a:bodyPr>
          <a:lstStyle/>
          <a:p>
            <a:pPr algn="just">
              <a:lnSpc>
                <a:spcPct val="150000"/>
              </a:lnSpc>
              <a:spcBef>
                <a:spcPct val="0"/>
              </a:spcBef>
            </a:pPr>
            <a:r>
              <a:rPr lang="es-ES" sz="1600" b="1">
                <a:latin typeface="Calibri" pitchFamily="34" charset="0"/>
                <a:cs typeface="Arial" charset="0"/>
              </a:rPr>
              <a:t>La promoción y realización de evaluaciones y análisis de impacto de las políticas y programas públicos, así como el impulso de la gestión de las calidad de los servicios, favoreciendo el uso racional de los recursos y la rendición de cuentas a la ciudadanía.</a:t>
            </a:r>
          </a:p>
          <a:p>
            <a:pPr algn="just">
              <a:spcBef>
                <a:spcPct val="0"/>
              </a:spcBef>
            </a:pPr>
            <a:endParaRPr lang="es-ES" sz="1600">
              <a:latin typeface="Calibri" pitchFamily="34" charset="0"/>
            </a:endParaRPr>
          </a:p>
        </p:txBody>
      </p:sp>
      <p:sp>
        <p:nvSpPr>
          <p:cNvPr id="11" name="10 Redondear rectángulo de esquina del mismo lado"/>
          <p:cNvSpPr/>
          <p:nvPr/>
        </p:nvSpPr>
        <p:spPr>
          <a:xfrm>
            <a:off x="250825" y="4149725"/>
            <a:ext cx="8497888" cy="2232025"/>
          </a:xfrm>
          <a:prstGeom prst="round2SameRect">
            <a:avLst>
              <a:gd name="adj1" fmla="val 8000"/>
              <a:gd name="adj2" fmla="val 0"/>
            </a:avLst>
          </a:prstGeom>
          <a:solidFill>
            <a:schemeClr val="accent3">
              <a:lumMod val="90000"/>
              <a:alpha val="58000"/>
            </a:schemeClr>
          </a:solidFill>
          <a:ln>
            <a:solidFill>
              <a:srgbClr val="F2F2EA"/>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2" name="11 Rectángulo"/>
          <p:cNvSpPr/>
          <p:nvPr/>
        </p:nvSpPr>
        <p:spPr>
          <a:xfrm>
            <a:off x="5356225" y="3869868"/>
            <a:ext cx="3656350" cy="413296"/>
          </a:xfrm>
          <a:prstGeom prst="rect">
            <a:avLst/>
          </a:prstGeom>
          <a:solidFill>
            <a:schemeClr val="bg1">
              <a:lumMod val="90000"/>
            </a:schemeClr>
          </a:solidFill>
          <a:ln>
            <a:noFill/>
          </a:ln>
          <a:effectLst/>
          <a:scene3d>
            <a:camera prst="orthographicFront">
              <a:rot lat="0" lon="0" rev="0"/>
            </a:camera>
            <a:lightRig rig="contrasting" dir="t">
              <a:rot lat="0" lon="0" rev="7800000"/>
            </a:lightRig>
          </a:scene3d>
          <a:sp3d>
            <a:bevelT w="139700" h="139700"/>
          </a:sp3d>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372" name="12 CuadroTexto"/>
          <p:cNvSpPr txBox="1">
            <a:spLocks noChangeArrowheads="1"/>
          </p:cNvSpPr>
          <p:nvPr/>
        </p:nvSpPr>
        <p:spPr bwMode="auto">
          <a:xfrm>
            <a:off x="6570663" y="3844925"/>
            <a:ext cx="2058987" cy="457200"/>
          </a:xfrm>
          <a:prstGeom prst="rect">
            <a:avLst/>
          </a:prstGeom>
          <a:noFill/>
          <a:ln w="9525">
            <a:noFill/>
            <a:miter lim="800000"/>
            <a:headEnd/>
            <a:tailEnd/>
          </a:ln>
        </p:spPr>
        <p:txBody>
          <a:bodyPr wrap="none">
            <a:spAutoFit/>
          </a:bodyPr>
          <a:lstStyle/>
          <a:p>
            <a:pPr>
              <a:spcBef>
                <a:spcPct val="0"/>
              </a:spcBef>
            </a:pPr>
            <a:r>
              <a:rPr lang="es-ES" sz="2400">
                <a:latin typeface="Calibri" pitchFamily="34" charset="0"/>
              </a:rPr>
              <a:t>Doble finalidad</a:t>
            </a:r>
          </a:p>
        </p:txBody>
      </p:sp>
      <p:sp>
        <p:nvSpPr>
          <p:cNvPr id="15373" name="13 CuadroTexto"/>
          <p:cNvSpPr txBox="1">
            <a:spLocks noChangeArrowheads="1"/>
          </p:cNvSpPr>
          <p:nvPr/>
        </p:nvSpPr>
        <p:spPr bwMode="auto">
          <a:xfrm>
            <a:off x="755650" y="4394200"/>
            <a:ext cx="7848600" cy="825500"/>
          </a:xfrm>
          <a:prstGeom prst="rect">
            <a:avLst/>
          </a:prstGeom>
          <a:noFill/>
          <a:ln w="9525">
            <a:noFill/>
            <a:miter lim="800000"/>
            <a:headEnd/>
            <a:tailEnd/>
          </a:ln>
        </p:spPr>
        <p:txBody>
          <a:bodyPr>
            <a:spAutoFit/>
          </a:bodyPr>
          <a:lstStyle/>
          <a:p>
            <a:pPr algn="r">
              <a:spcBef>
                <a:spcPct val="0"/>
              </a:spcBef>
            </a:pPr>
            <a:r>
              <a:rPr lang="es-ES" sz="1600" b="1">
                <a:latin typeface="Calibri" pitchFamily="34" charset="0"/>
                <a:cs typeface="Arial" charset="0"/>
              </a:rPr>
              <a:t>POLÍTICA    </a:t>
            </a:r>
          </a:p>
          <a:p>
            <a:pPr algn="r">
              <a:spcBef>
                <a:spcPct val="0"/>
              </a:spcBef>
            </a:pPr>
            <a:r>
              <a:rPr lang="es-ES" sz="1600" b="1">
                <a:latin typeface="Calibri" pitchFamily="34" charset="0"/>
                <a:cs typeface="Arial" charset="0"/>
              </a:rPr>
              <a:t>(</a:t>
            </a:r>
            <a:r>
              <a:rPr lang="es-ES" sz="1600" b="1" i="1">
                <a:latin typeface="Calibri" pitchFamily="34" charset="0"/>
                <a:cs typeface="Arial" charset="0"/>
              </a:rPr>
              <a:t>rendición de cuentas, transparencia, calidad democrática)</a:t>
            </a:r>
          </a:p>
          <a:p>
            <a:pPr algn="just">
              <a:spcBef>
                <a:spcPct val="0"/>
              </a:spcBef>
            </a:pPr>
            <a:endParaRPr lang="es-ES" sz="1600">
              <a:latin typeface="Calibri" pitchFamily="34" charset="0"/>
            </a:endParaRPr>
          </a:p>
        </p:txBody>
      </p:sp>
      <p:sp>
        <p:nvSpPr>
          <p:cNvPr id="15374" name="14 CuadroTexto"/>
          <p:cNvSpPr txBox="1">
            <a:spLocks noChangeArrowheads="1"/>
          </p:cNvSpPr>
          <p:nvPr/>
        </p:nvSpPr>
        <p:spPr bwMode="auto">
          <a:xfrm>
            <a:off x="539750" y="5267325"/>
            <a:ext cx="8059738" cy="825500"/>
          </a:xfrm>
          <a:prstGeom prst="rect">
            <a:avLst/>
          </a:prstGeom>
          <a:noFill/>
          <a:ln w="9525">
            <a:noFill/>
            <a:miter lim="800000"/>
            <a:headEnd/>
            <a:tailEnd/>
          </a:ln>
        </p:spPr>
        <p:txBody>
          <a:bodyPr>
            <a:spAutoFit/>
          </a:bodyPr>
          <a:lstStyle/>
          <a:p>
            <a:pPr algn="r">
              <a:spcBef>
                <a:spcPct val="0"/>
              </a:spcBef>
            </a:pPr>
            <a:r>
              <a:rPr lang="es-ES" sz="1600" b="1">
                <a:latin typeface="Calibri" pitchFamily="34" charset="0"/>
                <a:cs typeface="Arial" charset="0"/>
              </a:rPr>
              <a:t>SOCIO- ECONÓMICA </a:t>
            </a:r>
          </a:p>
          <a:p>
            <a:pPr algn="r">
              <a:spcBef>
                <a:spcPct val="0"/>
              </a:spcBef>
            </a:pPr>
            <a:r>
              <a:rPr lang="es-ES" sz="1600" b="1">
                <a:latin typeface="Calibri" pitchFamily="34" charset="0"/>
                <a:cs typeface="Arial" charset="0"/>
              </a:rPr>
              <a:t>(</a:t>
            </a:r>
            <a:r>
              <a:rPr lang="es-ES" sz="1600" b="1" i="1">
                <a:latin typeface="Calibri" pitchFamily="34" charset="0"/>
                <a:cs typeface="Arial" charset="0"/>
              </a:rPr>
              <a:t>eficiencia, racionalización en el uso de los recursos, mejora de las decisiones en base a evidencias, impactos en la sociedad)</a:t>
            </a:r>
            <a:endParaRPr lang="es-ES" sz="1600">
              <a:latin typeface="Calibri" pitchFamily="34" charset="0"/>
            </a:endParaRPr>
          </a:p>
        </p:txBody>
      </p:sp>
      <p:pic>
        <p:nvPicPr>
          <p:cNvPr id="16" name="Picture 3" descr="effet_2.gif (14053 bytes)"/>
          <p:cNvPicPr>
            <a:picLocks noChangeAspect="1" noChangeArrowheads="1" noCrop="1"/>
          </p:cNvPicPr>
          <p:nvPr/>
        </p:nvPicPr>
        <p:blipFill>
          <a:blip r:embed="rId3" cstate="print">
            <a:duotone>
              <a:prstClr val="black"/>
              <a:schemeClr val="tx2">
                <a:tint val="45000"/>
                <a:satMod val="400000"/>
              </a:schemeClr>
            </a:duotone>
          </a:blip>
          <a:srcRect/>
          <a:stretch>
            <a:fillRect/>
          </a:stretch>
        </p:blipFill>
        <p:spPr bwMode="auto">
          <a:xfrm>
            <a:off x="248663" y="1308702"/>
            <a:ext cx="129985" cy="13565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2" name="Picture 3" descr="effet_2.gif (14053 bytes)"/>
          <p:cNvPicPr>
            <a:picLocks noChangeAspect="1" noChangeArrowheads="1" noCrop="1"/>
          </p:cNvPicPr>
          <p:nvPr/>
        </p:nvPicPr>
        <p:blipFill>
          <a:blip r:embed="rId3" cstate="print">
            <a:duotone>
              <a:prstClr val="black"/>
              <a:schemeClr val="tx2">
                <a:tint val="45000"/>
                <a:satMod val="400000"/>
              </a:schemeClr>
            </a:duotone>
          </a:blip>
          <a:srcRect/>
          <a:stretch>
            <a:fillRect/>
          </a:stretch>
        </p:blipFill>
        <p:spPr bwMode="auto">
          <a:xfrm>
            <a:off x="8744963" y="4026502"/>
            <a:ext cx="129985" cy="135652"/>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14 Rectángulo redondeado"/>
          <p:cNvSpPr/>
          <p:nvPr/>
        </p:nvSpPr>
        <p:spPr>
          <a:xfrm>
            <a:off x="131763" y="1268760"/>
            <a:ext cx="8964612" cy="5112568"/>
          </a:xfrm>
          <a:prstGeom prst="roundRect">
            <a:avLst>
              <a:gd name="adj" fmla="val 10000"/>
            </a:avLst>
          </a:prstGeom>
          <a:ln>
            <a:noFill/>
          </a:ln>
          <a:effectLst/>
          <a:scene3d>
            <a:camera prst="orthographicFront">
              <a:rot lat="0" lon="0" rev="0"/>
            </a:camera>
            <a:lightRig rig="chilly" dir="t">
              <a:rot lat="0" lon="0" rev="18480000"/>
            </a:lightRig>
          </a:scene3d>
          <a:sp3d prstMaterial="clear">
            <a:bevelT h="63500"/>
          </a:sp3d>
        </p:spPr>
        <p:style>
          <a:lnRef idx="1">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sp>
      <p:grpSp>
        <p:nvGrpSpPr>
          <p:cNvPr id="2" name="24 Grupo"/>
          <p:cNvGrpSpPr/>
          <p:nvPr/>
        </p:nvGrpSpPr>
        <p:grpSpPr bwMode="auto">
          <a:xfrm>
            <a:off x="1073188" y="1820180"/>
            <a:ext cx="2291683" cy="448758"/>
            <a:chOff x="0" y="1219199"/>
            <a:chExt cx="1828800" cy="1625600"/>
          </a:xfrm>
          <a:solidFill>
            <a:schemeClr val="accent1">
              <a:lumMod val="60000"/>
              <a:lumOff val="40000"/>
            </a:schemeClr>
          </a:solidFill>
          <a:scene3d>
            <a:camera prst="orthographicFront"/>
            <a:lightRig rig="threePt" dir="t">
              <a:rot lat="0" lon="0" rev="7500000"/>
            </a:lightRig>
          </a:scene3d>
        </p:grpSpPr>
        <p:sp>
          <p:nvSpPr>
            <p:cNvPr id="3" name="25 Rectángulo redondeado"/>
            <p:cNvSpPr/>
            <p:nvPr/>
          </p:nvSpPr>
          <p:spPr>
            <a:xfrm>
              <a:off x="0" y="1219199"/>
              <a:ext cx="1828800" cy="1625600"/>
            </a:xfrm>
            <a:prstGeom prst="roundRect">
              <a:avLst/>
            </a:prstGeom>
            <a:grpFill/>
            <a:sp3d prstMaterial="plastic">
              <a:bevelT w="127000" h="25400" prst="relaxedInset"/>
            </a:sp3d>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4" name="26 Rectángulo"/>
            <p:cNvSpPr/>
            <p:nvPr/>
          </p:nvSpPr>
          <p:spPr>
            <a:xfrm>
              <a:off x="79355" y="1298554"/>
              <a:ext cx="1670090" cy="1466890"/>
            </a:xfrm>
            <a:prstGeom prst="rect">
              <a:avLst/>
            </a:prstGeom>
            <a:grpFill/>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140970" tIns="140970" rIns="140970" bIns="140970" spcCol="1270" anchor="ctr"/>
            <a:lstStyle/>
            <a:p>
              <a:pPr algn="ctr" defTabSz="1644650">
                <a:lnSpc>
                  <a:spcPct val="90000"/>
                </a:lnSpc>
                <a:spcBef>
                  <a:spcPct val="0"/>
                </a:spcBef>
                <a:spcAft>
                  <a:spcPct val="35000"/>
                </a:spcAft>
                <a:defRPr/>
              </a:pPr>
              <a:endParaRPr lang="es-ES" sz="3700"/>
            </a:p>
          </p:txBody>
        </p:sp>
      </p:grpSp>
      <p:grpSp>
        <p:nvGrpSpPr>
          <p:cNvPr id="6" name="24 Grupo"/>
          <p:cNvGrpSpPr/>
          <p:nvPr/>
        </p:nvGrpSpPr>
        <p:grpSpPr bwMode="auto">
          <a:xfrm>
            <a:off x="5911450" y="1782926"/>
            <a:ext cx="1702888" cy="457253"/>
            <a:chOff x="0" y="1219199"/>
            <a:chExt cx="1828800" cy="1625600"/>
          </a:xfrm>
          <a:solidFill>
            <a:schemeClr val="accent1">
              <a:lumMod val="60000"/>
              <a:lumOff val="40000"/>
            </a:schemeClr>
          </a:solidFill>
          <a:scene3d>
            <a:camera prst="orthographicFront"/>
            <a:lightRig rig="threePt" dir="t">
              <a:rot lat="0" lon="0" rev="7500000"/>
            </a:lightRig>
          </a:scene3d>
        </p:grpSpPr>
        <p:sp>
          <p:nvSpPr>
            <p:cNvPr id="26" name="25 Rectángulo redondeado"/>
            <p:cNvSpPr/>
            <p:nvPr/>
          </p:nvSpPr>
          <p:spPr>
            <a:xfrm>
              <a:off x="0" y="1219199"/>
              <a:ext cx="1828800" cy="1625600"/>
            </a:xfrm>
            <a:prstGeom prst="roundRect">
              <a:avLst/>
            </a:prstGeom>
            <a:grpFill/>
            <a:sp3d prstMaterial="plastic">
              <a:bevelT w="127000" h="25400" prst="relaxedInset"/>
            </a:sp3d>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27" name="26 Rectángulo"/>
            <p:cNvSpPr/>
            <p:nvPr/>
          </p:nvSpPr>
          <p:spPr>
            <a:xfrm>
              <a:off x="79355" y="1298554"/>
              <a:ext cx="1670090" cy="1466890"/>
            </a:xfrm>
            <a:prstGeom prst="rect">
              <a:avLst/>
            </a:prstGeom>
            <a:grpFill/>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140970" tIns="140970" rIns="140970" bIns="140970" spcCol="1270" anchor="ctr"/>
            <a:lstStyle/>
            <a:p>
              <a:pPr algn="ctr" defTabSz="1644650">
                <a:lnSpc>
                  <a:spcPct val="90000"/>
                </a:lnSpc>
                <a:spcBef>
                  <a:spcPct val="0"/>
                </a:spcBef>
                <a:spcAft>
                  <a:spcPct val="35000"/>
                </a:spcAft>
                <a:defRPr/>
              </a:pPr>
              <a:endParaRPr lang="es-ES" sz="3700"/>
            </a:p>
          </p:txBody>
        </p:sp>
      </p:grpSp>
      <p:sp>
        <p:nvSpPr>
          <p:cNvPr id="16389" name="Rectangle 9"/>
          <p:cNvSpPr>
            <a:spLocks noChangeArrowheads="1"/>
          </p:cNvSpPr>
          <p:nvPr/>
        </p:nvSpPr>
        <p:spPr bwMode="auto">
          <a:xfrm>
            <a:off x="7156450" y="1820863"/>
            <a:ext cx="184150" cy="398462"/>
          </a:xfrm>
          <a:prstGeom prst="rect">
            <a:avLst/>
          </a:prstGeom>
          <a:noFill/>
          <a:ln w="28575">
            <a:noFill/>
            <a:miter lim="800000"/>
            <a:headEnd/>
            <a:tailEnd/>
          </a:ln>
        </p:spPr>
        <p:txBody>
          <a:bodyPr wrap="none" anchor="ctr">
            <a:spAutoFit/>
          </a:bodyPr>
          <a:lstStyle/>
          <a:p>
            <a:pPr>
              <a:spcBef>
                <a:spcPct val="0"/>
              </a:spcBef>
            </a:pPr>
            <a:endParaRPr lang="en-US" sz="2000">
              <a:solidFill>
                <a:schemeClr val="tx2"/>
              </a:solidFill>
              <a:latin typeface="Garamond" pitchFamily="18" charset="0"/>
              <a:cs typeface="Arial" charset="0"/>
            </a:endParaRPr>
          </a:p>
        </p:txBody>
      </p:sp>
      <p:sp>
        <p:nvSpPr>
          <p:cNvPr id="927755" name="AutoShape 10"/>
          <p:cNvSpPr>
            <a:spLocks noChangeArrowheads="1"/>
          </p:cNvSpPr>
          <p:nvPr/>
        </p:nvSpPr>
        <p:spPr bwMode="auto">
          <a:xfrm>
            <a:off x="3860800" y="1846163"/>
            <a:ext cx="1485900" cy="500062"/>
          </a:xfrm>
          <a:prstGeom prst="leftRightArrow">
            <a:avLst>
              <a:gd name="adj1" fmla="val 74685"/>
              <a:gd name="adj2" fmla="val 101414"/>
            </a:avLst>
          </a:prstGeom>
          <a:solidFill>
            <a:schemeClr val="accent1">
              <a:lumMod val="60000"/>
              <a:lumOff val="40000"/>
            </a:schemeClr>
          </a:solidFill>
          <a:ln w="12700" cap="sq">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spAutoFit/>
          </a:bodyPr>
          <a:lstStyle/>
          <a:p>
            <a:pPr>
              <a:spcBef>
                <a:spcPct val="0"/>
              </a:spcBef>
              <a:defRPr/>
            </a:pPr>
            <a:endParaRPr lang="es-ES" sz="2000">
              <a:solidFill>
                <a:schemeClr val="tx2"/>
              </a:solidFill>
              <a:latin typeface="Garamond" pitchFamily="18" charset="0"/>
              <a:cs typeface="Arial" charset="0"/>
            </a:endParaRPr>
          </a:p>
        </p:txBody>
      </p:sp>
      <p:sp>
        <p:nvSpPr>
          <p:cNvPr id="16" name="15 Rectángulo redondeado"/>
          <p:cNvSpPr/>
          <p:nvPr/>
        </p:nvSpPr>
        <p:spPr>
          <a:xfrm>
            <a:off x="434975" y="2492275"/>
            <a:ext cx="4032250" cy="3529013"/>
          </a:xfrm>
          <a:prstGeom prst="roundRect">
            <a:avLst>
              <a:gd name="adj" fmla="val 10000"/>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lt1">
              <a:hueOff val="0"/>
              <a:satOff val="0"/>
              <a:lumOff val="0"/>
              <a:alphaOff val="0"/>
            </a:schemeClr>
          </a:lnRef>
          <a:fillRef idx="1">
            <a:schemeClr val="accent3">
              <a:tint val="50000"/>
              <a:hueOff val="-731847"/>
              <a:satOff val="20677"/>
              <a:lumOff val="1476"/>
              <a:alphaOff val="0"/>
            </a:schemeClr>
          </a:fillRef>
          <a:effectRef idx="1">
            <a:schemeClr val="accent3">
              <a:tint val="50000"/>
              <a:hueOff val="-731847"/>
              <a:satOff val="20677"/>
              <a:lumOff val="1476"/>
              <a:alphaOff val="0"/>
            </a:schemeClr>
          </a:effectRef>
          <a:fontRef idx="minor">
            <a:schemeClr val="lt1">
              <a:hueOff val="0"/>
              <a:satOff val="0"/>
              <a:lumOff val="0"/>
              <a:alphaOff val="0"/>
            </a:schemeClr>
          </a:fontRef>
        </p:style>
      </p:sp>
      <p:sp>
        <p:nvSpPr>
          <p:cNvPr id="16396" name="Rectangle 2"/>
          <p:cNvSpPr>
            <a:spLocks noGrp="1" noChangeArrowheads="1"/>
          </p:cNvSpPr>
          <p:nvPr>
            <p:ph sz="quarter" idx="4294967295"/>
          </p:nvPr>
        </p:nvSpPr>
        <p:spPr bwMode="auto">
          <a:xfrm>
            <a:off x="468313" y="2709863"/>
            <a:ext cx="4038600" cy="2519362"/>
          </a:xfrm>
          <a:prstGeom prst="rect">
            <a:avLst/>
          </a:prstGeom>
          <a:noFill/>
          <a:ln>
            <a:miter lim="800000"/>
            <a:headEnd/>
            <a:tailEnd/>
          </a:ln>
        </p:spPr>
        <p:txBody>
          <a:bodyPr/>
          <a:lstStyle/>
          <a:p>
            <a:pPr marL="273050" indent="-273050" algn="just" eaLnBrk="1" hangingPunct="1">
              <a:lnSpc>
                <a:spcPct val="90000"/>
              </a:lnSpc>
              <a:spcBef>
                <a:spcPct val="40000"/>
              </a:spcBef>
              <a:buClr>
                <a:srgbClr val="993300"/>
              </a:buClr>
              <a:buFont typeface="Wingdings" pitchFamily="2" charset="2"/>
              <a:buNone/>
            </a:pPr>
            <a:endParaRPr lang="es-ES" sz="1800" smtClean="0">
              <a:latin typeface="Calibri" pitchFamily="34" charset="0"/>
            </a:endParaRPr>
          </a:p>
          <a:p>
            <a:pPr marL="273050" indent="-273050" algn="just" eaLnBrk="1" hangingPunct="1">
              <a:lnSpc>
                <a:spcPct val="90000"/>
              </a:lnSpc>
              <a:spcBef>
                <a:spcPct val="40000"/>
              </a:spcBef>
              <a:buClr>
                <a:srgbClr val="993300"/>
              </a:buClr>
              <a:buFont typeface="Wingdings" pitchFamily="2" charset="2"/>
              <a:buChar char=""/>
            </a:pPr>
            <a:r>
              <a:rPr lang="es-ES" sz="1800" smtClean="0">
                <a:latin typeface="Calibri" pitchFamily="34" charset="0"/>
              </a:rPr>
              <a:t>Difusión de la cultura de evaluación.</a:t>
            </a:r>
          </a:p>
          <a:p>
            <a:pPr marL="273050" indent="-273050" eaLnBrk="1" hangingPunct="1">
              <a:lnSpc>
                <a:spcPct val="105000"/>
              </a:lnSpc>
              <a:spcBef>
                <a:spcPct val="40000"/>
              </a:spcBef>
              <a:buClr>
                <a:srgbClr val="993300"/>
              </a:buClr>
              <a:buFont typeface="Wingdings" pitchFamily="2" charset="2"/>
              <a:buChar char=""/>
            </a:pPr>
            <a:r>
              <a:rPr lang="es-ES" sz="1800" smtClean="0">
                <a:latin typeface="Calibri" pitchFamily="34" charset="0"/>
              </a:rPr>
              <a:t>Evaluaciones de políticas y programas.</a:t>
            </a:r>
          </a:p>
          <a:p>
            <a:pPr marL="273050" indent="-273050" eaLnBrk="1" hangingPunct="1">
              <a:lnSpc>
                <a:spcPct val="105000"/>
              </a:lnSpc>
              <a:spcBef>
                <a:spcPct val="40000"/>
              </a:spcBef>
              <a:buClr>
                <a:srgbClr val="993300"/>
              </a:buClr>
              <a:buFont typeface="Wingdings" pitchFamily="2" charset="2"/>
              <a:buChar char=""/>
            </a:pPr>
            <a:r>
              <a:rPr lang="es-ES" sz="1800" smtClean="0">
                <a:latin typeface="Calibri" pitchFamily="34" charset="0"/>
              </a:rPr>
              <a:t>Elaboración de metodologías, sistemas de información e indicadores.</a:t>
            </a:r>
          </a:p>
          <a:p>
            <a:pPr marL="273050" indent="-273050" eaLnBrk="1" hangingPunct="1">
              <a:lnSpc>
                <a:spcPct val="105000"/>
              </a:lnSpc>
              <a:spcBef>
                <a:spcPct val="40000"/>
              </a:spcBef>
              <a:buClr>
                <a:srgbClr val="993300"/>
              </a:buClr>
              <a:buFont typeface="Wingdings" pitchFamily="2" charset="2"/>
              <a:buNone/>
            </a:pPr>
            <a:endParaRPr lang="es-ES" sz="1800" smtClean="0">
              <a:latin typeface="Calibri" pitchFamily="34" charset="0"/>
            </a:endParaRPr>
          </a:p>
          <a:p>
            <a:pPr marL="273050" indent="-273050" eaLnBrk="1" hangingPunct="1">
              <a:lnSpc>
                <a:spcPct val="105000"/>
              </a:lnSpc>
              <a:spcBef>
                <a:spcPct val="40000"/>
              </a:spcBef>
              <a:buClr>
                <a:srgbClr val="993300"/>
              </a:buClr>
              <a:buFont typeface="Wingdings" pitchFamily="2" charset="2"/>
              <a:buNone/>
            </a:pPr>
            <a:endParaRPr lang="es-ES" sz="1800" smtClean="0">
              <a:latin typeface="Calibri" pitchFamily="34" charset="0"/>
            </a:endParaRPr>
          </a:p>
        </p:txBody>
      </p:sp>
      <p:sp>
        <p:nvSpPr>
          <p:cNvPr id="5" name="15 Rectángulo redondeado"/>
          <p:cNvSpPr/>
          <p:nvPr/>
        </p:nvSpPr>
        <p:spPr>
          <a:xfrm>
            <a:off x="4787900" y="2492275"/>
            <a:ext cx="4176713" cy="3529013"/>
          </a:xfrm>
          <a:prstGeom prst="roundRect">
            <a:avLst>
              <a:gd name="adj" fmla="val 10000"/>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1">
            <a:schemeClr val="lt1">
              <a:hueOff val="0"/>
              <a:satOff val="0"/>
              <a:lumOff val="0"/>
              <a:alphaOff val="0"/>
            </a:schemeClr>
          </a:lnRef>
          <a:fillRef idx="1">
            <a:schemeClr val="accent3">
              <a:tint val="50000"/>
              <a:hueOff val="-731847"/>
              <a:satOff val="20677"/>
              <a:lumOff val="1476"/>
              <a:alphaOff val="0"/>
            </a:schemeClr>
          </a:fillRef>
          <a:effectRef idx="1">
            <a:schemeClr val="accent3">
              <a:tint val="50000"/>
              <a:hueOff val="-731847"/>
              <a:satOff val="20677"/>
              <a:lumOff val="1476"/>
              <a:alphaOff val="0"/>
            </a:schemeClr>
          </a:effectRef>
          <a:fontRef idx="minor">
            <a:schemeClr val="lt1">
              <a:hueOff val="0"/>
              <a:satOff val="0"/>
              <a:lumOff val="0"/>
              <a:alphaOff val="0"/>
            </a:schemeClr>
          </a:fontRef>
        </p:style>
      </p:sp>
      <p:sp>
        <p:nvSpPr>
          <p:cNvPr id="16400" name="Rectangle 3"/>
          <p:cNvSpPr>
            <a:spLocks noGrp="1" noChangeArrowheads="1"/>
          </p:cNvSpPr>
          <p:nvPr>
            <p:ph sz="quarter" idx="4294967295"/>
          </p:nvPr>
        </p:nvSpPr>
        <p:spPr bwMode="auto">
          <a:xfrm>
            <a:off x="4859338" y="2638425"/>
            <a:ext cx="4176712" cy="3167063"/>
          </a:xfrm>
          <a:prstGeom prst="rect">
            <a:avLst/>
          </a:prstGeom>
          <a:noFill/>
          <a:ln>
            <a:miter lim="800000"/>
            <a:headEnd/>
            <a:tailEnd/>
          </a:ln>
        </p:spPr>
        <p:txBody>
          <a:bodyPr/>
          <a:lstStyle/>
          <a:p>
            <a:pPr marL="273050" indent="-273050" eaLnBrk="1" hangingPunct="1">
              <a:lnSpc>
                <a:spcPct val="105000"/>
              </a:lnSpc>
              <a:spcBef>
                <a:spcPct val="40000"/>
              </a:spcBef>
              <a:spcAft>
                <a:spcPct val="10000"/>
              </a:spcAft>
              <a:buClr>
                <a:srgbClr val="ABA427"/>
              </a:buClr>
              <a:buFont typeface="Wingdings" pitchFamily="2" charset="2"/>
              <a:buBlip>
                <a:blip r:embed="rId3"/>
              </a:buBlip>
            </a:pPr>
            <a:r>
              <a:rPr lang="es-ES" sz="1800" smtClean="0">
                <a:latin typeface="Calibri" pitchFamily="34" charset="0"/>
              </a:rPr>
              <a:t>Promoción de la cultura de calidad institucional.</a:t>
            </a:r>
          </a:p>
          <a:p>
            <a:pPr marL="273050" indent="-273050" eaLnBrk="1" hangingPunct="1">
              <a:lnSpc>
                <a:spcPct val="105000"/>
              </a:lnSpc>
              <a:spcBef>
                <a:spcPct val="40000"/>
              </a:spcBef>
              <a:buClr>
                <a:srgbClr val="ABA427"/>
              </a:buClr>
              <a:buFont typeface="Wingdings" pitchFamily="2" charset="2"/>
              <a:buBlip>
                <a:blip r:embed="rId3"/>
              </a:buBlip>
            </a:pPr>
            <a:r>
              <a:rPr lang="es-ES" sz="1800" smtClean="0">
                <a:latin typeface="Calibri" pitchFamily="34" charset="0"/>
              </a:rPr>
              <a:t>Evaluaciones de servicios públicos y de la actividad de las Agencias Estatales.</a:t>
            </a:r>
          </a:p>
          <a:p>
            <a:pPr marL="273050" indent="-273050" eaLnBrk="1" hangingPunct="1">
              <a:lnSpc>
                <a:spcPct val="105000"/>
              </a:lnSpc>
              <a:spcBef>
                <a:spcPct val="40000"/>
              </a:spcBef>
              <a:spcAft>
                <a:spcPct val="10000"/>
              </a:spcAft>
              <a:buClr>
                <a:srgbClr val="ABA427"/>
              </a:buClr>
              <a:buFont typeface="Wingdings" pitchFamily="2" charset="2"/>
              <a:buBlip>
                <a:blip r:embed="rId3"/>
              </a:buBlip>
            </a:pPr>
            <a:r>
              <a:rPr lang="es-ES" sz="1800" smtClean="0">
                <a:latin typeface="Calibri" pitchFamily="34" charset="0"/>
              </a:rPr>
              <a:t>Observatorio de la Calidad de los Servicios.</a:t>
            </a:r>
          </a:p>
          <a:p>
            <a:pPr marL="273050" indent="-273050" eaLnBrk="1" hangingPunct="1">
              <a:lnSpc>
                <a:spcPct val="105000"/>
              </a:lnSpc>
              <a:spcBef>
                <a:spcPct val="40000"/>
              </a:spcBef>
              <a:buClr>
                <a:srgbClr val="ABA427"/>
              </a:buClr>
              <a:buFont typeface="Wingdings" pitchFamily="2" charset="2"/>
              <a:buBlip>
                <a:blip r:embed="rId3"/>
              </a:buBlip>
            </a:pPr>
            <a:r>
              <a:rPr lang="es-ES" sz="1800" smtClean="0">
                <a:latin typeface="Calibri" pitchFamily="34" charset="0"/>
              </a:rPr>
              <a:t>Directrices metodológicas, difusión de buenas prácticas y certificaciones de calidad.</a:t>
            </a:r>
          </a:p>
          <a:p>
            <a:pPr marL="273050" indent="-273050" eaLnBrk="1" hangingPunct="1">
              <a:lnSpc>
                <a:spcPct val="105000"/>
              </a:lnSpc>
              <a:spcBef>
                <a:spcPct val="40000"/>
              </a:spcBef>
              <a:buClr>
                <a:srgbClr val="ABA427"/>
              </a:buClr>
              <a:buFont typeface="Wingdings" pitchFamily="2" charset="2"/>
              <a:buBlip>
                <a:blip r:embed="rId3"/>
              </a:buBlip>
            </a:pPr>
            <a:endParaRPr lang="es-ES" sz="1800" smtClean="0">
              <a:latin typeface="Calibri" pitchFamily="34" charset="0"/>
            </a:endParaRPr>
          </a:p>
        </p:txBody>
      </p:sp>
      <p:sp>
        <p:nvSpPr>
          <p:cNvPr id="16401" name="Text Box 32"/>
          <p:cNvSpPr txBox="1">
            <a:spLocks noChangeArrowheads="1"/>
          </p:cNvSpPr>
          <p:nvPr/>
        </p:nvSpPr>
        <p:spPr bwMode="auto">
          <a:xfrm>
            <a:off x="446088" y="404813"/>
            <a:ext cx="1462087"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rPr>
              <a:t>FUNCIONES</a:t>
            </a:r>
          </a:p>
        </p:txBody>
      </p:sp>
      <p:sp>
        <p:nvSpPr>
          <p:cNvPr id="16402" name="22 CuadroTexto"/>
          <p:cNvSpPr txBox="1">
            <a:spLocks noChangeArrowheads="1"/>
          </p:cNvSpPr>
          <p:nvPr/>
        </p:nvSpPr>
        <p:spPr bwMode="auto">
          <a:xfrm>
            <a:off x="6208713" y="1703388"/>
            <a:ext cx="1217612" cy="522287"/>
          </a:xfrm>
          <a:prstGeom prst="rect">
            <a:avLst/>
          </a:prstGeom>
          <a:noFill/>
          <a:ln w="9525">
            <a:noFill/>
            <a:miter lim="800000"/>
            <a:headEnd/>
            <a:tailEnd/>
          </a:ln>
        </p:spPr>
        <p:txBody>
          <a:bodyPr wrap="none">
            <a:spAutoFit/>
          </a:bodyPr>
          <a:lstStyle/>
          <a:p>
            <a:r>
              <a:rPr lang="es-ES">
                <a:latin typeface="Calibri" pitchFamily="34" charset="0"/>
              </a:rPr>
              <a:t>calidad</a:t>
            </a:r>
          </a:p>
        </p:txBody>
      </p:sp>
      <p:sp>
        <p:nvSpPr>
          <p:cNvPr id="16403" name="23 CuadroTexto"/>
          <p:cNvSpPr txBox="1">
            <a:spLocks noChangeArrowheads="1"/>
          </p:cNvSpPr>
          <p:nvPr/>
        </p:nvSpPr>
        <p:spPr bwMode="auto">
          <a:xfrm>
            <a:off x="1398588" y="1773238"/>
            <a:ext cx="1733550" cy="522287"/>
          </a:xfrm>
          <a:prstGeom prst="rect">
            <a:avLst/>
          </a:prstGeom>
          <a:noFill/>
          <a:ln w="9525">
            <a:noFill/>
            <a:miter lim="800000"/>
            <a:headEnd/>
            <a:tailEnd/>
          </a:ln>
        </p:spPr>
        <p:txBody>
          <a:bodyPr wrap="none">
            <a:spAutoFit/>
          </a:bodyPr>
          <a:lstStyle/>
          <a:p>
            <a:r>
              <a:rPr lang="es-ES">
                <a:latin typeface="Calibri" pitchFamily="34" charset="0"/>
              </a:rPr>
              <a:t>Evaluacion</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9 Rectángulo"/>
          <p:cNvSpPr/>
          <p:nvPr/>
        </p:nvSpPr>
        <p:spPr bwMode="auto">
          <a:xfrm>
            <a:off x="395536" y="3789040"/>
            <a:ext cx="8640960" cy="2820511"/>
          </a:xfrm>
          <a:prstGeom prst="rect">
            <a:avLst/>
          </a:prstGeom>
          <a:solidFill>
            <a:schemeClr val="accent3">
              <a:lumMod val="90000"/>
            </a:schemeClr>
          </a:solidFill>
          <a:ln w="9525" cap="flat" cmpd="sng" algn="ctr">
            <a:noFill/>
            <a:prstDash val="solid"/>
            <a:round/>
            <a:headEnd type="none" w="med" len="med"/>
            <a:tailEnd type="none" w="med" len="med"/>
          </a:ln>
          <a:effectLst/>
          <a:scene3d>
            <a:camera prst="orthographicFront"/>
            <a:lightRig rig="threePt" dir="t"/>
          </a:scene3d>
          <a:sp3d>
            <a:bevelT prst="slope"/>
          </a:sp3d>
        </p:spPr>
        <p:txBody>
          <a:bodyPr wrap="none"/>
          <a:lstStyle/>
          <a:p>
            <a:pPr>
              <a:defRPr/>
            </a:pPr>
            <a:endParaRPr lang="es-ES" dirty="0"/>
          </a:p>
          <a:p>
            <a:pPr>
              <a:defRPr/>
            </a:pPr>
            <a:endParaRPr lang="es-ES" dirty="0"/>
          </a:p>
          <a:p>
            <a:pPr>
              <a:defRPr/>
            </a:pPr>
            <a:endParaRPr lang="es-ES" dirty="0"/>
          </a:p>
          <a:p>
            <a:pPr>
              <a:defRPr/>
            </a:pPr>
            <a:endParaRPr lang="es-ES" dirty="0"/>
          </a:p>
          <a:p>
            <a:pPr>
              <a:defRPr/>
            </a:pPr>
            <a:endParaRPr lang="es-ES" dirty="0"/>
          </a:p>
        </p:txBody>
      </p:sp>
      <p:sp>
        <p:nvSpPr>
          <p:cNvPr id="9" name="8 Rectángulo"/>
          <p:cNvSpPr/>
          <p:nvPr/>
        </p:nvSpPr>
        <p:spPr bwMode="auto">
          <a:xfrm>
            <a:off x="1763688" y="1124744"/>
            <a:ext cx="7308304" cy="2520280"/>
          </a:xfrm>
          <a:prstGeom prst="rect">
            <a:avLst/>
          </a:prstGeom>
          <a:solidFill>
            <a:schemeClr val="accent3">
              <a:lumMod val="90000"/>
            </a:schemeClr>
          </a:solidFill>
          <a:ln w="9525" cap="flat" cmpd="sng" algn="ctr">
            <a:noFill/>
            <a:prstDash val="solid"/>
            <a:round/>
            <a:headEnd type="none" w="med" len="med"/>
            <a:tailEnd type="none" w="med" len="med"/>
          </a:ln>
          <a:effectLst/>
          <a:scene3d>
            <a:camera prst="orthographicFront"/>
            <a:lightRig rig="threePt" dir="t"/>
          </a:scene3d>
          <a:sp3d>
            <a:bevelT prst="slope"/>
          </a:sp3d>
        </p:spPr>
        <p:txBody>
          <a:bodyPr>
            <a:spAutoFit/>
          </a:bodyPr>
          <a:lstStyle/>
          <a:p>
            <a:pPr>
              <a:defRPr/>
            </a:pPr>
            <a:endParaRPr lang="es-ES"/>
          </a:p>
        </p:txBody>
      </p:sp>
      <p:sp>
        <p:nvSpPr>
          <p:cNvPr id="17416" name="Rectangle 2"/>
          <p:cNvSpPr>
            <a:spLocks noChangeArrowheads="1"/>
          </p:cNvSpPr>
          <p:nvPr/>
        </p:nvSpPr>
        <p:spPr bwMode="auto">
          <a:xfrm>
            <a:off x="381000" y="76200"/>
            <a:ext cx="7315200" cy="685800"/>
          </a:xfrm>
          <a:prstGeom prst="rect">
            <a:avLst/>
          </a:prstGeom>
          <a:noFill/>
          <a:ln w="12700" cap="sq">
            <a:noFill/>
            <a:miter lim="800000"/>
            <a:headEnd/>
            <a:tailEnd/>
          </a:ln>
        </p:spPr>
        <p:txBody>
          <a:bodyPr anchor="ctr">
            <a:spAutoFit/>
          </a:bodyPr>
          <a:lstStyle/>
          <a:p>
            <a:endParaRPr lang="en-US"/>
          </a:p>
        </p:txBody>
      </p:sp>
      <p:sp>
        <p:nvSpPr>
          <p:cNvPr id="959491" name="Text Box 3"/>
          <p:cNvSpPr txBox="1">
            <a:spLocks noChangeArrowheads="1"/>
          </p:cNvSpPr>
          <p:nvPr/>
        </p:nvSpPr>
        <p:spPr bwMode="auto">
          <a:xfrm>
            <a:off x="430213" y="404813"/>
            <a:ext cx="6496050"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sym typeface="Monotype Sorts" pitchFamily="2" charset="2"/>
              </a:rPr>
              <a:t>EVOLUCIÓN DEL CONCEPTO EVALUACIÓN (I)</a:t>
            </a:r>
          </a:p>
        </p:txBody>
      </p:sp>
      <p:sp>
        <p:nvSpPr>
          <p:cNvPr id="17418" name="AutoShape 4"/>
          <p:cNvSpPr>
            <a:spLocks noChangeArrowheads="1"/>
          </p:cNvSpPr>
          <p:nvPr/>
        </p:nvSpPr>
        <p:spPr bwMode="auto">
          <a:xfrm>
            <a:off x="1763713" y="1125538"/>
            <a:ext cx="7272337" cy="2232025"/>
          </a:xfrm>
          <a:prstGeom prst="roundRect">
            <a:avLst>
              <a:gd name="adj" fmla="val 16667"/>
            </a:avLst>
          </a:prstGeom>
          <a:noFill/>
          <a:ln w="9525">
            <a:noFill/>
            <a:round/>
            <a:headEnd/>
            <a:tailEnd/>
          </a:ln>
        </p:spPr>
        <p:txBody>
          <a:bodyPr anchor="ctr"/>
          <a:lstStyle/>
          <a:p>
            <a:pPr marL="355600" indent="-355600" algn="just">
              <a:spcBef>
                <a:spcPct val="20000"/>
              </a:spcBef>
            </a:pPr>
            <a:r>
              <a:rPr lang="es-ES" sz="1400" b="1">
                <a:solidFill>
                  <a:schemeClr val="tx2"/>
                </a:solidFill>
                <a:latin typeface="Calibri" pitchFamily="34" charset="0"/>
                <a:cs typeface="Arial" charset="0"/>
              </a:rPr>
              <a:t>1. MEDICIÓN DE RESULTADOS</a:t>
            </a:r>
          </a:p>
          <a:p>
            <a:pPr marL="355600" indent="-355600" algn="just">
              <a:spcBef>
                <a:spcPct val="20000"/>
              </a:spcBef>
            </a:pPr>
            <a:endParaRPr lang="es-ES" sz="1400" b="1">
              <a:solidFill>
                <a:schemeClr val="tx2"/>
              </a:solidFill>
              <a:latin typeface="Calibri" pitchFamily="34" charset="0"/>
              <a:cs typeface="Arial" charset="0"/>
            </a:endParaRPr>
          </a:p>
          <a:p>
            <a:pPr marL="355600" indent="-355600" algn="just">
              <a:spcBef>
                <a:spcPct val="40000"/>
              </a:spcBef>
              <a:buFontTx/>
              <a:buBlip>
                <a:blip r:embed="rId3"/>
              </a:buBlip>
            </a:pPr>
            <a:r>
              <a:rPr lang="es-ES" sz="1400">
                <a:solidFill>
                  <a:schemeClr val="tx2"/>
                </a:solidFill>
                <a:latin typeface="Calibri" pitchFamily="34" charset="0"/>
                <a:cs typeface="Arial" charset="0"/>
              </a:rPr>
              <a:t>Fuertes exigencias metodológicas/cuantitativas.</a:t>
            </a:r>
          </a:p>
          <a:p>
            <a:pPr marL="355600" indent="-355600" algn="just">
              <a:spcBef>
                <a:spcPct val="20000"/>
              </a:spcBef>
              <a:buFontTx/>
              <a:buBlip>
                <a:blip r:embed="rId3"/>
              </a:buBlip>
            </a:pPr>
            <a:r>
              <a:rPr lang="es-ES" sz="1400">
                <a:solidFill>
                  <a:schemeClr val="tx2"/>
                </a:solidFill>
                <a:latin typeface="Calibri" pitchFamily="34" charset="0"/>
                <a:cs typeface="Arial" charset="0"/>
              </a:rPr>
              <a:t>Utilidad real limitada, ya que no explica bien la conexión entre el conocimiento obtenido  y la mejora de la acción.</a:t>
            </a:r>
          </a:p>
          <a:p>
            <a:pPr marL="355600" indent="-355600" algn="just">
              <a:spcBef>
                <a:spcPct val="20000"/>
              </a:spcBef>
              <a:buFontTx/>
              <a:buBlip>
                <a:blip r:embed="rId3"/>
              </a:buBlip>
            </a:pPr>
            <a:r>
              <a:rPr lang="es-ES" sz="1400">
                <a:solidFill>
                  <a:schemeClr val="tx2"/>
                </a:solidFill>
                <a:latin typeface="Calibri" pitchFamily="34" charset="0"/>
                <a:cs typeface="Arial" charset="0"/>
              </a:rPr>
              <a:t>No se explican las razones de los resultados generados.</a:t>
            </a:r>
          </a:p>
          <a:p>
            <a:pPr marL="355600" indent="-355600" algn="just">
              <a:spcBef>
                <a:spcPct val="20000"/>
              </a:spcBef>
              <a:buFontTx/>
              <a:buBlip>
                <a:blip r:embed="rId3"/>
              </a:buBlip>
            </a:pPr>
            <a:r>
              <a:rPr lang="es-ES" sz="1400">
                <a:solidFill>
                  <a:schemeClr val="tx2"/>
                </a:solidFill>
                <a:latin typeface="Calibri" pitchFamily="34" charset="0"/>
                <a:cs typeface="Arial" charset="0"/>
              </a:rPr>
              <a:t>Existe cierto renacimiento a partir de la popularización de los sistemas de indicadores y de perspectivas comparadas (</a:t>
            </a:r>
            <a:r>
              <a:rPr lang="es-ES" sz="1400" i="1">
                <a:solidFill>
                  <a:schemeClr val="tx2"/>
                </a:solidFill>
                <a:latin typeface="Calibri" pitchFamily="34" charset="0"/>
                <a:cs typeface="Arial" charset="0"/>
              </a:rPr>
              <a:t>benchmarking</a:t>
            </a:r>
            <a:r>
              <a:rPr lang="es-ES" sz="1400">
                <a:solidFill>
                  <a:schemeClr val="tx2"/>
                </a:solidFill>
                <a:latin typeface="Calibri" pitchFamily="34" charset="0"/>
                <a:cs typeface="Arial" charset="0"/>
              </a:rPr>
              <a:t>) que a su vez se combinan con abordajes cualitativos.</a:t>
            </a:r>
          </a:p>
        </p:txBody>
      </p:sp>
      <p:sp>
        <p:nvSpPr>
          <p:cNvPr id="17419" name="AutoShape 5"/>
          <p:cNvSpPr>
            <a:spLocks noChangeArrowheads="1"/>
          </p:cNvSpPr>
          <p:nvPr/>
        </p:nvSpPr>
        <p:spPr bwMode="auto">
          <a:xfrm>
            <a:off x="827088" y="3860800"/>
            <a:ext cx="7489825" cy="2736850"/>
          </a:xfrm>
          <a:prstGeom prst="roundRect">
            <a:avLst>
              <a:gd name="adj" fmla="val 16667"/>
            </a:avLst>
          </a:prstGeom>
          <a:noFill/>
          <a:ln w="9525">
            <a:noFill/>
            <a:round/>
            <a:headEnd/>
            <a:tailEnd/>
          </a:ln>
        </p:spPr>
        <p:txBody>
          <a:bodyPr anchor="ctr"/>
          <a:lstStyle/>
          <a:p>
            <a:pPr marL="355600" indent="-355600" algn="just">
              <a:spcBef>
                <a:spcPct val="20000"/>
              </a:spcBef>
            </a:pPr>
            <a:r>
              <a:rPr lang="es-ES" sz="1400" b="1">
                <a:solidFill>
                  <a:schemeClr val="tx2"/>
                </a:solidFill>
                <a:latin typeface="Calibri" pitchFamily="34" charset="0"/>
                <a:cs typeface="Arial" charset="0"/>
              </a:rPr>
              <a:t>    </a:t>
            </a:r>
          </a:p>
          <a:p>
            <a:pPr marL="355600" indent="-355600" algn="just">
              <a:spcBef>
                <a:spcPct val="20000"/>
              </a:spcBef>
            </a:pPr>
            <a:r>
              <a:rPr lang="es-ES" sz="1400" b="1">
                <a:solidFill>
                  <a:schemeClr val="tx2"/>
                </a:solidFill>
                <a:latin typeface="Calibri" pitchFamily="34" charset="0"/>
                <a:cs typeface="Arial" charset="0"/>
              </a:rPr>
              <a:t>2. DESCRIPCIÓN DEL PROGRAMA</a:t>
            </a:r>
          </a:p>
          <a:p>
            <a:pPr marL="355600" indent="-355600" algn="just">
              <a:spcBef>
                <a:spcPct val="20000"/>
              </a:spcBef>
            </a:pPr>
            <a:endParaRPr lang="es-ES" sz="1400" b="1">
              <a:solidFill>
                <a:schemeClr val="tx2"/>
              </a:solidFill>
              <a:latin typeface="Calibri" pitchFamily="34" charset="0"/>
              <a:cs typeface="Arial" charset="0"/>
            </a:endParaRPr>
          </a:p>
          <a:p>
            <a:pPr marL="355600" indent="-355600" algn="just">
              <a:spcBef>
                <a:spcPct val="40000"/>
              </a:spcBef>
              <a:buFontTx/>
              <a:buBlip>
                <a:blip r:embed="rId3"/>
              </a:buBlip>
            </a:pPr>
            <a:r>
              <a:rPr lang="es-ES" sz="1400">
                <a:solidFill>
                  <a:schemeClr val="tx2"/>
                </a:solidFill>
                <a:latin typeface="Calibri" pitchFamily="34" charset="0"/>
                <a:cs typeface="Arial" charset="0"/>
              </a:rPr>
              <a:t>Se modifica la unidad de análisis.</a:t>
            </a:r>
          </a:p>
          <a:p>
            <a:pPr marL="355600" indent="-355600" algn="just">
              <a:spcBef>
                <a:spcPct val="40000"/>
              </a:spcBef>
              <a:buFontTx/>
              <a:buBlip>
                <a:blip r:embed="rId3"/>
              </a:buBlip>
            </a:pPr>
            <a:r>
              <a:rPr lang="es-ES" sz="1400">
                <a:solidFill>
                  <a:schemeClr val="tx2"/>
                </a:solidFill>
                <a:latin typeface="Calibri" pitchFamily="34" charset="0"/>
                <a:cs typeface="Arial" charset="0"/>
              </a:rPr>
              <a:t>El foco pasa de individuos o servicios aislados a programas públicos, entendidos como diseños orientados por objetivos para la resolución de problemas.</a:t>
            </a:r>
          </a:p>
          <a:p>
            <a:pPr marL="355600" indent="-355600" algn="just">
              <a:spcBef>
                <a:spcPct val="20000"/>
              </a:spcBef>
              <a:buFontTx/>
              <a:buBlip>
                <a:blip r:embed="rId3"/>
              </a:buBlip>
            </a:pPr>
            <a:r>
              <a:rPr lang="es-ES" sz="1400">
                <a:solidFill>
                  <a:schemeClr val="tx2"/>
                </a:solidFill>
                <a:latin typeface="Calibri" pitchFamily="34" charset="0"/>
                <a:cs typeface="Arial" charset="0"/>
              </a:rPr>
              <a:t>La evaluación trata de explicar los resultados  por su conexión con el funcionamiento del programa.</a:t>
            </a:r>
          </a:p>
          <a:p>
            <a:pPr marL="355600" indent="-355600" algn="just">
              <a:spcBef>
                <a:spcPct val="20000"/>
              </a:spcBef>
              <a:buFontTx/>
              <a:buBlip>
                <a:blip r:embed="rId3"/>
              </a:buBlip>
            </a:pPr>
            <a:r>
              <a:rPr lang="es-ES" sz="1400">
                <a:solidFill>
                  <a:schemeClr val="tx2"/>
                </a:solidFill>
                <a:latin typeface="Calibri" pitchFamily="34" charset="0"/>
                <a:cs typeface="Arial" charset="0"/>
              </a:rPr>
              <a:t>La mejora de los resultados se vincula al contraste de las hipótesis subyacentes al programa y las realizaciones conseguidas.</a:t>
            </a:r>
          </a:p>
          <a:p>
            <a:pPr marL="355600" indent="-355600" algn="just">
              <a:spcBef>
                <a:spcPct val="20000"/>
              </a:spcBef>
              <a:buFontTx/>
              <a:buBlip>
                <a:blip r:embed="rId3"/>
              </a:buBlip>
            </a:pPr>
            <a:r>
              <a:rPr lang="es-ES" sz="1400">
                <a:solidFill>
                  <a:schemeClr val="tx2"/>
                </a:solidFill>
                <a:latin typeface="Calibri" pitchFamily="34" charset="0"/>
                <a:cs typeface="Arial" charset="0"/>
              </a:rPr>
              <a:t>Se analizan variables internas, pero no el contexto lo que limita y condiciona su utilidad.</a:t>
            </a:r>
          </a:p>
          <a:p>
            <a:pPr marL="355600" indent="-355600" algn="just">
              <a:spcBef>
                <a:spcPct val="20000"/>
              </a:spcBef>
              <a:buFontTx/>
              <a:buBlip>
                <a:blip r:embed="rId3"/>
              </a:buBlip>
            </a:pPr>
            <a:endParaRPr lang="es-ES" sz="1400">
              <a:solidFill>
                <a:schemeClr val="tx2"/>
              </a:solidFill>
              <a:latin typeface="Calibri" pitchFamily="34" charset="0"/>
              <a:cs typeface="Arial" charset="0"/>
            </a:endParaRPr>
          </a:p>
        </p:txBody>
      </p:sp>
      <p:grpSp>
        <p:nvGrpSpPr>
          <p:cNvPr id="17420" name="Group 16"/>
          <p:cNvGrpSpPr>
            <a:grpSpLocks/>
          </p:cNvGrpSpPr>
          <p:nvPr/>
        </p:nvGrpSpPr>
        <p:grpSpPr bwMode="auto">
          <a:xfrm>
            <a:off x="34925" y="1270000"/>
            <a:ext cx="1798638" cy="790575"/>
            <a:chOff x="296" y="1072"/>
            <a:chExt cx="1133" cy="498"/>
          </a:xfrm>
        </p:grpSpPr>
        <p:pic>
          <p:nvPicPr>
            <p:cNvPr id="17421" name="24 Grupo"/>
            <p:cNvPicPr>
              <a:picLocks noChangeArrowheads="1"/>
            </p:cNvPicPr>
            <p:nvPr/>
          </p:nvPicPr>
          <p:blipFill>
            <a:blip r:embed="rId4" cstate="print"/>
            <a:srcRect/>
            <a:stretch>
              <a:fillRect/>
            </a:stretch>
          </p:blipFill>
          <p:spPr bwMode="auto">
            <a:xfrm rot="-1937389">
              <a:off x="296" y="1072"/>
              <a:ext cx="1132" cy="432"/>
            </a:xfrm>
            <a:prstGeom prst="rect">
              <a:avLst/>
            </a:prstGeom>
            <a:noFill/>
            <a:ln w="9525">
              <a:noFill/>
              <a:miter lim="800000"/>
              <a:headEnd/>
              <a:tailEnd/>
            </a:ln>
          </p:spPr>
        </p:pic>
        <p:sp>
          <p:nvSpPr>
            <p:cNvPr id="17422" name="Text Box 24"/>
            <p:cNvSpPr txBox="1">
              <a:spLocks noChangeArrowheads="1"/>
            </p:cNvSpPr>
            <p:nvPr/>
          </p:nvSpPr>
          <p:spPr bwMode="auto">
            <a:xfrm rot="-1932476">
              <a:off x="358" y="1110"/>
              <a:ext cx="1071" cy="460"/>
            </a:xfrm>
            <a:prstGeom prst="rect">
              <a:avLst/>
            </a:prstGeom>
            <a:noFill/>
            <a:ln w="9525" algn="ctr">
              <a:noFill/>
              <a:miter lim="800000"/>
              <a:headEnd/>
              <a:tailEnd/>
            </a:ln>
          </p:spPr>
          <p:txBody>
            <a:bodyPr>
              <a:spAutoFit/>
            </a:bodyPr>
            <a:lstStyle/>
            <a:p>
              <a:pPr algn="ctr">
                <a:spcBef>
                  <a:spcPct val="0"/>
                </a:spcBef>
              </a:pPr>
              <a:r>
                <a:rPr lang="es-ES" sz="1400" b="1">
                  <a:latin typeface="Calibri" pitchFamily="34" charset="0"/>
                </a:rPr>
                <a:t>EVALUACIÓN COMO:</a:t>
              </a:r>
            </a:p>
            <a:p>
              <a:pPr algn="ctr">
                <a:spcBef>
                  <a:spcPct val="0"/>
                </a:spcBef>
              </a:pPr>
              <a:endParaRPr lang="es-ES" sz="1400" b="1">
                <a:latin typeface="Calibri"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59491"/>
                                        </p:tgtEl>
                                        <p:attrNameLst>
                                          <p:attrName>style.visibility</p:attrName>
                                        </p:attrNameLst>
                                      </p:cBhvr>
                                      <p:to>
                                        <p:strVal val="visible"/>
                                      </p:to>
                                    </p:set>
                                    <p:anim calcmode="lin" valueType="num">
                                      <p:cBhvr additive="base">
                                        <p:cTn id="7" dur="500" fill="hold"/>
                                        <p:tgtEl>
                                          <p:spTgt spid="959491"/>
                                        </p:tgtEl>
                                        <p:attrNameLst>
                                          <p:attrName>ppt_x</p:attrName>
                                        </p:attrNameLst>
                                      </p:cBhvr>
                                      <p:tavLst>
                                        <p:tav tm="0">
                                          <p:val>
                                            <p:strVal val="0-#ppt_w/2"/>
                                          </p:val>
                                        </p:tav>
                                        <p:tav tm="100000">
                                          <p:val>
                                            <p:strVal val="#ppt_x"/>
                                          </p:val>
                                        </p:tav>
                                      </p:tavLst>
                                    </p:anim>
                                    <p:anim calcmode="lin" valueType="num">
                                      <p:cBhvr additive="base">
                                        <p:cTn id="8" dur="500" fill="hold"/>
                                        <p:tgtEl>
                                          <p:spTgt spid="9594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9491" grpId="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8 Rectángulo"/>
          <p:cNvSpPr/>
          <p:nvPr/>
        </p:nvSpPr>
        <p:spPr bwMode="auto">
          <a:xfrm>
            <a:off x="395536" y="3952485"/>
            <a:ext cx="8640960" cy="2800509"/>
          </a:xfrm>
          <a:prstGeom prst="rect">
            <a:avLst/>
          </a:prstGeom>
          <a:solidFill>
            <a:schemeClr val="accent3">
              <a:lumMod val="90000"/>
            </a:schemeClr>
          </a:solidFill>
          <a:ln w="9525" cap="flat" cmpd="sng" algn="ctr">
            <a:noFill/>
            <a:prstDash val="solid"/>
            <a:round/>
            <a:headEnd type="none" w="med" len="med"/>
            <a:tailEnd type="none" w="med" len="med"/>
          </a:ln>
          <a:effectLst/>
          <a:scene3d>
            <a:camera prst="orthographicFront"/>
            <a:lightRig rig="threePt" dir="t"/>
          </a:scene3d>
          <a:sp3d>
            <a:bevelT prst="slope"/>
          </a:sp3d>
        </p:spPr>
        <p:txBody>
          <a:bodyPr wrap="none"/>
          <a:lstStyle/>
          <a:p>
            <a:pPr>
              <a:defRPr/>
            </a:pPr>
            <a:endParaRPr lang="es-ES" dirty="0"/>
          </a:p>
          <a:p>
            <a:pPr>
              <a:defRPr/>
            </a:pPr>
            <a:endParaRPr lang="es-ES" dirty="0"/>
          </a:p>
          <a:p>
            <a:pPr>
              <a:defRPr/>
            </a:pPr>
            <a:endParaRPr lang="es-ES" dirty="0"/>
          </a:p>
          <a:p>
            <a:pPr>
              <a:defRPr/>
            </a:pPr>
            <a:endParaRPr lang="es-ES" dirty="0"/>
          </a:p>
          <a:p>
            <a:pPr>
              <a:defRPr/>
            </a:pPr>
            <a:endParaRPr lang="es-ES" dirty="0"/>
          </a:p>
        </p:txBody>
      </p:sp>
      <p:sp>
        <p:nvSpPr>
          <p:cNvPr id="8" name="7 Rectángulo"/>
          <p:cNvSpPr/>
          <p:nvPr/>
        </p:nvSpPr>
        <p:spPr bwMode="auto">
          <a:xfrm>
            <a:off x="1619672" y="1039639"/>
            <a:ext cx="7452320" cy="2667924"/>
          </a:xfrm>
          <a:prstGeom prst="rect">
            <a:avLst/>
          </a:prstGeom>
          <a:solidFill>
            <a:schemeClr val="accent3">
              <a:lumMod val="90000"/>
            </a:schemeClr>
          </a:solidFill>
          <a:ln w="9525" cap="flat" cmpd="sng" algn="ctr">
            <a:noFill/>
            <a:prstDash val="solid"/>
            <a:round/>
            <a:headEnd type="none" w="med" len="med"/>
            <a:tailEnd type="none" w="med" len="med"/>
          </a:ln>
          <a:effectLst/>
          <a:scene3d>
            <a:camera prst="orthographicFront"/>
            <a:lightRig rig="threePt" dir="t"/>
          </a:scene3d>
          <a:sp3d>
            <a:bevelT prst="slope"/>
          </a:sp3d>
        </p:spPr>
        <p:txBody>
          <a:bodyPr wrap="none"/>
          <a:lstStyle/>
          <a:p>
            <a:pPr>
              <a:defRPr/>
            </a:pPr>
            <a:endParaRPr lang="es-ES" dirty="0"/>
          </a:p>
          <a:p>
            <a:pPr>
              <a:defRPr/>
            </a:pPr>
            <a:endParaRPr lang="es-ES" dirty="0"/>
          </a:p>
          <a:p>
            <a:pPr>
              <a:defRPr/>
            </a:pPr>
            <a:endParaRPr lang="es-ES" dirty="0"/>
          </a:p>
          <a:p>
            <a:pPr>
              <a:defRPr/>
            </a:pPr>
            <a:endParaRPr lang="es-ES" dirty="0"/>
          </a:p>
          <a:p>
            <a:pPr>
              <a:defRPr/>
            </a:pPr>
            <a:endParaRPr lang="es-ES" dirty="0"/>
          </a:p>
        </p:txBody>
      </p:sp>
      <p:sp>
        <p:nvSpPr>
          <p:cNvPr id="18440" name="Rectangle 2"/>
          <p:cNvSpPr>
            <a:spLocks noChangeArrowheads="1"/>
          </p:cNvSpPr>
          <p:nvPr/>
        </p:nvSpPr>
        <p:spPr bwMode="auto">
          <a:xfrm>
            <a:off x="381000" y="76200"/>
            <a:ext cx="7315200" cy="685800"/>
          </a:xfrm>
          <a:prstGeom prst="rect">
            <a:avLst/>
          </a:prstGeom>
          <a:noFill/>
          <a:ln w="12700" cap="sq">
            <a:noFill/>
            <a:miter lim="800000"/>
            <a:headEnd/>
            <a:tailEnd/>
          </a:ln>
        </p:spPr>
        <p:txBody>
          <a:bodyPr anchor="ctr">
            <a:spAutoFit/>
          </a:bodyPr>
          <a:lstStyle/>
          <a:p>
            <a:endParaRPr lang="en-US"/>
          </a:p>
        </p:txBody>
      </p:sp>
      <p:sp>
        <p:nvSpPr>
          <p:cNvPr id="967683" name="Text Box 3"/>
          <p:cNvSpPr txBox="1">
            <a:spLocks noChangeArrowheads="1"/>
          </p:cNvSpPr>
          <p:nvPr/>
        </p:nvSpPr>
        <p:spPr bwMode="auto">
          <a:xfrm>
            <a:off x="439738" y="422275"/>
            <a:ext cx="6496050"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sym typeface="Monotype Sorts" pitchFamily="2" charset="2"/>
              </a:rPr>
              <a:t>EVOLUCIÓN DEL CONCEPTO EVALUACIÓN (II)</a:t>
            </a:r>
          </a:p>
        </p:txBody>
      </p:sp>
      <p:sp>
        <p:nvSpPr>
          <p:cNvPr id="18442" name="AutoShape 4"/>
          <p:cNvSpPr>
            <a:spLocks noChangeArrowheads="1"/>
          </p:cNvSpPr>
          <p:nvPr/>
        </p:nvSpPr>
        <p:spPr bwMode="auto">
          <a:xfrm>
            <a:off x="1857375" y="925513"/>
            <a:ext cx="7235825" cy="2663825"/>
          </a:xfrm>
          <a:prstGeom prst="roundRect">
            <a:avLst>
              <a:gd name="adj" fmla="val 16667"/>
            </a:avLst>
          </a:prstGeom>
          <a:noFill/>
          <a:ln w="9525">
            <a:noFill/>
            <a:round/>
            <a:headEnd/>
            <a:tailEnd/>
          </a:ln>
        </p:spPr>
        <p:txBody>
          <a:bodyPr anchor="ctr"/>
          <a:lstStyle/>
          <a:p>
            <a:pPr marL="355600" indent="-355600" algn="just">
              <a:spcBef>
                <a:spcPct val="20000"/>
              </a:spcBef>
            </a:pPr>
            <a:endParaRPr lang="es-ES" sz="1400" b="1">
              <a:solidFill>
                <a:schemeClr val="tx2"/>
              </a:solidFill>
              <a:latin typeface="Calibri" pitchFamily="34" charset="0"/>
              <a:cs typeface="Arial" charset="0"/>
            </a:endParaRPr>
          </a:p>
          <a:p>
            <a:pPr marL="355600" indent="-355600" algn="just">
              <a:spcBef>
                <a:spcPct val="20000"/>
              </a:spcBef>
            </a:pPr>
            <a:r>
              <a:rPr lang="es-ES" sz="1400" b="1">
                <a:solidFill>
                  <a:schemeClr val="tx2"/>
                </a:solidFill>
                <a:latin typeface="Calibri" pitchFamily="34" charset="0"/>
                <a:cs typeface="Arial" charset="0"/>
              </a:rPr>
              <a:t>3. JUICIO SOBRE LAS POLITICAS Y PROGRAMAS</a:t>
            </a:r>
          </a:p>
          <a:p>
            <a:pPr marL="355600" indent="-355600" algn="just">
              <a:spcBef>
                <a:spcPct val="40000"/>
              </a:spcBef>
              <a:buFontTx/>
              <a:buBlip>
                <a:blip r:embed="rId3"/>
              </a:buBlip>
            </a:pPr>
            <a:r>
              <a:rPr lang="es-ES" sz="1400">
                <a:solidFill>
                  <a:schemeClr val="tx2"/>
                </a:solidFill>
                <a:latin typeface="Calibri" pitchFamily="34" charset="0"/>
                <a:cs typeface="Arial" charset="0"/>
              </a:rPr>
              <a:t>El elemento central son los objetivos de los programas.</a:t>
            </a:r>
          </a:p>
          <a:p>
            <a:pPr marL="355600" indent="-355600" algn="just">
              <a:spcBef>
                <a:spcPct val="40000"/>
              </a:spcBef>
              <a:buFontTx/>
              <a:buBlip>
                <a:blip r:embed="rId3"/>
              </a:buBlip>
            </a:pPr>
            <a:r>
              <a:rPr lang="es-ES" sz="1400">
                <a:solidFill>
                  <a:schemeClr val="tx2"/>
                </a:solidFill>
                <a:latin typeface="Calibri" pitchFamily="34" charset="0"/>
                <a:cs typeface="Arial" charset="0"/>
              </a:rPr>
              <a:t>Evaluación para esclarecer el verdadero impacto de los programas. </a:t>
            </a:r>
          </a:p>
          <a:p>
            <a:pPr marL="355600" indent="-355600" algn="just">
              <a:spcBef>
                <a:spcPct val="40000"/>
              </a:spcBef>
              <a:buFontTx/>
              <a:buBlip>
                <a:blip r:embed="rId3"/>
              </a:buBlip>
            </a:pPr>
            <a:r>
              <a:rPr lang="es-ES" sz="1400">
                <a:solidFill>
                  <a:schemeClr val="tx2"/>
                </a:solidFill>
                <a:latin typeface="Calibri" pitchFamily="34" charset="0"/>
                <a:cs typeface="Arial" charset="0"/>
              </a:rPr>
              <a:t>Conocer el cambio observado y qué parte es debida a la intervención y qué partes a otros factores internos o contextuales.</a:t>
            </a:r>
          </a:p>
          <a:p>
            <a:pPr marL="355600" indent="-355600" algn="just">
              <a:spcBef>
                <a:spcPct val="40000"/>
              </a:spcBef>
              <a:buFontTx/>
              <a:buBlip>
                <a:blip r:embed="rId3"/>
              </a:buBlip>
            </a:pPr>
            <a:r>
              <a:rPr lang="es-ES" sz="1400">
                <a:solidFill>
                  <a:schemeClr val="tx2"/>
                </a:solidFill>
                <a:latin typeface="Calibri" pitchFamily="34" charset="0"/>
                <a:cs typeface="Arial" charset="0"/>
              </a:rPr>
              <a:t>Juicio sobre la capacidad real de los programas y políticas para solucionar los problemas.</a:t>
            </a:r>
          </a:p>
          <a:p>
            <a:pPr marL="355600" indent="-355600" algn="just">
              <a:spcBef>
                <a:spcPct val="40000"/>
              </a:spcBef>
              <a:buFontTx/>
              <a:buBlip>
                <a:blip r:embed="rId3"/>
              </a:buBlip>
            </a:pPr>
            <a:r>
              <a:rPr lang="es-ES" sz="1400">
                <a:solidFill>
                  <a:schemeClr val="tx2"/>
                </a:solidFill>
                <a:latin typeface="Calibri" pitchFamily="34" charset="0"/>
                <a:cs typeface="Arial" charset="0"/>
              </a:rPr>
              <a:t>La dificultad está en establecer nexos causales entre programas y resultados dada la complejidad  de las decisiones publicas y los escenarios sociales en lo que se implantan los programas.</a:t>
            </a:r>
          </a:p>
        </p:txBody>
      </p:sp>
      <p:sp>
        <p:nvSpPr>
          <p:cNvPr id="18443" name="AutoShape 5"/>
          <p:cNvSpPr>
            <a:spLocks noChangeArrowheads="1"/>
          </p:cNvSpPr>
          <p:nvPr/>
        </p:nvSpPr>
        <p:spPr bwMode="auto">
          <a:xfrm>
            <a:off x="352425" y="3889375"/>
            <a:ext cx="8713788" cy="2924175"/>
          </a:xfrm>
          <a:prstGeom prst="roundRect">
            <a:avLst>
              <a:gd name="adj" fmla="val 16667"/>
            </a:avLst>
          </a:prstGeom>
          <a:noFill/>
          <a:ln w="9525">
            <a:noFill/>
            <a:round/>
            <a:headEnd/>
            <a:tailEnd/>
          </a:ln>
        </p:spPr>
        <p:txBody>
          <a:bodyPr anchor="ctr"/>
          <a:lstStyle/>
          <a:p>
            <a:pPr marL="355600" indent="-355600" algn="just">
              <a:spcBef>
                <a:spcPct val="20000"/>
              </a:spcBef>
            </a:pPr>
            <a:r>
              <a:rPr lang="es-ES" sz="1400" b="1">
                <a:solidFill>
                  <a:schemeClr val="tx2"/>
                </a:solidFill>
                <a:latin typeface="Calibri" pitchFamily="34" charset="0"/>
                <a:cs typeface="Arial" charset="0"/>
              </a:rPr>
              <a:t>4. PERSPECTIVA MÁS POLÍTICA O DE PROCESO SOCIAL</a:t>
            </a:r>
          </a:p>
          <a:p>
            <a:pPr marL="355600" indent="-355600" algn="just">
              <a:spcBef>
                <a:spcPct val="40000"/>
              </a:spcBef>
              <a:buFontTx/>
              <a:buBlip>
                <a:blip r:embed="rId3"/>
              </a:buBlip>
            </a:pPr>
            <a:r>
              <a:rPr lang="es-ES" sz="1400">
                <a:solidFill>
                  <a:schemeClr val="tx2"/>
                </a:solidFill>
                <a:latin typeface="Calibri" pitchFamily="34" charset="0"/>
                <a:cs typeface="Arial" charset="0"/>
              </a:rPr>
              <a:t>Giro con respecto a la situaciones anteriores que pretendían aportar más elementos objetivos.</a:t>
            </a:r>
          </a:p>
          <a:p>
            <a:pPr marL="355600" indent="-355600" algn="just">
              <a:spcBef>
                <a:spcPct val="40000"/>
              </a:spcBef>
              <a:buFontTx/>
              <a:buBlip>
                <a:blip r:embed="rId3"/>
              </a:buBlip>
            </a:pPr>
            <a:r>
              <a:rPr lang="es-ES" sz="1400">
                <a:solidFill>
                  <a:schemeClr val="tx2"/>
                </a:solidFill>
                <a:latin typeface="Calibri" pitchFamily="34" charset="0"/>
                <a:cs typeface="Arial" charset="0"/>
              </a:rPr>
              <a:t>El elemento central son posiciones, actitudes y orientaciones de actores con influencia en el proceso político.</a:t>
            </a:r>
          </a:p>
          <a:p>
            <a:pPr marL="355600" indent="-355600" algn="just">
              <a:spcBef>
                <a:spcPct val="40000"/>
              </a:spcBef>
              <a:buFontTx/>
              <a:buBlip>
                <a:blip r:embed="rId3"/>
              </a:buBlip>
            </a:pPr>
            <a:r>
              <a:rPr lang="es-ES" sz="1400">
                <a:solidFill>
                  <a:schemeClr val="tx2"/>
                </a:solidFill>
                <a:latin typeface="Calibri" pitchFamily="34" charset="0"/>
                <a:cs typeface="Arial" charset="0"/>
              </a:rPr>
              <a:t>La evaluación deja de ser un proceso estrictamente técnico  e incorpora más debate y reflexión social.</a:t>
            </a:r>
          </a:p>
          <a:p>
            <a:pPr marL="355600" indent="-355600" algn="just">
              <a:spcBef>
                <a:spcPct val="40000"/>
              </a:spcBef>
              <a:buFontTx/>
              <a:buBlip>
                <a:blip r:embed="rId3"/>
              </a:buBlip>
            </a:pPr>
            <a:r>
              <a:rPr lang="es-ES" sz="1400">
                <a:solidFill>
                  <a:schemeClr val="tx2"/>
                </a:solidFill>
                <a:latin typeface="Calibri" pitchFamily="34" charset="0"/>
                <a:cs typeface="Arial" charset="0"/>
              </a:rPr>
              <a:t>No sólo conocer si un programa ha funcionado bien o mal y en qué grado, sino abrir una negociación entre los actores implicados acerca de “qué es y en qué consiste el éxito de determinada política”.</a:t>
            </a:r>
          </a:p>
          <a:p>
            <a:pPr marL="355600" indent="-355600" algn="just">
              <a:spcBef>
                <a:spcPct val="40000"/>
              </a:spcBef>
              <a:buFontTx/>
              <a:buBlip>
                <a:blip r:embed="rId3"/>
              </a:buBlip>
            </a:pPr>
            <a:r>
              <a:rPr lang="es-ES" sz="1400">
                <a:solidFill>
                  <a:schemeClr val="tx2"/>
                </a:solidFill>
                <a:latin typeface="Calibri" pitchFamily="34" charset="0"/>
                <a:cs typeface="Arial" charset="0"/>
              </a:rPr>
              <a:t>El evaluador pasa de agente externo a mediador, teniendo un papel importante para la construcción de las distintas posiciones respecto a las políticas.</a:t>
            </a:r>
          </a:p>
          <a:p>
            <a:pPr marL="355600" indent="-355600" algn="just">
              <a:spcBef>
                <a:spcPct val="40000"/>
              </a:spcBef>
              <a:buFontTx/>
              <a:buBlip>
                <a:blip r:embed="rId3"/>
              </a:buBlip>
            </a:pPr>
            <a:r>
              <a:rPr lang="es-ES" sz="1400">
                <a:solidFill>
                  <a:schemeClr val="tx2"/>
                </a:solidFill>
                <a:latin typeface="Calibri" pitchFamily="34" charset="0"/>
                <a:cs typeface="Arial" charset="0"/>
              </a:rPr>
              <a:t>La dificultad está en la pérdida de datos objetivos, y referentes fuertes de comparación y análisis de impactos.</a:t>
            </a:r>
          </a:p>
        </p:txBody>
      </p:sp>
      <p:pic>
        <p:nvPicPr>
          <p:cNvPr id="18444" name="24 Grupo"/>
          <p:cNvPicPr>
            <a:picLocks noChangeArrowheads="1"/>
          </p:cNvPicPr>
          <p:nvPr/>
        </p:nvPicPr>
        <p:blipFill>
          <a:blip r:embed="rId4" cstate="print"/>
          <a:srcRect/>
          <a:stretch>
            <a:fillRect/>
          </a:stretch>
        </p:blipFill>
        <p:spPr bwMode="auto">
          <a:xfrm rot="-1857826">
            <a:off x="34925" y="1628775"/>
            <a:ext cx="1797050" cy="685800"/>
          </a:xfrm>
          <a:prstGeom prst="rect">
            <a:avLst/>
          </a:prstGeom>
          <a:noFill/>
          <a:ln w="9525">
            <a:noFill/>
            <a:miter lim="800000"/>
            <a:headEnd/>
            <a:tailEnd/>
          </a:ln>
        </p:spPr>
      </p:pic>
      <p:sp>
        <p:nvSpPr>
          <p:cNvPr id="18445" name="Text Box 24"/>
          <p:cNvSpPr txBox="1">
            <a:spLocks noChangeArrowheads="1"/>
          </p:cNvSpPr>
          <p:nvPr/>
        </p:nvSpPr>
        <p:spPr bwMode="auto">
          <a:xfrm rot="-1932476">
            <a:off x="203200" y="1690688"/>
            <a:ext cx="1700213" cy="730250"/>
          </a:xfrm>
          <a:prstGeom prst="rect">
            <a:avLst/>
          </a:prstGeom>
          <a:noFill/>
          <a:ln w="9525" algn="ctr">
            <a:noFill/>
            <a:miter lim="800000"/>
            <a:headEnd/>
            <a:tailEnd/>
          </a:ln>
        </p:spPr>
        <p:txBody>
          <a:bodyPr>
            <a:spAutoFit/>
          </a:bodyPr>
          <a:lstStyle/>
          <a:p>
            <a:pPr algn="ctr">
              <a:spcBef>
                <a:spcPct val="0"/>
              </a:spcBef>
            </a:pPr>
            <a:r>
              <a:rPr lang="es-ES" sz="1400" b="1">
                <a:latin typeface="Calibri" pitchFamily="34" charset="0"/>
              </a:rPr>
              <a:t>EVALUACIÓN COMO:</a:t>
            </a:r>
          </a:p>
          <a:p>
            <a:pPr algn="ctr">
              <a:spcBef>
                <a:spcPct val="0"/>
              </a:spcBef>
            </a:pPr>
            <a:endParaRPr lang="es-ES" sz="1400" b="1">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7683"/>
                                        </p:tgtEl>
                                        <p:attrNameLst>
                                          <p:attrName>style.visibility</p:attrName>
                                        </p:attrNameLst>
                                      </p:cBhvr>
                                      <p:to>
                                        <p:strVal val="visible"/>
                                      </p:to>
                                    </p:set>
                                    <p:anim calcmode="lin" valueType="num">
                                      <p:cBhvr additive="base">
                                        <p:cTn id="7" dur="500" fill="hold"/>
                                        <p:tgtEl>
                                          <p:spTgt spid="967683"/>
                                        </p:tgtEl>
                                        <p:attrNameLst>
                                          <p:attrName>ppt_x</p:attrName>
                                        </p:attrNameLst>
                                      </p:cBhvr>
                                      <p:tavLst>
                                        <p:tav tm="0">
                                          <p:val>
                                            <p:strVal val="0-#ppt_w/2"/>
                                          </p:val>
                                        </p:tav>
                                        <p:tav tm="100000">
                                          <p:val>
                                            <p:strVal val="#ppt_x"/>
                                          </p:val>
                                        </p:tav>
                                      </p:tavLst>
                                    </p:anim>
                                    <p:anim calcmode="lin" valueType="num">
                                      <p:cBhvr additive="base">
                                        <p:cTn id="8" dur="500" fill="hold"/>
                                        <p:tgtEl>
                                          <p:spTgt spid="9676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7683"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1 Rectángulo"/>
          <p:cNvSpPr/>
          <p:nvPr/>
        </p:nvSpPr>
        <p:spPr bwMode="auto">
          <a:xfrm>
            <a:off x="1979712" y="3212976"/>
            <a:ext cx="7848872" cy="1512168"/>
          </a:xfrm>
          <a:prstGeom prst="rect">
            <a:avLst/>
          </a:prstGeom>
          <a:solidFill>
            <a:schemeClr val="accent3">
              <a:lumMod val="50000"/>
            </a:schemeClr>
          </a:solidFill>
          <a:ln w="9525" cap="flat" cmpd="sng" algn="ctr">
            <a:noFill/>
            <a:prstDash val="solid"/>
            <a:round/>
            <a:headEnd type="none" w="med" len="med"/>
            <a:tailEnd type="none" w="med" len="med"/>
          </a:ln>
          <a:effectLst>
            <a:outerShdw blurRad="225425" dist="50800" dir="5220000" algn="ctr">
              <a:srgbClr val="000000">
                <a:alpha val="33000"/>
              </a:srgbClr>
            </a:outerShdw>
          </a:effectLst>
          <a:scene3d>
            <a:camera prst="perspectiveFront" fov="3300000">
              <a:rot lat="20890773" lon="19478819" rev="601533"/>
            </a:camera>
            <a:lightRig rig="harsh" dir="t">
              <a:rot lat="0" lon="0" rev="3000000"/>
            </a:lightRig>
          </a:scene3d>
          <a:sp3d extrusionH="254000" contourW="19050">
            <a:bevelT w="82550" h="44450" prst="angle"/>
            <a:bevelB w="82550" h="44450" prst="angle"/>
            <a:contourClr>
              <a:srgbClr val="FFFFFF"/>
            </a:contourClr>
          </a:sp3d>
        </p:spPr>
        <p:txBody>
          <a:bodyPr wrap="none"/>
          <a:lstStyle/>
          <a:p>
            <a:pPr>
              <a:defRPr/>
            </a:pPr>
            <a:endParaRPr lang="es-ES"/>
          </a:p>
        </p:txBody>
      </p:sp>
      <p:sp>
        <p:nvSpPr>
          <p:cNvPr id="11" name="10 Rectángulo"/>
          <p:cNvSpPr/>
          <p:nvPr/>
        </p:nvSpPr>
        <p:spPr bwMode="auto">
          <a:xfrm>
            <a:off x="899592" y="1196752"/>
            <a:ext cx="7848872" cy="1512168"/>
          </a:xfrm>
          <a:prstGeom prst="rect">
            <a:avLst/>
          </a:prstGeom>
          <a:solidFill>
            <a:schemeClr val="accent3">
              <a:lumMod val="50000"/>
            </a:schemeClr>
          </a:solidFill>
          <a:ln w="9525" cap="flat" cmpd="sng" algn="ctr">
            <a:noFill/>
            <a:prstDash val="solid"/>
            <a:round/>
            <a:headEnd type="none" w="med" len="med"/>
            <a:tailEnd type="none" w="med" len="med"/>
          </a:ln>
          <a:effectLst>
            <a:outerShdw blurRad="225425" dist="50800" dir="5220000" algn="ctr">
              <a:srgbClr val="000000">
                <a:alpha val="33000"/>
              </a:srgbClr>
            </a:outerShdw>
          </a:effectLst>
          <a:scene3d>
            <a:camera prst="perspectiveFront" fov="3300000">
              <a:rot lat="20595451" lon="19424347" rev="614983"/>
            </a:camera>
            <a:lightRig rig="harsh" dir="t">
              <a:rot lat="0" lon="0" rev="3000000"/>
            </a:lightRig>
          </a:scene3d>
          <a:sp3d extrusionH="254000" contourW="19050">
            <a:bevelT w="82550" h="44450" prst="angle"/>
            <a:bevelB w="82550" h="44450" prst="angle"/>
            <a:contourClr>
              <a:srgbClr val="FFFFFF"/>
            </a:contourClr>
          </a:sp3d>
        </p:spPr>
        <p:txBody>
          <a:bodyPr wrap="none"/>
          <a:lstStyle/>
          <a:p>
            <a:pPr>
              <a:defRPr/>
            </a:pPr>
            <a:endParaRPr lang="es-ES"/>
          </a:p>
        </p:txBody>
      </p:sp>
      <p:sp>
        <p:nvSpPr>
          <p:cNvPr id="10" name="9 Rectángulo"/>
          <p:cNvSpPr/>
          <p:nvPr/>
        </p:nvSpPr>
        <p:spPr bwMode="auto">
          <a:xfrm>
            <a:off x="4427984" y="5229200"/>
            <a:ext cx="4968552" cy="1399621"/>
          </a:xfrm>
          <a:prstGeom prst="rect">
            <a:avLst/>
          </a:prstGeom>
          <a:solidFill>
            <a:schemeClr val="accent3">
              <a:lumMod val="50000"/>
            </a:schemeClr>
          </a:solidFill>
          <a:ln w="9525" cap="flat" cmpd="sng" algn="ctr">
            <a:noFill/>
            <a:prstDash val="solid"/>
            <a:round/>
            <a:headEnd type="none" w="med" len="med"/>
            <a:tailEnd type="none" w="med" len="med"/>
          </a:ln>
          <a:effectLst>
            <a:outerShdw blurRad="225425" dist="50800" dir="5220000" algn="ctr">
              <a:srgbClr val="000000">
                <a:alpha val="33000"/>
              </a:srgbClr>
            </a:outerShdw>
          </a:effectLst>
          <a:scene3d>
            <a:camera prst="perspectiveFront" fov="3300000">
              <a:rot lat="21486398" lon="19551886" rev="21594000"/>
            </a:camera>
            <a:lightRig rig="harsh" dir="t">
              <a:rot lat="0" lon="0" rev="3000000"/>
            </a:lightRig>
          </a:scene3d>
          <a:sp3d extrusionH="254000" contourW="19050">
            <a:bevelT w="82550" h="44450" prst="angle"/>
            <a:bevelB w="82550" h="44450" prst="angle"/>
            <a:contourClr>
              <a:srgbClr val="FFFFFF"/>
            </a:contourClr>
          </a:sp3d>
        </p:spPr>
        <p:txBody>
          <a:bodyPr wrap="none"/>
          <a:lstStyle/>
          <a:p>
            <a:pPr>
              <a:defRPr/>
            </a:pPr>
            <a:endParaRPr lang="es-ES"/>
          </a:p>
        </p:txBody>
      </p:sp>
      <p:sp>
        <p:nvSpPr>
          <p:cNvPr id="19461" name="Text Box 4"/>
          <p:cNvSpPr txBox="1">
            <a:spLocks noChangeArrowheads="1"/>
          </p:cNvSpPr>
          <p:nvPr/>
        </p:nvSpPr>
        <p:spPr bwMode="auto">
          <a:xfrm>
            <a:off x="441325" y="327025"/>
            <a:ext cx="5545138"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LA EVALUACIÓN EN LA AGENCIA</a:t>
            </a:r>
          </a:p>
        </p:txBody>
      </p:sp>
      <p:sp>
        <p:nvSpPr>
          <p:cNvPr id="19462" name="Text Box 7"/>
          <p:cNvSpPr txBox="1">
            <a:spLocks noChangeArrowheads="1"/>
          </p:cNvSpPr>
          <p:nvPr/>
        </p:nvSpPr>
        <p:spPr bwMode="auto">
          <a:xfrm>
            <a:off x="1116013" y="1568450"/>
            <a:ext cx="7902575" cy="708025"/>
          </a:xfrm>
          <a:prstGeom prst="rect">
            <a:avLst/>
          </a:prstGeom>
          <a:noFill/>
          <a:ln w="9525" algn="ctr">
            <a:noFill/>
            <a:miter lim="800000"/>
            <a:headEnd/>
            <a:tailEnd/>
          </a:ln>
        </p:spPr>
        <p:txBody>
          <a:bodyPr>
            <a:spAutoFit/>
          </a:bodyPr>
          <a:lstStyle/>
          <a:p>
            <a:r>
              <a:rPr lang="es-ES" sz="1600" b="1">
                <a:latin typeface="Calibri" pitchFamily="34" charset="0"/>
              </a:rPr>
              <a:t>HACER EFECTIVA LA NUEVA GOBERNANZA</a:t>
            </a:r>
          </a:p>
          <a:p>
            <a:r>
              <a:rPr lang="es-ES" sz="1600" b="1">
                <a:latin typeface="Calibri" pitchFamily="34" charset="0"/>
              </a:rPr>
              <a:t>                               Y RESPONDER A LOS RETOS DE LA CIUDADANÍA</a:t>
            </a:r>
          </a:p>
        </p:txBody>
      </p:sp>
      <p:sp>
        <p:nvSpPr>
          <p:cNvPr id="973833" name="AutoShape 9" descr="TEXTURA VERDE"/>
          <p:cNvSpPr>
            <a:spLocks noChangeArrowheads="1"/>
          </p:cNvSpPr>
          <p:nvPr/>
        </p:nvSpPr>
        <p:spPr bwMode="auto">
          <a:xfrm rot="18257040">
            <a:off x="1147763" y="4856163"/>
            <a:ext cx="1152525" cy="1908175"/>
          </a:xfrm>
          <a:prstGeom prst="curvedRightArrow">
            <a:avLst>
              <a:gd name="adj1" fmla="val 41189"/>
              <a:gd name="adj2" fmla="val 41189"/>
              <a:gd name="adj3" fmla="val 76403"/>
            </a:avLst>
          </a:prstGeom>
          <a:ln>
            <a:headEnd/>
            <a:tailEnd/>
          </a:ln>
        </p:spPr>
        <p:style>
          <a:lnRef idx="3">
            <a:schemeClr val="lt1"/>
          </a:lnRef>
          <a:fillRef idx="1">
            <a:schemeClr val="accent5"/>
          </a:fillRef>
          <a:effectRef idx="1">
            <a:schemeClr val="accent5"/>
          </a:effectRef>
          <a:fontRef idx="minor">
            <a:schemeClr val="lt1"/>
          </a:fontRef>
        </p:style>
        <p:txBody>
          <a:bodyPr wrap="none" anchor="ctr"/>
          <a:lstStyle/>
          <a:p>
            <a:pPr>
              <a:defRPr/>
            </a:pPr>
            <a:endParaRPr lang="es-ES"/>
          </a:p>
        </p:txBody>
      </p:sp>
      <p:sp>
        <p:nvSpPr>
          <p:cNvPr id="19464" name="Text Box 10"/>
          <p:cNvSpPr txBox="1">
            <a:spLocks noChangeArrowheads="1"/>
          </p:cNvSpPr>
          <p:nvPr/>
        </p:nvSpPr>
        <p:spPr bwMode="auto">
          <a:xfrm>
            <a:off x="4932363" y="5724525"/>
            <a:ext cx="3671887" cy="368300"/>
          </a:xfrm>
          <a:prstGeom prst="rect">
            <a:avLst/>
          </a:prstGeom>
          <a:noFill/>
          <a:ln w="9525" algn="ctr">
            <a:noFill/>
            <a:miter lim="800000"/>
            <a:headEnd/>
            <a:tailEnd/>
          </a:ln>
        </p:spPr>
        <p:txBody>
          <a:bodyPr>
            <a:spAutoFit/>
          </a:bodyPr>
          <a:lstStyle/>
          <a:p>
            <a:r>
              <a:rPr lang="es-ES" sz="1800" b="1">
                <a:latin typeface="Calibri" pitchFamily="34" charset="0"/>
              </a:rPr>
              <a:t>EFECTIVIDAD, EFICACIA, EQUIDAD</a:t>
            </a:r>
          </a:p>
        </p:txBody>
      </p:sp>
      <p:sp>
        <p:nvSpPr>
          <p:cNvPr id="19465" name="Text Box 8"/>
          <p:cNvSpPr txBox="1">
            <a:spLocks noChangeArrowheads="1"/>
          </p:cNvSpPr>
          <p:nvPr/>
        </p:nvSpPr>
        <p:spPr bwMode="auto">
          <a:xfrm>
            <a:off x="2195513" y="3584575"/>
            <a:ext cx="9177337" cy="708025"/>
          </a:xfrm>
          <a:prstGeom prst="rect">
            <a:avLst/>
          </a:prstGeom>
          <a:noFill/>
          <a:ln w="9525" algn="ctr">
            <a:noFill/>
            <a:miter lim="800000"/>
            <a:headEnd/>
            <a:tailEnd/>
          </a:ln>
        </p:spPr>
        <p:txBody>
          <a:bodyPr>
            <a:spAutoFit/>
          </a:bodyPr>
          <a:lstStyle/>
          <a:p>
            <a:r>
              <a:rPr lang="es-ES" sz="1600" b="1">
                <a:latin typeface="Calibri" pitchFamily="34" charset="0"/>
              </a:rPr>
              <a:t>ASEGURAR LA CALIDAD DEL GASTO</a:t>
            </a:r>
          </a:p>
          <a:p>
            <a:r>
              <a:rPr lang="es-ES" sz="1600" b="1">
                <a:latin typeface="Calibri" pitchFamily="34" charset="0"/>
              </a:rPr>
              <a:t>NO SÓLO POR CANTIDAD SINO POR LOS IMPACTOS QUE SE OBTIENEN</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9561" name="Text Box 9"/>
          <p:cNvSpPr txBox="1">
            <a:spLocks noChangeArrowheads="1"/>
          </p:cNvSpPr>
          <p:nvPr/>
        </p:nvSpPr>
        <p:spPr bwMode="auto">
          <a:xfrm>
            <a:off x="252177" y="1556793"/>
            <a:ext cx="7972182" cy="3960439"/>
          </a:xfrm>
          <a:prstGeom prst="rect">
            <a:avLst/>
          </a:prstGeom>
          <a:solidFill>
            <a:schemeClr val="bg1"/>
          </a:solidFill>
          <a:ln w="19050" algn="ctr">
            <a:solidFill>
              <a:srgbClr val="B38807"/>
            </a:solidFill>
            <a:miter lim="800000"/>
            <a:headEnd/>
            <a:tailEnd/>
          </a:ln>
          <a:scene3d>
            <a:camera prst="orthographicFront"/>
            <a:lightRig rig="threePt" dir="t"/>
          </a:scene3d>
          <a:sp3d>
            <a:bevelT prst="relaxedInset"/>
          </a:sp3d>
        </p:spPr>
        <p:txBody>
          <a:bodyPr/>
          <a:lstStyle/>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p:txBody>
      </p:sp>
      <p:sp>
        <p:nvSpPr>
          <p:cNvPr id="20485" name="Text Box 7"/>
          <p:cNvSpPr txBox="1">
            <a:spLocks noChangeArrowheads="1"/>
          </p:cNvSpPr>
          <p:nvPr/>
        </p:nvSpPr>
        <p:spPr bwMode="auto">
          <a:xfrm>
            <a:off x="438150" y="371475"/>
            <a:ext cx="4773613"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UNA HERRAMIENTA PARA LA REFLEXIÓN POLÍTICA</a:t>
            </a:r>
          </a:p>
        </p:txBody>
      </p:sp>
      <p:sp>
        <p:nvSpPr>
          <p:cNvPr id="20486" name="7 CuadroTexto"/>
          <p:cNvSpPr txBox="1">
            <a:spLocks noChangeArrowheads="1"/>
          </p:cNvSpPr>
          <p:nvPr/>
        </p:nvSpPr>
        <p:spPr bwMode="auto">
          <a:xfrm>
            <a:off x="827088" y="1989138"/>
            <a:ext cx="7273925" cy="2535237"/>
          </a:xfrm>
          <a:prstGeom prst="rect">
            <a:avLst/>
          </a:prstGeom>
          <a:noFill/>
          <a:ln w="9525">
            <a:noFill/>
            <a:miter lim="800000"/>
            <a:headEnd/>
            <a:tailEnd/>
          </a:ln>
        </p:spPr>
        <p:txBody>
          <a:bodyPr>
            <a:spAutoFit/>
          </a:bodyPr>
          <a:lstStyle/>
          <a:p>
            <a:pPr marL="355600" indent="-355600">
              <a:lnSpc>
                <a:spcPts val="2500"/>
              </a:lnSpc>
              <a:spcBef>
                <a:spcPct val="85000"/>
              </a:spcBef>
              <a:buFontTx/>
              <a:buBlip>
                <a:blip r:embed="rId3"/>
              </a:buBlip>
            </a:pPr>
            <a:r>
              <a:rPr lang="es-ES" sz="1600" b="1">
                <a:solidFill>
                  <a:srgbClr val="666633"/>
                </a:solidFill>
                <a:latin typeface="Calibri" pitchFamily="34" charset="0"/>
                <a:cs typeface="Arial" charset="0"/>
              </a:rPr>
              <a:t>LA EVALUACIÓN PONE EN RELACIÓN UNA DETERMINADA POLÍTICA CON LOS VALORES DE REFERENCIA</a:t>
            </a:r>
          </a:p>
          <a:p>
            <a:pPr marL="355600" indent="-355600">
              <a:lnSpc>
                <a:spcPts val="2500"/>
              </a:lnSpc>
              <a:spcBef>
                <a:spcPct val="85000"/>
              </a:spcBef>
              <a:buFontTx/>
              <a:buBlip>
                <a:blip r:embed="rId3"/>
              </a:buBlip>
            </a:pPr>
            <a:r>
              <a:rPr lang="es-ES" sz="1600" b="1">
                <a:solidFill>
                  <a:srgbClr val="666633"/>
                </a:solidFill>
                <a:latin typeface="Calibri" pitchFamily="34" charset="0"/>
                <a:cs typeface="Arial" charset="0"/>
              </a:rPr>
              <a:t>DEBE TENER CARÁCTER PERMANENTE. NECESITA DE UNA CULTURA, HÁBITOS Y ACTITUDES PRÓXIMOS AL PENSAMIENTO ESTRATÉGICO</a:t>
            </a:r>
          </a:p>
          <a:p>
            <a:pPr marL="355600" indent="-355600">
              <a:lnSpc>
                <a:spcPts val="2500"/>
              </a:lnSpc>
              <a:spcBef>
                <a:spcPct val="85000"/>
              </a:spcBef>
              <a:buFontTx/>
              <a:buBlip>
                <a:blip r:embed="rId3"/>
              </a:buBlip>
            </a:pPr>
            <a:r>
              <a:rPr lang="es-ES" sz="1600" b="1">
                <a:solidFill>
                  <a:srgbClr val="666633"/>
                </a:solidFill>
                <a:latin typeface="Calibri" pitchFamily="34" charset="0"/>
                <a:cs typeface="Arial" charset="0"/>
              </a:rPr>
              <a:t>DEBE POTENCIAR Y POTENCIAR EL APRENDIZAJE</a:t>
            </a:r>
          </a:p>
          <a:p>
            <a:pPr marL="355600" indent="-355600">
              <a:lnSpc>
                <a:spcPts val="2500"/>
              </a:lnSpc>
            </a:pPr>
            <a:endParaRPr lang="es-ES" sz="1600">
              <a:latin typeface="Calibri" pitchFamily="34" charset="0"/>
            </a:endParaRPr>
          </a:p>
        </p:txBody>
      </p:sp>
      <p:sp>
        <p:nvSpPr>
          <p:cNvPr id="9" name="8 Rectángulo"/>
          <p:cNvSpPr/>
          <p:nvPr/>
        </p:nvSpPr>
        <p:spPr bwMode="auto">
          <a:xfrm>
            <a:off x="827584" y="4293096"/>
            <a:ext cx="8064896" cy="2088232"/>
          </a:xfrm>
          <a:prstGeom prst="rect">
            <a:avLst/>
          </a:prstGeom>
          <a:solidFill>
            <a:schemeClr val="accent5">
              <a:lumMod val="60000"/>
              <a:lumOff val="40000"/>
            </a:schemeClr>
          </a:solidFill>
          <a:ln w="9525" cap="flat" cmpd="sng" algn="ctr">
            <a:noFill/>
            <a:prstDash val="solid"/>
            <a:round/>
            <a:headEnd type="none" w="med" len="med"/>
            <a:tailEnd type="none" w="med" len="me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spAutoFit/>
          </a:bodyPr>
          <a:lstStyle/>
          <a:p>
            <a:pPr>
              <a:defRPr/>
            </a:pPr>
            <a:endParaRPr lang="es-ES"/>
          </a:p>
        </p:txBody>
      </p:sp>
      <p:sp>
        <p:nvSpPr>
          <p:cNvPr id="20490" name="Text Box 8"/>
          <p:cNvSpPr txBox="1">
            <a:spLocks noChangeArrowheads="1"/>
          </p:cNvSpPr>
          <p:nvPr/>
        </p:nvSpPr>
        <p:spPr bwMode="auto">
          <a:xfrm>
            <a:off x="1116013" y="4652963"/>
            <a:ext cx="7272337" cy="1311275"/>
          </a:xfrm>
          <a:prstGeom prst="rect">
            <a:avLst/>
          </a:prstGeom>
          <a:noFill/>
          <a:ln w="9525" algn="ctr">
            <a:noFill/>
            <a:miter lim="800000"/>
            <a:headEnd/>
            <a:tailEnd/>
          </a:ln>
        </p:spPr>
        <p:txBody>
          <a:bodyPr>
            <a:spAutoFit/>
          </a:bodyPr>
          <a:lstStyle/>
          <a:p>
            <a:r>
              <a:rPr lang="es-ES" sz="2000" i="1">
                <a:latin typeface="Calibri" pitchFamily="34" charset="0"/>
              </a:rPr>
              <a:t>Una organización que mantenga su capacidad de rendir cuentas, de ser transparente en su gestión, de evaluar su quehacer, será una organización capaz de aprender tanto de sus aciertos como de sus errores</a:t>
            </a:r>
            <a:r>
              <a:rPr lang="es-ES" sz="2000">
                <a:latin typeface="Calibri" pitchFamily="34" charset="0"/>
              </a:rPr>
              <a:t>. </a:t>
            </a:r>
            <a:r>
              <a:rPr lang="es-ES" sz="2000" b="1">
                <a:latin typeface="Calibri" pitchFamily="34" charset="0"/>
              </a:rPr>
              <a:t>Subirats, 2005</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Diagram group"/>
          <p:cNvPicPr>
            <a:picLocks noChangeArrowheads="1"/>
          </p:cNvPicPr>
          <p:nvPr/>
        </p:nvPicPr>
        <p:blipFill>
          <a:blip r:embed="rId3" cstate="print"/>
          <a:srcRect/>
          <a:stretch>
            <a:fillRect/>
          </a:stretch>
        </p:blipFill>
        <p:spPr bwMode="auto">
          <a:xfrm>
            <a:off x="684213" y="3492500"/>
            <a:ext cx="9042400" cy="865188"/>
          </a:xfrm>
          <a:prstGeom prst="rect">
            <a:avLst/>
          </a:prstGeom>
          <a:noFill/>
          <a:ln w="9525">
            <a:noFill/>
            <a:miter lim="800000"/>
            <a:headEnd/>
            <a:tailEnd/>
          </a:ln>
        </p:spPr>
      </p:pic>
      <p:pic>
        <p:nvPicPr>
          <p:cNvPr id="21507" name="Diagram group"/>
          <p:cNvPicPr>
            <a:picLocks noChangeArrowheads="1"/>
          </p:cNvPicPr>
          <p:nvPr/>
        </p:nvPicPr>
        <p:blipFill>
          <a:blip r:embed="rId3" cstate="print"/>
          <a:srcRect/>
          <a:stretch>
            <a:fillRect/>
          </a:stretch>
        </p:blipFill>
        <p:spPr bwMode="auto">
          <a:xfrm>
            <a:off x="684213" y="2546350"/>
            <a:ext cx="9042400" cy="865188"/>
          </a:xfrm>
          <a:prstGeom prst="rect">
            <a:avLst/>
          </a:prstGeom>
          <a:noFill/>
          <a:ln w="9525">
            <a:noFill/>
            <a:miter lim="800000"/>
            <a:headEnd/>
            <a:tailEnd/>
          </a:ln>
        </p:spPr>
      </p:pic>
      <p:sp>
        <p:nvSpPr>
          <p:cNvPr id="21508" name="Text Box 39"/>
          <p:cNvSpPr txBox="1">
            <a:spLocks noChangeArrowheads="1"/>
          </p:cNvSpPr>
          <p:nvPr/>
        </p:nvSpPr>
        <p:spPr bwMode="auto">
          <a:xfrm>
            <a:off x="423863" y="393700"/>
            <a:ext cx="5545137"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UN LUGAR DESTACADO EN LA AGENDA POLÍTICA</a:t>
            </a:r>
          </a:p>
        </p:txBody>
      </p:sp>
      <p:sp>
        <p:nvSpPr>
          <p:cNvPr id="21509" name="AutoShape 43"/>
          <p:cNvSpPr>
            <a:spLocks noChangeArrowheads="1"/>
          </p:cNvSpPr>
          <p:nvPr/>
        </p:nvSpPr>
        <p:spPr bwMode="auto">
          <a:xfrm rot="5400000">
            <a:off x="-2386806" y="3671094"/>
            <a:ext cx="5903912" cy="812800"/>
          </a:xfrm>
          <a:prstGeom prst="curvedUpArrow">
            <a:avLst>
              <a:gd name="adj1" fmla="val 35982"/>
              <a:gd name="adj2" fmla="val 315633"/>
              <a:gd name="adj3" fmla="val 62843"/>
            </a:avLst>
          </a:prstGeom>
          <a:solidFill>
            <a:srgbClr val="CBBD83"/>
          </a:solidFill>
          <a:ln w="9525">
            <a:noFill/>
            <a:miter lim="800000"/>
            <a:headEnd/>
            <a:tailEnd/>
          </a:ln>
        </p:spPr>
        <p:txBody>
          <a:bodyPr wrap="none" anchor="ctr"/>
          <a:lstStyle/>
          <a:p>
            <a:endParaRPr lang="en-US"/>
          </a:p>
        </p:txBody>
      </p:sp>
      <p:sp>
        <p:nvSpPr>
          <p:cNvPr id="21510" name="24 CuadroTexto"/>
          <p:cNvSpPr txBox="1">
            <a:spLocks noChangeArrowheads="1"/>
          </p:cNvSpPr>
          <p:nvPr/>
        </p:nvSpPr>
        <p:spPr bwMode="auto">
          <a:xfrm>
            <a:off x="874713" y="2717800"/>
            <a:ext cx="8129587" cy="581025"/>
          </a:xfrm>
          <a:prstGeom prst="rect">
            <a:avLst/>
          </a:prstGeom>
          <a:noFill/>
          <a:ln w="9525">
            <a:noFill/>
            <a:miter lim="800000"/>
            <a:headEnd/>
            <a:tailEnd/>
          </a:ln>
        </p:spPr>
        <p:txBody>
          <a:bodyPr>
            <a:spAutoFit/>
          </a:bodyPr>
          <a:lstStyle/>
          <a:p>
            <a:r>
              <a:rPr lang="es-ES" sz="1600">
                <a:latin typeface="Calibri" pitchFamily="34" charset="0"/>
                <a:cs typeface="Arial" charset="0"/>
              </a:rPr>
              <a:t>El grado de aplicación y de éxito de las principales medidas del Programa Nacional de Reformas -PNR-</a:t>
            </a:r>
          </a:p>
        </p:txBody>
      </p:sp>
      <p:sp>
        <p:nvSpPr>
          <p:cNvPr id="21511" name="24 CuadroTexto"/>
          <p:cNvSpPr txBox="1">
            <a:spLocks noChangeArrowheads="1"/>
          </p:cNvSpPr>
          <p:nvPr/>
        </p:nvSpPr>
        <p:spPr bwMode="auto">
          <a:xfrm>
            <a:off x="866775" y="3624263"/>
            <a:ext cx="8280400" cy="581025"/>
          </a:xfrm>
          <a:prstGeom prst="rect">
            <a:avLst/>
          </a:prstGeom>
          <a:noFill/>
          <a:ln w="9525">
            <a:noFill/>
            <a:miter lim="800000"/>
            <a:headEnd/>
            <a:tailEnd/>
          </a:ln>
        </p:spPr>
        <p:txBody>
          <a:bodyPr>
            <a:spAutoFit/>
          </a:bodyPr>
          <a:lstStyle/>
          <a:p>
            <a:r>
              <a:rPr lang="es-ES" sz="1600">
                <a:latin typeface="Calibri" pitchFamily="34" charset="0"/>
                <a:cs typeface="Arial" charset="0"/>
              </a:rPr>
              <a:t>La Estrategia Española de Desarrollo Sostenible en colaboración con el observatorio de la Sostenibilidad de España (OSE)</a:t>
            </a:r>
          </a:p>
        </p:txBody>
      </p:sp>
      <p:pic>
        <p:nvPicPr>
          <p:cNvPr id="21512" name="Diagram group"/>
          <p:cNvPicPr>
            <a:picLocks noChangeArrowheads="1"/>
          </p:cNvPicPr>
          <p:nvPr/>
        </p:nvPicPr>
        <p:blipFill>
          <a:blip r:embed="rId3" cstate="print"/>
          <a:srcRect/>
          <a:stretch>
            <a:fillRect/>
          </a:stretch>
        </p:blipFill>
        <p:spPr bwMode="auto">
          <a:xfrm>
            <a:off x="684213" y="1636713"/>
            <a:ext cx="9042400" cy="865187"/>
          </a:xfrm>
          <a:prstGeom prst="rect">
            <a:avLst/>
          </a:prstGeom>
          <a:noFill/>
          <a:ln w="9525">
            <a:noFill/>
            <a:miter lim="800000"/>
            <a:headEnd/>
            <a:tailEnd/>
          </a:ln>
        </p:spPr>
      </p:pic>
      <p:sp>
        <p:nvSpPr>
          <p:cNvPr id="21513" name="24 CuadroTexto"/>
          <p:cNvSpPr txBox="1">
            <a:spLocks noChangeArrowheads="1"/>
          </p:cNvSpPr>
          <p:nvPr/>
        </p:nvSpPr>
        <p:spPr bwMode="auto">
          <a:xfrm>
            <a:off x="874713" y="1903413"/>
            <a:ext cx="7786687" cy="336550"/>
          </a:xfrm>
          <a:prstGeom prst="rect">
            <a:avLst/>
          </a:prstGeom>
          <a:noFill/>
          <a:ln w="9525">
            <a:noFill/>
            <a:miter lim="800000"/>
            <a:headEnd/>
            <a:tailEnd/>
          </a:ln>
        </p:spPr>
        <p:txBody>
          <a:bodyPr>
            <a:spAutoFit/>
          </a:bodyPr>
          <a:lstStyle/>
          <a:p>
            <a:r>
              <a:rPr lang="es-ES" sz="1600">
                <a:latin typeface="Calibri" pitchFamily="34" charset="0"/>
                <a:cs typeface="Arial" charset="0"/>
              </a:rPr>
              <a:t>Los programas y las políticas públicas que anualmente le encargue el Consejo de Ministros.</a:t>
            </a:r>
          </a:p>
        </p:txBody>
      </p:sp>
      <p:pic>
        <p:nvPicPr>
          <p:cNvPr id="21514" name="Diagram group"/>
          <p:cNvPicPr>
            <a:picLocks noChangeArrowheads="1"/>
          </p:cNvPicPr>
          <p:nvPr/>
        </p:nvPicPr>
        <p:blipFill>
          <a:blip r:embed="rId3" cstate="print"/>
          <a:srcRect/>
          <a:stretch>
            <a:fillRect/>
          </a:stretch>
        </p:blipFill>
        <p:spPr bwMode="auto">
          <a:xfrm>
            <a:off x="684213" y="4352925"/>
            <a:ext cx="9042400" cy="1223963"/>
          </a:xfrm>
          <a:prstGeom prst="rect">
            <a:avLst/>
          </a:prstGeom>
          <a:noFill/>
          <a:ln w="9525">
            <a:noFill/>
            <a:miter lim="800000"/>
            <a:headEnd/>
            <a:tailEnd/>
          </a:ln>
        </p:spPr>
      </p:pic>
      <p:sp>
        <p:nvSpPr>
          <p:cNvPr id="21515" name="24 CuadroTexto"/>
          <p:cNvSpPr txBox="1">
            <a:spLocks noChangeArrowheads="1"/>
          </p:cNvSpPr>
          <p:nvPr/>
        </p:nvSpPr>
        <p:spPr bwMode="auto">
          <a:xfrm>
            <a:off x="884238" y="4445000"/>
            <a:ext cx="8161337" cy="1044575"/>
          </a:xfrm>
          <a:prstGeom prst="rect">
            <a:avLst/>
          </a:prstGeom>
          <a:noFill/>
          <a:ln w="9525" algn="ctr">
            <a:noFill/>
            <a:miter lim="800000"/>
            <a:headEnd/>
            <a:tailEnd/>
          </a:ln>
        </p:spPr>
        <p:txBody>
          <a:bodyPr>
            <a:spAutoFit/>
          </a:bodyPr>
          <a:lstStyle/>
          <a:p>
            <a:pPr>
              <a:lnSpc>
                <a:spcPct val="130000"/>
              </a:lnSpc>
            </a:pPr>
            <a:r>
              <a:rPr lang="es-ES" sz="1600">
                <a:latin typeface="Calibri" pitchFamily="34" charset="0"/>
                <a:cs typeface="Arial" charset="0"/>
              </a:rPr>
              <a:t>Realizar un informe anual para el Congreso de los Diputados sobre la actividad desarrollada por las Agencias Estatales y sus compromisos para mejorar la calidad de los servicios prestados a los ciudadanos, y </a:t>
            </a:r>
          </a:p>
        </p:txBody>
      </p:sp>
      <p:pic>
        <p:nvPicPr>
          <p:cNvPr id="21516" name="Diagram group"/>
          <p:cNvPicPr>
            <a:picLocks noChangeArrowheads="1"/>
          </p:cNvPicPr>
          <p:nvPr/>
        </p:nvPicPr>
        <p:blipFill>
          <a:blip r:embed="rId3" cstate="print"/>
          <a:srcRect/>
          <a:stretch>
            <a:fillRect/>
          </a:stretch>
        </p:blipFill>
        <p:spPr bwMode="auto">
          <a:xfrm>
            <a:off x="684213" y="5634038"/>
            <a:ext cx="9042400" cy="865187"/>
          </a:xfrm>
          <a:prstGeom prst="rect">
            <a:avLst/>
          </a:prstGeom>
          <a:noFill/>
          <a:ln w="9525">
            <a:noFill/>
            <a:miter lim="800000"/>
            <a:headEnd/>
            <a:tailEnd/>
          </a:ln>
        </p:spPr>
      </p:pic>
      <p:sp>
        <p:nvSpPr>
          <p:cNvPr id="21517" name="24 CuadroTexto"/>
          <p:cNvSpPr txBox="1">
            <a:spLocks noChangeArrowheads="1"/>
          </p:cNvSpPr>
          <p:nvPr/>
        </p:nvSpPr>
        <p:spPr bwMode="auto">
          <a:xfrm>
            <a:off x="876300" y="5730875"/>
            <a:ext cx="8380413" cy="727075"/>
          </a:xfrm>
          <a:prstGeom prst="rect">
            <a:avLst/>
          </a:prstGeom>
          <a:noFill/>
          <a:ln w="9525">
            <a:noFill/>
            <a:miter lim="800000"/>
            <a:headEnd/>
            <a:tailEnd/>
          </a:ln>
        </p:spPr>
        <p:txBody>
          <a:bodyPr>
            <a:spAutoFit/>
          </a:bodyPr>
          <a:lstStyle/>
          <a:p>
            <a:pPr>
              <a:lnSpc>
                <a:spcPct val="130000"/>
              </a:lnSpc>
            </a:pPr>
            <a:r>
              <a:rPr lang="es-ES" sz="1600">
                <a:latin typeface="Calibri" pitchFamily="34" charset="0"/>
                <a:cs typeface="Arial" charset="0"/>
              </a:rPr>
              <a:t>Realizar un informe anual del Observatorio de la Calidad de los Servicios Públicos que incluya la percepción del ciudadano sobre la calidad de dichos servicios</a:t>
            </a:r>
          </a:p>
        </p:txBody>
      </p:sp>
      <p:sp>
        <p:nvSpPr>
          <p:cNvPr id="6156" name="Rectangle 12">
            <a:hlinkClick r:id="rId4" action="ppaction://hlinksldjump"/>
          </p:cNvPr>
          <p:cNvSpPr>
            <a:spLocks noChangeArrowheads="1"/>
          </p:cNvSpPr>
          <p:nvPr/>
        </p:nvSpPr>
        <p:spPr bwMode="auto">
          <a:xfrm>
            <a:off x="814388" y="966788"/>
            <a:ext cx="5616575" cy="504825"/>
          </a:xfrm>
          <a:prstGeom prst="roundRect">
            <a:avLst>
              <a:gd name="adj" fmla="val 16667"/>
            </a:avLst>
          </a:prstGeom>
          <a:gradFill rotWithShape="1">
            <a:gsLst>
              <a:gs pos="0">
                <a:srgbClr val="F2F2EA"/>
              </a:gs>
              <a:gs pos="100000">
                <a:srgbClr val="F1F4D0"/>
              </a:gs>
            </a:gsLst>
            <a:lin ang="5400000" scaled="1"/>
          </a:gradFill>
          <a:ln w="28575" cap="sq" algn="ctr">
            <a:noFill/>
            <a:round/>
            <a:headEnd/>
            <a:tailEnd/>
          </a:ln>
          <a:effectLst>
            <a:outerShdw dist="183162" dir="7421404" algn="ctr" rotWithShape="0">
              <a:schemeClr val="bg2">
                <a:alpha val="50000"/>
              </a:schemeClr>
            </a:outerShdw>
          </a:effectLst>
        </p:spPr>
        <p:txBody>
          <a:bodyPr anchor="ctr"/>
          <a:lstStyle/>
          <a:p>
            <a:pPr algn="ctr">
              <a:defRPr/>
            </a:pPr>
            <a:endParaRPr lang="es-ES" sz="2000" b="1">
              <a:solidFill>
                <a:schemeClr val="tx2"/>
              </a:solidFill>
              <a:latin typeface="Garamond" pitchFamily="18" charset="0"/>
              <a:cs typeface="Arial" charset="0"/>
            </a:endParaRPr>
          </a:p>
        </p:txBody>
      </p:sp>
      <p:sp>
        <p:nvSpPr>
          <p:cNvPr id="21519" name="Rectangle 6"/>
          <p:cNvSpPr>
            <a:spLocks noChangeArrowheads="1"/>
          </p:cNvSpPr>
          <p:nvPr/>
        </p:nvSpPr>
        <p:spPr bwMode="auto">
          <a:xfrm>
            <a:off x="865188" y="1103313"/>
            <a:ext cx="5549900" cy="366712"/>
          </a:xfrm>
          <a:prstGeom prst="rect">
            <a:avLst/>
          </a:prstGeom>
          <a:noFill/>
          <a:ln w="9525" algn="ctr">
            <a:noFill/>
            <a:miter lim="800000"/>
            <a:headEnd/>
            <a:tailEnd/>
          </a:ln>
        </p:spPr>
        <p:txBody>
          <a:bodyPr>
            <a:spAutoFit/>
          </a:bodyPr>
          <a:lstStyle/>
          <a:p>
            <a:pPr algn="just"/>
            <a:r>
              <a:rPr lang="es-ES" sz="1800" b="1" i="1">
                <a:solidFill>
                  <a:srgbClr val="666633"/>
                </a:solidFill>
                <a:latin typeface="Calibri" pitchFamily="34" charset="0"/>
                <a:cs typeface="Arial" charset="0"/>
              </a:rPr>
              <a:t>MANDATOS PARLAMENTARIOS Y GUBERNAMENTALES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15"/>
          <p:cNvSpPr>
            <a:spLocks noChangeArrowheads="1"/>
          </p:cNvSpPr>
          <p:nvPr/>
        </p:nvSpPr>
        <p:spPr bwMode="auto">
          <a:xfrm>
            <a:off x="7885113" y="2038350"/>
            <a:ext cx="576262" cy="376238"/>
          </a:xfrm>
          <a:prstGeom prst="chevron">
            <a:avLst>
              <a:gd name="adj" fmla="val 55274"/>
            </a:avLst>
          </a:prstGeom>
          <a:solidFill>
            <a:schemeClr val="bg1"/>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22531" name="Text Box 5"/>
          <p:cNvSpPr txBox="1">
            <a:spLocks noChangeArrowheads="1"/>
          </p:cNvSpPr>
          <p:nvPr/>
        </p:nvSpPr>
        <p:spPr bwMode="auto">
          <a:xfrm>
            <a:off x="434975" y="390525"/>
            <a:ext cx="5545138"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LA EVALUACIÓN AÑADE VALOR PARA</a:t>
            </a:r>
          </a:p>
        </p:txBody>
      </p:sp>
      <p:sp>
        <p:nvSpPr>
          <p:cNvPr id="1031175" name="AutoShape 7"/>
          <p:cNvSpPr>
            <a:spLocks noChangeArrowheads="1"/>
          </p:cNvSpPr>
          <p:nvPr/>
        </p:nvSpPr>
        <p:spPr bwMode="auto">
          <a:xfrm>
            <a:off x="7883525" y="2041525"/>
            <a:ext cx="576263" cy="376238"/>
          </a:xfrm>
          <a:prstGeom prst="chevron">
            <a:avLst>
              <a:gd name="adj" fmla="val 55274"/>
            </a:avLst>
          </a:prstGeom>
          <a:solidFill>
            <a:schemeClr val="folHlink"/>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22533" name="AutoShape 8"/>
          <p:cNvSpPr>
            <a:spLocks noChangeArrowheads="1"/>
          </p:cNvSpPr>
          <p:nvPr/>
        </p:nvSpPr>
        <p:spPr bwMode="auto">
          <a:xfrm>
            <a:off x="539750" y="2044700"/>
            <a:ext cx="7345363" cy="376238"/>
          </a:xfrm>
          <a:prstGeom prst="homePlate">
            <a:avLst>
              <a:gd name="adj" fmla="val 54050"/>
            </a:avLst>
          </a:prstGeom>
          <a:solidFill>
            <a:schemeClr val="bg1">
              <a:alpha val="81960"/>
            </a:schemeClr>
          </a:solidFill>
          <a:ln w="9525" algn="ctr">
            <a:solidFill>
              <a:srgbClr val="FFFFFF"/>
            </a:solidFill>
            <a:miter lim="800000"/>
            <a:headEnd/>
            <a:tailEnd/>
          </a:ln>
        </p:spPr>
        <p:txBody>
          <a:bodyPr anchor="ctr">
            <a:spAutoFit/>
          </a:bodyPr>
          <a:lstStyle/>
          <a:p>
            <a:r>
              <a:rPr lang="es-ES" sz="1800" b="1">
                <a:latin typeface="Calibri" pitchFamily="34" charset="0"/>
              </a:rPr>
              <a:t>La toma de decisión en los escenarios a medio plazo</a:t>
            </a:r>
          </a:p>
        </p:txBody>
      </p:sp>
      <p:sp>
        <p:nvSpPr>
          <p:cNvPr id="22534" name="AutoShape 9"/>
          <p:cNvSpPr>
            <a:spLocks noChangeArrowheads="1"/>
          </p:cNvSpPr>
          <p:nvPr/>
        </p:nvSpPr>
        <p:spPr bwMode="auto">
          <a:xfrm>
            <a:off x="7883525" y="2978150"/>
            <a:ext cx="576263" cy="376238"/>
          </a:xfrm>
          <a:prstGeom prst="chevron">
            <a:avLst>
              <a:gd name="adj" fmla="val 55274"/>
            </a:avLst>
          </a:prstGeom>
          <a:solidFill>
            <a:schemeClr val="bg1"/>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22535" name="AutoShape 10"/>
          <p:cNvSpPr>
            <a:spLocks noChangeArrowheads="1"/>
          </p:cNvSpPr>
          <p:nvPr/>
        </p:nvSpPr>
        <p:spPr bwMode="auto">
          <a:xfrm>
            <a:off x="539750" y="2981325"/>
            <a:ext cx="7345363" cy="376238"/>
          </a:xfrm>
          <a:prstGeom prst="homePlate">
            <a:avLst>
              <a:gd name="adj" fmla="val 54050"/>
            </a:avLst>
          </a:prstGeom>
          <a:solidFill>
            <a:schemeClr val="bg1">
              <a:alpha val="81960"/>
            </a:schemeClr>
          </a:solidFill>
          <a:ln w="9525" algn="ctr">
            <a:solidFill>
              <a:srgbClr val="FFFFFF"/>
            </a:solidFill>
            <a:miter lim="800000"/>
            <a:headEnd/>
            <a:tailEnd/>
          </a:ln>
        </p:spPr>
        <p:txBody>
          <a:bodyPr anchor="ctr">
            <a:spAutoFit/>
          </a:bodyPr>
          <a:lstStyle/>
          <a:p>
            <a:r>
              <a:rPr lang="es-ES" sz="1800" b="1">
                <a:latin typeface="Calibri" pitchFamily="34" charset="0"/>
              </a:rPr>
              <a:t>Mejorar la transparencia y la calidad democrática</a:t>
            </a:r>
          </a:p>
        </p:txBody>
      </p:sp>
      <p:sp>
        <p:nvSpPr>
          <p:cNvPr id="22536" name="AutoShape 11"/>
          <p:cNvSpPr>
            <a:spLocks noChangeArrowheads="1"/>
          </p:cNvSpPr>
          <p:nvPr/>
        </p:nvSpPr>
        <p:spPr bwMode="auto">
          <a:xfrm>
            <a:off x="7883525" y="3914775"/>
            <a:ext cx="576263" cy="376238"/>
          </a:xfrm>
          <a:prstGeom prst="chevron">
            <a:avLst>
              <a:gd name="adj" fmla="val 55274"/>
            </a:avLst>
          </a:prstGeom>
          <a:solidFill>
            <a:schemeClr val="bg1"/>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22537" name="AutoShape 12"/>
          <p:cNvSpPr>
            <a:spLocks noChangeArrowheads="1"/>
          </p:cNvSpPr>
          <p:nvPr/>
        </p:nvSpPr>
        <p:spPr bwMode="auto">
          <a:xfrm>
            <a:off x="539750" y="3917950"/>
            <a:ext cx="7345363" cy="376238"/>
          </a:xfrm>
          <a:prstGeom prst="homePlate">
            <a:avLst>
              <a:gd name="adj" fmla="val 54050"/>
            </a:avLst>
          </a:prstGeom>
          <a:solidFill>
            <a:schemeClr val="bg1">
              <a:alpha val="81960"/>
            </a:schemeClr>
          </a:solidFill>
          <a:ln w="9525" algn="ctr">
            <a:solidFill>
              <a:srgbClr val="FFFFFF"/>
            </a:solidFill>
            <a:miter lim="800000"/>
            <a:headEnd/>
            <a:tailEnd/>
          </a:ln>
        </p:spPr>
        <p:txBody>
          <a:bodyPr anchor="ctr">
            <a:spAutoFit/>
          </a:bodyPr>
          <a:lstStyle/>
          <a:p>
            <a:r>
              <a:rPr lang="es-ES" sz="1800" b="1">
                <a:latin typeface="Calibri" pitchFamily="34" charset="0"/>
              </a:rPr>
              <a:t>Articular la cooperación entre los diferentes niveles de gobierno</a:t>
            </a:r>
          </a:p>
        </p:txBody>
      </p:sp>
      <p:sp>
        <p:nvSpPr>
          <p:cNvPr id="22538" name="AutoShape 13"/>
          <p:cNvSpPr>
            <a:spLocks noChangeArrowheads="1"/>
          </p:cNvSpPr>
          <p:nvPr/>
        </p:nvSpPr>
        <p:spPr bwMode="auto">
          <a:xfrm>
            <a:off x="7883525" y="4849813"/>
            <a:ext cx="576263" cy="376237"/>
          </a:xfrm>
          <a:prstGeom prst="chevron">
            <a:avLst>
              <a:gd name="adj" fmla="val 55274"/>
            </a:avLst>
          </a:prstGeom>
          <a:solidFill>
            <a:schemeClr val="bg1"/>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22539" name="AutoShape 14"/>
          <p:cNvSpPr>
            <a:spLocks noChangeArrowheads="1"/>
          </p:cNvSpPr>
          <p:nvPr/>
        </p:nvSpPr>
        <p:spPr bwMode="auto">
          <a:xfrm>
            <a:off x="539750" y="4852988"/>
            <a:ext cx="7345363" cy="376237"/>
          </a:xfrm>
          <a:prstGeom prst="homePlate">
            <a:avLst>
              <a:gd name="adj" fmla="val 54050"/>
            </a:avLst>
          </a:prstGeom>
          <a:solidFill>
            <a:schemeClr val="bg1">
              <a:alpha val="81960"/>
            </a:schemeClr>
          </a:solidFill>
          <a:ln w="9525" algn="ctr">
            <a:solidFill>
              <a:srgbClr val="FFFFFF"/>
            </a:solidFill>
            <a:miter lim="800000"/>
            <a:headEnd/>
            <a:tailEnd/>
          </a:ln>
        </p:spPr>
        <p:txBody>
          <a:bodyPr anchor="ctr">
            <a:spAutoFit/>
          </a:bodyPr>
          <a:lstStyle/>
          <a:p>
            <a:r>
              <a:rPr lang="es-ES" sz="1800" b="1">
                <a:latin typeface="Calibri" pitchFamily="34" charset="0"/>
              </a:rPr>
              <a:t>Impulsar la productividad y actuar sobre la calidad del gasto</a:t>
            </a:r>
          </a:p>
        </p:txBody>
      </p:sp>
      <p:sp>
        <p:nvSpPr>
          <p:cNvPr id="1031184" name="AutoShape 16"/>
          <p:cNvSpPr>
            <a:spLocks noChangeArrowheads="1"/>
          </p:cNvSpPr>
          <p:nvPr/>
        </p:nvSpPr>
        <p:spPr bwMode="auto">
          <a:xfrm>
            <a:off x="539750" y="2047875"/>
            <a:ext cx="7345363" cy="376238"/>
          </a:xfrm>
          <a:prstGeom prst="homePlate">
            <a:avLst>
              <a:gd name="adj" fmla="val 54050"/>
            </a:avLst>
          </a:prstGeom>
          <a:solidFill>
            <a:schemeClr val="folHlink"/>
          </a:solidFill>
          <a:ln w="9525" algn="ctr">
            <a:solidFill>
              <a:srgbClr val="FFFFFF"/>
            </a:solidFill>
            <a:miter lim="800000"/>
            <a:headEnd/>
            <a:tailEnd/>
          </a:ln>
        </p:spPr>
        <p:txBody>
          <a:bodyPr anchor="ctr">
            <a:spAutoFit/>
          </a:bodyPr>
          <a:lstStyle/>
          <a:p>
            <a:r>
              <a:rPr lang="es-ES" sz="1800" b="1">
                <a:solidFill>
                  <a:schemeClr val="bg1"/>
                </a:solidFill>
                <a:latin typeface="Calibri" pitchFamily="34" charset="0"/>
              </a:rPr>
              <a:t>La toma de decisión en los escenarios a medio plazo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3118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10311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1175" grpId="0" animBg="1"/>
      <p:bldP spid="103118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14 Rectángulo redondeado"/>
          <p:cNvSpPr/>
          <p:nvPr/>
        </p:nvSpPr>
        <p:spPr>
          <a:xfrm>
            <a:off x="755650" y="1412875"/>
            <a:ext cx="7632700" cy="422275"/>
          </a:xfrm>
          <a:prstGeom prst="roundRect">
            <a:avLst>
              <a:gd name="adj" fmla="val 10000"/>
            </a:avLst>
          </a:prstGeom>
        </p:spPr>
        <p:style>
          <a:lnRef idx="1">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sp>
      <p:sp>
        <p:nvSpPr>
          <p:cNvPr id="11" name="10 Rectángulo redondeado"/>
          <p:cNvSpPr>
            <a:spLocks noChangeArrowheads="1"/>
          </p:cNvSpPr>
          <p:nvPr/>
        </p:nvSpPr>
        <p:spPr bwMode="auto">
          <a:xfrm>
            <a:off x="784225" y="1844675"/>
            <a:ext cx="7604125" cy="4197350"/>
          </a:xfrm>
          <a:prstGeom prst="roundRect">
            <a:avLst>
              <a:gd name="adj" fmla="val 10000"/>
            </a:avLst>
          </a:prstGeom>
          <a:solidFill>
            <a:schemeClr val="bg1"/>
          </a:solidFill>
          <a:ln w="9525" algn="ctr">
            <a:solidFill>
              <a:srgbClr val="FFFFFF"/>
            </a:solidFill>
            <a:round/>
            <a:headEnd/>
            <a:tailEnd/>
          </a:ln>
          <a:effectLst>
            <a:outerShdw dist="25400" dir="5400000" rotWithShape="0">
              <a:srgbClr val="000000">
                <a:alpha val="39999"/>
              </a:srgbClr>
            </a:outerShdw>
          </a:effectLst>
        </p:spPr>
        <p:txBody>
          <a:bodyPr/>
          <a:lstStyle/>
          <a:p>
            <a:pPr>
              <a:defRPr/>
            </a:pPr>
            <a:endParaRPr lang="es-ES"/>
          </a:p>
        </p:txBody>
      </p:sp>
      <p:sp>
        <p:nvSpPr>
          <p:cNvPr id="23556" name="Rectangle 2"/>
          <p:cNvSpPr>
            <a:spLocks noGrp="1" noChangeArrowheads="1"/>
          </p:cNvSpPr>
          <p:nvPr>
            <p:ph type="title"/>
          </p:nvPr>
        </p:nvSpPr>
        <p:spPr bwMode="auto">
          <a:xfrm>
            <a:off x="431800" y="393700"/>
            <a:ext cx="8243888" cy="620713"/>
          </a:xfrm>
          <a:noFill/>
          <a:ln>
            <a:miter lim="800000"/>
            <a:headEnd/>
            <a:tailEnd/>
          </a:ln>
        </p:spPr>
        <p:txBody>
          <a:bodyPr vert="horz" wrap="square" lIns="91440" tIns="45720" rIns="91440" bIns="45720" numCol="1" anchor="t" anchorCtr="0" compatLnSpc="1">
            <a:prstTxWarp prst="textNoShape">
              <a:avLst/>
            </a:prstTxWarp>
          </a:bodyPr>
          <a:lstStyle/>
          <a:p>
            <a:pPr algn="l" eaLnBrk="1" hangingPunct="1"/>
            <a:r>
              <a:rPr lang="es-ES" sz="1500" smtClean="0">
                <a:solidFill>
                  <a:srgbClr val="777777"/>
                </a:solidFill>
                <a:latin typeface="Calibri" pitchFamily="34" charset="0"/>
                <a:cs typeface="Arial" charset="0"/>
              </a:rPr>
              <a:t>ROLES COMPLEMENTARIOS DEL SEGUIMIENTO Y LA EVALUACIÓN BASADOS EN RESULTADOS</a:t>
            </a:r>
            <a:r>
              <a:rPr lang="es-ES" sz="1300" smtClean="0">
                <a:latin typeface="Arial" charset="0"/>
              </a:rPr>
              <a:t> </a:t>
            </a:r>
          </a:p>
        </p:txBody>
      </p:sp>
      <p:graphicFrame>
        <p:nvGraphicFramePr>
          <p:cNvPr id="23572" name="Group 20"/>
          <p:cNvGraphicFramePr>
            <a:graphicFrameLocks noGrp="1"/>
          </p:cNvGraphicFramePr>
          <p:nvPr>
            <p:ph idx="1"/>
          </p:nvPr>
        </p:nvGraphicFramePr>
        <p:xfrm>
          <a:off x="755650" y="1412875"/>
          <a:ext cx="7632700" cy="4656138"/>
        </p:xfrm>
        <a:graphic>
          <a:graphicData uri="http://schemas.openxmlformats.org/drawingml/2006/table">
            <a:tbl>
              <a:tblPr/>
              <a:tblGrid>
                <a:gridCol w="4100513"/>
                <a:gridCol w="3532187"/>
              </a:tblGrid>
              <a:tr h="3952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800" b="1" i="0" u="none" strike="noStrike" cap="none" normalizeH="0" baseline="0" smtClean="0">
                          <a:ln>
                            <a:noFill/>
                          </a:ln>
                          <a:solidFill>
                            <a:schemeClr val="tx1"/>
                          </a:solidFill>
                          <a:effectLst/>
                          <a:latin typeface="Calibri" pitchFamily="34" charset="0"/>
                        </a:rPr>
                        <a:t>SEGUIMIENTO </a:t>
                      </a:r>
                    </a:p>
                  </a:txBody>
                  <a:tcPr horzOverflow="overflow">
                    <a:lnL w="12700" cap="flat" cmpd="sng" algn="ctr">
                      <a:solidFill>
                        <a:srgbClr val="777777"/>
                      </a:solidFill>
                      <a:prstDash val="solid"/>
                      <a:miter lim="800000"/>
                      <a:headEnd type="none" w="med" len="med"/>
                      <a:tailEnd type="none" w="med" len="med"/>
                    </a:lnL>
                    <a:lnR w="12700" cap="flat" cmpd="sng" algn="ctr">
                      <a:solidFill>
                        <a:srgbClr val="777777"/>
                      </a:solidFill>
                      <a:prstDash val="solid"/>
                      <a:miter lim="800000"/>
                      <a:headEnd type="none" w="med" len="med"/>
                      <a:tailEnd type="none" w="med" len="med"/>
                    </a:lnR>
                    <a:lnT w="12700" cap="flat" cmpd="sng" algn="ctr">
                      <a:solidFill>
                        <a:srgbClr val="777777"/>
                      </a:solidFill>
                      <a:prstDash val="solid"/>
                      <a:miter lim="800000"/>
                      <a:headEnd type="none" w="med" len="med"/>
                      <a:tailEnd type="none" w="med" len="med"/>
                    </a:lnT>
                    <a:lnB w="12700" cap="flat" cmpd="sng" algn="ctr">
                      <a:solidFill>
                        <a:srgbClr val="777777"/>
                      </a:solidFill>
                      <a:prstDash val="solid"/>
                      <a:miter lim="800000"/>
                      <a:headEnd type="none" w="med" len="med"/>
                      <a:tailEnd type="none" w="med" len="med"/>
                    </a:lnB>
                    <a:lnTlToBr>
                      <a:noFill/>
                    </a:lnTlToBr>
                    <a:lnBlToTr>
                      <a:noFill/>
                    </a:lnBlToTr>
                    <a:solidFill>
                      <a:srgbClr val="F3B70D"/>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s-ES" sz="1800" b="1" i="0" u="none" strike="noStrike" cap="none" normalizeH="0" baseline="0" smtClean="0">
                          <a:ln>
                            <a:noFill/>
                          </a:ln>
                          <a:solidFill>
                            <a:schemeClr val="tx1"/>
                          </a:solidFill>
                          <a:effectLst/>
                          <a:latin typeface="Calibri" pitchFamily="34" charset="0"/>
                        </a:rPr>
                        <a:t>EVALUACIÓN </a:t>
                      </a:r>
                    </a:p>
                  </a:txBody>
                  <a:tcPr horzOverflow="overflow">
                    <a:lnL w="12700" cap="flat" cmpd="sng" algn="ctr">
                      <a:solidFill>
                        <a:srgbClr val="777777"/>
                      </a:solidFill>
                      <a:prstDash val="solid"/>
                      <a:miter lim="800000"/>
                      <a:headEnd type="none" w="med" len="med"/>
                      <a:tailEnd type="none" w="med" len="med"/>
                    </a:lnL>
                    <a:lnR w="12700" cap="flat" cmpd="sng" algn="ctr">
                      <a:solidFill>
                        <a:srgbClr val="777777"/>
                      </a:solidFill>
                      <a:prstDash val="solid"/>
                      <a:miter lim="800000"/>
                      <a:headEnd type="none" w="med" len="med"/>
                      <a:tailEnd type="none" w="med" len="med"/>
                    </a:lnR>
                    <a:lnT w="12700" cap="flat" cmpd="sng" algn="ctr">
                      <a:solidFill>
                        <a:srgbClr val="777777"/>
                      </a:solidFill>
                      <a:prstDash val="solid"/>
                      <a:miter lim="800000"/>
                      <a:headEnd type="none" w="med" len="med"/>
                      <a:tailEnd type="none" w="med" len="med"/>
                    </a:lnT>
                    <a:lnB w="12700" cap="flat" cmpd="sng" algn="ctr">
                      <a:solidFill>
                        <a:srgbClr val="777777"/>
                      </a:solidFill>
                      <a:prstDash val="solid"/>
                      <a:miter lim="800000"/>
                      <a:headEnd type="none" w="med" len="med"/>
                      <a:tailEnd type="none" w="med" len="med"/>
                    </a:lnB>
                    <a:lnTlToBr>
                      <a:noFill/>
                    </a:lnTlToBr>
                    <a:lnBlToTr>
                      <a:noFill/>
                    </a:lnBlToTr>
                    <a:noFill/>
                  </a:tcPr>
                </a:tc>
              </a:tr>
              <a:tr h="3709988">
                <a:tc>
                  <a:txBody>
                    <a:bodyPr/>
                    <a:lstStyle/>
                    <a:p>
                      <a:pPr marL="355600" marR="0" lvl="0" indent="-355600" algn="l" defTabSz="914400" rtl="0" eaLnBrk="1" fontAlgn="base" latinLnBrk="0" hangingPunct="1">
                        <a:lnSpc>
                          <a:spcPct val="110000"/>
                        </a:lnSpc>
                        <a:spcBef>
                          <a:spcPct val="40000"/>
                        </a:spcBef>
                        <a:spcAft>
                          <a:spcPct val="0"/>
                        </a:spcAft>
                        <a:buClr>
                          <a:srgbClr val="006600"/>
                        </a:buClr>
                        <a:buSzPct val="140000"/>
                        <a:buFont typeface="Wingdings" pitchFamily="2" charset="2"/>
                        <a:buBlip>
                          <a:blip r:embed="rId2"/>
                        </a:buBlip>
                        <a:tabLst/>
                      </a:pPr>
                      <a:endParaRPr kumimoji="0" lang="es-ES" sz="1600" b="0" i="0" u="none" strike="noStrike" cap="none" normalizeH="0" baseline="0" smtClean="0">
                        <a:ln>
                          <a:noFill/>
                        </a:ln>
                        <a:solidFill>
                          <a:schemeClr val="tx1"/>
                        </a:solidFill>
                        <a:effectLst/>
                        <a:latin typeface="Calibri" pitchFamily="34" charset="0"/>
                      </a:endParaRPr>
                    </a:p>
                    <a:p>
                      <a:pPr marL="355600" marR="0" lvl="0" indent="-355600" algn="l" defTabSz="914400" rtl="0" eaLnBrk="1" fontAlgn="base" latinLnBrk="0" hangingPunct="1">
                        <a:lnSpc>
                          <a:spcPct val="110000"/>
                        </a:lnSpc>
                        <a:spcBef>
                          <a:spcPct val="40000"/>
                        </a:spcBef>
                        <a:spcAft>
                          <a:spcPct val="0"/>
                        </a:spcAft>
                        <a:buClr>
                          <a:srgbClr val="006600"/>
                        </a:buClr>
                        <a:buSzPct val="140000"/>
                        <a:buFont typeface="Wingdings" pitchFamily="2" charset="2"/>
                        <a:buBlip>
                          <a:blip r:embed="rId2"/>
                        </a:buBlip>
                        <a:tabLst/>
                      </a:pPr>
                      <a:r>
                        <a:rPr kumimoji="0" lang="es-ES" sz="1600" b="0" i="0" u="none" strike="noStrike" cap="none" normalizeH="0" baseline="0" smtClean="0">
                          <a:ln>
                            <a:noFill/>
                          </a:ln>
                          <a:solidFill>
                            <a:schemeClr val="tx1"/>
                          </a:solidFill>
                          <a:effectLst/>
                          <a:latin typeface="Calibri" pitchFamily="34" charset="0"/>
                        </a:rPr>
                        <a:t>Clarifica los objetivos de los programas</a:t>
                      </a:r>
                    </a:p>
                    <a:p>
                      <a:pPr marL="355600" marR="0" lvl="0" indent="-355600" algn="l" defTabSz="914400" rtl="0" eaLnBrk="1" fontAlgn="base" latinLnBrk="0" hangingPunct="1">
                        <a:lnSpc>
                          <a:spcPct val="110000"/>
                        </a:lnSpc>
                        <a:spcBef>
                          <a:spcPct val="40000"/>
                        </a:spcBef>
                        <a:spcAft>
                          <a:spcPct val="0"/>
                        </a:spcAft>
                        <a:buClr>
                          <a:srgbClr val="006600"/>
                        </a:buClr>
                        <a:buSzPct val="140000"/>
                        <a:buFont typeface="Wingdings" pitchFamily="2" charset="2"/>
                        <a:buBlip>
                          <a:blip r:embed="rId2"/>
                        </a:buBlip>
                        <a:tabLst/>
                      </a:pPr>
                      <a:r>
                        <a:rPr kumimoji="0" lang="es-ES" sz="1600" b="0" i="0" u="none" strike="noStrike" cap="none" normalizeH="0" baseline="0" smtClean="0">
                          <a:ln>
                            <a:noFill/>
                          </a:ln>
                          <a:solidFill>
                            <a:schemeClr val="tx1"/>
                          </a:solidFill>
                          <a:effectLst/>
                          <a:latin typeface="Calibri" pitchFamily="34" charset="0"/>
                        </a:rPr>
                        <a:t>Enlaza actividades y sus recursos a objetivos </a:t>
                      </a:r>
                    </a:p>
                    <a:p>
                      <a:pPr marL="355600" marR="0" lvl="0" indent="-355600" algn="l" defTabSz="914400" rtl="0" eaLnBrk="1" fontAlgn="base" latinLnBrk="0" hangingPunct="1">
                        <a:lnSpc>
                          <a:spcPct val="110000"/>
                        </a:lnSpc>
                        <a:spcBef>
                          <a:spcPct val="40000"/>
                        </a:spcBef>
                        <a:spcAft>
                          <a:spcPct val="0"/>
                        </a:spcAft>
                        <a:buClr>
                          <a:srgbClr val="006600"/>
                        </a:buClr>
                        <a:buSzPct val="140000"/>
                        <a:buFont typeface="Wingdings" pitchFamily="2" charset="2"/>
                        <a:buBlip>
                          <a:blip r:embed="rId2"/>
                        </a:buBlip>
                        <a:tabLst/>
                      </a:pPr>
                      <a:r>
                        <a:rPr kumimoji="0" lang="es-ES" sz="1600" b="0" i="0" u="none" strike="noStrike" cap="none" normalizeH="0" baseline="0" smtClean="0">
                          <a:ln>
                            <a:noFill/>
                          </a:ln>
                          <a:solidFill>
                            <a:schemeClr val="tx1"/>
                          </a:solidFill>
                          <a:effectLst/>
                          <a:latin typeface="Calibri" pitchFamily="34" charset="0"/>
                        </a:rPr>
                        <a:t>Traduce objetivos a indicadores de rendimiento y fija metas</a:t>
                      </a:r>
                    </a:p>
                    <a:p>
                      <a:pPr marL="355600" marR="0" lvl="0" indent="-355600" algn="l" defTabSz="914400" rtl="0" eaLnBrk="1" fontAlgn="base" latinLnBrk="0" hangingPunct="1">
                        <a:lnSpc>
                          <a:spcPct val="110000"/>
                        </a:lnSpc>
                        <a:spcBef>
                          <a:spcPct val="40000"/>
                        </a:spcBef>
                        <a:spcAft>
                          <a:spcPct val="0"/>
                        </a:spcAft>
                        <a:buClr>
                          <a:srgbClr val="006600"/>
                        </a:buClr>
                        <a:buSzPct val="140000"/>
                        <a:buFont typeface="Wingdings" pitchFamily="2" charset="2"/>
                        <a:buBlip>
                          <a:blip r:embed="rId2"/>
                        </a:buBlip>
                        <a:tabLst/>
                      </a:pPr>
                      <a:r>
                        <a:rPr kumimoji="0" lang="es-ES" sz="1600" b="0" i="0" u="none" strike="noStrike" cap="none" normalizeH="0" baseline="0" smtClean="0">
                          <a:ln>
                            <a:noFill/>
                          </a:ln>
                          <a:solidFill>
                            <a:schemeClr val="tx1"/>
                          </a:solidFill>
                          <a:effectLst/>
                          <a:latin typeface="Calibri" pitchFamily="34" charset="0"/>
                        </a:rPr>
                        <a:t>Rutinariamente recolecta datos acerca de estos indicadores, compara los resultados reales con las metas</a:t>
                      </a:r>
                    </a:p>
                    <a:p>
                      <a:pPr marL="355600" marR="0" lvl="0" indent="-355600" algn="l" defTabSz="914400" rtl="0" eaLnBrk="1" fontAlgn="base" latinLnBrk="0" hangingPunct="1">
                        <a:lnSpc>
                          <a:spcPct val="110000"/>
                        </a:lnSpc>
                        <a:spcBef>
                          <a:spcPct val="40000"/>
                        </a:spcBef>
                        <a:spcAft>
                          <a:spcPct val="0"/>
                        </a:spcAft>
                        <a:buClr>
                          <a:srgbClr val="006600"/>
                        </a:buClr>
                        <a:buSzPct val="140000"/>
                        <a:buFont typeface="Wingdings" pitchFamily="2" charset="2"/>
                        <a:buBlip>
                          <a:blip r:embed="rId2"/>
                        </a:buBlip>
                        <a:tabLst/>
                      </a:pPr>
                      <a:r>
                        <a:rPr kumimoji="0" lang="es-ES" sz="1600" b="0" i="0" u="none" strike="noStrike" cap="none" normalizeH="0" baseline="0" smtClean="0">
                          <a:ln>
                            <a:noFill/>
                          </a:ln>
                          <a:solidFill>
                            <a:schemeClr val="tx1"/>
                          </a:solidFill>
                          <a:effectLst/>
                          <a:latin typeface="Calibri" pitchFamily="34" charset="0"/>
                        </a:rPr>
                        <a:t>Reporta a los gerentes los progresos y los alerta de los problemas</a:t>
                      </a:r>
                      <a:r>
                        <a:rPr kumimoji="0" lang="es-ES" sz="1700" b="0" i="0" u="none" strike="noStrike" cap="none" normalizeH="0" baseline="0" smtClean="0">
                          <a:ln>
                            <a:noFill/>
                          </a:ln>
                          <a:solidFill>
                            <a:schemeClr val="tx1"/>
                          </a:solidFill>
                          <a:effectLst/>
                          <a:latin typeface="Calibri" pitchFamily="34" charset="0"/>
                        </a:rPr>
                        <a:t> </a:t>
                      </a:r>
                    </a:p>
                  </a:txBody>
                  <a:tcPr horzOverflow="overflow">
                    <a:lnL w="12700" cap="flat" cmpd="sng" algn="ctr">
                      <a:solidFill>
                        <a:srgbClr val="777777"/>
                      </a:solidFill>
                      <a:prstDash val="solid"/>
                      <a:miter lim="800000"/>
                      <a:headEnd type="none" w="med" len="med"/>
                      <a:tailEnd type="none" w="med" len="med"/>
                    </a:lnL>
                    <a:lnR w="12700" cap="flat" cmpd="sng" algn="ctr">
                      <a:solidFill>
                        <a:srgbClr val="777777"/>
                      </a:solidFill>
                      <a:prstDash val="solid"/>
                      <a:miter lim="800000"/>
                      <a:headEnd type="none" w="med" len="med"/>
                      <a:tailEnd type="none" w="med" len="med"/>
                    </a:lnR>
                    <a:lnT w="12700" cap="flat" cmpd="sng" algn="ctr">
                      <a:solidFill>
                        <a:srgbClr val="777777"/>
                      </a:solidFill>
                      <a:prstDash val="solid"/>
                      <a:miter lim="800000"/>
                      <a:headEnd type="none" w="med" len="med"/>
                      <a:tailEnd type="none" w="med" len="med"/>
                    </a:lnT>
                    <a:lnB w="12700" cap="flat" cmpd="sng" algn="ctr">
                      <a:solidFill>
                        <a:srgbClr val="777777"/>
                      </a:solidFill>
                      <a:prstDash val="solid"/>
                      <a:miter lim="800000"/>
                      <a:headEnd type="none" w="med" len="med"/>
                      <a:tailEnd type="none" w="med" len="med"/>
                    </a:lnB>
                    <a:lnTlToBr>
                      <a:noFill/>
                    </a:lnTlToBr>
                    <a:lnBlToTr>
                      <a:noFill/>
                    </a:lnBlToTr>
                    <a:noFill/>
                  </a:tcPr>
                </a:tc>
                <a:tc>
                  <a:txBody>
                    <a:bodyPr/>
                    <a:lstStyle/>
                    <a:p>
                      <a:pPr marL="177800" marR="0" lvl="0" indent="-177800" algn="l" defTabSz="914400" rtl="0" eaLnBrk="1" fontAlgn="base" latinLnBrk="0" hangingPunct="1">
                        <a:lnSpc>
                          <a:spcPct val="100000"/>
                        </a:lnSpc>
                        <a:spcBef>
                          <a:spcPct val="20000"/>
                        </a:spcBef>
                        <a:spcAft>
                          <a:spcPct val="0"/>
                        </a:spcAft>
                        <a:buClr>
                          <a:srgbClr val="006600"/>
                        </a:buClr>
                        <a:buSzTx/>
                        <a:buFontTx/>
                        <a:buBlip>
                          <a:blip r:embed="rId3"/>
                        </a:buBlip>
                        <a:tabLst/>
                      </a:pPr>
                      <a:endParaRPr kumimoji="0" lang="es-ES" sz="1600" b="0" i="0" u="none" strike="noStrike" cap="none" normalizeH="0" baseline="0" smtClean="0">
                        <a:ln>
                          <a:noFill/>
                        </a:ln>
                        <a:solidFill>
                          <a:schemeClr val="tx1"/>
                        </a:solidFill>
                        <a:effectLst/>
                        <a:latin typeface="Calibri" pitchFamily="34" charset="0"/>
                      </a:endParaRPr>
                    </a:p>
                    <a:p>
                      <a:pPr marL="177800" marR="0" lvl="0" indent="-177800" algn="l" defTabSz="914400" rtl="0" eaLnBrk="1" fontAlgn="base" latinLnBrk="0" hangingPunct="1">
                        <a:lnSpc>
                          <a:spcPct val="100000"/>
                        </a:lnSpc>
                        <a:spcBef>
                          <a:spcPct val="40000"/>
                        </a:spcBef>
                        <a:spcAft>
                          <a:spcPct val="0"/>
                        </a:spcAft>
                        <a:buClr>
                          <a:srgbClr val="006600"/>
                        </a:buClr>
                        <a:buSzTx/>
                        <a:buFontTx/>
                        <a:buBlip>
                          <a:blip r:embed="rId3"/>
                        </a:buBlip>
                        <a:tabLst/>
                      </a:pPr>
                      <a:r>
                        <a:rPr kumimoji="0" lang="es-ES" sz="1600" b="0" i="0" u="none" strike="noStrike" cap="none" normalizeH="0" baseline="0" smtClean="0">
                          <a:ln>
                            <a:noFill/>
                          </a:ln>
                          <a:solidFill>
                            <a:schemeClr val="tx1"/>
                          </a:solidFill>
                          <a:effectLst/>
                          <a:latin typeface="Calibri" pitchFamily="34" charset="0"/>
                        </a:rPr>
                        <a:t>Analiza la obtención o no de los resultados esperados</a:t>
                      </a:r>
                    </a:p>
                    <a:p>
                      <a:pPr marL="177800" marR="0" lvl="0" indent="-177800" algn="l" defTabSz="914400" rtl="0" eaLnBrk="1" fontAlgn="base" latinLnBrk="0" hangingPunct="1">
                        <a:lnSpc>
                          <a:spcPct val="100000"/>
                        </a:lnSpc>
                        <a:spcBef>
                          <a:spcPct val="40000"/>
                        </a:spcBef>
                        <a:spcAft>
                          <a:spcPct val="0"/>
                        </a:spcAft>
                        <a:buClr>
                          <a:srgbClr val="006600"/>
                        </a:buClr>
                        <a:buSzTx/>
                        <a:buFontTx/>
                        <a:buBlip>
                          <a:blip r:embed="rId3"/>
                        </a:buBlip>
                        <a:tabLst/>
                      </a:pPr>
                      <a:r>
                        <a:rPr kumimoji="0" lang="es-ES" sz="1600" b="0" i="0" u="none" strike="noStrike" cap="none" normalizeH="0" baseline="0" smtClean="0">
                          <a:ln>
                            <a:noFill/>
                          </a:ln>
                          <a:solidFill>
                            <a:schemeClr val="tx1"/>
                          </a:solidFill>
                          <a:effectLst/>
                          <a:latin typeface="Calibri" pitchFamily="34" charset="0"/>
                        </a:rPr>
                        <a:t>Evalúa contribuciones causales específicas de actividades a resultados</a:t>
                      </a:r>
                    </a:p>
                    <a:p>
                      <a:pPr marL="177800" marR="0" lvl="0" indent="-177800" algn="l" defTabSz="914400" rtl="0" eaLnBrk="1" fontAlgn="base" latinLnBrk="0" hangingPunct="1">
                        <a:lnSpc>
                          <a:spcPct val="100000"/>
                        </a:lnSpc>
                        <a:spcBef>
                          <a:spcPct val="40000"/>
                        </a:spcBef>
                        <a:spcAft>
                          <a:spcPct val="0"/>
                        </a:spcAft>
                        <a:buClr>
                          <a:srgbClr val="006600"/>
                        </a:buClr>
                        <a:buSzTx/>
                        <a:buFontTx/>
                        <a:buBlip>
                          <a:blip r:embed="rId3"/>
                        </a:buBlip>
                        <a:tabLst/>
                      </a:pPr>
                      <a:r>
                        <a:rPr kumimoji="0" lang="es-ES" sz="1600" b="0" i="0" u="none" strike="noStrike" cap="none" normalizeH="0" baseline="0" smtClean="0">
                          <a:ln>
                            <a:noFill/>
                          </a:ln>
                          <a:solidFill>
                            <a:schemeClr val="tx1"/>
                          </a:solidFill>
                          <a:effectLst/>
                          <a:latin typeface="Calibri" pitchFamily="34" charset="0"/>
                        </a:rPr>
                        <a:t>Examina el proceso de implementación</a:t>
                      </a:r>
                    </a:p>
                    <a:p>
                      <a:pPr marL="177800" marR="0" lvl="0" indent="-177800" algn="l" defTabSz="914400" rtl="0" eaLnBrk="1" fontAlgn="base" latinLnBrk="0" hangingPunct="1">
                        <a:lnSpc>
                          <a:spcPct val="100000"/>
                        </a:lnSpc>
                        <a:spcBef>
                          <a:spcPct val="40000"/>
                        </a:spcBef>
                        <a:spcAft>
                          <a:spcPct val="0"/>
                        </a:spcAft>
                        <a:buClr>
                          <a:srgbClr val="006600"/>
                        </a:buClr>
                        <a:buSzTx/>
                        <a:buFontTx/>
                        <a:buBlip>
                          <a:blip r:embed="rId3"/>
                        </a:buBlip>
                        <a:tabLst/>
                      </a:pPr>
                      <a:r>
                        <a:rPr kumimoji="0" lang="es-ES" sz="1600" b="0" i="0" u="none" strike="noStrike" cap="none" normalizeH="0" baseline="0" smtClean="0">
                          <a:ln>
                            <a:noFill/>
                          </a:ln>
                          <a:solidFill>
                            <a:schemeClr val="tx1"/>
                          </a:solidFill>
                          <a:effectLst/>
                          <a:latin typeface="Calibri" pitchFamily="34" charset="0"/>
                        </a:rPr>
                        <a:t>Explora resultados no esperados</a:t>
                      </a:r>
                    </a:p>
                    <a:p>
                      <a:pPr marL="177800" marR="0" lvl="0" indent="-177800" algn="l" defTabSz="914400" rtl="0" eaLnBrk="1" fontAlgn="base" latinLnBrk="0" hangingPunct="1">
                        <a:lnSpc>
                          <a:spcPct val="100000"/>
                        </a:lnSpc>
                        <a:spcBef>
                          <a:spcPct val="40000"/>
                        </a:spcBef>
                        <a:spcAft>
                          <a:spcPct val="0"/>
                        </a:spcAft>
                        <a:buClr>
                          <a:srgbClr val="006600"/>
                        </a:buClr>
                        <a:buSzTx/>
                        <a:buFontTx/>
                        <a:buBlip>
                          <a:blip r:embed="rId3"/>
                        </a:buBlip>
                        <a:tabLst/>
                      </a:pPr>
                      <a:r>
                        <a:rPr kumimoji="0" lang="es-ES" sz="1600" b="0" i="0" u="none" strike="noStrike" cap="none" normalizeH="0" baseline="0" smtClean="0">
                          <a:ln>
                            <a:noFill/>
                          </a:ln>
                          <a:solidFill>
                            <a:schemeClr val="tx1"/>
                          </a:solidFill>
                          <a:effectLst/>
                          <a:latin typeface="Calibri" pitchFamily="34" charset="0"/>
                        </a:rPr>
                        <a:t>Brinda lecciones, resalta logros significativos o potenciales del programa y ofrece recomendaciones y mejoras </a:t>
                      </a:r>
                    </a:p>
                  </a:txBody>
                  <a:tcPr horzOverflow="overflow">
                    <a:lnL w="12700" cap="flat" cmpd="sng" algn="ctr">
                      <a:solidFill>
                        <a:srgbClr val="777777"/>
                      </a:solidFill>
                      <a:prstDash val="solid"/>
                      <a:miter lim="800000"/>
                      <a:headEnd type="none" w="med" len="med"/>
                      <a:tailEnd type="none" w="med" len="med"/>
                    </a:lnL>
                    <a:lnR w="12700" cap="flat" cmpd="sng" algn="ctr">
                      <a:solidFill>
                        <a:srgbClr val="777777"/>
                      </a:solidFill>
                      <a:prstDash val="solid"/>
                      <a:miter lim="800000"/>
                      <a:headEnd type="none" w="med" len="med"/>
                      <a:tailEnd type="none" w="med" len="med"/>
                    </a:lnR>
                    <a:lnT w="12700" cap="flat" cmpd="sng" algn="ctr">
                      <a:solidFill>
                        <a:srgbClr val="777777"/>
                      </a:solidFill>
                      <a:prstDash val="solid"/>
                      <a:miter lim="800000"/>
                      <a:headEnd type="none" w="med" len="med"/>
                      <a:tailEnd type="none" w="med" len="med"/>
                    </a:lnT>
                    <a:lnB w="12700" cap="flat" cmpd="sng" algn="ctr">
                      <a:solidFill>
                        <a:srgbClr val="777777"/>
                      </a:solidFill>
                      <a:prstDash val="solid"/>
                      <a:miter lim="800000"/>
                      <a:headEnd type="none" w="med" len="med"/>
                      <a:tailEnd type="none" w="med" len="med"/>
                    </a:lnB>
                    <a:lnTlToBr>
                      <a:noFill/>
                    </a:lnTlToBr>
                    <a:lnBlToTr>
                      <a:noFill/>
                    </a:lnBlToTr>
                    <a:noFill/>
                  </a:tcPr>
                </a:tc>
              </a:tr>
              <a:tr h="550863">
                <a:tc gridSpan="2">
                  <a:txBody>
                    <a:bodyPr/>
                    <a:lstStyle/>
                    <a:p>
                      <a:pPr marL="0" marR="0" lvl="0" indent="0" algn="l" defTabSz="914400" rtl="0" eaLnBrk="1" fontAlgn="base" latinLnBrk="0" hangingPunct="1">
                        <a:lnSpc>
                          <a:spcPct val="100000"/>
                        </a:lnSpc>
                        <a:spcBef>
                          <a:spcPct val="20000"/>
                        </a:spcBef>
                        <a:spcAft>
                          <a:spcPct val="0"/>
                        </a:spcAft>
                        <a:buClr>
                          <a:srgbClr val="006600"/>
                        </a:buClr>
                        <a:buSzPct val="140000"/>
                        <a:buFont typeface="Wingdings" pitchFamily="2" charset="2"/>
                        <a:buNone/>
                        <a:tabLst/>
                      </a:pPr>
                      <a:r>
                        <a:rPr kumimoji="0" lang="es-ES" sz="1400" b="0" i="0" u="none" strike="noStrike" cap="none" normalizeH="0" baseline="0" smtClean="0">
                          <a:ln>
                            <a:noFill/>
                          </a:ln>
                          <a:solidFill>
                            <a:schemeClr val="tx1"/>
                          </a:solidFill>
                          <a:effectLst/>
                          <a:latin typeface="Verdana" pitchFamily="34" charset="0"/>
                        </a:rPr>
                        <a:t>                                                         Zall Kuseck y Rist (2004:13)</a:t>
                      </a:r>
                    </a:p>
                  </a:txBody>
                  <a:tcPr horzOverflow="overflow">
                    <a:lnL w="12700" cap="flat" cmpd="sng" algn="ctr">
                      <a:solidFill>
                        <a:srgbClr val="777777"/>
                      </a:solidFill>
                      <a:prstDash val="solid"/>
                      <a:miter lim="800000"/>
                      <a:headEnd type="none" w="med" len="med"/>
                      <a:tailEnd type="none" w="med" len="med"/>
                    </a:lnL>
                    <a:lnR w="12700" cap="flat" cmpd="sng" algn="ctr">
                      <a:solidFill>
                        <a:srgbClr val="777777"/>
                      </a:solidFill>
                      <a:prstDash val="solid"/>
                      <a:miter lim="800000"/>
                      <a:headEnd type="none" w="med" len="med"/>
                      <a:tailEnd type="none" w="med" len="med"/>
                    </a:lnR>
                    <a:lnT w="12700" cap="flat" cmpd="sng" algn="ctr">
                      <a:solidFill>
                        <a:srgbClr val="777777"/>
                      </a:solidFill>
                      <a:prstDash val="solid"/>
                      <a:miter lim="800000"/>
                      <a:headEnd type="none" w="med" len="med"/>
                      <a:tailEnd type="none" w="med" len="med"/>
                    </a:lnT>
                    <a:lnB w="12700" cap="flat" cmpd="sng" algn="ctr">
                      <a:solidFill>
                        <a:srgbClr val="777777"/>
                      </a:solidFill>
                      <a:prstDash val="solid"/>
                      <a:miter lim="800000"/>
                      <a:headEnd type="none" w="med" len="med"/>
                      <a:tailEnd type="none" w="med" len="med"/>
                    </a:lnB>
                    <a:lnTlToBr>
                      <a:noFill/>
                    </a:lnTlToBr>
                    <a:lnBlToTr>
                      <a:noFill/>
                    </a:lnBlToTr>
                    <a:noFill/>
                  </a:tcPr>
                </a:tc>
                <a:tc hMerge="1">
                  <a:txBody>
                    <a:bodyPr/>
                    <a:lstStyle/>
                    <a:p>
                      <a:endParaRPr lang="es-ES"/>
                    </a:p>
                  </a:txBody>
                  <a:tcPr/>
                </a:tc>
              </a:tr>
            </a:tbl>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316201" y="2527414"/>
            <a:ext cx="7680013" cy="3764235"/>
          </a:xfrm>
          <a:prstGeom prst="rect">
            <a:avLst/>
          </a:prstGeom>
          <a:solidFill>
            <a:srgbClr val="FBF885"/>
          </a:solidFill>
          <a:ln>
            <a:noFill/>
          </a:ln>
          <a:effectLst>
            <a:outerShdw blurRad="44450" dist="27940" dir="5400000" algn="ctr">
              <a:srgbClr val="000000">
                <a:alpha val="32000"/>
              </a:srgbClr>
            </a:outerShdw>
          </a:effectLst>
          <a:scene3d>
            <a:camera prst="orthographicFront">
              <a:rot lat="0" lon="0" rev="0"/>
            </a:camera>
            <a:lightRig rig="balanced" dir="t">
              <a:rot lat="0" lon="0" rev="11400000"/>
            </a:lightRig>
          </a:scene3d>
          <a:sp3d>
            <a:bevelT w="190500" h="38100" prst="slop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s-ES" sz="2000"/>
          </a:p>
        </p:txBody>
      </p:sp>
      <p:sp>
        <p:nvSpPr>
          <p:cNvPr id="919561" name="Text Box 9"/>
          <p:cNvSpPr txBox="1">
            <a:spLocks noChangeArrowheads="1"/>
          </p:cNvSpPr>
          <p:nvPr/>
        </p:nvSpPr>
        <p:spPr bwMode="auto">
          <a:xfrm>
            <a:off x="5375455" y="1585811"/>
            <a:ext cx="3365015" cy="4264484"/>
          </a:xfrm>
          <a:prstGeom prst="rect">
            <a:avLst/>
          </a:prstGeom>
          <a:solidFill>
            <a:schemeClr val="bg1"/>
          </a:solidFill>
          <a:ln w="19050" algn="ctr">
            <a:solidFill>
              <a:srgbClr val="B38807"/>
            </a:solidFill>
            <a:miter lim="800000"/>
            <a:headEnd/>
            <a:tailEnd/>
          </a:ln>
          <a:scene3d>
            <a:camera prst="orthographicFront"/>
            <a:lightRig rig="threePt" dir="t"/>
          </a:scene3d>
          <a:sp3d>
            <a:bevelT prst="relaxedInset"/>
          </a:sp3d>
        </p:spPr>
        <p:txBody>
          <a:bodyPr/>
          <a:lstStyle/>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p:txBody>
      </p:sp>
      <p:sp>
        <p:nvSpPr>
          <p:cNvPr id="1033" name="Rectangle 3"/>
          <p:cNvSpPr>
            <a:spLocks noChangeArrowheads="1"/>
          </p:cNvSpPr>
          <p:nvPr/>
        </p:nvSpPr>
        <p:spPr bwMode="auto">
          <a:xfrm>
            <a:off x="611188" y="2852738"/>
            <a:ext cx="4608512" cy="3014662"/>
          </a:xfrm>
          <a:prstGeom prst="rect">
            <a:avLst/>
          </a:prstGeom>
          <a:noFill/>
          <a:ln w="9525">
            <a:noFill/>
            <a:miter lim="800000"/>
            <a:headEnd/>
            <a:tailEnd/>
          </a:ln>
        </p:spPr>
        <p:txBody>
          <a:bodyPr>
            <a:spAutoFit/>
          </a:bodyPr>
          <a:lstStyle/>
          <a:p>
            <a:pPr marL="533400" indent="-355600">
              <a:spcBef>
                <a:spcPct val="0"/>
              </a:spcBef>
            </a:pPr>
            <a:r>
              <a:rPr lang="es-ES" sz="3200" b="1">
                <a:latin typeface="Calibri" pitchFamily="34" charset="0"/>
              </a:rPr>
              <a:t>PNR</a:t>
            </a:r>
          </a:p>
          <a:p>
            <a:pPr marL="533400" indent="-355600">
              <a:spcBef>
                <a:spcPct val="0"/>
              </a:spcBef>
            </a:pPr>
            <a:endParaRPr lang="es-ES" sz="2000" b="1">
              <a:latin typeface="Calibri" pitchFamily="34" charset="0"/>
            </a:endParaRPr>
          </a:p>
          <a:p>
            <a:pPr marL="533400" indent="-355600">
              <a:spcBef>
                <a:spcPct val="0"/>
              </a:spcBef>
            </a:pPr>
            <a:r>
              <a:rPr lang="es-ES" sz="2000" b="1">
                <a:latin typeface="Calibri" pitchFamily="34" charset="0"/>
              </a:rPr>
              <a:t>1.   Introducción</a:t>
            </a:r>
          </a:p>
          <a:p>
            <a:pPr marL="533400" indent="-355600">
              <a:lnSpc>
                <a:spcPct val="120000"/>
              </a:lnSpc>
              <a:spcBef>
                <a:spcPct val="0"/>
              </a:spcBef>
            </a:pPr>
            <a:r>
              <a:rPr lang="es-ES" sz="2000" b="1">
                <a:latin typeface="Calibri" pitchFamily="34" charset="0"/>
              </a:rPr>
              <a:t>2.   Diagnóstico y retos de la economía española</a:t>
            </a:r>
          </a:p>
          <a:p>
            <a:pPr marL="533400" indent="-355600">
              <a:lnSpc>
                <a:spcPct val="120000"/>
              </a:lnSpc>
              <a:spcBef>
                <a:spcPct val="0"/>
              </a:spcBef>
            </a:pPr>
            <a:r>
              <a:rPr lang="es-ES" sz="2000" b="1">
                <a:latin typeface="Calibri" pitchFamily="34" charset="0"/>
              </a:rPr>
              <a:t>3.   Los objetivos principales del PNR</a:t>
            </a:r>
          </a:p>
          <a:p>
            <a:pPr marL="533400" indent="-355600">
              <a:lnSpc>
                <a:spcPct val="120000"/>
              </a:lnSpc>
              <a:spcBef>
                <a:spcPct val="0"/>
              </a:spcBef>
            </a:pPr>
            <a:r>
              <a:rPr lang="es-ES" sz="2000" b="1">
                <a:latin typeface="Calibri" pitchFamily="34" charset="0"/>
              </a:rPr>
              <a:t>4.   Los siete ejes del PNR</a:t>
            </a:r>
          </a:p>
          <a:p>
            <a:pPr marL="533400" indent="-355600">
              <a:lnSpc>
                <a:spcPct val="120000"/>
              </a:lnSpc>
              <a:spcBef>
                <a:spcPct val="0"/>
              </a:spcBef>
            </a:pPr>
            <a:r>
              <a:rPr lang="es-ES" sz="2000" b="1">
                <a:solidFill>
                  <a:schemeClr val="hlink"/>
                </a:solidFill>
                <a:latin typeface="Calibri" pitchFamily="34" charset="0"/>
              </a:rPr>
              <a:t>5.   Evaluación y seguimiento</a:t>
            </a:r>
          </a:p>
        </p:txBody>
      </p:sp>
      <p:graphicFrame>
        <p:nvGraphicFramePr>
          <p:cNvPr id="1026" name="Object 4"/>
          <p:cNvGraphicFramePr>
            <a:graphicFrameLocks noGrp="1" noChangeAspect="1"/>
          </p:cNvGraphicFramePr>
          <p:nvPr>
            <p:ph/>
          </p:nvPr>
        </p:nvGraphicFramePr>
        <p:xfrm>
          <a:off x="5505450" y="1724025"/>
          <a:ext cx="2954338" cy="2784475"/>
        </p:xfrm>
        <a:graphic>
          <a:graphicData uri="http://schemas.openxmlformats.org/presentationml/2006/ole">
            <p:oleObj spid="_x0000_s1026" name="Acrobat Document" r:id="rId3" imgW="9472320" imgH="6693480" progId="">
              <p:embed/>
            </p:oleObj>
          </a:graphicData>
        </a:graphic>
      </p:graphicFrame>
      <p:sp>
        <p:nvSpPr>
          <p:cNvPr id="1034" name="Text Box 6"/>
          <p:cNvSpPr txBox="1">
            <a:spLocks noChangeArrowheads="1"/>
          </p:cNvSpPr>
          <p:nvPr/>
        </p:nvSpPr>
        <p:spPr bwMode="auto">
          <a:xfrm>
            <a:off x="395288" y="1487488"/>
            <a:ext cx="4824412" cy="1004887"/>
          </a:xfrm>
          <a:prstGeom prst="rect">
            <a:avLst/>
          </a:prstGeom>
          <a:noFill/>
          <a:ln w="9525">
            <a:noFill/>
            <a:miter lim="800000"/>
            <a:headEnd/>
            <a:tailEnd/>
          </a:ln>
        </p:spPr>
        <p:txBody>
          <a:bodyPr>
            <a:spAutoFit/>
          </a:bodyPr>
          <a:lstStyle/>
          <a:p>
            <a:r>
              <a:rPr lang="es-ES" sz="2400">
                <a:latin typeface="Calibri" pitchFamily="34" charset="0"/>
              </a:rPr>
              <a:t>PNR: Mandato del Gobierno</a:t>
            </a:r>
          </a:p>
          <a:p>
            <a:r>
              <a:rPr lang="es-ES" sz="2400">
                <a:latin typeface="Calibri" pitchFamily="34" charset="0"/>
              </a:rPr>
              <a:t>Demanda de otras Instituciones.</a:t>
            </a: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7860" name="Rectangle 4"/>
          <p:cNvSpPr>
            <a:spLocks noChangeArrowheads="1"/>
          </p:cNvSpPr>
          <p:nvPr/>
        </p:nvSpPr>
        <p:spPr bwMode="auto">
          <a:xfrm>
            <a:off x="3432175" y="3282950"/>
            <a:ext cx="2219325" cy="1014413"/>
          </a:xfrm>
          <a:prstGeom prst="rect">
            <a:avLst/>
          </a:prstGeom>
          <a:noFill/>
          <a:ln w="9525" algn="ctr">
            <a:noFill/>
            <a:miter lim="800000"/>
            <a:headEnd/>
            <a:tailEnd/>
          </a:ln>
          <a:effectLst>
            <a:outerShdw dist="53882" dir="18900000" algn="ctr" rotWithShape="0">
              <a:schemeClr val="bg2">
                <a:alpha val="50000"/>
              </a:schemeClr>
            </a:outerShdw>
          </a:effectLst>
        </p:spPr>
        <p:txBody>
          <a:bodyPr anchor="ctr">
            <a:spAutoFit/>
          </a:bodyPr>
          <a:lstStyle/>
          <a:p>
            <a:pPr algn="ctr">
              <a:defRPr/>
            </a:pPr>
            <a:r>
              <a:rPr lang="es-ES" sz="2400" b="1" dirty="0">
                <a:solidFill>
                  <a:srgbClr val="666633"/>
                </a:solidFill>
                <a:effectLst>
                  <a:outerShdw blurRad="38100" dist="38100" dir="2700000" algn="tl">
                    <a:srgbClr val="C0C0C0"/>
                  </a:outerShdw>
                </a:effectLst>
              </a:rPr>
              <a:t>CONTEXTO</a:t>
            </a:r>
          </a:p>
          <a:p>
            <a:pPr algn="ctr">
              <a:defRPr/>
            </a:pPr>
            <a:r>
              <a:rPr lang="es-ES" sz="2400" b="1" dirty="0">
                <a:solidFill>
                  <a:srgbClr val="666633"/>
                </a:solidFill>
                <a:effectLst>
                  <a:outerShdw blurRad="38100" dist="38100" dir="2700000" algn="tl">
                    <a:srgbClr val="C0C0C0"/>
                  </a:outerShdw>
                </a:effectLst>
              </a:rPr>
              <a:t> POLÍTICO</a:t>
            </a:r>
          </a:p>
        </p:txBody>
      </p:sp>
      <p:sp>
        <p:nvSpPr>
          <p:cNvPr id="1017861" name="AutoShape 5"/>
          <p:cNvSpPr>
            <a:spLocks noChangeArrowheads="1"/>
          </p:cNvSpPr>
          <p:nvPr/>
        </p:nvSpPr>
        <p:spPr bwMode="auto">
          <a:xfrm rot="1031310">
            <a:off x="3421063" y="1270000"/>
            <a:ext cx="3598862" cy="1554163"/>
          </a:xfrm>
          <a:prstGeom prst="curvedDownArrow">
            <a:avLst>
              <a:gd name="adj1" fmla="val 46313"/>
              <a:gd name="adj2" fmla="val 92625"/>
              <a:gd name="adj3" fmla="val 33333"/>
            </a:avLst>
          </a:prstGeom>
          <a:ln>
            <a:headEnd/>
            <a:tailEnd/>
          </a:ln>
        </p:spPr>
        <p:style>
          <a:lnRef idx="1">
            <a:schemeClr val="accent1"/>
          </a:lnRef>
          <a:fillRef idx="2">
            <a:schemeClr val="accent1"/>
          </a:fillRef>
          <a:effectRef idx="1">
            <a:schemeClr val="accent1"/>
          </a:effectRef>
          <a:fontRef idx="minor">
            <a:schemeClr val="dk1"/>
          </a:fontRef>
        </p:style>
        <p:txBody>
          <a:bodyPr anchor="ctr">
            <a:spAutoFit/>
          </a:bodyPr>
          <a:lstStyle/>
          <a:p>
            <a:pPr>
              <a:defRPr/>
            </a:pPr>
            <a:endParaRPr lang="es-ES"/>
          </a:p>
        </p:txBody>
      </p:sp>
      <p:sp>
        <p:nvSpPr>
          <p:cNvPr id="1017862" name="AutoShape 6"/>
          <p:cNvSpPr>
            <a:spLocks noChangeArrowheads="1"/>
          </p:cNvSpPr>
          <p:nvPr/>
        </p:nvSpPr>
        <p:spPr bwMode="auto">
          <a:xfrm rot="8015379">
            <a:off x="4629944" y="4672806"/>
            <a:ext cx="3584575" cy="1560513"/>
          </a:xfrm>
          <a:prstGeom prst="curvedDownArrow">
            <a:avLst>
              <a:gd name="adj1" fmla="val 45941"/>
              <a:gd name="adj2" fmla="val 91882"/>
              <a:gd name="adj3" fmla="val 33333"/>
            </a:avLst>
          </a:prstGeom>
          <a:ln>
            <a:headEnd/>
            <a:tailEnd/>
          </a:ln>
        </p:spPr>
        <p:style>
          <a:lnRef idx="1">
            <a:schemeClr val="accent1"/>
          </a:lnRef>
          <a:fillRef idx="2">
            <a:schemeClr val="accent1"/>
          </a:fillRef>
          <a:effectRef idx="1">
            <a:schemeClr val="accent1"/>
          </a:effectRef>
          <a:fontRef idx="minor">
            <a:schemeClr val="dk1"/>
          </a:fontRef>
        </p:style>
        <p:txBody>
          <a:bodyPr anchor="ctr">
            <a:spAutoFit/>
          </a:bodyPr>
          <a:lstStyle/>
          <a:p>
            <a:pPr>
              <a:defRPr/>
            </a:pPr>
            <a:endParaRPr lang="es-ES"/>
          </a:p>
        </p:txBody>
      </p:sp>
      <p:sp>
        <p:nvSpPr>
          <p:cNvPr id="1017863" name="AutoShape 7"/>
          <p:cNvSpPr>
            <a:spLocks noChangeArrowheads="1"/>
          </p:cNvSpPr>
          <p:nvPr/>
        </p:nvSpPr>
        <p:spPr bwMode="auto">
          <a:xfrm rot="14049331">
            <a:off x="669131" y="3933032"/>
            <a:ext cx="3584575" cy="1560512"/>
          </a:xfrm>
          <a:prstGeom prst="curvedDownArrow">
            <a:avLst>
              <a:gd name="adj1" fmla="val 45941"/>
              <a:gd name="adj2" fmla="val 91882"/>
              <a:gd name="adj3" fmla="val 33333"/>
            </a:avLst>
          </a:prstGeom>
          <a:ln>
            <a:headEnd/>
            <a:tailEnd/>
          </a:ln>
        </p:spPr>
        <p:style>
          <a:lnRef idx="1">
            <a:schemeClr val="accent1"/>
          </a:lnRef>
          <a:fillRef idx="2">
            <a:schemeClr val="accent1"/>
          </a:fillRef>
          <a:effectRef idx="1">
            <a:schemeClr val="accent1"/>
          </a:effectRef>
          <a:fontRef idx="minor">
            <a:schemeClr val="dk1"/>
          </a:fontRef>
        </p:style>
        <p:txBody>
          <a:bodyPr anchor="ctr">
            <a:spAutoFit/>
          </a:bodyPr>
          <a:lstStyle/>
          <a:p>
            <a:pPr>
              <a:defRPr/>
            </a:pPr>
            <a:endParaRPr lang="es-ES"/>
          </a:p>
        </p:txBody>
      </p:sp>
      <p:sp>
        <p:nvSpPr>
          <p:cNvPr id="1017864" name="Text Box 8"/>
          <p:cNvSpPr txBox="1">
            <a:spLocks noChangeArrowheads="1"/>
          </p:cNvSpPr>
          <p:nvPr/>
        </p:nvSpPr>
        <p:spPr bwMode="auto">
          <a:xfrm>
            <a:off x="6228184" y="2897649"/>
            <a:ext cx="2670175" cy="1323439"/>
          </a:xfrm>
          <a:prstGeom prst="rect">
            <a:avLst/>
          </a:prstGeom>
          <a:solidFill>
            <a:srgbClr val="FFCC00"/>
          </a:solidFill>
          <a:ln w="9525" algn="ctr">
            <a:noFill/>
            <a:miter lim="800000"/>
            <a:headEnd/>
            <a:tailEnd/>
          </a:ln>
          <a:effectLst>
            <a:outerShdw blurRad="184150" dist="241300" dir="11520000" sx="110000" sy="110000" algn="ctr">
              <a:srgbClr val="000000">
                <a:alpha val="18000"/>
              </a:srgbClr>
            </a:outerShdw>
          </a:effectLst>
          <a:scene3d>
            <a:camera prst="perspectiveFront" fov="5100000">
              <a:rot lat="0" lon="2100000" rev="0"/>
            </a:camera>
            <a:lightRig rig="flood" dir="t">
              <a:rot lat="0" lon="0" rev="13800000"/>
            </a:lightRig>
          </a:scene3d>
          <a:sp3d extrusionH="107950" prstMaterial="plastic">
            <a:bevelT w="82550" h="63500" prst="divot"/>
            <a:bevelB/>
          </a:sp3d>
        </p:spPr>
        <p:style>
          <a:lnRef idx="0">
            <a:scrgbClr r="0" g="0" b="0"/>
          </a:lnRef>
          <a:fillRef idx="1003">
            <a:schemeClr val="lt2"/>
          </a:fillRef>
          <a:effectRef idx="0">
            <a:scrgbClr r="0" g="0" b="0"/>
          </a:effectRef>
          <a:fontRef idx="major"/>
        </p:style>
        <p:txBody>
          <a:bodyPr>
            <a:spAutoFit/>
          </a:bodyPr>
          <a:lstStyle/>
          <a:p>
            <a:pPr algn="ctr">
              <a:defRPr/>
            </a:pPr>
            <a:endParaRPr lang="es-ES" sz="2000" dirty="0">
              <a:latin typeface="Calibri" pitchFamily="34" charset="0"/>
            </a:endParaRPr>
          </a:p>
          <a:p>
            <a:pPr algn="ctr">
              <a:defRPr/>
            </a:pPr>
            <a:endParaRPr lang="es-ES" sz="2000" dirty="0">
              <a:latin typeface="Calibri" pitchFamily="34" charset="0"/>
            </a:endParaRPr>
          </a:p>
          <a:p>
            <a:pPr algn="ctr">
              <a:defRPr/>
            </a:pPr>
            <a:endParaRPr lang="es-ES" sz="2000" dirty="0">
              <a:latin typeface="Calibri" pitchFamily="34" charset="0"/>
            </a:endParaRPr>
          </a:p>
        </p:txBody>
      </p:sp>
      <p:sp>
        <p:nvSpPr>
          <p:cNvPr id="7175" name="8 CuadroTexto"/>
          <p:cNvSpPr txBox="1">
            <a:spLocks noChangeArrowheads="1"/>
          </p:cNvSpPr>
          <p:nvPr/>
        </p:nvSpPr>
        <p:spPr bwMode="auto">
          <a:xfrm>
            <a:off x="6554788" y="2973388"/>
            <a:ext cx="2303462" cy="1190625"/>
          </a:xfrm>
          <a:prstGeom prst="rect">
            <a:avLst/>
          </a:prstGeom>
          <a:noFill/>
          <a:ln w="9525">
            <a:noFill/>
            <a:miter lim="800000"/>
            <a:headEnd/>
            <a:tailEnd/>
          </a:ln>
        </p:spPr>
        <p:txBody>
          <a:bodyPr>
            <a:spAutoFit/>
          </a:bodyPr>
          <a:lstStyle/>
          <a:p>
            <a:pPr algn="ctr"/>
            <a:r>
              <a:rPr lang="es-ES" sz="1800">
                <a:latin typeface="Calibri" pitchFamily="34" charset="0"/>
              </a:rPr>
              <a:t>Cambios en el sistema global de relaciones entre administración y el ciudadano</a:t>
            </a:r>
            <a:endParaRPr lang="es-ES" sz="1800"/>
          </a:p>
        </p:txBody>
      </p:sp>
      <p:sp>
        <p:nvSpPr>
          <p:cNvPr id="10" name="Text Box 8"/>
          <p:cNvSpPr txBox="1">
            <a:spLocks noChangeArrowheads="1"/>
          </p:cNvSpPr>
          <p:nvPr/>
        </p:nvSpPr>
        <p:spPr bwMode="auto">
          <a:xfrm>
            <a:off x="2645395" y="5013176"/>
            <a:ext cx="2670175" cy="1323439"/>
          </a:xfrm>
          <a:prstGeom prst="rect">
            <a:avLst/>
          </a:prstGeom>
          <a:solidFill>
            <a:srgbClr val="FFCC00"/>
          </a:solidFill>
          <a:ln w="9525" algn="ctr">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0">
            <a:scrgbClr r="0" g="0" b="0"/>
          </a:lnRef>
          <a:fillRef idx="1003">
            <a:schemeClr val="lt2"/>
          </a:fillRef>
          <a:effectRef idx="0">
            <a:scrgbClr r="0" g="0" b="0"/>
          </a:effectRef>
          <a:fontRef idx="major"/>
        </p:style>
        <p:txBody>
          <a:bodyPr>
            <a:spAutoFit/>
          </a:bodyPr>
          <a:lstStyle/>
          <a:p>
            <a:pPr algn="ctr">
              <a:defRPr/>
            </a:pPr>
            <a:endParaRPr lang="es-ES" sz="2000" dirty="0">
              <a:latin typeface="Calibri" pitchFamily="34" charset="0"/>
            </a:endParaRPr>
          </a:p>
          <a:p>
            <a:pPr algn="ctr">
              <a:defRPr/>
            </a:pPr>
            <a:endParaRPr lang="es-ES" sz="2000" dirty="0">
              <a:latin typeface="Calibri" pitchFamily="34" charset="0"/>
            </a:endParaRPr>
          </a:p>
          <a:p>
            <a:pPr algn="ctr">
              <a:defRPr/>
            </a:pPr>
            <a:endParaRPr lang="es-ES" sz="2000" dirty="0">
              <a:latin typeface="Calibri" pitchFamily="34" charset="0"/>
            </a:endParaRPr>
          </a:p>
        </p:txBody>
      </p:sp>
      <p:sp>
        <p:nvSpPr>
          <p:cNvPr id="7177" name="Text Box 10"/>
          <p:cNvSpPr txBox="1">
            <a:spLocks noChangeArrowheads="1"/>
          </p:cNvSpPr>
          <p:nvPr/>
        </p:nvSpPr>
        <p:spPr bwMode="auto">
          <a:xfrm>
            <a:off x="2579688" y="5302250"/>
            <a:ext cx="2640012" cy="647700"/>
          </a:xfrm>
          <a:prstGeom prst="rect">
            <a:avLst/>
          </a:prstGeom>
          <a:noFill/>
          <a:ln w="9525" algn="ctr">
            <a:noFill/>
            <a:miter lim="800000"/>
            <a:headEnd/>
            <a:tailEnd/>
          </a:ln>
        </p:spPr>
        <p:txBody>
          <a:bodyPr>
            <a:spAutoFit/>
          </a:bodyPr>
          <a:lstStyle/>
          <a:p>
            <a:pPr algn="ctr"/>
            <a:r>
              <a:rPr lang="es-ES" sz="1800">
                <a:latin typeface="Calibri" pitchFamily="34" charset="0"/>
              </a:rPr>
              <a:t>Nuevos retos, </a:t>
            </a:r>
            <a:br>
              <a:rPr lang="es-ES" sz="1800">
                <a:latin typeface="Calibri" pitchFamily="34" charset="0"/>
              </a:rPr>
            </a:br>
            <a:r>
              <a:rPr lang="es-ES" sz="1800">
                <a:latin typeface="Calibri" pitchFamily="34" charset="0"/>
              </a:rPr>
              <a:t>nuevas exigencias</a:t>
            </a:r>
          </a:p>
        </p:txBody>
      </p:sp>
      <p:sp>
        <p:nvSpPr>
          <p:cNvPr id="11" name="Text Box 8"/>
          <p:cNvSpPr txBox="1">
            <a:spLocks noChangeArrowheads="1"/>
          </p:cNvSpPr>
          <p:nvPr/>
        </p:nvSpPr>
        <p:spPr bwMode="auto">
          <a:xfrm rot="270431">
            <a:off x="682799" y="2008372"/>
            <a:ext cx="3167269" cy="1323439"/>
          </a:xfrm>
          <a:prstGeom prst="rect">
            <a:avLst/>
          </a:prstGeom>
          <a:solidFill>
            <a:srgbClr val="FFCC00"/>
          </a:solidFill>
          <a:ln w="9525" algn="ctr">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style>
          <a:lnRef idx="0">
            <a:scrgbClr r="0" g="0" b="0"/>
          </a:lnRef>
          <a:fillRef idx="1003">
            <a:schemeClr val="lt2"/>
          </a:fillRef>
          <a:effectRef idx="0">
            <a:scrgbClr r="0" g="0" b="0"/>
          </a:effectRef>
          <a:fontRef idx="major"/>
        </p:style>
        <p:txBody>
          <a:bodyPr>
            <a:spAutoFit/>
          </a:bodyPr>
          <a:lstStyle/>
          <a:p>
            <a:pPr algn="ctr">
              <a:defRPr/>
            </a:pPr>
            <a:endParaRPr lang="es-ES" sz="2000" dirty="0">
              <a:latin typeface="Calibri" pitchFamily="34" charset="0"/>
            </a:endParaRPr>
          </a:p>
          <a:p>
            <a:pPr algn="ctr">
              <a:defRPr/>
            </a:pPr>
            <a:endParaRPr lang="es-ES" sz="2000" dirty="0">
              <a:latin typeface="Calibri" pitchFamily="34" charset="0"/>
            </a:endParaRPr>
          </a:p>
          <a:p>
            <a:pPr algn="ctr">
              <a:defRPr/>
            </a:pPr>
            <a:endParaRPr lang="es-ES" sz="2000" dirty="0">
              <a:latin typeface="Calibri" pitchFamily="34" charset="0"/>
            </a:endParaRPr>
          </a:p>
        </p:txBody>
      </p:sp>
      <p:sp>
        <p:nvSpPr>
          <p:cNvPr id="7179" name="Text Box 9"/>
          <p:cNvSpPr txBox="1">
            <a:spLocks noChangeArrowheads="1"/>
          </p:cNvSpPr>
          <p:nvPr/>
        </p:nvSpPr>
        <p:spPr bwMode="auto">
          <a:xfrm>
            <a:off x="755650" y="2125663"/>
            <a:ext cx="2790825" cy="1000125"/>
          </a:xfrm>
          <a:prstGeom prst="rect">
            <a:avLst/>
          </a:prstGeom>
          <a:noFill/>
          <a:ln w="9525" algn="ctr">
            <a:noFill/>
            <a:miter lim="800000"/>
            <a:headEnd/>
            <a:tailEnd/>
          </a:ln>
        </p:spPr>
        <p:txBody>
          <a:bodyPr>
            <a:spAutoFit/>
          </a:bodyPr>
          <a:lstStyle/>
          <a:p>
            <a:pPr algn="ctr">
              <a:lnSpc>
                <a:spcPts val="2400"/>
              </a:lnSpc>
              <a:spcBef>
                <a:spcPct val="0"/>
              </a:spcBef>
            </a:pPr>
            <a:r>
              <a:rPr lang="es-ES" sz="1800">
                <a:latin typeface="Calibri" pitchFamily="34" charset="0"/>
              </a:rPr>
              <a:t>Relación de simetría</a:t>
            </a:r>
          </a:p>
          <a:p>
            <a:pPr algn="ctr">
              <a:lnSpc>
                <a:spcPts val="2400"/>
              </a:lnSpc>
              <a:spcBef>
                <a:spcPct val="0"/>
              </a:spcBef>
            </a:pPr>
            <a:r>
              <a:rPr lang="es-ES" sz="1800">
                <a:latin typeface="Calibri" pitchFamily="34" charset="0"/>
              </a:rPr>
              <a:t>entre ciudadanos y representantes políticos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316201" y="1104814"/>
            <a:ext cx="7680013" cy="5618696"/>
          </a:xfrm>
          <a:prstGeom prst="rect">
            <a:avLst/>
          </a:prstGeom>
          <a:solidFill>
            <a:srgbClr val="FBF885"/>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slop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s-ES" sz="2000"/>
          </a:p>
        </p:txBody>
      </p:sp>
      <p:sp>
        <p:nvSpPr>
          <p:cNvPr id="919561" name="Text Box 9"/>
          <p:cNvSpPr txBox="1">
            <a:spLocks noChangeArrowheads="1"/>
          </p:cNvSpPr>
          <p:nvPr/>
        </p:nvSpPr>
        <p:spPr bwMode="auto">
          <a:xfrm>
            <a:off x="6236894" y="1651085"/>
            <a:ext cx="2721053" cy="3341375"/>
          </a:xfrm>
          <a:prstGeom prst="rect">
            <a:avLst/>
          </a:prstGeom>
          <a:solidFill>
            <a:schemeClr val="bg1"/>
          </a:solidFill>
          <a:ln w="19050" algn="ctr">
            <a:solidFill>
              <a:srgbClr val="B38807"/>
            </a:solidFill>
            <a:miter lim="800000"/>
            <a:headEnd/>
            <a:tailEnd/>
          </a:ln>
          <a:scene3d>
            <a:camera prst="orthographicFront"/>
            <a:lightRig rig="threePt" dir="t"/>
          </a:scene3d>
          <a:sp3d>
            <a:bevelT prst="relaxedInset"/>
          </a:sp3d>
        </p:spPr>
        <p:txBody>
          <a:bodyPr/>
          <a:lstStyle/>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p:txBody>
      </p:sp>
      <p:graphicFrame>
        <p:nvGraphicFramePr>
          <p:cNvPr id="2050" name="Object 4"/>
          <p:cNvGraphicFramePr>
            <a:graphicFrameLocks noChangeAspect="1"/>
          </p:cNvGraphicFramePr>
          <p:nvPr/>
        </p:nvGraphicFramePr>
        <p:xfrm>
          <a:off x="6373813" y="1939925"/>
          <a:ext cx="2519362" cy="2497138"/>
        </p:xfrm>
        <a:graphic>
          <a:graphicData uri="http://schemas.openxmlformats.org/presentationml/2006/ole">
            <p:oleObj spid="_x0000_s2050" name="Acrobat Document" r:id="rId3" imgW="9472320" imgH="6693480" progId="">
              <p:embed/>
            </p:oleObj>
          </a:graphicData>
        </a:graphic>
      </p:graphicFrame>
      <p:sp>
        <p:nvSpPr>
          <p:cNvPr id="2057" name="Rectangle 4"/>
          <p:cNvSpPr>
            <a:spLocks noChangeArrowheads="1"/>
          </p:cNvSpPr>
          <p:nvPr/>
        </p:nvSpPr>
        <p:spPr bwMode="auto">
          <a:xfrm>
            <a:off x="455613" y="287338"/>
            <a:ext cx="6624637" cy="549275"/>
          </a:xfrm>
          <a:prstGeom prst="rect">
            <a:avLst/>
          </a:prstGeom>
          <a:noFill/>
          <a:ln w="9525">
            <a:noFill/>
            <a:miter lim="800000"/>
            <a:headEnd/>
            <a:tailEnd/>
          </a:ln>
        </p:spPr>
        <p:txBody>
          <a:bodyPr anchor="ctr">
            <a:spAutoFit/>
          </a:bodyPr>
          <a:lstStyle/>
          <a:p>
            <a:pPr>
              <a:spcBef>
                <a:spcPct val="0"/>
              </a:spcBef>
            </a:pPr>
            <a:r>
              <a:rPr lang="es-ES" sz="1500" b="1">
                <a:solidFill>
                  <a:srgbClr val="777777"/>
                </a:solidFill>
                <a:latin typeface="Calibri" pitchFamily="34" charset="0"/>
                <a:cs typeface="Arial" charset="0"/>
              </a:rPr>
              <a:t>EL MODELO ESPAÑOL PNR. ESPAÑA</a:t>
            </a:r>
          </a:p>
          <a:p>
            <a:pPr>
              <a:spcBef>
                <a:spcPct val="0"/>
              </a:spcBef>
            </a:pPr>
            <a:r>
              <a:rPr lang="es-ES" sz="1500" b="1">
                <a:solidFill>
                  <a:srgbClr val="777777"/>
                </a:solidFill>
                <a:latin typeface="Calibri" pitchFamily="34" charset="0"/>
                <a:cs typeface="Arial" charset="0"/>
              </a:rPr>
              <a:t>HERRAMIENTAS COMBINADAS Y CONJUNTAS PARA: EV. Y SEGUIMIENTO</a:t>
            </a:r>
          </a:p>
        </p:txBody>
      </p:sp>
      <p:sp>
        <p:nvSpPr>
          <p:cNvPr id="2058" name="Text Box 5"/>
          <p:cNvSpPr txBox="1">
            <a:spLocks noChangeArrowheads="1"/>
          </p:cNvSpPr>
          <p:nvPr/>
        </p:nvSpPr>
        <p:spPr bwMode="auto">
          <a:xfrm>
            <a:off x="468313" y="1268413"/>
            <a:ext cx="5832475" cy="5230812"/>
          </a:xfrm>
          <a:prstGeom prst="rect">
            <a:avLst/>
          </a:prstGeom>
          <a:noFill/>
          <a:ln w="9525">
            <a:noFill/>
            <a:miter lim="800000"/>
            <a:headEnd/>
            <a:tailEnd/>
          </a:ln>
        </p:spPr>
        <p:txBody>
          <a:bodyPr>
            <a:spAutoFit/>
          </a:bodyPr>
          <a:lstStyle/>
          <a:p>
            <a:pPr>
              <a:lnSpc>
                <a:spcPct val="120000"/>
              </a:lnSpc>
            </a:pPr>
            <a:r>
              <a:rPr lang="es-ES" sz="1600" u="sng">
                <a:latin typeface="Calibri" pitchFamily="34" charset="0"/>
              </a:rPr>
              <a:t>EL Programa Nacional de Reformas (PNR)</a:t>
            </a:r>
          </a:p>
          <a:p>
            <a:pPr>
              <a:lnSpc>
                <a:spcPct val="120000"/>
              </a:lnSpc>
            </a:pPr>
            <a:r>
              <a:rPr lang="es-ES" sz="1600" b="1">
                <a:solidFill>
                  <a:schemeClr val="hlink"/>
                </a:solidFill>
                <a:latin typeface="Calibri" pitchFamily="34" charset="0"/>
              </a:rPr>
              <a:t>Contiene herramientas diferenciadas para la toma de decisiones públicas</a:t>
            </a:r>
            <a:r>
              <a:rPr lang="es-ES" sz="1600">
                <a:latin typeface="Calibri" pitchFamily="34" charset="0"/>
              </a:rPr>
              <a:t> :</a:t>
            </a:r>
          </a:p>
          <a:p>
            <a:pPr>
              <a:lnSpc>
                <a:spcPct val="120000"/>
              </a:lnSpc>
              <a:buFont typeface="Wingdings" pitchFamily="2" charset="2"/>
              <a:buChar char="q"/>
            </a:pPr>
            <a:r>
              <a:rPr lang="es-ES" sz="1600">
                <a:solidFill>
                  <a:srgbClr val="008000"/>
                </a:solidFill>
                <a:latin typeface="Calibri" pitchFamily="34" charset="0"/>
              </a:rPr>
              <a:t> </a:t>
            </a:r>
            <a:r>
              <a:rPr lang="es-ES" sz="1600" b="1" u="sng">
                <a:solidFill>
                  <a:srgbClr val="008000"/>
                </a:solidFill>
                <a:latin typeface="Calibri" pitchFamily="34" charset="0"/>
              </a:rPr>
              <a:t>Seguimiento</a:t>
            </a:r>
            <a:r>
              <a:rPr lang="es-ES" sz="1600">
                <a:solidFill>
                  <a:srgbClr val="008000"/>
                </a:solidFill>
                <a:latin typeface="Calibri" pitchFamily="34" charset="0"/>
              </a:rPr>
              <a:t>:</a:t>
            </a:r>
            <a:r>
              <a:rPr lang="es-ES" sz="1600">
                <a:latin typeface="Calibri" pitchFamily="34" charset="0"/>
              </a:rPr>
              <a:t> encargado a la Comisión Delegada del Gobierno para Asuntos Económicos </a:t>
            </a:r>
          </a:p>
          <a:p>
            <a:pPr>
              <a:lnSpc>
                <a:spcPct val="120000"/>
              </a:lnSpc>
            </a:pPr>
            <a:r>
              <a:rPr lang="es-ES" sz="1600" u="sng">
                <a:latin typeface="Calibri" pitchFamily="34" charset="0"/>
              </a:rPr>
              <a:t>Informe público y recopilatorio</a:t>
            </a:r>
            <a:r>
              <a:rPr lang="es-ES" sz="1600">
                <a:latin typeface="Calibri" pitchFamily="34" charset="0"/>
              </a:rPr>
              <a:t> de los avances de los 12 meses anteriores.</a:t>
            </a:r>
          </a:p>
          <a:p>
            <a:pPr>
              <a:lnSpc>
                <a:spcPct val="120000"/>
              </a:lnSpc>
            </a:pPr>
            <a:r>
              <a:rPr lang="es-ES" sz="1600">
                <a:latin typeface="Calibri" pitchFamily="34" charset="0"/>
              </a:rPr>
              <a:t>Detallará las </a:t>
            </a:r>
            <a:r>
              <a:rPr lang="es-ES" sz="1600" u="sng">
                <a:latin typeface="Calibri" pitchFamily="34" charset="0"/>
              </a:rPr>
              <a:t>Medidas que se han puesto en marcha</a:t>
            </a:r>
            <a:r>
              <a:rPr lang="es-ES" sz="1600">
                <a:latin typeface="Calibri" pitchFamily="34" charset="0"/>
              </a:rPr>
              <a:t> en cada uno de los ejes de actuación y se propondrán los cambios y nuevas medidas para aquellas áreas que lo precisen. </a:t>
            </a:r>
          </a:p>
          <a:p>
            <a:pPr>
              <a:lnSpc>
                <a:spcPct val="120000"/>
              </a:lnSpc>
            </a:pPr>
            <a:r>
              <a:rPr lang="es-ES" sz="1600">
                <a:latin typeface="Calibri" pitchFamily="34" charset="0"/>
              </a:rPr>
              <a:t>Incluirá una </a:t>
            </a:r>
            <a:r>
              <a:rPr lang="es-ES" sz="1600" u="sng">
                <a:latin typeface="Calibri" pitchFamily="34" charset="0"/>
              </a:rPr>
              <a:t>revisión del grado de cumplimiento de los objetivos finales e intermedios</a:t>
            </a:r>
            <a:r>
              <a:rPr lang="es-ES" sz="1600">
                <a:latin typeface="Calibri" pitchFamily="34" charset="0"/>
              </a:rPr>
              <a:t> señalados en este Programa.</a:t>
            </a:r>
          </a:p>
          <a:p>
            <a:pPr>
              <a:lnSpc>
                <a:spcPct val="120000"/>
              </a:lnSpc>
            </a:pPr>
            <a:r>
              <a:rPr lang="es-ES" sz="1600">
                <a:latin typeface="Calibri" pitchFamily="34" charset="0"/>
              </a:rPr>
              <a:t>Para facilitar el seguimiento proporciona una </a:t>
            </a:r>
            <a:r>
              <a:rPr lang="es-ES" sz="1600" u="sng">
                <a:latin typeface="Calibri" pitchFamily="34" charset="0"/>
              </a:rPr>
              <a:t>Batería de 80 indicadores de seguimiento.  (Estudiar esta herramienta para sistema Perú) </a:t>
            </a:r>
            <a:r>
              <a:rPr lang="es-ES" sz="1600">
                <a:latin typeface="Calibri" pitchFamily="34" charset="0"/>
              </a:rPr>
              <a:t>  </a:t>
            </a:r>
          </a:p>
        </p:txBody>
      </p:sp>
      <p:sp>
        <p:nvSpPr>
          <p:cNvPr id="2059" name="Text Box 7"/>
          <p:cNvSpPr txBox="1">
            <a:spLocks noChangeArrowheads="1"/>
          </p:cNvSpPr>
          <p:nvPr/>
        </p:nvSpPr>
        <p:spPr bwMode="auto">
          <a:xfrm>
            <a:off x="6516688" y="4402138"/>
            <a:ext cx="1223962" cy="466725"/>
          </a:xfrm>
          <a:prstGeom prst="rect">
            <a:avLst/>
          </a:prstGeom>
          <a:noFill/>
          <a:ln w="9525">
            <a:solidFill>
              <a:srgbClr val="FF0000"/>
            </a:solidFill>
            <a:miter lim="800000"/>
            <a:headEnd/>
            <a:tailEnd/>
          </a:ln>
        </p:spPr>
        <p:txBody>
          <a:bodyPr>
            <a:spAutoFit/>
          </a:bodyPr>
          <a:lstStyle/>
          <a:p>
            <a:r>
              <a:rPr lang="es-ES" sz="2400">
                <a:solidFill>
                  <a:schemeClr val="hlink"/>
                </a:solidFill>
                <a:latin typeface="Arial" charset="0"/>
              </a:rPr>
              <a:t>CAP. V</a:t>
            </a:r>
          </a:p>
        </p:txBody>
      </p:sp>
      <p:sp>
        <p:nvSpPr>
          <p:cNvPr id="2060" name="AutoShape 8"/>
          <p:cNvSpPr>
            <a:spLocks noChangeArrowheads="1"/>
          </p:cNvSpPr>
          <p:nvPr/>
        </p:nvSpPr>
        <p:spPr bwMode="auto">
          <a:xfrm>
            <a:off x="5940425" y="4402138"/>
            <a:ext cx="503238" cy="431800"/>
          </a:xfrm>
          <a:custGeom>
            <a:avLst/>
            <a:gdLst>
              <a:gd name="T0" fmla="*/ 8793338 w 21600"/>
              <a:gd name="T1" fmla="*/ 0 h 21600"/>
              <a:gd name="T2" fmla="*/ 0 w 21600"/>
              <a:gd name="T3" fmla="*/ 4316001 h 21600"/>
              <a:gd name="T4" fmla="*/ 8793338 w 21600"/>
              <a:gd name="T5" fmla="*/ 8632001 h 21600"/>
              <a:gd name="T6" fmla="*/ 11724466 w 21600"/>
              <a:gd name="T7" fmla="*/ 431600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noFill/>
          <a:ln w="9525">
            <a:solidFill>
              <a:schemeClr val="hlink"/>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316201" y="1104814"/>
            <a:ext cx="7680013" cy="5618696"/>
          </a:xfrm>
          <a:prstGeom prst="rect">
            <a:avLst/>
          </a:prstGeom>
          <a:solidFill>
            <a:srgbClr val="FBF885"/>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slop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s-ES" sz="2000"/>
          </a:p>
        </p:txBody>
      </p:sp>
      <p:sp>
        <p:nvSpPr>
          <p:cNvPr id="3078" name="Rectangle 3"/>
          <p:cNvSpPr>
            <a:spLocks noChangeArrowheads="1"/>
          </p:cNvSpPr>
          <p:nvPr/>
        </p:nvSpPr>
        <p:spPr bwMode="auto">
          <a:xfrm>
            <a:off x="0" y="2909888"/>
            <a:ext cx="9144000" cy="0"/>
          </a:xfrm>
          <a:prstGeom prst="rect">
            <a:avLst/>
          </a:prstGeom>
          <a:noFill/>
          <a:ln w="9525">
            <a:noFill/>
            <a:miter lim="800000"/>
            <a:headEnd/>
            <a:tailEnd/>
          </a:ln>
        </p:spPr>
        <p:txBody>
          <a:bodyPr wrap="none" anchor="ctr">
            <a:spAutoFit/>
          </a:bodyPr>
          <a:lstStyle/>
          <a:p>
            <a:pPr>
              <a:spcBef>
                <a:spcPct val="0"/>
              </a:spcBef>
            </a:pPr>
            <a:endParaRPr lang="en-US" sz="2400">
              <a:latin typeface="Times New Roman" pitchFamily="18" charset="0"/>
            </a:endParaRPr>
          </a:p>
        </p:txBody>
      </p:sp>
      <p:sp>
        <p:nvSpPr>
          <p:cNvPr id="3079" name="Rectangle 4"/>
          <p:cNvSpPr>
            <a:spLocks noChangeArrowheads="1"/>
          </p:cNvSpPr>
          <p:nvPr/>
        </p:nvSpPr>
        <p:spPr bwMode="auto">
          <a:xfrm>
            <a:off x="471488" y="303213"/>
            <a:ext cx="8501062" cy="517525"/>
          </a:xfrm>
          <a:prstGeom prst="rect">
            <a:avLst/>
          </a:prstGeom>
          <a:noFill/>
          <a:ln w="9525">
            <a:noFill/>
            <a:miter lim="800000"/>
            <a:headEnd/>
            <a:tailEnd/>
          </a:ln>
        </p:spPr>
        <p:txBody>
          <a:bodyPr anchor="ctr">
            <a:spAutoFit/>
          </a:bodyPr>
          <a:lstStyle/>
          <a:p>
            <a:pPr>
              <a:spcBef>
                <a:spcPct val="0"/>
              </a:spcBef>
            </a:pPr>
            <a:r>
              <a:rPr lang="es-ES" sz="1400" b="1">
                <a:solidFill>
                  <a:srgbClr val="777777"/>
                </a:solidFill>
                <a:latin typeface="Calibri" pitchFamily="34" charset="0"/>
                <a:cs typeface="Arial" charset="0"/>
              </a:rPr>
              <a:t>PNR. ESPAÑA</a:t>
            </a:r>
          </a:p>
          <a:p>
            <a:pPr>
              <a:spcBef>
                <a:spcPct val="0"/>
              </a:spcBef>
            </a:pPr>
            <a:r>
              <a:rPr lang="es-ES" sz="1400" b="1">
                <a:solidFill>
                  <a:srgbClr val="777777"/>
                </a:solidFill>
                <a:latin typeface="Calibri" pitchFamily="34" charset="0"/>
                <a:cs typeface="Arial" charset="0"/>
              </a:rPr>
              <a:t>HERRAMIENTAS COMBINADAS Y CONJUNTAS PARA LA RENDICIÓN DE CUENTAS:  EV y SEGUIMIENTO</a:t>
            </a:r>
          </a:p>
        </p:txBody>
      </p:sp>
      <p:sp>
        <p:nvSpPr>
          <p:cNvPr id="3080" name="Rectangle 5"/>
          <p:cNvSpPr>
            <a:spLocks noChangeArrowheads="1"/>
          </p:cNvSpPr>
          <p:nvPr/>
        </p:nvSpPr>
        <p:spPr bwMode="auto">
          <a:xfrm>
            <a:off x="0" y="4502150"/>
            <a:ext cx="9144000" cy="0"/>
          </a:xfrm>
          <a:prstGeom prst="rect">
            <a:avLst/>
          </a:prstGeom>
          <a:noFill/>
          <a:ln w="9525">
            <a:noFill/>
            <a:miter lim="800000"/>
            <a:headEnd/>
            <a:tailEnd/>
          </a:ln>
        </p:spPr>
        <p:txBody>
          <a:bodyPr wrap="none" anchor="ctr">
            <a:spAutoFit/>
          </a:bodyPr>
          <a:lstStyle/>
          <a:p>
            <a:pPr>
              <a:spcBef>
                <a:spcPct val="0"/>
              </a:spcBef>
            </a:pPr>
            <a:endParaRPr lang="en-US" sz="2400">
              <a:latin typeface="Times New Roman" pitchFamily="18" charset="0"/>
            </a:endParaRPr>
          </a:p>
        </p:txBody>
      </p:sp>
      <p:sp>
        <p:nvSpPr>
          <p:cNvPr id="3081" name="Text Box 6"/>
          <p:cNvSpPr txBox="1">
            <a:spLocks noChangeArrowheads="1"/>
          </p:cNvSpPr>
          <p:nvPr/>
        </p:nvSpPr>
        <p:spPr bwMode="auto">
          <a:xfrm>
            <a:off x="684213" y="1631950"/>
            <a:ext cx="4751387" cy="4111625"/>
          </a:xfrm>
          <a:prstGeom prst="rect">
            <a:avLst/>
          </a:prstGeom>
          <a:noFill/>
          <a:ln w="9525">
            <a:noFill/>
            <a:miter lim="800000"/>
            <a:headEnd/>
            <a:tailEnd/>
          </a:ln>
        </p:spPr>
        <p:txBody>
          <a:bodyPr>
            <a:spAutoFit/>
          </a:bodyPr>
          <a:lstStyle/>
          <a:p>
            <a:pPr>
              <a:lnSpc>
                <a:spcPct val="130000"/>
              </a:lnSpc>
              <a:spcBef>
                <a:spcPct val="60000"/>
              </a:spcBef>
              <a:buFont typeface="Wingdings" pitchFamily="2" charset="2"/>
              <a:buChar char="q"/>
            </a:pPr>
            <a:r>
              <a:rPr lang="es-ES" sz="2400" b="1" u="sng">
                <a:solidFill>
                  <a:srgbClr val="008000"/>
                </a:solidFill>
                <a:latin typeface="Calibri" pitchFamily="34" charset="0"/>
              </a:rPr>
              <a:t> </a:t>
            </a:r>
            <a:r>
              <a:rPr lang="es-ES" sz="1800" b="1" u="sng">
                <a:solidFill>
                  <a:srgbClr val="008000"/>
                </a:solidFill>
                <a:latin typeface="Calibri" pitchFamily="34" charset="0"/>
              </a:rPr>
              <a:t>Evaluación </a:t>
            </a:r>
            <a:r>
              <a:rPr lang="es-ES" sz="1800" b="1">
                <a:solidFill>
                  <a:srgbClr val="008000"/>
                </a:solidFill>
                <a:latin typeface="Calibri" pitchFamily="34" charset="0"/>
              </a:rPr>
              <a:t>:</a:t>
            </a:r>
            <a:r>
              <a:rPr lang="es-ES" sz="1800" u="sng">
                <a:latin typeface="Calibri" pitchFamily="34" charset="0"/>
              </a:rPr>
              <a:t>AEVAL </a:t>
            </a:r>
          </a:p>
          <a:p>
            <a:pPr>
              <a:lnSpc>
                <a:spcPct val="130000"/>
              </a:lnSpc>
              <a:spcBef>
                <a:spcPct val="60000"/>
              </a:spcBef>
            </a:pPr>
            <a:r>
              <a:rPr lang="es-ES" sz="1800">
                <a:latin typeface="Calibri" pitchFamily="34" charset="0"/>
              </a:rPr>
              <a:t>“Para obtener una evaluación independiente de este PNR la CDGAE encargará a la AEVAL, con el apoyo del Observatorio de la Sostenibilidad, una evaluación anual del grado de aplicación y de éxito de las principales medidas de cada uno de los 7 ejes del Programa Nacional de Reformas. </a:t>
            </a:r>
          </a:p>
          <a:p>
            <a:pPr>
              <a:lnSpc>
                <a:spcPct val="130000"/>
              </a:lnSpc>
              <a:spcBef>
                <a:spcPct val="60000"/>
              </a:spcBef>
            </a:pPr>
            <a:r>
              <a:rPr lang="es-ES" sz="1800">
                <a:latin typeface="Calibri" pitchFamily="34" charset="0"/>
              </a:rPr>
              <a:t>Se hará pública y se remitirá al Parlamento, CCAA, Federación Española de Municipios y Provincias e interlocutores Sociales”. </a:t>
            </a:r>
          </a:p>
        </p:txBody>
      </p:sp>
      <p:sp>
        <p:nvSpPr>
          <p:cNvPr id="919561" name="Text Box 9"/>
          <p:cNvSpPr txBox="1">
            <a:spLocks noChangeArrowheads="1"/>
          </p:cNvSpPr>
          <p:nvPr/>
        </p:nvSpPr>
        <p:spPr bwMode="auto">
          <a:xfrm>
            <a:off x="6236894" y="1638385"/>
            <a:ext cx="2721053" cy="3341375"/>
          </a:xfrm>
          <a:prstGeom prst="rect">
            <a:avLst/>
          </a:prstGeom>
          <a:solidFill>
            <a:schemeClr val="bg1"/>
          </a:solidFill>
          <a:ln w="19050" algn="ctr">
            <a:solidFill>
              <a:srgbClr val="B38807"/>
            </a:solidFill>
            <a:miter lim="800000"/>
            <a:headEnd/>
            <a:tailEnd/>
          </a:ln>
          <a:scene3d>
            <a:camera prst="orthographicFront"/>
            <a:lightRig rig="threePt" dir="t"/>
          </a:scene3d>
          <a:sp3d>
            <a:bevelT prst="relaxedInset"/>
          </a:sp3d>
        </p:spPr>
        <p:txBody>
          <a:bodyPr/>
          <a:lstStyle/>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a:p>
            <a:pPr marL="177800" indent="-177800">
              <a:lnSpc>
                <a:spcPct val="120000"/>
              </a:lnSpc>
              <a:spcBef>
                <a:spcPct val="85000"/>
              </a:spcBef>
              <a:defRPr/>
            </a:pPr>
            <a:endParaRPr lang="es-ES" sz="1400" b="1" dirty="0">
              <a:solidFill>
                <a:srgbClr val="666633"/>
              </a:solidFill>
              <a:latin typeface="Calibri" pitchFamily="34" charset="0"/>
              <a:cs typeface="Arial" charset="0"/>
            </a:endParaRPr>
          </a:p>
        </p:txBody>
      </p:sp>
      <p:graphicFrame>
        <p:nvGraphicFramePr>
          <p:cNvPr id="3074" name="Object 4"/>
          <p:cNvGraphicFramePr>
            <a:graphicFrameLocks noChangeAspect="1"/>
          </p:cNvGraphicFramePr>
          <p:nvPr/>
        </p:nvGraphicFramePr>
        <p:xfrm>
          <a:off x="6373813" y="1889125"/>
          <a:ext cx="2519362" cy="2497138"/>
        </p:xfrm>
        <a:graphic>
          <a:graphicData uri="http://schemas.openxmlformats.org/presentationml/2006/ole">
            <p:oleObj spid="_x0000_s3074" name="Acrobat Document" r:id="rId3" imgW="9472320" imgH="6693480" progId="">
              <p:embed/>
            </p:oleObj>
          </a:graphicData>
        </a:graphic>
      </p:graphicFrame>
      <p:sp>
        <p:nvSpPr>
          <p:cNvPr id="3085" name="Text Box 7"/>
          <p:cNvSpPr txBox="1">
            <a:spLocks noChangeArrowheads="1"/>
          </p:cNvSpPr>
          <p:nvPr/>
        </p:nvSpPr>
        <p:spPr bwMode="auto">
          <a:xfrm>
            <a:off x="6516688" y="4351338"/>
            <a:ext cx="1223962" cy="466725"/>
          </a:xfrm>
          <a:prstGeom prst="rect">
            <a:avLst/>
          </a:prstGeom>
          <a:noFill/>
          <a:ln w="9525">
            <a:solidFill>
              <a:srgbClr val="FF0000"/>
            </a:solidFill>
            <a:miter lim="800000"/>
            <a:headEnd/>
            <a:tailEnd/>
          </a:ln>
        </p:spPr>
        <p:txBody>
          <a:bodyPr>
            <a:spAutoFit/>
          </a:bodyPr>
          <a:lstStyle/>
          <a:p>
            <a:r>
              <a:rPr lang="es-ES" sz="2400">
                <a:solidFill>
                  <a:schemeClr val="hlink"/>
                </a:solidFill>
                <a:latin typeface="Arial" charset="0"/>
              </a:rPr>
              <a:t>CAP. V</a:t>
            </a:r>
          </a:p>
        </p:txBody>
      </p:sp>
      <p:sp>
        <p:nvSpPr>
          <p:cNvPr id="3086" name="AutoShape 8"/>
          <p:cNvSpPr>
            <a:spLocks noChangeArrowheads="1"/>
          </p:cNvSpPr>
          <p:nvPr/>
        </p:nvSpPr>
        <p:spPr bwMode="auto">
          <a:xfrm>
            <a:off x="5940425" y="4351338"/>
            <a:ext cx="503238" cy="431800"/>
          </a:xfrm>
          <a:custGeom>
            <a:avLst/>
            <a:gdLst>
              <a:gd name="T0" fmla="*/ 8793338 w 21600"/>
              <a:gd name="T1" fmla="*/ 0 h 21600"/>
              <a:gd name="T2" fmla="*/ 0 w 21600"/>
              <a:gd name="T3" fmla="*/ 4316001 h 21600"/>
              <a:gd name="T4" fmla="*/ 8793338 w 21600"/>
              <a:gd name="T5" fmla="*/ 8632001 h 21600"/>
              <a:gd name="T6" fmla="*/ 11724466 w 21600"/>
              <a:gd name="T7" fmla="*/ 431600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noFill/>
          <a:ln w="9525">
            <a:solidFill>
              <a:schemeClr val="hlink"/>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Oval 60"/>
          <p:cNvSpPr>
            <a:spLocks noChangeArrowheads="1"/>
          </p:cNvSpPr>
          <p:nvPr/>
        </p:nvSpPr>
        <p:spPr bwMode="auto">
          <a:xfrm>
            <a:off x="684213" y="1341438"/>
            <a:ext cx="7559675" cy="5256212"/>
          </a:xfrm>
          <a:prstGeom prst="ellipse">
            <a:avLst/>
          </a:prstGeom>
          <a:solidFill>
            <a:srgbClr val="E2E9A1"/>
          </a:solidFill>
          <a:ln w="28575">
            <a:solidFill>
              <a:srgbClr val="666633"/>
            </a:solidFill>
            <a:round/>
            <a:headEnd/>
            <a:tailEnd/>
          </a:ln>
          <a:effectLst>
            <a:prstShdw prst="shdw17" dist="17961" dir="2700000">
              <a:srgbClr val="3D3D1F"/>
            </a:prstShdw>
          </a:effectLst>
        </p:spPr>
        <p:txBody>
          <a:bodyPr wrap="none" anchor="ctr"/>
          <a:lstStyle/>
          <a:p>
            <a:endParaRPr lang="en-US"/>
          </a:p>
        </p:txBody>
      </p:sp>
      <p:sp>
        <p:nvSpPr>
          <p:cNvPr id="1043458" name="Text Box 2"/>
          <p:cNvSpPr txBox="1">
            <a:spLocks noChangeArrowheads="1"/>
          </p:cNvSpPr>
          <p:nvPr/>
        </p:nvSpPr>
        <p:spPr bwMode="auto">
          <a:xfrm>
            <a:off x="460375" y="365125"/>
            <a:ext cx="2671763" cy="320675"/>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r>
              <a:rPr lang="es-ES" sz="1500" b="1">
                <a:solidFill>
                  <a:srgbClr val="777777"/>
                </a:solidFill>
                <a:latin typeface="Calibri" pitchFamily="34" charset="0"/>
              </a:rPr>
              <a:t>EVALUACIONES PNR 2007-2009</a:t>
            </a:r>
          </a:p>
        </p:txBody>
      </p:sp>
      <p:sp>
        <p:nvSpPr>
          <p:cNvPr id="17" name="16 Rectángulo redondeado"/>
          <p:cNvSpPr/>
          <p:nvPr/>
        </p:nvSpPr>
        <p:spPr>
          <a:xfrm>
            <a:off x="2249647" y="1350291"/>
            <a:ext cx="4824821" cy="514940"/>
          </a:xfrm>
          <a:prstGeom prst="roundRect">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4"/>
          </a:lnRef>
          <a:fillRef idx="1">
            <a:schemeClr val="lt1"/>
          </a:fillRef>
          <a:effectRef idx="0">
            <a:schemeClr val="accent4"/>
          </a:effectRef>
          <a:fontRef idx="minor">
            <a:schemeClr val="dk1"/>
          </a:fontRef>
        </p:style>
        <p:txBody>
          <a:bodyPr anchor="ctr"/>
          <a:lstStyle/>
          <a:p>
            <a:pPr algn="ctr">
              <a:spcBef>
                <a:spcPct val="0"/>
              </a:spcBef>
              <a:defRPr/>
            </a:pPr>
            <a:endParaRPr lang="es-ES" sz="2000"/>
          </a:p>
        </p:txBody>
      </p:sp>
      <p:sp>
        <p:nvSpPr>
          <p:cNvPr id="24583" name="Rectangle 8"/>
          <p:cNvSpPr>
            <a:spLocks noChangeArrowheads="1"/>
          </p:cNvSpPr>
          <p:nvPr/>
        </p:nvSpPr>
        <p:spPr bwMode="auto">
          <a:xfrm>
            <a:off x="2270125" y="1517650"/>
            <a:ext cx="4787900" cy="282575"/>
          </a:xfrm>
          <a:prstGeom prst="rect">
            <a:avLst/>
          </a:prstGeom>
          <a:noFill/>
          <a:ln w="47625" cap="rnd" algn="ctr">
            <a:noFill/>
            <a:prstDash val="lgDash"/>
            <a:miter lim="800000"/>
            <a:headEnd/>
            <a:tailEnd/>
          </a:ln>
        </p:spPr>
        <p:txBody>
          <a:bodyPr>
            <a:spAutoFit/>
          </a:bodyPr>
          <a:lstStyle/>
          <a:p>
            <a:pPr>
              <a:lnSpc>
                <a:spcPct val="140000"/>
              </a:lnSpc>
              <a:spcBef>
                <a:spcPct val="0"/>
              </a:spcBef>
            </a:pPr>
            <a:r>
              <a:rPr lang="es-ES" sz="900" b="1">
                <a:latin typeface="Calibri" pitchFamily="34" charset="0"/>
                <a:cs typeface="Arial" charset="0"/>
              </a:rPr>
              <a:t>LA INCIDENCIA DE LAS MEDIDAS PARA LA RACIONALIZACIÓN DEL GASTO FARMACÉUTICO. (2007)</a:t>
            </a:r>
          </a:p>
        </p:txBody>
      </p:sp>
      <p:sp>
        <p:nvSpPr>
          <p:cNvPr id="42" name="41 Rectángulo redondeado"/>
          <p:cNvSpPr/>
          <p:nvPr/>
        </p:nvSpPr>
        <p:spPr>
          <a:xfrm>
            <a:off x="581031" y="1936315"/>
            <a:ext cx="4823102" cy="528877"/>
          </a:xfrm>
          <a:prstGeom prst="roundRect">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4"/>
          </a:lnRef>
          <a:fillRef idx="1">
            <a:schemeClr val="lt1"/>
          </a:fillRef>
          <a:effectRef idx="0">
            <a:schemeClr val="accent4"/>
          </a:effectRef>
          <a:fontRef idx="minor">
            <a:schemeClr val="dk1"/>
          </a:fontRef>
        </p:style>
        <p:txBody>
          <a:bodyPr anchor="ctr"/>
          <a:lstStyle/>
          <a:p>
            <a:pPr algn="ctr">
              <a:spcBef>
                <a:spcPct val="0"/>
              </a:spcBef>
              <a:defRPr/>
            </a:pPr>
            <a:endParaRPr lang="es-ES" sz="2000"/>
          </a:p>
        </p:txBody>
      </p:sp>
      <p:sp>
        <p:nvSpPr>
          <p:cNvPr id="24587" name="Rectangle 8"/>
          <p:cNvSpPr>
            <a:spLocks noChangeArrowheads="1"/>
          </p:cNvSpPr>
          <p:nvPr/>
        </p:nvSpPr>
        <p:spPr bwMode="auto">
          <a:xfrm>
            <a:off x="668338" y="2095500"/>
            <a:ext cx="3073400" cy="282575"/>
          </a:xfrm>
          <a:prstGeom prst="rect">
            <a:avLst/>
          </a:prstGeom>
          <a:noFill/>
          <a:ln w="47625" cap="rnd" algn="ctr">
            <a:noFill/>
            <a:prstDash val="lgDash"/>
            <a:miter lim="800000"/>
            <a:headEnd/>
            <a:tailEnd/>
          </a:ln>
        </p:spPr>
        <p:txBody>
          <a:bodyPr>
            <a:spAutoFit/>
          </a:bodyPr>
          <a:lstStyle/>
          <a:p>
            <a:pPr>
              <a:lnSpc>
                <a:spcPct val="140000"/>
              </a:lnSpc>
              <a:spcBef>
                <a:spcPct val="0"/>
              </a:spcBef>
            </a:pPr>
            <a:r>
              <a:rPr lang="es-ES" sz="900" b="1">
                <a:latin typeface="Calibri" pitchFamily="34" charset="0"/>
                <a:cs typeface="Arial" charset="0"/>
              </a:rPr>
              <a:t>PLAN ESTRATÉGICO DE SEGURIDAD VIAL 2005-2008. (2009)</a:t>
            </a:r>
          </a:p>
        </p:txBody>
      </p:sp>
      <p:sp>
        <p:nvSpPr>
          <p:cNvPr id="56" name="55 Elipse"/>
          <p:cNvSpPr/>
          <p:nvPr/>
        </p:nvSpPr>
        <p:spPr>
          <a:xfrm>
            <a:off x="590550" y="1528762"/>
            <a:ext cx="1600200" cy="609601"/>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nchor="ctr"/>
          <a:lstStyle/>
          <a:p>
            <a:pPr algn="ctr">
              <a:spcBef>
                <a:spcPct val="0"/>
              </a:spcBef>
              <a:defRPr/>
            </a:pPr>
            <a:endParaRPr lang="es-ES" sz="2000"/>
          </a:p>
        </p:txBody>
      </p:sp>
      <p:sp>
        <p:nvSpPr>
          <p:cNvPr id="16" name="Text Box 52">
            <a:hlinkClick r:id="rId2" action="ppaction://hlinksldjump"/>
          </p:cNvPr>
          <p:cNvSpPr txBox="1">
            <a:spLocks noChangeArrowheads="1"/>
          </p:cNvSpPr>
          <p:nvPr/>
        </p:nvSpPr>
        <p:spPr bwMode="auto">
          <a:xfrm>
            <a:off x="577850" y="1604963"/>
            <a:ext cx="1612900" cy="458787"/>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800" b="1">
                <a:latin typeface="Calibri" pitchFamily="34" charset="0"/>
              </a:rPr>
              <a:t>EJE 2.</a:t>
            </a:r>
            <a:r>
              <a:rPr lang="es-ES" sz="800">
                <a:latin typeface="Calibri" pitchFamily="34" charset="0"/>
              </a:rPr>
              <a:t> Plan Estratégico</a:t>
            </a:r>
          </a:p>
          <a:p>
            <a:pPr algn="ctr">
              <a:spcBef>
                <a:spcPct val="0"/>
              </a:spcBef>
              <a:defRPr/>
            </a:pPr>
            <a:r>
              <a:rPr lang="es-ES" sz="800">
                <a:latin typeface="Calibri" pitchFamily="34" charset="0"/>
              </a:rPr>
              <a:t>de Infraestructuras y Transporte (PEIT) y Programa AGUA</a:t>
            </a:r>
          </a:p>
        </p:txBody>
      </p:sp>
      <p:sp>
        <p:nvSpPr>
          <p:cNvPr id="57" name="56 Elipse"/>
          <p:cNvSpPr/>
          <p:nvPr/>
        </p:nvSpPr>
        <p:spPr>
          <a:xfrm>
            <a:off x="3708400" y="920750"/>
            <a:ext cx="1600200" cy="609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nchor="ctr"/>
          <a:lstStyle/>
          <a:p>
            <a:pPr algn="ctr">
              <a:spcBef>
                <a:spcPct val="0"/>
              </a:spcBef>
              <a:defRPr/>
            </a:pPr>
            <a:endParaRPr lang="es-ES" sz="2000"/>
          </a:p>
        </p:txBody>
      </p:sp>
      <p:sp>
        <p:nvSpPr>
          <p:cNvPr id="24595" name="7 CuadroTexto"/>
          <p:cNvSpPr txBox="1">
            <a:spLocks noChangeArrowheads="1"/>
          </p:cNvSpPr>
          <p:nvPr/>
        </p:nvSpPr>
        <p:spPr bwMode="auto">
          <a:xfrm>
            <a:off x="3886200" y="971550"/>
            <a:ext cx="1371600" cy="703263"/>
          </a:xfrm>
          <a:prstGeom prst="rect">
            <a:avLst/>
          </a:prstGeom>
          <a:noFill/>
          <a:ln w="9525">
            <a:noFill/>
            <a:miter lim="800000"/>
            <a:headEnd/>
            <a:tailEnd/>
          </a:ln>
        </p:spPr>
        <p:txBody>
          <a:bodyPr>
            <a:spAutoFit/>
          </a:bodyPr>
          <a:lstStyle/>
          <a:p>
            <a:pPr algn="ctr">
              <a:spcBef>
                <a:spcPct val="0"/>
              </a:spcBef>
            </a:pPr>
            <a:r>
              <a:rPr lang="es-ES" sz="800" b="1">
                <a:latin typeface="Calibri" pitchFamily="34" charset="0"/>
              </a:rPr>
              <a:t>EJE1.</a:t>
            </a:r>
            <a:r>
              <a:rPr lang="es-ES" sz="800">
                <a:latin typeface="Calibri" pitchFamily="34" charset="0"/>
              </a:rPr>
              <a:t> Refuerzo de la Estabilidad Macroeconómica y Presupuestaria</a:t>
            </a:r>
          </a:p>
          <a:p>
            <a:pPr algn="ctr">
              <a:spcBef>
                <a:spcPct val="0"/>
              </a:spcBef>
            </a:pPr>
            <a:endParaRPr lang="es-ES" sz="800">
              <a:latin typeface="Calibri" pitchFamily="34" charset="0"/>
            </a:endParaRPr>
          </a:p>
        </p:txBody>
      </p:sp>
      <p:sp>
        <p:nvSpPr>
          <p:cNvPr id="23" name="22 Rectángulo redondeado"/>
          <p:cNvSpPr/>
          <p:nvPr/>
        </p:nvSpPr>
        <p:spPr>
          <a:xfrm>
            <a:off x="3803954" y="2484271"/>
            <a:ext cx="4824823" cy="525411"/>
          </a:xfrm>
          <a:prstGeom prst="roundRect">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4"/>
          </a:lnRef>
          <a:fillRef idx="1">
            <a:schemeClr val="lt1"/>
          </a:fillRef>
          <a:effectRef idx="0">
            <a:schemeClr val="accent4"/>
          </a:effectRef>
          <a:fontRef idx="minor">
            <a:schemeClr val="dk1"/>
          </a:fontRef>
        </p:style>
        <p:txBody>
          <a:bodyPr anchor="ctr"/>
          <a:lstStyle/>
          <a:p>
            <a:pPr algn="ctr">
              <a:spcBef>
                <a:spcPct val="0"/>
              </a:spcBef>
              <a:defRPr/>
            </a:pPr>
            <a:endParaRPr lang="es-ES" sz="2000"/>
          </a:p>
        </p:txBody>
      </p:sp>
      <p:sp>
        <p:nvSpPr>
          <p:cNvPr id="55" name="54 Elipse"/>
          <p:cNvSpPr/>
          <p:nvPr/>
        </p:nvSpPr>
        <p:spPr>
          <a:xfrm>
            <a:off x="7002463" y="2044700"/>
            <a:ext cx="1600199" cy="609600"/>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nchor="ctr"/>
          <a:lstStyle/>
          <a:p>
            <a:pPr algn="ctr">
              <a:spcBef>
                <a:spcPct val="0"/>
              </a:spcBef>
              <a:defRPr/>
            </a:pPr>
            <a:endParaRPr lang="es-ES" sz="2000"/>
          </a:p>
        </p:txBody>
      </p:sp>
      <p:sp>
        <p:nvSpPr>
          <p:cNvPr id="27" name="Text Box 53">
            <a:hlinkClick r:id="rId3" action="ppaction://hlinksldjump"/>
          </p:cNvPr>
          <p:cNvSpPr txBox="1">
            <a:spLocks noChangeArrowheads="1"/>
          </p:cNvSpPr>
          <p:nvPr/>
        </p:nvSpPr>
        <p:spPr bwMode="auto">
          <a:xfrm>
            <a:off x="7091363" y="2197100"/>
            <a:ext cx="1511300" cy="338138"/>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800" b="1">
                <a:latin typeface="Calibri" pitchFamily="34" charset="0"/>
              </a:rPr>
              <a:t>EJE 3</a:t>
            </a:r>
            <a:r>
              <a:rPr lang="es-ES" sz="800">
                <a:latin typeface="Calibri" pitchFamily="34" charset="0"/>
              </a:rPr>
              <a:t>. Aumento y Mejora del Capital Humano</a:t>
            </a:r>
          </a:p>
        </p:txBody>
      </p:sp>
      <p:sp>
        <p:nvSpPr>
          <p:cNvPr id="24603" name="Rectangle 8"/>
          <p:cNvSpPr>
            <a:spLocks noChangeArrowheads="1"/>
          </p:cNvSpPr>
          <p:nvPr/>
        </p:nvSpPr>
        <p:spPr bwMode="auto">
          <a:xfrm>
            <a:off x="4335463" y="2619375"/>
            <a:ext cx="4191000" cy="304800"/>
          </a:xfrm>
          <a:prstGeom prst="rect">
            <a:avLst/>
          </a:prstGeom>
          <a:noFill/>
          <a:ln w="47625" cap="rnd" algn="ctr">
            <a:noFill/>
            <a:prstDash val="lgDash"/>
            <a:miter lim="800000"/>
            <a:headEnd/>
            <a:tailEnd/>
          </a:ln>
        </p:spPr>
        <p:txBody>
          <a:bodyPr>
            <a:spAutoFit/>
          </a:bodyPr>
          <a:lstStyle/>
          <a:p>
            <a:pPr>
              <a:lnSpc>
                <a:spcPct val="140000"/>
              </a:lnSpc>
              <a:spcBef>
                <a:spcPct val="0"/>
              </a:spcBef>
            </a:pPr>
            <a:r>
              <a:rPr lang="es-ES" sz="1000" b="1">
                <a:latin typeface="Calibri" pitchFamily="34" charset="0"/>
                <a:cs typeface="Arial" charset="0"/>
              </a:rPr>
              <a:t>DOBLE EVALUACIÓN DEL SISTEMA GENERAL DE BECAS EDUCATIVAS. (2008)</a:t>
            </a:r>
          </a:p>
        </p:txBody>
      </p:sp>
      <p:pic>
        <p:nvPicPr>
          <p:cNvPr id="24604" name="24 Rectángulo redondeado"/>
          <p:cNvPicPr>
            <a:picLocks noChangeArrowheads="1"/>
          </p:cNvPicPr>
          <p:nvPr/>
        </p:nvPicPr>
        <p:blipFill>
          <a:blip r:embed="rId4" cstate="print"/>
          <a:srcRect/>
          <a:stretch>
            <a:fillRect/>
          </a:stretch>
        </p:blipFill>
        <p:spPr bwMode="auto">
          <a:xfrm>
            <a:off x="34925" y="3081338"/>
            <a:ext cx="4857750" cy="923925"/>
          </a:xfrm>
          <a:prstGeom prst="rect">
            <a:avLst/>
          </a:prstGeom>
          <a:noFill/>
          <a:ln w="9525">
            <a:noFill/>
            <a:miter lim="800000"/>
            <a:headEnd/>
            <a:tailEnd/>
          </a:ln>
        </p:spPr>
      </p:pic>
      <p:sp>
        <p:nvSpPr>
          <p:cNvPr id="24605" name="Text Box 30"/>
          <p:cNvSpPr txBox="1">
            <a:spLocks noChangeArrowheads="1"/>
          </p:cNvSpPr>
          <p:nvPr/>
        </p:nvSpPr>
        <p:spPr bwMode="auto">
          <a:xfrm>
            <a:off x="169863" y="3122613"/>
            <a:ext cx="4645025" cy="819150"/>
          </a:xfrm>
          <a:prstGeom prst="rect">
            <a:avLst/>
          </a:prstGeom>
          <a:noFill/>
          <a:ln w="9525">
            <a:noFill/>
            <a:miter lim="800000"/>
            <a:headEnd/>
            <a:tailEnd/>
          </a:ln>
        </p:spPr>
        <p:txBody>
          <a:bodyPr anchor="ctr"/>
          <a:lstStyle/>
          <a:p>
            <a:pPr algn="ctr">
              <a:spcBef>
                <a:spcPct val="0"/>
              </a:spcBef>
            </a:pPr>
            <a:endParaRPr lang="en-US" sz="2000">
              <a:solidFill>
                <a:srgbClr val="000000"/>
              </a:solidFill>
              <a:latin typeface="Verdana" pitchFamily="34" charset="0"/>
            </a:endParaRPr>
          </a:p>
        </p:txBody>
      </p:sp>
      <p:sp>
        <p:nvSpPr>
          <p:cNvPr id="54" name="53 Elipse"/>
          <p:cNvSpPr/>
          <p:nvPr/>
        </p:nvSpPr>
        <p:spPr>
          <a:xfrm>
            <a:off x="147638" y="2665412"/>
            <a:ext cx="1600200" cy="609601"/>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nchor="ctr"/>
          <a:lstStyle/>
          <a:p>
            <a:pPr algn="ctr">
              <a:spcBef>
                <a:spcPct val="0"/>
              </a:spcBef>
              <a:defRPr/>
            </a:pPr>
            <a:endParaRPr lang="es-ES" sz="2000"/>
          </a:p>
        </p:txBody>
      </p:sp>
      <p:sp>
        <p:nvSpPr>
          <p:cNvPr id="28" name="Text Box 54">
            <a:hlinkClick r:id="rId5" action="ppaction://hlinksldjump"/>
          </p:cNvPr>
          <p:cNvSpPr txBox="1">
            <a:spLocks noChangeArrowheads="1"/>
          </p:cNvSpPr>
          <p:nvPr/>
        </p:nvSpPr>
        <p:spPr bwMode="auto">
          <a:xfrm>
            <a:off x="185738" y="2874963"/>
            <a:ext cx="1562100" cy="338137"/>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800" b="1">
                <a:latin typeface="Calibri" pitchFamily="34" charset="0"/>
              </a:rPr>
              <a:t>EJE 4.</a:t>
            </a:r>
            <a:r>
              <a:rPr lang="es-ES" sz="800">
                <a:latin typeface="Calibri" pitchFamily="34" charset="0"/>
              </a:rPr>
              <a:t> Estrategia I+D+I (INGENIO 2010)</a:t>
            </a:r>
          </a:p>
        </p:txBody>
      </p:sp>
      <p:sp>
        <p:nvSpPr>
          <p:cNvPr id="24610" name="Rectangle 8"/>
          <p:cNvSpPr>
            <a:spLocks noChangeArrowheads="1"/>
          </p:cNvSpPr>
          <p:nvPr/>
        </p:nvSpPr>
        <p:spPr bwMode="auto">
          <a:xfrm>
            <a:off x="49213" y="3246438"/>
            <a:ext cx="4797425" cy="773112"/>
          </a:xfrm>
          <a:prstGeom prst="rect">
            <a:avLst/>
          </a:prstGeom>
          <a:noFill/>
          <a:ln w="47625" cap="rnd" algn="ctr">
            <a:noFill/>
            <a:prstDash val="lgDash"/>
            <a:miter lim="800000"/>
            <a:headEnd/>
            <a:tailEnd/>
          </a:ln>
        </p:spPr>
        <p:txBody>
          <a:bodyPr>
            <a:spAutoFit/>
          </a:bodyPr>
          <a:lstStyle/>
          <a:p>
            <a:pPr marL="180975" indent="-180975">
              <a:lnSpc>
                <a:spcPts val="1000"/>
              </a:lnSpc>
              <a:spcBef>
                <a:spcPct val="30000"/>
              </a:spcBef>
              <a:buFontTx/>
              <a:buBlip>
                <a:blip r:embed="rId6"/>
              </a:buBlip>
            </a:pPr>
            <a:r>
              <a:rPr lang="es-ES" sz="1000" b="1">
                <a:latin typeface="Calibri" pitchFamily="34" charset="0"/>
                <a:cs typeface="Arial" charset="0"/>
              </a:rPr>
              <a:t>LOS PROGRAMAS DE FOMENTO DE LAS ACTIVIDADES DE INVESTIGACIÓN, DESARROLLO E INNOVACIÓN. INGENIO 2010 (EN 2007 CORRESPONDÍA A MITYC). (2007)</a:t>
            </a:r>
          </a:p>
          <a:p>
            <a:pPr marL="180975" indent="-180975">
              <a:lnSpc>
                <a:spcPts val="1000"/>
              </a:lnSpc>
              <a:spcBef>
                <a:spcPct val="30000"/>
              </a:spcBef>
              <a:buFontTx/>
              <a:buBlip>
                <a:blip r:embed="rId6"/>
              </a:buBlip>
            </a:pPr>
            <a:r>
              <a:rPr lang="es-ES" sz="1000" b="1">
                <a:latin typeface="Calibri" pitchFamily="34" charset="0"/>
                <a:cs typeface="Arial" charset="0"/>
              </a:rPr>
              <a:t>LA POLÍTICA DE MEJORA DEL SISTEMA DE TRANSFERENCIA DE TECNOLOGÍA A LAS EMPRESAS. (2008)</a:t>
            </a:r>
          </a:p>
        </p:txBody>
      </p:sp>
      <p:sp>
        <p:nvSpPr>
          <p:cNvPr id="24" name="23 Rectángulo redondeado"/>
          <p:cNvSpPr/>
          <p:nvPr/>
        </p:nvSpPr>
        <p:spPr>
          <a:xfrm>
            <a:off x="4123010" y="4015404"/>
            <a:ext cx="4817947" cy="953957"/>
          </a:xfrm>
          <a:prstGeom prst="roundRect">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4"/>
          </a:lnRef>
          <a:fillRef idx="1">
            <a:schemeClr val="lt1"/>
          </a:fillRef>
          <a:effectRef idx="0">
            <a:schemeClr val="accent4"/>
          </a:effectRef>
          <a:fontRef idx="minor">
            <a:schemeClr val="dk1"/>
          </a:fontRef>
        </p:style>
        <p:txBody>
          <a:bodyPr anchor="ctr"/>
          <a:lstStyle/>
          <a:p>
            <a:pPr algn="ctr">
              <a:spcBef>
                <a:spcPct val="0"/>
              </a:spcBef>
              <a:defRPr/>
            </a:pPr>
            <a:endParaRPr lang="es-ES" sz="2000"/>
          </a:p>
        </p:txBody>
      </p:sp>
      <p:sp>
        <p:nvSpPr>
          <p:cNvPr id="10" name="9 Elipse"/>
          <p:cNvSpPr/>
          <p:nvPr/>
        </p:nvSpPr>
        <p:spPr>
          <a:xfrm>
            <a:off x="7283450" y="3414712"/>
            <a:ext cx="1600200" cy="609601"/>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nchor="ctr"/>
          <a:lstStyle/>
          <a:p>
            <a:pPr algn="ctr">
              <a:spcBef>
                <a:spcPct val="0"/>
              </a:spcBef>
              <a:defRPr/>
            </a:pPr>
            <a:endParaRPr lang="es-ES" sz="2000"/>
          </a:p>
        </p:txBody>
      </p:sp>
      <p:sp>
        <p:nvSpPr>
          <p:cNvPr id="29" name="Text Box 55">
            <a:hlinkClick r:id="rId7" action="ppaction://hlinksldjump"/>
          </p:cNvPr>
          <p:cNvSpPr txBox="1">
            <a:spLocks noChangeArrowheads="1"/>
          </p:cNvSpPr>
          <p:nvPr/>
        </p:nvSpPr>
        <p:spPr bwMode="auto">
          <a:xfrm>
            <a:off x="7219950" y="3429000"/>
            <a:ext cx="1752600" cy="58102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800" b="1">
                <a:latin typeface="Calibri" pitchFamily="34" charset="0"/>
              </a:rPr>
              <a:t>EJE 5.</a:t>
            </a:r>
            <a:r>
              <a:rPr lang="es-ES" sz="800">
                <a:latin typeface="Calibri" pitchFamily="34" charset="0"/>
              </a:rPr>
              <a:t> Más Competencia,</a:t>
            </a:r>
          </a:p>
          <a:p>
            <a:pPr algn="ctr">
              <a:spcBef>
                <a:spcPct val="0"/>
              </a:spcBef>
              <a:defRPr/>
            </a:pPr>
            <a:r>
              <a:rPr lang="es-ES" sz="800">
                <a:latin typeface="Calibri" pitchFamily="34" charset="0"/>
              </a:rPr>
              <a:t>Mejor Regulación, Eficiencia de las Administraciones Públicas</a:t>
            </a:r>
          </a:p>
          <a:p>
            <a:pPr algn="ctr">
              <a:spcBef>
                <a:spcPct val="0"/>
              </a:spcBef>
              <a:defRPr/>
            </a:pPr>
            <a:r>
              <a:rPr lang="es-ES" sz="800">
                <a:latin typeface="Calibri" pitchFamily="34" charset="0"/>
              </a:rPr>
              <a:t>y Competitividad</a:t>
            </a:r>
          </a:p>
        </p:txBody>
      </p:sp>
      <p:sp>
        <p:nvSpPr>
          <p:cNvPr id="24618" name="Rectangle 8"/>
          <p:cNvSpPr>
            <a:spLocks noChangeArrowheads="1"/>
          </p:cNvSpPr>
          <p:nvPr/>
        </p:nvSpPr>
        <p:spPr bwMode="auto">
          <a:xfrm>
            <a:off x="4098925" y="4010025"/>
            <a:ext cx="4826000" cy="992188"/>
          </a:xfrm>
          <a:prstGeom prst="rect">
            <a:avLst/>
          </a:prstGeom>
          <a:noFill/>
          <a:ln w="47625" cap="rnd" algn="ctr">
            <a:noFill/>
            <a:prstDash val="lgDash"/>
            <a:miter lim="800000"/>
            <a:headEnd/>
            <a:tailEnd/>
          </a:ln>
        </p:spPr>
        <p:txBody>
          <a:bodyPr>
            <a:spAutoFit/>
          </a:bodyPr>
          <a:lstStyle/>
          <a:p>
            <a:pPr marL="180975" indent="-180975">
              <a:lnSpc>
                <a:spcPts val="1000"/>
              </a:lnSpc>
              <a:spcBef>
                <a:spcPct val="30000"/>
              </a:spcBef>
              <a:buFontTx/>
              <a:buBlip>
                <a:blip r:embed="rId6"/>
              </a:buBlip>
            </a:pPr>
            <a:r>
              <a:rPr lang="es-ES" sz="1000" b="1">
                <a:latin typeface="Calibri" pitchFamily="34" charset="0"/>
                <a:cs typeface="Arial" charset="0"/>
              </a:rPr>
              <a:t>LA EFECTIVIDAD DE LAS POLÍTICAS EN MATERIA DE SEGURIDAD ENERGÉTICA. (2007)</a:t>
            </a:r>
          </a:p>
          <a:p>
            <a:pPr marL="180975" indent="-180975">
              <a:lnSpc>
                <a:spcPts val="1000"/>
              </a:lnSpc>
              <a:spcBef>
                <a:spcPct val="30000"/>
              </a:spcBef>
              <a:buFontTx/>
              <a:buBlip>
                <a:blip r:embed="rId6"/>
              </a:buBlip>
            </a:pPr>
            <a:r>
              <a:rPr lang="es-ES" sz="1000" b="1">
                <a:latin typeface="Calibri" pitchFamily="34" charset="0"/>
                <a:cs typeface="Arial" charset="0"/>
              </a:rPr>
              <a:t>PLAN NACIONAL DE TRANSICIÓN A LA TDT. (2009)</a:t>
            </a:r>
          </a:p>
          <a:p>
            <a:pPr marL="180975" indent="-180975">
              <a:lnSpc>
                <a:spcPts val="1000"/>
              </a:lnSpc>
              <a:spcBef>
                <a:spcPct val="30000"/>
              </a:spcBef>
              <a:buFontTx/>
              <a:buBlip>
                <a:blip r:embed="rId6"/>
              </a:buBlip>
            </a:pPr>
            <a:r>
              <a:rPr lang="es-ES" sz="1000" b="1">
                <a:latin typeface="Calibri" pitchFamily="34" charset="0"/>
                <a:cs typeface="Arial" charset="0"/>
              </a:rPr>
              <a:t>GESTIÓN Y FUNCIONAMIENTO DE LAS CCHH. (2009)PROGRAMA APRENDIENDO A EXPORTAR. (2009)</a:t>
            </a:r>
          </a:p>
          <a:p>
            <a:pPr marL="180975" indent="-180975">
              <a:lnSpc>
                <a:spcPts val="1000"/>
              </a:lnSpc>
              <a:spcBef>
                <a:spcPct val="30000"/>
              </a:spcBef>
              <a:buFontTx/>
              <a:buBlip>
                <a:blip r:embed="rId6"/>
              </a:buBlip>
            </a:pPr>
            <a:r>
              <a:rPr lang="es-ES" sz="1000" b="1">
                <a:latin typeface="Calibri" pitchFamily="34" charset="0"/>
                <a:cs typeface="Arial" charset="0"/>
              </a:rPr>
              <a:t>REGISTRO NACIONAL DE DERECHOS DE EMISIÓN DE GASES DE EFECTO INVERNADERO. (2007)</a:t>
            </a:r>
          </a:p>
        </p:txBody>
      </p:sp>
      <p:sp>
        <p:nvSpPr>
          <p:cNvPr id="21" name="20 Rectángulo redondeado"/>
          <p:cNvSpPr/>
          <p:nvPr/>
        </p:nvSpPr>
        <p:spPr>
          <a:xfrm>
            <a:off x="327297" y="5004702"/>
            <a:ext cx="4817947" cy="1083031"/>
          </a:xfrm>
          <a:prstGeom prst="roundRect">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4"/>
          </a:lnRef>
          <a:fillRef idx="1">
            <a:schemeClr val="lt1"/>
          </a:fillRef>
          <a:effectRef idx="0">
            <a:schemeClr val="accent4"/>
          </a:effectRef>
          <a:fontRef idx="minor">
            <a:schemeClr val="dk1"/>
          </a:fontRef>
        </p:style>
        <p:txBody>
          <a:bodyPr anchor="ctr"/>
          <a:lstStyle/>
          <a:p>
            <a:pPr algn="ctr">
              <a:spcBef>
                <a:spcPct val="0"/>
              </a:spcBef>
              <a:defRPr/>
            </a:pPr>
            <a:endParaRPr lang="es-ES" sz="2000"/>
          </a:p>
        </p:txBody>
      </p:sp>
      <p:sp>
        <p:nvSpPr>
          <p:cNvPr id="59" name="58 Elipse"/>
          <p:cNvSpPr/>
          <p:nvPr/>
        </p:nvSpPr>
        <p:spPr>
          <a:xfrm>
            <a:off x="441325" y="4476907"/>
            <a:ext cx="1600200" cy="609601"/>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nchor="ctr"/>
          <a:lstStyle/>
          <a:p>
            <a:pPr algn="ctr">
              <a:spcBef>
                <a:spcPct val="0"/>
              </a:spcBef>
              <a:defRPr/>
            </a:pPr>
            <a:endParaRPr lang="es-ES" sz="2000"/>
          </a:p>
        </p:txBody>
      </p:sp>
      <p:sp>
        <p:nvSpPr>
          <p:cNvPr id="30" name="Text Box 63">
            <a:hlinkClick r:id="rId8" action="ppaction://hlinksldjump"/>
          </p:cNvPr>
          <p:cNvSpPr txBox="1">
            <a:spLocks noChangeArrowheads="1"/>
          </p:cNvSpPr>
          <p:nvPr/>
        </p:nvSpPr>
        <p:spPr bwMode="auto">
          <a:xfrm>
            <a:off x="568325" y="4635500"/>
            <a:ext cx="1447800" cy="338138"/>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800" b="1">
                <a:latin typeface="Calibri" pitchFamily="34" charset="0"/>
              </a:rPr>
              <a:t>EJE 6.</a:t>
            </a:r>
            <a:r>
              <a:rPr lang="es-ES" sz="800">
                <a:latin typeface="Calibri" pitchFamily="34" charset="0"/>
              </a:rPr>
              <a:t> Mercado de Trabajo y Diálogo Social</a:t>
            </a:r>
          </a:p>
        </p:txBody>
      </p:sp>
      <p:sp>
        <p:nvSpPr>
          <p:cNvPr id="24626" name="Rectangle 8"/>
          <p:cNvSpPr>
            <a:spLocks noChangeArrowheads="1"/>
          </p:cNvSpPr>
          <p:nvPr/>
        </p:nvSpPr>
        <p:spPr bwMode="auto">
          <a:xfrm>
            <a:off x="381000" y="5054600"/>
            <a:ext cx="4800600" cy="1212850"/>
          </a:xfrm>
          <a:prstGeom prst="rect">
            <a:avLst/>
          </a:prstGeom>
          <a:noFill/>
          <a:ln w="47625" cap="rnd" algn="ctr">
            <a:noFill/>
            <a:prstDash val="lgDash"/>
            <a:miter lim="800000"/>
            <a:headEnd/>
            <a:tailEnd/>
          </a:ln>
        </p:spPr>
        <p:txBody>
          <a:bodyPr>
            <a:spAutoFit/>
          </a:bodyPr>
          <a:lstStyle/>
          <a:p>
            <a:pPr marL="180975" indent="-180975">
              <a:spcBef>
                <a:spcPct val="30000"/>
              </a:spcBef>
              <a:buFontTx/>
              <a:buBlip>
                <a:blip r:embed="rId6"/>
              </a:buBlip>
            </a:pPr>
            <a:r>
              <a:rPr lang="es-ES" sz="900" b="1">
                <a:latin typeface="Calibri" pitchFamily="34" charset="0"/>
                <a:cs typeface="Arial" charset="0"/>
              </a:rPr>
              <a:t>LA POLÍTICA DE BONIFICACIONES PARA PERSONAS EN SITUACIÓN DE DISCAPACIDAD. (2009)</a:t>
            </a:r>
          </a:p>
          <a:p>
            <a:pPr marL="180975" indent="-180975">
              <a:spcBef>
                <a:spcPct val="30000"/>
              </a:spcBef>
              <a:buFontTx/>
              <a:buBlip>
                <a:blip r:embed="rId6"/>
              </a:buBlip>
            </a:pPr>
            <a:r>
              <a:rPr lang="es-ES" sz="900" b="1">
                <a:latin typeface="Calibri" pitchFamily="34" charset="0"/>
                <a:cs typeface="Arial" charset="0"/>
              </a:rPr>
              <a:t>BONIFICACIÓN DE CUOTAS SOCIALES EN CEUTA Y MELILLA PARA ESTIMULAR LA CREACCIÓN DE EMPLEO. (2007)</a:t>
            </a:r>
          </a:p>
          <a:p>
            <a:pPr marL="180975" indent="-180975">
              <a:spcBef>
                <a:spcPct val="30000"/>
              </a:spcBef>
              <a:buFontTx/>
              <a:buBlip>
                <a:blip r:embed="rId6"/>
              </a:buBlip>
            </a:pPr>
            <a:r>
              <a:rPr lang="es-ES" sz="900" b="1">
                <a:latin typeface="Calibri" pitchFamily="34" charset="0"/>
                <a:cs typeface="Arial" charset="0"/>
              </a:rPr>
              <a:t>POLITICA DE BONIFICACIÓN Y REDUCCIÓN DE CUOTAS DE LA SEGURIDAD SOCIAL. (2008)</a:t>
            </a:r>
          </a:p>
          <a:p>
            <a:pPr marL="180975" indent="-180975">
              <a:spcBef>
                <a:spcPct val="30000"/>
              </a:spcBef>
              <a:buFontTx/>
              <a:buBlip>
                <a:blip r:embed="rId6"/>
              </a:buBlip>
            </a:pPr>
            <a:r>
              <a:rPr lang="es-ES" sz="900" b="1">
                <a:latin typeface="Calibri" pitchFamily="34" charset="0"/>
                <a:cs typeface="Arial" charset="0"/>
              </a:rPr>
              <a:t>PARTICIPACIÓN DE LA AGE EN EL SISTEMA PARA LA AUTONOMÍA Y ATENCIÓN A LA DEPENDENCIA. (2008)</a:t>
            </a:r>
          </a:p>
          <a:p>
            <a:pPr marL="180975" indent="-180975">
              <a:spcBef>
                <a:spcPct val="30000"/>
              </a:spcBef>
              <a:buFontTx/>
              <a:buBlip>
                <a:blip r:embed="rId6"/>
              </a:buBlip>
            </a:pPr>
            <a:endParaRPr lang="es-ES" sz="900" b="1">
              <a:latin typeface="Calibri" pitchFamily="34" charset="0"/>
              <a:cs typeface="Arial" charset="0"/>
            </a:endParaRPr>
          </a:p>
        </p:txBody>
      </p:sp>
      <p:sp>
        <p:nvSpPr>
          <p:cNvPr id="20" name="19 Rectángulo redondeado"/>
          <p:cNvSpPr/>
          <p:nvPr/>
        </p:nvSpPr>
        <p:spPr>
          <a:xfrm>
            <a:off x="3937272" y="6144003"/>
            <a:ext cx="4817947" cy="652772"/>
          </a:xfrm>
          <a:prstGeom prst="roundRect">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4"/>
          </a:lnRef>
          <a:fillRef idx="1">
            <a:schemeClr val="lt1"/>
          </a:fillRef>
          <a:effectRef idx="0">
            <a:schemeClr val="accent4"/>
          </a:effectRef>
          <a:fontRef idx="minor">
            <a:schemeClr val="dk1"/>
          </a:fontRef>
        </p:style>
        <p:txBody>
          <a:bodyPr anchor="ctr"/>
          <a:lstStyle/>
          <a:p>
            <a:pPr algn="ctr">
              <a:spcBef>
                <a:spcPct val="0"/>
              </a:spcBef>
              <a:defRPr/>
            </a:pPr>
            <a:endParaRPr lang="es-ES" sz="2000"/>
          </a:p>
        </p:txBody>
      </p:sp>
      <p:sp>
        <p:nvSpPr>
          <p:cNvPr id="58" name="57 Elipse"/>
          <p:cNvSpPr/>
          <p:nvPr/>
        </p:nvSpPr>
        <p:spPr>
          <a:xfrm>
            <a:off x="6524625" y="5531008"/>
            <a:ext cx="1600200" cy="609599"/>
          </a:xfrm>
          <a:prstGeom prst="ellipse">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4"/>
          </a:lnRef>
          <a:fillRef idx="2">
            <a:schemeClr val="accent4"/>
          </a:fillRef>
          <a:effectRef idx="1">
            <a:schemeClr val="accent4"/>
          </a:effectRef>
          <a:fontRef idx="minor">
            <a:schemeClr val="dk1"/>
          </a:fontRef>
        </p:style>
        <p:txBody>
          <a:bodyPr anchor="ctr"/>
          <a:lstStyle/>
          <a:p>
            <a:pPr algn="ctr">
              <a:spcBef>
                <a:spcPct val="0"/>
              </a:spcBef>
              <a:defRPr/>
            </a:pPr>
            <a:endParaRPr lang="es-ES" sz="2000"/>
          </a:p>
        </p:txBody>
      </p:sp>
      <p:sp>
        <p:nvSpPr>
          <p:cNvPr id="32" name="Text Box 64">
            <a:hlinkClick r:id="rId9" action="ppaction://hlinksldjump"/>
          </p:cNvPr>
          <p:cNvSpPr txBox="1">
            <a:spLocks noChangeArrowheads="1"/>
          </p:cNvSpPr>
          <p:nvPr/>
        </p:nvSpPr>
        <p:spPr bwMode="auto">
          <a:xfrm>
            <a:off x="6524625" y="5721350"/>
            <a:ext cx="1600200" cy="338138"/>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800" b="1">
                <a:latin typeface="Calibri" pitchFamily="34" charset="0"/>
              </a:rPr>
              <a:t>EJE 7.</a:t>
            </a:r>
            <a:r>
              <a:rPr lang="es-ES" sz="800">
                <a:latin typeface="Calibri" pitchFamily="34" charset="0"/>
              </a:rPr>
              <a:t> Plan de Fomento Empresarial</a:t>
            </a:r>
          </a:p>
        </p:txBody>
      </p:sp>
      <p:sp>
        <p:nvSpPr>
          <p:cNvPr id="24634" name="Rectangle 8"/>
          <p:cNvSpPr>
            <a:spLocks noChangeArrowheads="1"/>
          </p:cNvSpPr>
          <p:nvPr/>
        </p:nvSpPr>
        <p:spPr bwMode="auto">
          <a:xfrm>
            <a:off x="4114800" y="6121400"/>
            <a:ext cx="4724400" cy="717550"/>
          </a:xfrm>
          <a:prstGeom prst="rect">
            <a:avLst/>
          </a:prstGeom>
          <a:noFill/>
          <a:ln w="47625" cap="rnd" algn="ctr">
            <a:noFill/>
            <a:prstDash val="lgDash"/>
            <a:miter lim="800000"/>
            <a:headEnd/>
            <a:tailEnd/>
          </a:ln>
        </p:spPr>
        <p:txBody>
          <a:bodyPr>
            <a:spAutoFit/>
          </a:bodyPr>
          <a:lstStyle/>
          <a:p>
            <a:pPr marL="355600" indent="-355600">
              <a:spcBef>
                <a:spcPct val="10000"/>
              </a:spcBef>
              <a:buFontTx/>
              <a:buBlip>
                <a:blip r:embed="rId6"/>
              </a:buBlip>
            </a:pPr>
            <a:r>
              <a:rPr lang="es-ES" sz="1000" b="1">
                <a:latin typeface="Calibri" pitchFamily="34" charset="0"/>
                <a:cs typeface="Arial" charset="0"/>
              </a:rPr>
              <a:t>LAS</a:t>
            </a:r>
            <a:r>
              <a:rPr lang="es-ES" sz="900" b="1">
                <a:latin typeface="Calibri" pitchFamily="34" charset="0"/>
                <a:cs typeface="Arial" charset="0"/>
              </a:rPr>
              <a:t> LÍNEAS DE FINANCIACIÓN PARA EL FOMENTO DE LA ACTIVIDAD EMPRENDEDORA. (2007)</a:t>
            </a:r>
          </a:p>
          <a:p>
            <a:pPr marL="355600" indent="-355600">
              <a:spcBef>
                <a:spcPct val="10000"/>
              </a:spcBef>
              <a:buFontTx/>
              <a:buBlip>
                <a:blip r:embed="rId6"/>
              </a:buBlip>
            </a:pPr>
            <a:r>
              <a:rPr lang="es-ES" sz="1000" b="1">
                <a:latin typeface="Calibri" pitchFamily="34" charset="0"/>
                <a:cs typeface="Arial" charset="0"/>
              </a:rPr>
              <a:t>PROGRAMA APRENDIENDO A EXPORTAR. (2009)</a:t>
            </a:r>
          </a:p>
          <a:p>
            <a:pPr marL="355600" indent="-355600">
              <a:spcBef>
                <a:spcPct val="10000"/>
              </a:spcBef>
              <a:buFontTx/>
              <a:buBlip>
                <a:blip r:embed="rId6"/>
              </a:buBlip>
            </a:pPr>
            <a:r>
              <a:rPr lang="es-ES" sz="1000" b="1">
                <a:latin typeface="Calibri" pitchFamily="34" charset="0"/>
                <a:cs typeface="Arial" charset="0"/>
              </a:rPr>
              <a:t>TRAMITES ADMINISTRATIVOS PARA LA CREACCIÓN DE EMPRESAS. (2007)</a:t>
            </a:r>
          </a:p>
        </p:txBody>
      </p:sp>
    </p:spTree>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9" descr="fondo1"/>
          <p:cNvPicPr>
            <a:picLocks noChangeAspect="1" noChangeArrowheads="1"/>
          </p:cNvPicPr>
          <p:nvPr/>
        </p:nvPicPr>
        <p:blipFill>
          <a:blip r:embed="rId2" cstate="print"/>
          <a:srcRect t="16667"/>
          <a:stretch>
            <a:fillRect/>
          </a:stretch>
        </p:blipFill>
        <p:spPr bwMode="auto">
          <a:xfrm>
            <a:off x="-7938" y="1112838"/>
            <a:ext cx="9144001" cy="5715000"/>
          </a:xfrm>
          <a:prstGeom prst="rect">
            <a:avLst/>
          </a:prstGeom>
          <a:noFill/>
          <a:ln w="9525" algn="ctr">
            <a:noFill/>
            <a:miter lim="800000"/>
            <a:headEnd/>
            <a:tailEnd/>
          </a:ln>
        </p:spPr>
      </p:pic>
      <p:sp>
        <p:nvSpPr>
          <p:cNvPr id="25603" name="Oval 2"/>
          <p:cNvSpPr>
            <a:spLocks noChangeArrowheads="1"/>
          </p:cNvSpPr>
          <p:nvPr/>
        </p:nvSpPr>
        <p:spPr bwMode="auto">
          <a:xfrm>
            <a:off x="1371600" y="1841500"/>
            <a:ext cx="6400800" cy="3797300"/>
          </a:xfrm>
          <a:prstGeom prst="ellipse">
            <a:avLst/>
          </a:prstGeom>
          <a:solidFill>
            <a:srgbClr val="E2E9A1"/>
          </a:solidFill>
          <a:ln w="28575">
            <a:solidFill>
              <a:srgbClr val="666633"/>
            </a:solidFill>
            <a:round/>
            <a:headEnd/>
            <a:tailEnd/>
          </a:ln>
          <a:effectLst>
            <a:prstShdw prst="shdw17" dist="17961" dir="2700000">
              <a:srgbClr val="3D3D1F"/>
            </a:prstShdw>
          </a:effectLst>
        </p:spPr>
        <p:txBody>
          <a:bodyPr wrap="none" anchor="ctr"/>
          <a:lstStyle/>
          <a:p>
            <a:endParaRPr lang="en-US"/>
          </a:p>
        </p:txBody>
      </p:sp>
      <p:sp>
        <p:nvSpPr>
          <p:cNvPr id="25604" name="Rectangle 12"/>
          <p:cNvSpPr>
            <a:spLocks noChangeArrowheads="1"/>
          </p:cNvSpPr>
          <p:nvPr/>
        </p:nvSpPr>
        <p:spPr bwMode="auto">
          <a:xfrm>
            <a:off x="3648075" y="3416300"/>
            <a:ext cx="1676400" cy="1155700"/>
          </a:xfrm>
          <a:prstGeom prst="octagon">
            <a:avLst>
              <a:gd name="adj" fmla="val 29287"/>
            </a:avLst>
          </a:prstGeom>
          <a:solidFill>
            <a:srgbClr val="C0C0C0"/>
          </a:solidFill>
          <a:ln w="9525">
            <a:miter lim="800000"/>
            <a:headEnd/>
            <a:tailEnd/>
          </a:ln>
          <a:scene3d>
            <a:camera prst="legacyPerspectiveBottom"/>
            <a:lightRig rig="legacyFlat3" dir="t"/>
          </a:scene3d>
          <a:sp3d extrusionH="887400" prstMaterial="legacyMatte">
            <a:bevelT w="13500" h="13500" prst="angle"/>
            <a:bevelB w="13500" h="13500" prst="angle"/>
            <a:extrusionClr>
              <a:schemeClr val="tx2"/>
            </a:extrusionClr>
          </a:sp3d>
        </p:spPr>
        <p:txBody>
          <a:bodyPr anchor="ctr">
            <a:flatTx/>
          </a:bodyPr>
          <a:lstStyle/>
          <a:p>
            <a:pPr algn="ctr"/>
            <a:endParaRPr lang="en-US" sz="2000" b="1">
              <a:solidFill>
                <a:schemeClr val="tx2"/>
              </a:solidFill>
              <a:latin typeface="Garamond" pitchFamily="18" charset="0"/>
              <a:cs typeface="Arial" charset="0"/>
            </a:endParaRPr>
          </a:p>
        </p:txBody>
      </p:sp>
      <p:sp>
        <p:nvSpPr>
          <p:cNvPr id="1001476" name="Text Box 4"/>
          <p:cNvSpPr txBox="1">
            <a:spLocks noChangeArrowheads="1"/>
          </p:cNvSpPr>
          <p:nvPr/>
        </p:nvSpPr>
        <p:spPr bwMode="auto">
          <a:xfrm>
            <a:off x="3429000" y="3695700"/>
            <a:ext cx="2149475" cy="6096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lnSpc>
                <a:spcPct val="130000"/>
              </a:lnSpc>
              <a:spcBef>
                <a:spcPct val="0"/>
              </a:spcBef>
              <a:defRPr/>
            </a:pPr>
            <a:r>
              <a:rPr lang="es-ES" sz="1300" b="1">
                <a:latin typeface="Calibri" pitchFamily="34" charset="0"/>
              </a:rPr>
              <a:t>PROGRAMA NACIONAL</a:t>
            </a:r>
          </a:p>
          <a:p>
            <a:pPr algn="ctr">
              <a:lnSpc>
                <a:spcPct val="130000"/>
              </a:lnSpc>
              <a:spcBef>
                <a:spcPct val="0"/>
              </a:spcBef>
              <a:defRPr/>
            </a:pPr>
            <a:r>
              <a:rPr lang="es-ES" sz="1300" b="1">
                <a:latin typeface="Calibri" pitchFamily="34" charset="0"/>
              </a:rPr>
              <a:t>DE REFORMAS </a:t>
            </a:r>
          </a:p>
        </p:txBody>
      </p:sp>
      <p:grpSp>
        <p:nvGrpSpPr>
          <p:cNvPr id="25606" name="Group 5"/>
          <p:cNvGrpSpPr>
            <a:grpSpLocks/>
          </p:cNvGrpSpPr>
          <p:nvPr/>
        </p:nvGrpSpPr>
        <p:grpSpPr bwMode="auto">
          <a:xfrm>
            <a:off x="1828800" y="4572000"/>
            <a:ext cx="2628900" cy="2141538"/>
            <a:chOff x="1152" y="2880"/>
            <a:chExt cx="1656" cy="1349"/>
          </a:xfrm>
        </p:grpSpPr>
        <p:sp>
          <p:nvSpPr>
            <p:cNvPr id="25626" name="Rectangle 12">
              <a:hlinkClick r:id="rId3" action="ppaction://hlinksldjump"/>
            </p:cNvPr>
            <p:cNvSpPr>
              <a:spLocks noChangeArrowheads="1"/>
            </p:cNvSpPr>
            <p:nvPr/>
          </p:nvSpPr>
          <p:spPr bwMode="auto">
            <a:xfrm>
              <a:off x="1152" y="2880"/>
              <a:ext cx="1656" cy="1349"/>
            </a:xfrm>
            <a:prstGeom prst="diamond">
              <a:avLst/>
            </a:prstGeom>
            <a:gradFill rotWithShape="1">
              <a:gsLst>
                <a:gs pos="0">
                  <a:srgbClr val="F2F2EA"/>
                </a:gs>
                <a:gs pos="100000">
                  <a:srgbClr val="F1F4D0"/>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chemeClr val="tx2"/>
              </a:extrusionClr>
            </a:sp3d>
          </p:spPr>
          <p:txBody>
            <a:bodyPr anchor="ctr">
              <a:flatTx/>
            </a:bodyPr>
            <a:lstStyle/>
            <a:p>
              <a:pPr algn="ctr"/>
              <a:endParaRPr lang="en-US" sz="2000" b="1">
                <a:solidFill>
                  <a:schemeClr val="tx2"/>
                </a:solidFill>
                <a:latin typeface="Garamond" pitchFamily="18" charset="0"/>
                <a:cs typeface="Arial" charset="0"/>
              </a:endParaRPr>
            </a:p>
          </p:txBody>
        </p:sp>
        <p:sp>
          <p:nvSpPr>
            <p:cNvPr id="1001479" name="Text Box 7">
              <a:hlinkClick r:id="rId3" action="ppaction://hlinksldjump"/>
            </p:cNvPr>
            <p:cNvSpPr txBox="1">
              <a:spLocks noChangeArrowheads="1"/>
            </p:cNvSpPr>
            <p:nvPr/>
          </p:nvSpPr>
          <p:spPr bwMode="auto">
            <a:xfrm>
              <a:off x="1288" y="3261"/>
              <a:ext cx="1392" cy="702"/>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1500" b="1">
                  <a:latin typeface="Calibri" pitchFamily="34" charset="0"/>
                </a:rPr>
                <a:t>5.</a:t>
              </a:r>
              <a:r>
                <a:rPr lang="es-ES" sz="1300">
                  <a:latin typeface="Calibri" pitchFamily="34" charset="0"/>
                </a:rPr>
                <a:t> Más Competencia,</a:t>
              </a:r>
            </a:p>
            <a:p>
              <a:pPr algn="ctr">
                <a:spcBef>
                  <a:spcPct val="0"/>
                </a:spcBef>
                <a:defRPr/>
              </a:pPr>
              <a:r>
                <a:rPr lang="es-ES" sz="1300">
                  <a:latin typeface="Calibri" pitchFamily="34" charset="0"/>
                </a:rPr>
                <a:t>Mejor Regulación, Eficiencia de las Administraciones Públicas</a:t>
              </a:r>
            </a:p>
            <a:p>
              <a:pPr algn="ctr">
                <a:spcBef>
                  <a:spcPct val="0"/>
                </a:spcBef>
                <a:defRPr/>
              </a:pPr>
              <a:r>
                <a:rPr lang="es-ES" sz="1300">
                  <a:latin typeface="Calibri" pitchFamily="34" charset="0"/>
                </a:rPr>
                <a:t>y Competitividad</a:t>
              </a:r>
            </a:p>
          </p:txBody>
        </p:sp>
      </p:grpSp>
      <p:grpSp>
        <p:nvGrpSpPr>
          <p:cNvPr id="25607" name="Group 8"/>
          <p:cNvGrpSpPr>
            <a:grpSpLocks/>
          </p:cNvGrpSpPr>
          <p:nvPr/>
        </p:nvGrpSpPr>
        <p:grpSpPr bwMode="auto">
          <a:xfrm>
            <a:off x="4699000" y="4551363"/>
            <a:ext cx="2628900" cy="2141537"/>
            <a:chOff x="2960" y="2867"/>
            <a:chExt cx="1656" cy="1349"/>
          </a:xfrm>
        </p:grpSpPr>
        <p:sp>
          <p:nvSpPr>
            <p:cNvPr id="25624" name="Rectangle 12">
              <a:hlinkClick r:id="rId4" action="ppaction://hlinksldjump"/>
            </p:cNvPr>
            <p:cNvSpPr>
              <a:spLocks noChangeArrowheads="1"/>
            </p:cNvSpPr>
            <p:nvPr/>
          </p:nvSpPr>
          <p:spPr bwMode="auto">
            <a:xfrm>
              <a:off x="2960" y="2867"/>
              <a:ext cx="1656" cy="1349"/>
            </a:xfrm>
            <a:prstGeom prst="diamond">
              <a:avLst/>
            </a:prstGeom>
            <a:gradFill rotWithShape="1">
              <a:gsLst>
                <a:gs pos="0">
                  <a:srgbClr val="F2F2EA"/>
                </a:gs>
                <a:gs pos="100000">
                  <a:srgbClr val="F1F4D0"/>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chemeClr val="tx2"/>
              </a:extrusionClr>
            </a:sp3d>
          </p:spPr>
          <p:txBody>
            <a:bodyPr anchor="ctr">
              <a:flatTx/>
            </a:bodyPr>
            <a:lstStyle/>
            <a:p>
              <a:pPr algn="ctr"/>
              <a:endParaRPr lang="en-US" sz="2000" b="1">
                <a:solidFill>
                  <a:schemeClr val="tx2"/>
                </a:solidFill>
                <a:latin typeface="Garamond" pitchFamily="18" charset="0"/>
                <a:cs typeface="Arial" charset="0"/>
              </a:endParaRPr>
            </a:p>
          </p:txBody>
        </p:sp>
        <p:sp>
          <p:nvSpPr>
            <p:cNvPr id="1001482" name="Text Box 10">
              <a:hlinkClick r:id="rId4" action="ppaction://hlinksldjump"/>
            </p:cNvPr>
            <p:cNvSpPr txBox="1">
              <a:spLocks noChangeArrowheads="1"/>
            </p:cNvSpPr>
            <p:nvPr/>
          </p:nvSpPr>
          <p:spPr bwMode="auto">
            <a:xfrm>
              <a:off x="3192" y="3403"/>
              <a:ext cx="1200" cy="327"/>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1500" b="1">
                  <a:latin typeface="Calibri" pitchFamily="34" charset="0"/>
                </a:rPr>
                <a:t>4.</a:t>
              </a:r>
              <a:r>
                <a:rPr lang="es-ES" sz="1300">
                  <a:latin typeface="Calibri" pitchFamily="34" charset="0"/>
                </a:rPr>
                <a:t> Estrategia I+D+I (INGENIO 2010)</a:t>
              </a:r>
            </a:p>
          </p:txBody>
        </p:sp>
      </p:grpSp>
      <p:grpSp>
        <p:nvGrpSpPr>
          <p:cNvPr id="25608" name="Group 11"/>
          <p:cNvGrpSpPr>
            <a:grpSpLocks/>
          </p:cNvGrpSpPr>
          <p:nvPr/>
        </p:nvGrpSpPr>
        <p:grpSpPr bwMode="auto">
          <a:xfrm>
            <a:off x="3251200" y="919163"/>
            <a:ext cx="2628900" cy="2141537"/>
            <a:chOff x="2048" y="579"/>
            <a:chExt cx="1656" cy="1349"/>
          </a:xfrm>
        </p:grpSpPr>
        <p:sp>
          <p:nvSpPr>
            <p:cNvPr id="25622" name="Rectangle 12">
              <a:hlinkClick r:id="rId5" action="ppaction://hlinksldjump"/>
            </p:cNvPr>
            <p:cNvSpPr>
              <a:spLocks noChangeArrowheads="1"/>
            </p:cNvSpPr>
            <p:nvPr/>
          </p:nvSpPr>
          <p:spPr bwMode="auto">
            <a:xfrm>
              <a:off x="2048" y="579"/>
              <a:ext cx="1656" cy="1349"/>
            </a:xfrm>
            <a:prstGeom prst="diamond">
              <a:avLst/>
            </a:prstGeom>
            <a:gradFill rotWithShape="1">
              <a:gsLst>
                <a:gs pos="0">
                  <a:srgbClr val="F2F2EA"/>
                </a:gs>
                <a:gs pos="100000">
                  <a:srgbClr val="F1F4D0"/>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chemeClr val="tx2"/>
              </a:extrusionClr>
            </a:sp3d>
          </p:spPr>
          <p:txBody>
            <a:bodyPr anchor="ctr">
              <a:flatTx/>
            </a:bodyPr>
            <a:lstStyle/>
            <a:p>
              <a:pPr algn="ctr"/>
              <a:endParaRPr lang="en-US" sz="2000" b="1">
                <a:solidFill>
                  <a:schemeClr val="tx2"/>
                </a:solidFill>
                <a:latin typeface="Garamond" pitchFamily="18" charset="0"/>
                <a:cs typeface="Arial" charset="0"/>
              </a:endParaRPr>
            </a:p>
          </p:txBody>
        </p:sp>
        <p:sp>
          <p:nvSpPr>
            <p:cNvPr id="1001485" name="Text Box 13">
              <a:hlinkClick r:id="rId5" action="ppaction://hlinksldjump"/>
            </p:cNvPr>
            <p:cNvSpPr txBox="1">
              <a:spLocks noChangeArrowheads="1"/>
            </p:cNvSpPr>
            <p:nvPr/>
          </p:nvSpPr>
          <p:spPr bwMode="auto">
            <a:xfrm>
              <a:off x="2216" y="1056"/>
              <a:ext cx="1344" cy="577"/>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1500" b="1">
                  <a:latin typeface="Calibri" pitchFamily="34" charset="0"/>
                </a:rPr>
                <a:t>1</a:t>
              </a:r>
              <a:r>
                <a:rPr lang="es-ES" sz="1300">
                  <a:latin typeface="Calibri" pitchFamily="34" charset="0"/>
                </a:rPr>
                <a:t>. Refuerzo de la Estabilidad Macroeconómica y Presupuestaria</a:t>
              </a:r>
            </a:p>
            <a:p>
              <a:pPr algn="ctr">
                <a:spcBef>
                  <a:spcPct val="0"/>
                </a:spcBef>
                <a:defRPr/>
              </a:pPr>
              <a:endParaRPr lang="es-ES" sz="1300">
                <a:latin typeface="Calibri" pitchFamily="34" charset="0"/>
              </a:endParaRPr>
            </a:p>
          </p:txBody>
        </p:sp>
      </p:grpSp>
      <p:grpSp>
        <p:nvGrpSpPr>
          <p:cNvPr id="25609" name="Group 14"/>
          <p:cNvGrpSpPr>
            <a:grpSpLocks/>
          </p:cNvGrpSpPr>
          <p:nvPr/>
        </p:nvGrpSpPr>
        <p:grpSpPr bwMode="auto">
          <a:xfrm>
            <a:off x="5511800" y="1600200"/>
            <a:ext cx="2628900" cy="2141538"/>
            <a:chOff x="3472" y="1008"/>
            <a:chExt cx="1656" cy="1349"/>
          </a:xfrm>
        </p:grpSpPr>
        <p:sp>
          <p:nvSpPr>
            <p:cNvPr id="25620" name="Rectangle 12">
              <a:hlinkClick r:id="rId6" action="ppaction://hlinksldjump"/>
            </p:cNvPr>
            <p:cNvSpPr>
              <a:spLocks noChangeArrowheads="1"/>
            </p:cNvSpPr>
            <p:nvPr/>
          </p:nvSpPr>
          <p:spPr bwMode="auto">
            <a:xfrm>
              <a:off x="3472" y="1008"/>
              <a:ext cx="1656" cy="1349"/>
            </a:xfrm>
            <a:prstGeom prst="diamond">
              <a:avLst/>
            </a:prstGeom>
            <a:gradFill rotWithShape="1">
              <a:gsLst>
                <a:gs pos="0">
                  <a:srgbClr val="F2F2EA"/>
                </a:gs>
                <a:gs pos="100000">
                  <a:srgbClr val="F1F4D0"/>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chemeClr val="tx2"/>
              </a:extrusionClr>
            </a:sp3d>
          </p:spPr>
          <p:txBody>
            <a:bodyPr anchor="ctr">
              <a:flatTx/>
            </a:bodyPr>
            <a:lstStyle/>
            <a:p>
              <a:pPr algn="ctr"/>
              <a:endParaRPr lang="en-US" sz="2000" b="1">
                <a:solidFill>
                  <a:schemeClr val="tx2"/>
                </a:solidFill>
                <a:latin typeface="Garamond" pitchFamily="18" charset="0"/>
                <a:cs typeface="Arial" charset="0"/>
              </a:endParaRPr>
            </a:p>
          </p:txBody>
        </p:sp>
        <p:sp>
          <p:nvSpPr>
            <p:cNvPr id="1001488" name="Text Box 16">
              <a:hlinkClick r:id="rId6" action="ppaction://hlinksldjump"/>
            </p:cNvPr>
            <p:cNvSpPr txBox="1">
              <a:spLocks noChangeArrowheads="1"/>
            </p:cNvSpPr>
            <p:nvPr/>
          </p:nvSpPr>
          <p:spPr bwMode="auto">
            <a:xfrm>
              <a:off x="3712" y="1392"/>
              <a:ext cx="1200" cy="577"/>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1500" b="1">
                  <a:latin typeface="Calibri" pitchFamily="34" charset="0"/>
                </a:rPr>
                <a:t>2.</a:t>
              </a:r>
              <a:r>
                <a:rPr lang="es-ES" sz="1300">
                  <a:latin typeface="Calibri" pitchFamily="34" charset="0"/>
                </a:rPr>
                <a:t> Plan Estratégico</a:t>
              </a:r>
            </a:p>
            <a:p>
              <a:pPr algn="ctr">
                <a:spcBef>
                  <a:spcPct val="0"/>
                </a:spcBef>
                <a:defRPr/>
              </a:pPr>
              <a:r>
                <a:rPr lang="es-ES" sz="1300">
                  <a:latin typeface="Calibri" pitchFamily="34" charset="0"/>
                </a:rPr>
                <a:t>de Infraestructuras y Transporte (PEIT) y Programa AGUA</a:t>
              </a:r>
            </a:p>
          </p:txBody>
        </p:sp>
      </p:grpSp>
      <p:grpSp>
        <p:nvGrpSpPr>
          <p:cNvPr id="25610" name="Group 17"/>
          <p:cNvGrpSpPr>
            <a:grpSpLocks/>
          </p:cNvGrpSpPr>
          <p:nvPr/>
        </p:nvGrpSpPr>
        <p:grpSpPr bwMode="auto">
          <a:xfrm>
            <a:off x="6400800" y="3352800"/>
            <a:ext cx="2628900" cy="2141538"/>
            <a:chOff x="4032" y="2112"/>
            <a:chExt cx="1656" cy="1349"/>
          </a:xfrm>
        </p:grpSpPr>
        <p:sp>
          <p:nvSpPr>
            <p:cNvPr id="25618" name="Rectangle 12">
              <a:hlinkClick r:id="rId7" action="ppaction://hlinksldjump"/>
            </p:cNvPr>
            <p:cNvSpPr>
              <a:spLocks noChangeArrowheads="1"/>
            </p:cNvSpPr>
            <p:nvPr/>
          </p:nvSpPr>
          <p:spPr bwMode="auto">
            <a:xfrm>
              <a:off x="4032" y="2112"/>
              <a:ext cx="1656" cy="1349"/>
            </a:xfrm>
            <a:prstGeom prst="diamond">
              <a:avLst/>
            </a:prstGeom>
            <a:gradFill rotWithShape="1">
              <a:gsLst>
                <a:gs pos="0">
                  <a:srgbClr val="F2F2EA"/>
                </a:gs>
                <a:gs pos="100000">
                  <a:srgbClr val="F1F4D0"/>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chemeClr val="tx2"/>
              </a:extrusionClr>
            </a:sp3d>
          </p:spPr>
          <p:txBody>
            <a:bodyPr anchor="ctr">
              <a:flatTx/>
            </a:bodyPr>
            <a:lstStyle/>
            <a:p>
              <a:pPr algn="ctr"/>
              <a:endParaRPr lang="en-US" sz="2000" b="1">
                <a:solidFill>
                  <a:schemeClr val="tx2"/>
                </a:solidFill>
                <a:latin typeface="Garamond" pitchFamily="18" charset="0"/>
                <a:cs typeface="Arial" charset="0"/>
              </a:endParaRPr>
            </a:p>
          </p:txBody>
        </p:sp>
        <p:sp>
          <p:nvSpPr>
            <p:cNvPr id="1001491" name="Text Box 19">
              <a:hlinkClick r:id="rId7" action="ppaction://hlinksldjump"/>
            </p:cNvPr>
            <p:cNvSpPr txBox="1">
              <a:spLocks noChangeArrowheads="1"/>
            </p:cNvSpPr>
            <p:nvPr/>
          </p:nvSpPr>
          <p:spPr bwMode="auto">
            <a:xfrm>
              <a:off x="4280" y="2624"/>
              <a:ext cx="1200" cy="327"/>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1500" b="1">
                  <a:latin typeface="Calibri" pitchFamily="34" charset="0"/>
                </a:rPr>
                <a:t>3.</a:t>
              </a:r>
              <a:r>
                <a:rPr lang="es-ES" sz="1300">
                  <a:latin typeface="Calibri" pitchFamily="34" charset="0"/>
                </a:rPr>
                <a:t> Aumento y Mejora del Capital Humano</a:t>
              </a:r>
            </a:p>
          </p:txBody>
        </p:sp>
      </p:grpSp>
      <p:grpSp>
        <p:nvGrpSpPr>
          <p:cNvPr id="25611" name="Group 20"/>
          <p:cNvGrpSpPr>
            <a:grpSpLocks/>
          </p:cNvGrpSpPr>
          <p:nvPr/>
        </p:nvGrpSpPr>
        <p:grpSpPr bwMode="auto">
          <a:xfrm>
            <a:off x="114300" y="3302000"/>
            <a:ext cx="2628900" cy="2141538"/>
            <a:chOff x="72" y="2080"/>
            <a:chExt cx="1656" cy="1349"/>
          </a:xfrm>
        </p:grpSpPr>
        <p:sp>
          <p:nvSpPr>
            <p:cNvPr id="25616" name="Rectangle 12">
              <a:hlinkClick r:id="rId8" action="ppaction://hlinksldjump"/>
            </p:cNvPr>
            <p:cNvSpPr>
              <a:spLocks noChangeArrowheads="1"/>
            </p:cNvSpPr>
            <p:nvPr/>
          </p:nvSpPr>
          <p:spPr bwMode="auto">
            <a:xfrm>
              <a:off x="72" y="2080"/>
              <a:ext cx="1656" cy="1349"/>
            </a:xfrm>
            <a:prstGeom prst="diamond">
              <a:avLst/>
            </a:prstGeom>
            <a:gradFill rotWithShape="1">
              <a:gsLst>
                <a:gs pos="0">
                  <a:srgbClr val="F2F2EA"/>
                </a:gs>
                <a:gs pos="100000">
                  <a:srgbClr val="F1F4D0"/>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chemeClr val="tx2"/>
              </a:extrusionClr>
            </a:sp3d>
          </p:spPr>
          <p:txBody>
            <a:bodyPr anchor="ctr">
              <a:flatTx/>
            </a:bodyPr>
            <a:lstStyle/>
            <a:p>
              <a:pPr algn="ctr"/>
              <a:endParaRPr lang="en-US" sz="2000" b="1">
                <a:solidFill>
                  <a:schemeClr val="tx2"/>
                </a:solidFill>
                <a:latin typeface="Garamond" pitchFamily="18" charset="0"/>
                <a:cs typeface="Arial" charset="0"/>
              </a:endParaRPr>
            </a:p>
          </p:txBody>
        </p:sp>
        <p:sp>
          <p:nvSpPr>
            <p:cNvPr id="1001494" name="Text Box 22">
              <a:hlinkClick r:id="rId8" action="ppaction://hlinksldjump"/>
            </p:cNvPr>
            <p:cNvSpPr txBox="1">
              <a:spLocks noChangeArrowheads="1"/>
            </p:cNvSpPr>
            <p:nvPr/>
          </p:nvSpPr>
          <p:spPr bwMode="auto">
            <a:xfrm>
              <a:off x="248" y="2614"/>
              <a:ext cx="1200" cy="327"/>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1500" b="1">
                  <a:latin typeface="Calibri" pitchFamily="34" charset="0"/>
                </a:rPr>
                <a:t>6.</a:t>
              </a:r>
              <a:r>
                <a:rPr lang="es-ES" sz="1300">
                  <a:latin typeface="Calibri" pitchFamily="34" charset="0"/>
                </a:rPr>
                <a:t> Mercado de Trabajo y Diálogo Social</a:t>
              </a:r>
            </a:p>
          </p:txBody>
        </p:sp>
      </p:grpSp>
      <p:grpSp>
        <p:nvGrpSpPr>
          <p:cNvPr id="25612" name="Group 23"/>
          <p:cNvGrpSpPr>
            <a:grpSpLocks/>
          </p:cNvGrpSpPr>
          <p:nvPr/>
        </p:nvGrpSpPr>
        <p:grpSpPr bwMode="auto">
          <a:xfrm>
            <a:off x="1066800" y="1592263"/>
            <a:ext cx="2628900" cy="2141537"/>
            <a:chOff x="672" y="1003"/>
            <a:chExt cx="1656" cy="1349"/>
          </a:xfrm>
        </p:grpSpPr>
        <p:sp>
          <p:nvSpPr>
            <p:cNvPr id="25614" name="Rectangle 12">
              <a:hlinkClick r:id="rId9" action="ppaction://hlinksldjump"/>
            </p:cNvPr>
            <p:cNvSpPr>
              <a:spLocks noChangeArrowheads="1"/>
            </p:cNvSpPr>
            <p:nvPr/>
          </p:nvSpPr>
          <p:spPr bwMode="auto">
            <a:xfrm>
              <a:off x="672" y="1003"/>
              <a:ext cx="1656" cy="1349"/>
            </a:xfrm>
            <a:prstGeom prst="diamond">
              <a:avLst/>
            </a:prstGeom>
            <a:gradFill rotWithShape="1">
              <a:gsLst>
                <a:gs pos="0">
                  <a:srgbClr val="F2F2EA"/>
                </a:gs>
                <a:gs pos="100000">
                  <a:srgbClr val="F1F4D0"/>
                </a:gs>
              </a:gsLst>
              <a:lin ang="5400000" scaled="1"/>
            </a:gradFill>
            <a:ln w="9525">
              <a:miter lim="800000"/>
              <a:headEnd/>
              <a:tailEnd/>
            </a:ln>
            <a:scene3d>
              <a:camera prst="legacyPerspectiveBottom"/>
              <a:lightRig rig="legacyFlat3" dir="t"/>
            </a:scene3d>
            <a:sp3d extrusionH="887400" prstMaterial="legacyMatte">
              <a:bevelT w="13500" h="13500" prst="angle"/>
              <a:bevelB w="13500" h="13500" prst="angle"/>
              <a:extrusionClr>
                <a:schemeClr val="tx2"/>
              </a:extrusionClr>
            </a:sp3d>
          </p:spPr>
          <p:txBody>
            <a:bodyPr anchor="ctr">
              <a:flatTx/>
            </a:bodyPr>
            <a:lstStyle/>
            <a:p>
              <a:pPr algn="ctr"/>
              <a:endParaRPr lang="en-US" sz="2000" b="1">
                <a:solidFill>
                  <a:schemeClr val="tx2"/>
                </a:solidFill>
                <a:latin typeface="Garamond" pitchFamily="18" charset="0"/>
                <a:cs typeface="Arial" charset="0"/>
              </a:endParaRPr>
            </a:p>
          </p:txBody>
        </p:sp>
        <p:sp>
          <p:nvSpPr>
            <p:cNvPr id="1001497" name="Text Box 25">
              <a:hlinkClick r:id="rId9" action="ppaction://hlinksldjump"/>
            </p:cNvPr>
            <p:cNvSpPr txBox="1">
              <a:spLocks noChangeArrowheads="1"/>
            </p:cNvSpPr>
            <p:nvPr/>
          </p:nvSpPr>
          <p:spPr bwMode="auto">
            <a:xfrm>
              <a:off x="864" y="1514"/>
              <a:ext cx="1200" cy="327"/>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1500" b="1">
                  <a:latin typeface="Calibri" pitchFamily="34" charset="0"/>
                </a:rPr>
                <a:t>7.</a:t>
              </a:r>
              <a:r>
                <a:rPr lang="es-ES" sz="1300">
                  <a:latin typeface="Calibri" pitchFamily="34" charset="0"/>
                </a:rPr>
                <a:t> Plan de Fomento Empresarial</a:t>
              </a:r>
            </a:p>
          </p:txBody>
        </p:sp>
      </p:grpSp>
      <p:sp>
        <p:nvSpPr>
          <p:cNvPr id="25613" name="Text Box 30"/>
          <p:cNvSpPr txBox="1">
            <a:spLocks noChangeArrowheads="1"/>
          </p:cNvSpPr>
          <p:nvPr/>
        </p:nvSpPr>
        <p:spPr bwMode="auto">
          <a:xfrm>
            <a:off x="433388" y="393700"/>
            <a:ext cx="5545137"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PROGRAMA NACIONAL DE REFORMAS – PNR -</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0" descr="fondo1"/>
          <p:cNvPicPr>
            <a:picLocks noChangeAspect="1" noChangeArrowheads="1"/>
          </p:cNvPicPr>
          <p:nvPr/>
        </p:nvPicPr>
        <p:blipFill>
          <a:blip r:embed="rId2" cstate="print"/>
          <a:srcRect t="16667"/>
          <a:stretch>
            <a:fillRect/>
          </a:stretch>
        </p:blipFill>
        <p:spPr bwMode="auto">
          <a:xfrm>
            <a:off x="-7938" y="1112838"/>
            <a:ext cx="9144001" cy="5715000"/>
          </a:xfrm>
          <a:prstGeom prst="rect">
            <a:avLst/>
          </a:prstGeom>
          <a:noFill/>
          <a:ln w="9525" algn="ctr">
            <a:noFill/>
            <a:miter lim="800000"/>
            <a:headEnd/>
            <a:tailEnd/>
          </a:ln>
        </p:spPr>
      </p:pic>
      <p:sp>
        <p:nvSpPr>
          <p:cNvPr id="26627" name="14 Rectángulo redondeado"/>
          <p:cNvSpPr>
            <a:spLocks noChangeArrowheads="1"/>
          </p:cNvSpPr>
          <p:nvPr/>
        </p:nvSpPr>
        <p:spPr bwMode="auto">
          <a:xfrm>
            <a:off x="457200" y="2971800"/>
            <a:ext cx="8048625" cy="2057400"/>
          </a:xfrm>
          <a:prstGeom prst="bevel">
            <a:avLst>
              <a:gd name="adj" fmla="val 12500"/>
            </a:avLst>
          </a:prstGeom>
          <a:solidFill>
            <a:srgbClr val="EEF1D7">
              <a:alpha val="90195"/>
            </a:srgbClr>
          </a:solidFill>
          <a:ln w="9525" algn="ctr">
            <a:solidFill>
              <a:srgbClr val="EEF1D7">
                <a:alpha val="90195"/>
              </a:srgbClr>
            </a:solidFill>
            <a:miter lim="800000"/>
            <a:headEnd/>
            <a:tailEnd/>
          </a:ln>
        </p:spPr>
        <p:txBody>
          <a:bodyPr/>
          <a:lstStyle/>
          <a:p>
            <a:pPr>
              <a:spcBef>
                <a:spcPct val="0"/>
              </a:spcBef>
            </a:pPr>
            <a:endParaRPr lang="en-US" sz="2000">
              <a:latin typeface="Arial" charset="0"/>
              <a:cs typeface="Arial" charset="0"/>
            </a:endParaRPr>
          </a:p>
        </p:txBody>
      </p:sp>
      <p:sp>
        <p:nvSpPr>
          <p:cNvPr id="26628" name="Rectangle 12"/>
          <p:cNvSpPr>
            <a:spLocks noChangeArrowheads="1"/>
          </p:cNvSpPr>
          <p:nvPr/>
        </p:nvSpPr>
        <p:spPr bwMode="auto">
          <a:xfrm>
            <a:off x="228600" y="1066800"/>
            <a:ext cx="2057400" cy="1371600"/>
          </a:xfrm>
          <a:prstGeom prst="diamond">
            <a:avLst/>
          </a:prstGeom>
          <a:gradFill rotWithShape="1">
            <a:gsLst>
              <a:gs pos="0">
                <a:srgbClr val="F1F4D0"/>
              </a:gs>
              <a:gs pos="50000">
                <a:srgbClr val="F2F2EA"/>
              </a:gs>
              <a:gs pos="100000">
                <a:srgbClr val="F1F4D0"/>
              </a:gs>
            </a:gsLst>
            <a:lin ang="5400000" scaled="1"/>
          </a:gradFill>
          <a:ln w="28575" cap="sq" algn="ctr">
            <a:noFill/>
            <a:miter lim="800000"/>
            <a:headEnd/>
            <a:tailEnd/>
          </a:ln>
          <a:effectLst>
            <a:prstShdw prst="shdw17" dist="17961" dir="2700000">
              <a:srgbClr val="91918C"/>
            </a:prstShdw>
          </a:effectLst>
        </p:spPr>
        <p:txBody>
          <a:bodyPr anchor="ctr"/>
          <a:lstStyle/>
          <a:p>
            <a:pPr algn="ctr"/>
            <a:endParaRPr lang="en-US" sz="2000" b="1">
              <a:solidFill>
                <a:schemeClr val="tx2"/>
              </a:solidFill>
              <a:latin typeface="Garamond" pitchFamily="18" charset="0"/>
              <a:cs typeface="Arial" charset="0"/>
            </a:endParaRPr>
          </a:p>
        </p:txBody>
      </p:sp>
      <p:sp>
        <p:nvSpPr>
          <p:cNvPr id="1002500" name="Text Box 4"/>
          <p:cNvSpPr txBox="1">
            <a:spLocks noChangeArrowheads="1"/>
          </p:cNvSpPr>
          <p:nvPr/>
        </p:nvSpPr>
        <p:spPr bwMode="auto">
          <a:xfrm>
            <a:off x="487363" y="1416050"/>
            <a:ext cx="1570037" cy="7937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1600" b="1">
                <a:latin typeface="Calibri" pitchFamily="34" charset="0"/>
              </a:rPr>
              <a:t>1.</a:t>
            </a:r>
            <a:r>
              <a:rPr lang="es-ES" sz="1000">
                <a:latin typeface="Calibri" pitchFamily="34" charset="0"/>
              </a:rPr>
              <a:t> Refuerzo de la Estabilidad Macroeconómica y Presupuestaria</a:t>
            </a:r>
          </a:p>
        </p:txBody>
      </p:sp>
      <p:sp>
        <p:nvSpPr>
          <p:cNvPr id="26630" name="Rectangle 8"/>
          <p:cNvSpPr>
            <a:spLocks noChangeArrowheads="1"/>
          </p:cNvSpPr>
          <p:nvPr/>
        </p:nvSpPr>
        <p:spPr bwMode="auto">
          <a:xfrm>
            <a:off x="812800" y="3505200"/>
            <a:ext cx="8102600" cy="860425"/>
          </a:xfrm>
          <a:prstGeom prst="rect">
            <a:avLst/>
          </a:prstGeom>
          <a:noFill/>
          <a:ln w="47625" cap="rnd" algn="ctr">
            <a:noFill/>
            <a:prstDash val="lgDash"/>
            <a:miter lim="800000"/>
            <a:headEnd/>
            <a:tailEnd/>
          </a:ln>
        </p:spPr>
        <p:txBody>
          <a:bodyPr>
            <a:spAutoFit/>
          </a:bodyPr>
          <a:lstStyle/>
          <a:p>
            <a:pPr>
              <a:lnSpc>
                <a:spcPct val="140000"/>
              </a:lnSpc>
              <a:spcBef>
                <a:spcPct val="0"/>
              </a:spcBef>
            </a:pPr>
            <a:r>
              <a:rPr lang="es-ES" sz="1800" b="1">
                <a:latin typeface="Calibri" pitchFamily="34" charset="0"/>
                <a:cs typeface="Arial" charset="0"/>
              </a:rPr>
              <a:t>LA INCIDENCIA DE LAS MEDIDAS PARA LA RACIONALIZACIÓN DEL GASTO FARMACÉUTICO.</a:t>
            </a:r>
          </a:p>
        </p:txBody>
      </p:sp>
      <p:sp>
        <p:nvSpPr>
          <p:cNvPr id="1002502" name="Text Box 6"/>
          <p:cNvSpPr txBox="1">
            <a:spLocks noChangeArrowheads="1"/>
          </p:cNvSpPr>
          <p:nvPr/>
        </p:nvSpPr>
        <p:spPr bwMode="auto">
          <a:xfrm>
            <a:off x="5346700" y="4724400"/>
            <a:ext cx="3048000" cy="3683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lnSpc>
                <a:spcPct val="130000"/>
              </a:lnSpc>
              <a:spcBef>
                <a:spcPct val="0"/>
              </a:spcBef>
              <a:defRPr/>
            </a:pPr>
            <a:r>
              <a:rPr lang="es-ES" sz="1400" b="1">
                <a:latin typeface="Calibri" pitchFamily="34" charset="0"/>
              </a:rPr>
              <a:t>Ministerio de Sanidad y Política Social</a:t>
            </a:r>
          </a:p>
        </p:txBody>
      </p:sp>
      <p:sp>
        <p:nvSpPr>
          <p:cNvPr id="26632" name="Text Box 11"/>
          <p:cNvSpPr txBox="1">
            <a:spLocks noChangeArrowheads="1"/>
          </p:cNvSpPr>
          <p:nvPr/>
        </p:nvSpPr>
        <p:spPr bwMode="auto">
          <a:xfrm>
            <a:off x="423863" y="393700"/>
            <a:ext cx="5545137"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PROGRAMA NACIONAL DE REFORMAS – PNR -</a:t>
            </a: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3" descr="fondo1"/>
          <p:cNvPicPr>
            <a:picLocks noChangeAspect="1" noChangeArrowheads="1"/>
          </p:cNvPicPr>
          <p:nvPr/>
        </p:nvPicPr>
        <p:blipFill>
          <a:blip r:embed="rId2" cstate="print"/>
          <a:srcRect t="16667"/>
          <a:stretch>
            <a:fillRect/>
          </a:stretch>
        </p:blipFill>
        <p:spPr bwMode="auto">
          <a:xfrm>
            <a:off x="-7938" y="1112838"/>
            <a:ext cx="9144001" cy="5715000"/>
          </a:xfrm>
          <a:prstGeom prst="rect">
            <a:avLst/>
          </a:prstGeom>
          <a:noFill/>
          <a:ln w="9525" algn="ctr">
            <a:noFill/>
            <a:miter lim="800000"/>
            <a:headEnd/>
            <a:tailEnd/>
          </a:ln>
        </p:spPr>
      </p:pic>
      <p:sp>
        <p:nvSpPr>
          <p:cNvPr id="27651" name="14 Rectángulo redondeado"/>
          <p:cNvSpPr>
            <a:spLocks noChangeArrowheads="1"/>
          </p:cNvSpPr>
          <p:nvPr/>
        </p:nvSpPr>
        <p:spPr bwMode="auto">
          <a:xfrm>
            <a:off x="469900" y="4343400"/>
            <a:ext cx="8458200" cy="1676400"/>
          </a:xfrm>
          <a:prstGeom prst="bevel">
            <a:avLst>
              <a:gd name="adj" fmla="val 12500"/>
            </a:avLst>
          </a:prstGeom>
          <a:solidFill>
            <a:srgbClr val="EEF1D7">
              <a:alpha val="90195"/>
            </a:srgbClr>
          </a:solidFill>
          <a:ln w="9525" algn="ctr">
            <a:solidFill>
              <a:srgbClr val="EEF1D7">
                <a:alpha val="90195"/>
              </a:srgbClr>
            </a:solidFill>
            <a:miter lim="800000"/>
            <a:headEnd/>
            <a:tailEnd/>
          </a:ln>
        </p:spPr>
        <p:txBody>
          <a:bodyPr/>
          <a:lstStyle/>
          <a:p>
            <a:pPr>
              <a:spcBef>
                <a:spcPct val="0"/>
              </a:spcBef>
            </a:pPr>
            <a:endParaRPr lang="en-US" sz="2000">
              <a:latin typeface="Arial" charset="0"/>
              <a:cs typeface="Arial" charset="0"/>
            </a:endParaRPr>
          </a:p>
        </p:txBody>
      </p:sp>
      <p:sp>
        <p:nvSpPr>
          <p:cNvPr id="27652" name="14 Rectángulo redondeado"/>
          <p:cNvSpPr>
            <a:spLocks noChangeArrowheads="1"/>
          </p:cNvSpPr>
          <p:nvPr/>
        </p:nvSpPr>
        <p:spPr bwMode="auto">
          <a:xfrm>
            <a:off x="457200" y="2514600"/>
            <a:ext cx="8458200" cy="1752600"/>
          </a:xfrm>
          <a:prstGeom prst="bevel">
            <a:avLst>
              <a:gd name="adj" fmla="val 12500"/>
            </a:avLst>
          </a:prstGeom>
          <a:solidFill>
            <a:srgbClr val="EEF1D7">
              <a:alpha val="90195"/>
            </a:srgbClr>
          </a:solidFill>
          <a:ln w="9525" algn="ctr">
            <a:solidFill>
              <a:srgbClr val="EEF1D7">
                <a:alpha val="90195"/>
              </a:srgbClr>
            </a:solidFill>
            <a:miter lim="800000"/>
            <a:headEnd/>
            <a:tailEnd/>
          </a:ln>
        </p:spPr>
        <p:txBody>
          <a:bodyPr/>
          <a:lstStyle/>
          <a:p>
            <a:pPr>
              <a:spcBef>
                <a:spcPct val="0"/>
              </a:spcBef>
            </a:pPr>
            <a:endParaRPr lang="en-US" sz="2000">
              <a:latin typeface="Arial" charset="0"/>
              <a:cs typeface="Arial" charset="0"/>
            </a:endParaRPr>
          </a:p>
        </p:txBody>
      </p:sp>
      <p:sp>
        <p:nvSpPr>
          <p:cNvPr id="27653" name="Rectangle 8"/>
          <p:cNvSpPr>
            <a:spLocks noChangeArrowheads="1"/>
          </p:cNvSpPr>
          <p:nvPr/>
        </p:nvSpPr>
        <p:spPr bwMode="auto">
          <a:xfrm>
            <a:off x="812800" y="2765425"/>
            <a:ext cx="8026400" cy="815975"/>
          </a:xfrm>
          <a:prstGeom prst="rect">
            <a:avLst/>
          </a:prstGeom>
          <a:noFill/>
          <a:ln w="47625" cap="rnd" algn="ctr">
            <a:noFill/>
            <a:prstDash val="lgDash"/>
            <a:miter lim="800000"/>
            <a:headEnd/>
            <a:tailEnd/>
          </a:ln>
        </p:spPr>
        <p:txBody>
          <a:bodyPr>
            <a:spAutoFit/>
          </a:bodyPr>
          <a:lstStyle/>
          <a:p>
            <a:pPr>
              <a:lnSpc>
                <a:spcPct val="140000"/>
              </a:lnSpc>
              <a:spcBef>
                <a:spcPct val="0"/>
              </a:spcBef>
            </a:pPr>
            <a:r>
              <a:rPr lang="es-ES" sz="1700" b="1">
                <a:latin typeface="Calibri" pitchFamily="34" charset="0"/>
                <a:cs typeface="Arial" charset="0"/>
              </a:rPr>
              <a:t>LAS ACCIONES FINANCIADAS CON CARGO A LOS PRESUPUESTOS DEL ESTADO EN LAS ÁREAS DE INFLUENCIA SOCIOECONÓMICA DE LA RED DE PARQUES NACIONALES.</a:t>
            </a:r>
          </a:p>
        </p:txBody>
      </p:sp>
      <p:sp>
        <p:nvSpPr>
          <p:cNvPr id="1003525" name="Text Box 5"/>
          <p:cNvSpPr txBox="1">
            <a:spLocks noChangeArrowheads="1"/>
          </p:cNvSpPr>
          <p:nvPr/>
        </p:nvSpPr>
        <p:spPr bwMode="auto">
          <a:xfrm>
            <a:off x="3892550" y="3962400"/>
            <a:ext cx="5467350" cy="3683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lnSpc>
                <a:spcPct val="130000"/>
              </a:lnSpc>
              <a:spcBef>
                <a:spcPct val="0"/>
              </a:spcBef>
              <a:defRPr/>
            </a:pPr>
            <a:r>
              <a:rPr lang="es-ES" sz="1400" b="1">
                <a:latin typeface="Calibri" pitchFamily="34" charset="0"/>
              </a:rPr>
              <a:t>Ministerio de Medio  Ambiente y Medio Rural y Marino</a:t>
            </a:r>
          </a:p>
        </p:txBody>
      </p:sp>
      <p:sp>
        <p:nvSpPr>
          <p:cNvPr id="27655" name="Rectangle 12"/>
          <p:cNvSpPr>
            <a:spLocks noChangeArrowheads="1"/>
          </p:cNvSpPr>
          <p:nvPr/>
        </p:nvSpPr>
        <p:spPr bwMode="auto">
          <a:xfrm>
            <a:off x="228600" y="914400"/>
            <a:ext cx="2057400" cy="1371600"/>
          </a:xfrm>
          <a:prstGeom prst="diamond">
            <a:avLst/>
          </a:prstGeom>
          <a:gradFill rotWithShape="1">
            <a:gsLst>
              <a:gs pos="0">
                <a:srgbClr val="F1F4D0"/>
              </a:gs>
              <a:gs pos="50000">
                <a:srgbClr val="F2F2EA"/>
              </a:gs>
              <a:gs pos="100000">
                <a:srgbClr val="F1F4D0"/>
              </a:gs>
            </a:gsLst>
            <a:lin ang="5400000" scaled="1"/>
          </a:gradFill>
          <a:ln w="28575" cap="sq" algn="ctr">
            <a:noFill/>
            <a:miter lim="800000"/>
            <a:headEnd/>
            <a:tailEnd/>
          </a:ln>
          <a:effectLst>
            <a:prstShdw prst="shdw17" dist="17961" dir="2700000">
              <a:srgbClr val="91918C"/>
            </a:prstShdw>
          </a:effectLst>
        </p:spPr>
        <p:txBody>
          <a:bodyPr anchor="ctr"/>
          <a:lstStyle/>
          <a:p>
            <a:pPr algn="ctr"/>
            <a:endParaRPr lang="en-US" sz="2000" b="1">
              <a:solidFill>
                <a:schemeClr val="tx2"/>
              </a:solidFill>
              <a:latin typeface="Garamond" pitchFamily="18" charset="0"/>
              <a:cs typeface="Arial" charset="0"/>
            </a:endParaRPr>
          </a:p>
        </p:txBody>
      </p:sp>
      <p:sp>
        <p:nvSpPr>
          <p:cNvPr id="1003527" name="Text Box 7"/>
          <p:cNvSpPr txBox="1">
            <a:spLocks noChangeArrowheads="1"/>
          </p:cNvSpPr>
          <p:nvPr/>
        </p:nvSpPr>
        <p:spPr bwMode="auto">
          <a:xfrm>
            <a:off x="411163" y="1196975"/>
            <a:ext cx="1722437" cy="7937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1600" b="1">
                <a:latin typeface="Calibri" pitchFamily="34" charset="0"/>
              </a:rPr>
              <a:t>2.</a:t>
            </a:r>
            <a:r>
              <a:rPr lang="es-ES" sz="1000">
                <a:latin typeface="Calibri" pitchFamily="34" charset="0"/>
              </a:rPr>
              <a:t> Plan Estratégico</a:t>
            </a:r>
          </a:p>
          <a:p>
            <a:pPr algn="ctr">
              <a:spcBef>
                <a:spcPct val="0"/>
              </a:spcBef>
              <a:defRPr/>
            </a:pPr>
            <a:r>
              <a:rPr lang="es-ES" sz="1000">
                <a:latin typeface="Calibri" pitchFamily="34" charset="0"/>
              </a:rPr>
              <a:t>de Infraestructuras y Transporte (PEIT) y Programa AGUA</a:t>
            </a:r>
          </a:p>
        </p:txBody>
      </p:sp>
      <p:sp>
        <p:nvSpPr>
          <p:cNvPr id="27657" name="Rectangle 8"/>
          <p:cNvSpPr>
            <a:spLocks noChangeArrowheads="1"/>
          </p:cNvSpPr>
          <p:nvPr/>
        </p:nvSpPr>
        <p:spPr bwMode="auto">
          <a:xfrm>
            <a:off x="812800" y="4933950"/>
            <a:ext cx="6781800" cy="476250"/>
          </a:xfrm>
          <a:prstGeom prst="rect">
            <a:avLst/>
          </a:prstGeom>
          <a:noFill/>
          <a:ln w="47625" cap="rnd" algn="ctr">
            <a:noFill/>
            <a:prstDash val="lgDash"/>
            <a:miter lim="800000"/>
            <a:headEnd/>
            <a:tailEnd/>
          </a:ln>
        </p:spPr>
        <p:txBody>
          <a:bodyPr>
            <a:spAutoFit/>
          </a:bodyPr>
          <a:lstStyle/>
          <a:p>
            <a:pPr>
              <a:lnSpc>
                <a:spcPct val="140000"/>
              </a:lnSpc>
              <a:spcBef>
                <a:spcPct val="0"/>
              </a:spcBef>
            </a:pPr>
            <a:r>
              <a:rPr lang="es-ES" sz="1800" b="1">
                <a:latin typeface="Calibri" pitchFamily="34" charset="0"/>
                <a:cs typeface="Arial" charset="0"/>
              </a:rPr>
              <a:t>PLAN ESTRATÉGICO DE SEGURIDAD VIAL 2005-2008.</a:t>
            </a:r>
          </a:p>
        </p:txBody>
      </p:sp>
      <p:sp>
        <p:nvSpPr>
          <p:cNvPr id="1003529" name="Text Box 9"/>
          <p:cNvSpPr txBox="1">
            <a:spLocks noChangeArrowheads="1"/>
          </p:cNvSpPr>
          <p:nvPr/>
        </p:nvSpPr>
        <p:spPr bwMode="auto">
          <a:xfrm>
            <a:off x="6553200" y="5727700"/>
            <a:ext cx="2667000" cy="3683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lnSpc>
                <a:spcPct val="130000"/>
              </a:lnSpc>
              <a:spcBef>
                <a:spcPct val="0"/>
              </a:spcBef>
              <a:defRPr/>
            </a:pPr>
            <a:r>
              <a:rPr lang="es-ES" sz="1400" b="1">
                <a:latin typeface="Calibri" pitchFamily="34" charset="0"/>
              </a:rPr>
              <a:t>Ministerio de Interior</a:t>
            </a:r>
          </a:p>
        </p:txBody>
      </p:sp>
      <p:sp>
        <p:nvSpPr>
          <p:cNvPr id="27659" name="Text Box 14"/>
          <p:cNvSpPr txBox="1">
            <a:spLocks noChangeArrowheads="1"/>
          </p:cNvSpPr>
          <p:nvPr/>
        </p:nvSpPr>
        <p:spPr bwMode="auto">
          <a:xfrm>
            <a:off x="442913" y="393700"/>
            <a:ext cx="5545137"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PROGRAMA NACIONAL DE REFORMAS – PNR -</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10" descr="fondo1"/>
          <p:cNvPicPr>
            <a:picLocks noChangeAspect="1" noChangeArrowheads="1"/>
          </p:cNvPicPr>
          <p:nvPr/>
        </p:nvPicPr>
        <p:blipFill>
          <a:blip r:embed="rId2" cstate="print"/>
          <a:srcRect t="16667"/>
          <a:stretch>
            <a:fillRect/>
          </a:stretch>
        </p:blipFill>
        <p:spPr bwMode="auto">
          <a:xfrm>
            <a:off x="-7938" y="1112838"/>
            <a:ext cx="9144001" cy="5715000"/>
          </a:xfrm>
          <a:prstGeom prst="rect">
            <a:avLst/>
          </a:prstGeom>
          <a:noFill/>
          <a:ln w="9525" algn="ctr">
            <a:noFill/>
            <a:miter lim="800000"/>
            <a:headEnd/>
            <a:tailEnd/>
          </a:ln>
        </p:spPr>
      </p:pic>
      <p:sp>
        <p:nvSpPr>
          <p:cNvPr id="28675" name="14 Rectángulo redondeado"/>
          <p:cNvSpPr>
            <a:spLocks noChangeArrowheads="1"/>
          </p:cNvSpPr>
          <p:nvPr/>
        </p:nvSpPr>
        <p:spPr bwMode="auto">
          <a:xfrm>
            <a:off x="457200" y="2590800"/>
            <a:ext cx="8458200" cy="2057400"/>
          </a:xfrm>
          <a:prstGeom prst="bevel">
            <a:avLst>
              <a:gd name="adj" fmla="val 12500"/>
            </a:avLst>
          </a:prstGeom>
          <a:solidFill>
            <a:srgbClr val="EEF1D7">
              <a:alpha val="90195"/>
            </a:srgbClr>
          </a:solidFill>
          <a:ln w="9525" algn="ctr">
            <a:solidFill>
              <a:srgbClr val="EEF1D7">
                <a:alpha val="90195"/>
              </a:srgbClr>
            </a:solidFill>
            <a:miter lim="800000"/>
            <a:headEnd/>
            <a:tailEnd/>
          </a:ln>
        </p:spPr>
        <p:txBody>
          <a:bodyPr/>
          <a:lstStyle/>
          <a:p>
            <a:pPr>
              <a:spcBef>
                <a:spcPct val="0"/>
              </a:spcBef>
            </a:pPr>
            <a:endParaRPr lang="en-US" sz="2000">
              <a:latin typeface="Arial" charset="0"/>
              <a:cs typeface="Arial" charset="0"/>
            </a:endParaRPr>
          </a:p>
        </p:txBody>
      </p:sp>
      <p:sp>
        <p:nvSpPr>
          <p:cNvPr id="28676" name="Rectangle 8"/>
          <p:cNvSpPr>
            <a:spLocks noChangeArrowheads="1"/>
          </p:cNvSpPr>
          <p:nvPr/>
        </p:nvSpPr>
        <p:spPr bwMode="auto">
          <a:xfrm>
            <a:off x="762000" y="3333750"/>
            <a:ext cx="8001000" cy="476250"/>
          </a:xfrm>
          <a:prstGeom prst="rect">
            <a:avLst/>
          </a:prstGeom>
          <a:noFill/>
          <a:ln w="47625" cap="rnd" algn="ctr">
            <a:noFill/>
            <a:prstDash val="lgDash"/>
            <a:miter lim="800000"/>
            <a:headEnd/>
            <a:tailEnd/>
          </a:ln>
        </p:spPr>
        <p:txBody>
          <a:bodyPr>
            <a:spAutoFit/>
          </a:bodyPr>
          <a:lstStyle/>
          <a:p>
            <a:pPr>
              <a:lnSpc>
                <a:spcPct val="140000"/>
              </a:lnSpc>
              <a:spcBef>
                <a:spcPct val="0"/>
              </a:spcBef>
            </a:pPr>
            <a:r>
              <a:rPr lang="es-ES" sz="1800" b="1">
                <a:latin typeface="Calibri" pitchFamily="34" charset="0"/>
                <a:cs typeface="Arial" charset="0"/>
              </a:rPr>
              <a:t>DOBLE EVALUACIÓN DEL SISTEMA GENERAL DE BECAS EDUCATIVAS.</a:t>
            </a:r>
          </a:p>
        </p:txBody>
      </p:sp>
      <p:sp>
        <p:nvSpPr>
          <p:cNvPr id="1004548" name="Text Box 4"/>
          <p:cNvSpPr txBox="1">
            <a:spLocks noChangeArrowheads="1"/>
          </p:cNvSpPr>
          <p:nvPr/>
        </p:nvSpPr>
        <p:spPr bwMode="auto">
          <a:xfrm>
            <a:off x="6616700" y="4318000"/>
            <a:ext cx="2209800" cy="3683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lnSpc>
                <a:spcPct val="130000"/>
              </a:lnSpc>
              <a:spcBef>
                <a:spcPct val="0"/>
              </a:spcBef>
              <a:defRPr/>
            </a:pPr>
            <a:r>
              <a:rPr lang="es-ES" sz="1400" b="1">
                <a:latin typeface="Calibri" pitchFamily="34" charset="0"/>
              </a:rPr>
              <a:t>Ministerio de Educación</a:t>
            </a:r>
          </a:p>
        </p:txBody>
      </p:sp>
      <p:sp>
        <p:nvSpPr>
          <p:cNvPr id="28678" name="Rectangle 12"/>
          <p:cNvSpPr>
            <a:spLocks noChangeArrowheads="1"/>
          </p:cNvSpPr>
          <p:nvPr/>
        </p:nvSpPr>
        <p:spPr bwMode="auto">
          <a:xfrm>
            <a:off x="228600" y="914400"/>
            <a:ext cx="2057400" cy="1371600"/>
          </a:xfrm>
          <a:prstGeom prst="diamond">
            <a:avLst/>
          </a:prstGeom>
          <a:gradFill rotWithShape="1">
            <a:gsLst>
              <a:gs pos="0">
                <a:srgbClr val="F1F4D0"/>
              </a:gs>
              <a:gs pos="50000">
                <a:srgbClr val="F2F2EA"/>
              </a:gs>
              <a:gs pos="100000">
                <a:srgbClr val="F1F4D0"/>
              </a:gs>
            </a:gsLst>
            <a:lin ang="5400000" scaled="1"/>
          </a:gradFill>
          <a:ln w="28575" cap="sq" algn="ctr">
            <a:noFill/>
            <a:miter lim="800000"/>
            <a:headEnd/>
            <a:tailEnd/>
          </a:ln>
          <a:effectLst>
            <a:prstShdw prst="shdw17" dist="17961" dir="2700000">
              <a:srgbClr val="91918C"/>
            </a:prstShdw>
          </a:effectLst>
        </p:spPr>
        <p:txBody>
          <a:bodyPr anchor="ctr"/>
          <a:lstStyle/>
          <a:p>
            <a:pPr algn="ctr"/>
            <a:endParaRPr lang="en-US" sz="2000" b="1">
              <a:solidFill>
                <a:schemeClr val="tx2"/>
              </a:solidFill>
              <a:latin typeface="Garamond" pitchFamily="18" charset="0"/>
              <a:cs typeface="Arial" charset="0"/>
            </a:endParaRPr>
          </a:p>
        </p:txBody>
      </p:sp>
      <p:sp>
        <p:nvSpPr>
          <p:cNvPr id="1004550" name="Text Box 6"/>
          <p:cNvSpPr txBox="1">
            <a:spLocks noChangeArrowheads="1"/>
          </p:cNvSpPr>
          <p:nvPr/>
        </p:nvSpPr>
        <p:spPr bwMode="auto">
          <a:xfrm>
            <a:off x="381000" y="1371600"/>
            <a:ext cx="1722438" cy="4889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1600" b="1">
                <a:latin typeface="Calibri" pitchFamily="34" charset="0"/>
              </a:rPr>
              <a:t>3.</a:t>
            </a:r>
            <a:r>
              <a:rPr lang="es-ES" sz="1000">
                <a:latin typeface="Calibri" pitchFamily="34" charset="0"/>
              </a:rPr>
              <a:t> </a:t>
            </a:r>
            <a:r>
              <a:rPr lang="it-IT" sz="1000">
                <a:latin typeface="Calibri" pitchFamily="34" charset="0"/>
              </a:rPr>
              <a:t>Aumento y Mejora del Capital Humano</a:t>
            </a:r>
          </a:p>
        </p:txBody>
      </p:sp>
      <p:sp>
        <p:nvSpPr>
          <p:cNvPr id="28680" name="Text Box 11"/>
          <p:cNvSpPr txBox="1">
            <a:spLocks noChangeArrowheads="1"/>
          </p:cNvSpPr>
          <p:nvPr/>
        </p:nvSpPr>
        <p:spPr bwMode="auto">
          <a:xfrm>
            <a:off x="441325" y="393700"/>
            <a:ext cx="5545138"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PROGRAMA NACIONAL DE REFORMAS – PNR -</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13" descr="fondo1"/>
          <p:cNvPicPr>
            <a:picLocks noChangeAspect="1" noChangeArrowheads="1"/>
          </p:cNvPicPr>
          <p:nvPr/>
        </p:nvPicPr>
        <p:blipFill>
          <a:blip r:embed="rId2" cstate="print"/>
          <a:srcRect t="16667"/>
          <a:stretch>
            <a:fillRect/>
          </a:stretch>
        </p:blipFill>
        <p:spPr bwMode="auto">
          <a:xfrm>
            <a:off x="-7938" y="1112838"/>
            <a:ext cx="9144001" cy="5715000"/>
          </a:xfrm>
          <a:prstGeom prst="rect">
            <a:avLst/>
          </a:prstGeom>
          <a:noFill/>
          <a:ln w="9525" algn="ctr">
            <a:noFill/>
            <a:miter lim="800000"/>
            <a:headEnd/>
            <a:tailEnd/>
          </a:ln>
        </p:spPr>
      </p:pic>
      <p:sp>
        <p:nvSpPr>
          <p:cNvPr id="29699" name="14 Rectángulo redondeado"/>
          <p:cNvSpPr>
            <a:spLocks noChangeArrowheads="1"/>
          </p:cNvSpPr>
          <p:nvPr/>
        </p:nvSpPr>
        <p:spPr bwMode="auto">
          <a:xfrm>
            <a:off x="457200" y="4648200"/>
            <a:ext cx="8458200" cy="1600200"/>
          </a:xfrm>
          <a:prstGeom prst="bevel">
            <a:avLst>
              <a:gd name="adj" fmla="val 12500"/>
            </a:avLst>
          </a:prstGeom>
          <a:solidFill>
            <a:srgbClr val="EEF1D7">
              <a:alpha val="90195"/>
            </a:srgbClr>
          </a:solidFill>
          <a:ln w="9525" algn="ctr">
            <a:solidFill>
              <a:srgbClr val="EEF1D7">
                <a:alpha val="90195"/>
              </a:srgbClr>
            </a:solidFill>
            <a:miter lim="800000"/>
            <a:headEnd/>
            <a:tailEnd/>
          </a:ln>
        </p:spPr>
        <p:txBody>
          <a:bodyPr/>
          <a:lstStyle/>
          <a:p>
            <a:pPr>
              <a:spcBef>
                <a:spcPct val="0"/>
              </a:spcBef>
            </a:pPr>
            <a:endParaRPr lang="en-US" sz="2000">
              <a:latin typeface="Arial" charset="0"/>
              <a:cs typeface="Arial" charset="0"/>
            </a:endParaRPr>
          </a:p>
        </p:txBody>
      </p:sp>
      <p:sp>
        <p:nvSpPr>
          <p:cNvPr id="29700" name="14 Rectángulo redondeado"/>
          <p:cNvSpPr>
            <a:spLocks noChangeArrowheads="1"/>
          </p:cNvSpPr>
          <p:nvPr/>
        </p:nvSpPr>
        <p:spPr bwMode="auto">
          <a:xfrm>
            <a:off x="457200" y="2362200"/>
            <a:ext cx="8458200" cy="2057400"/>
          </a:xfrm>
          <a:prstGeom prst="bevel">
            <a:avLst>
              <a:gd name="adj" fmla="val 12500"/>
            </a:avLst>
          </a:prstGeom>
          <a:solidFill>
            <a:srgbClr val="EEF1D7">
              <a:alpha val="90195"/>
            </a:srgbClr>
          </a:solidFill>
          <a:ln w="9525" algn="ctr">
            <a:solidFill>
              <a:srgbClr val="EEF1D7">
                <a:alpha val="90195"/>
              </a:srgbClr>
            </a:solidFill>
            <a:miter lim="800000"/>
            <a:headEnd/>
            <a:tailEnd/>
          </a:ln>
        </p:spPr>
        <p:txBody>
          <a:bodyPr/>
          <a:lstStyle/>
          <a:p>
            <a:pPr>
              <a:spcBef>
                <a:spcPct val="0"/>
              </a:spcBef>
            </a:pPr>
            <a:endParaRPr lang="en-US" sz="2000">
              <a:latin typeface="Arial" charset="0"/>
              <a:cs typeface="Arial" charset="0"/>
            </a:endParaRPr>
          </a:p>
        </p:txBody>
      </p:sp>
      <p:sp>
        <p:nvSpPr>
          <p:cNvPr id="29701" name="Rectangle 8"/>
          <p:cNvSpPr>
            <a:spLocks noChangeArrowheads="1"/>
          </p:cNvSpPr>
          <p:nvPr/>
        </p:nvSpPr>
        <p:spPr bwMode="auto">
          <a:xfrm>
            <a:off x="647700" y="2578100"/>
            <a:ext cx="8128000" cy="1512888"/>
          </a:xfrm>
          <a:prstGeom prst="rect">
            <a:avLst/>
          </a:prstGeom>
          <a:noFill/>
          <a:ln w="47625" cap="rnd" algn="ctr">
            <a:noFill/>
            <a:prstDash val="lgDash"/>
            <a:miter lim="800000"/>
            <a:headEnd/>
            <a:tailEnd/>
          </a:ln>
        </p:spPr>
        <p:txBody>
          <a:bodyPr>
            <a:spAutoFit/>
          </a:bodyPr>
          <a:lstStyle/>
          <a:p>
            <a:pPr marL="177800" indent="-177800">
              <a:lnSpc>
                <a:spcPct val="110000"/>
              </a:lnSpc>
              <a:spcBef>
                <a:spcPct val="0"/>
              </a:spcBef>
              <a:buFontTx/>
              <a:buBlip>
                <a:blip r:embed="rId3"/>
              </a:buBlip>
            </a:pPr>
            <a:r>
              <a:rPr lang="es-ES" sz="1700" b="1">
                <a:latin typeface="Calibri" pitchFamily="34" charset="0"/>
                <a:cs typeface="Arial" charset="0"/>
              </a:rPr>
              <a:t>LOS PROGRAMAS DE FOMENTO DE LAS ACTIVIDADES DE INVESTIGACIÓN, DESARROLLO E INNOVACIÓN. INGENIO 2010 (EN 2007 CORRESPONDÍA A MITYC).</a:t>
            </a:r>
          </a:p>
          <a:p>
            <a:pPr marL="177800" indent="-177800">
              <a:lnSpc>
                <a:spcPct val="110000"/>
              </a:lnSpc>
              <a:spcBef>
                <a:spcPct val="0"/>
              </a:spcBef>
              <a:buFontTx/>
              <a:buBlip>
                <a:blip r:embed="rId3"/>
              </a:buBlip>
            </a:pPr>
            <a:endParaRPr lang="es-ES" sz="1700" b="1">
              <a:latin typeface="Calibri" pitchFamily="34" charset="0"/>
              <a:cs typeface="Arial" charset="0"/>
            </a:endParaRPr>
          </a:p>
          <a:p>
            <a:pPr marL="177800" indent="-177800">
              <a:lnSpc>
                <a:spcPct val="110000"/>
              </a:lnSpc>
              <a:spcBef>
                <a:spcPct val="0"/>
              </a:spcBef>
              <a:buFontTx/>
              <a:buBlip>
                <a:blip r:embed="rId3"/>
              </a:buBlip>
            </a:pPr>
            <a:r>
              <a:rPr lang="es-ES" sz="1700" b="1">
                <a:latin typeface="Calibri" pitchFamily="34" charset="0"/>
                <a:cs typeface="Arial" charset="0"/>
              </a:rPr>
              <a:t>LA POLÍTICA DE MEJORA DEL SISTEMA DE TRANSFERENCIA DE TECNOLOGÍA A LAS EMPRESAS.</a:t>
            </a:r>
          </a:p>
        </p:txBody>
      </p:sp>
      <p:sp>
        <p:nvSpPr>
          <p:cNvPr id="1005573" name="Text Box 5"/>
          <p:cNvSpPr txBox="1">
            <a:spLocks noChangeArrowheads="1"/>
          </p:cNvSpPr>
          <p:nvPr/>
        </p:nvSpPr>
        <p:spPr bwMode="auto">
          <a:xfrm>
            <a:off x="5334000" y="4102100"/>
            <a:ext cx="4191000" cy="3683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lnSpc>
                <a:spcPct val="130000"/>
              </a:lnSpc>
              <a:spcBef>
                <a:spcPct val="0"/>
              </a:spcBef>
              <a:defRPr/>
            </a:pPr>
            <a:r>
              <a:rPr lang="es-ES" sz="1400" b="1">
                <a:latin typeface="Calibri" pitchFamily="34" charset="0"/>
              </a:rPr>
              <a:t>Ministerio de Ciencia e Innovación</a:t>
            </a:r>
          </a:p>
        </p:txBody>
      </p:sp>
      <p:sp>
        <p:nvSpPr>
          <p:cNvPr id="29703" name="Rectangle 12"/>
          <p:cNvSpPr>
            <a:spLocks noChangeArrowheads="1"/>
          </p:cNvSpPr>
          <p:nvPr/>
        </p:nvSpPr>
        <p:spPr bwMode="auto">
          <a:xfrm>
            <a:off x="228600" y="914400"/>
            <a:ext cx="2057400" cy="1371600"/>
          </a:xfrm>
          <a:prstGeom prst="diamond">
            <a:avLst/>
          </a:prstGeom>
          <a:gradFill rotWithShape="1">
            <a:gsLst>
              <a:gs pos="0">
                <a:srgbClr val="F1F4D0"/>
              </a:gs>
              <a:gs pos="50000">
                <a:srgbClr val="F2F2EA"/>
              </a:gs>
              <a:gs pos="100000">
                <a:srgbClr val="F1F4D0"/>
              </a:gs>
            </a:gsLst>
            <a:lin ang="5400000" scaled="1"/>
          </a:gradFill>
          <a:ln w="28575" cap="sq" algn="ctr">
            <a:noFill/>
            <a:miter lim="800000"/>
            <a:headEnd/>
            <a:tailEnd/>
          </a:ln>
          <a:effectLst>
            <a:prstShdw prst="shdw17" dist="17961" dir="2700000">
              <a:srgbClr val="91918C"/>
            </a:prstShdw>
          </a:effectLst>
        </p:spPr>
        <p:txBody>
          <a:bodyPr anchor="ctr"/>
          <a:lstStyle/>
          <a:p>
            <a:pPr algn="ctr"/>
            <a:endParaRPr lang="en-US" sz="2000" b="1">
              <a:solidFill>
                <a:schemeClr val="tx2"/>
              </a:solidFill>
              <a:latin typeface="Garamond" pitchFamily="18" charset="0"/>
              <a:cs typeface="Arial" charset="0"/>
            </a:endParaRPr>
          </a:p>
        </p:txBody>
      </p:sp>
      <p:sp>
        <p:nvSpPr>
          <p:cNvPr id="1005575" name="Text Box 7"/>
          <p:cNvSpPr txBox="1">
            <a:spLocks noChangeArrowheads="1"/>
          </p:cNvSpPr>
          <p:nvPr/>
        </p:nvSpPr>
        <p:spPr bwMode="auto">
          <a:xfrm>
            <a:off x="512763" y="1282700"/>
            <a:ext cx="1417637" cy="4889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1600" b="1">
                <a:latin typeface="Calibri" pitchFamily="34" charset="0"/>
              </a:rPr>
              <a:t>4.</a:t>
            </a:r>
            <a:r>
              <a:rPr lang="es-ES" sz="1000">
                <a:latin typeface="Calibri" pitchFamily="34" charset="0"/>
              </a:rPr>
              <a:t> Estrategia I+D+I (INGENIO 2010)</a:t>
            </a:r>
          </a:p>
        </p:txBody>
      </p:sp>
      <p:sp>
        <p:nvSpPr>
          <p:cNvPr id="29705" name="Rectangle 8"/>
          <p:cNvSpPr>
            <a:spLocks noChangeArrowheads="1"/>
          </p:cNvSpPr>
          <p:nvPr/>
        </p:nvSpPr>
        <p:spPr bwMode="auto">
          <a:xfrm>
            <a:off x="762000" y="5162550"/>
            <a:ext cx="6781800" cy="476250"/>
          </a:xfrm>
          <a:prstGeom prst="rect">
            <a:avLst/>
          </a:prstGeom>
          <a:noFill/>
          <a:ln w="47625" cap="rnd" algn="ctr">
            <a:noFill/>
            <a:prstDash val="lgDash"/>
            <a:miter lim="800000"/>
            <a:headEnd/>
            <a:tailEnd/>
          </a:ln>
        </p:spPr>
        <p:txBody>
          <a:bodyPr>
            <a:spAutoFit/>
          </a:bodyPr>
          <a:lstStyle/>
          <a:p>
            <a:pPr>
              <a:lnSpc>
                <a:spcPct val="140000"/>
              </a:lnSpc>
              <a:spcBef>
                <a:spcPct val="0"/>
              </a:spcBef>
            </a:pPr>
            <a:r>
              <a:rPr lang="es-ES" sz="1800" b="1">
                <a:latin typeface="Calibri" pitchFamily="34" charset="0"/>
                <a:cs typeface="Arial" charset="0"/>
              </a:rPr>
              <a:t>PLAN NACIONAL DE TRANSICIÓN A LA TDT.</a:t>
            </a:r>
          </a:p>
        </p:txBody>
      </p:sp>
      <p:sp>
        <p:nvSpPr>
          <p:cNvPr id="1005577" name="Text Box 9"/>
          <p:cNvSpPr txBox="1">
            <a:spLocks noChangeArrowheads="1"/>
          </p:cNvSpPr>
          <p:nvPr/>
        </p:nvSpPr>
        <p:spPr bwMode="auto">
          <a:xfrm>
            <a:off x="5156200" y="5956300"/>
            <a:ext cx="3886200" cy="3683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lnSpc>
                <a:spcPct val="130000"/>
              </a:lnSpc>
              <a:spcBef>
                <a:spcPct val="0"/>
              </a:spcBef>
              <a:defRPr/>
            </a:pPr>
            <a:r>
              <a:rPr lang="es-ES" sz="1400" b="1">
                <a:latin typeface="Calibri" pitchFamily="34" charset="0"/>
              </a:rPr>
              <a:t>Ministerio del Industria, Turismo y Comercio</a:t>
            </a:r>
          </a:p>
        </p:txBody>
      </p:sp>
      <p:sp>
        <p:nvSpPr>
          <p:cNvPr id="29707" name="Text Box 14"/>
          <p:cNvSpPr txBox="1">
            <a:spLocks noChangeArrowheads="1"/>
          </p:cNvSpPr>
          <p:nvPr/>
        </p:nvSpPr>
        <p:spPr bwMode="auto">
          <a:xfrm>
            <a:off x="433388" y="393700"/>
            <a:ext cx="5545137"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PROGRAMA NACIONAL DE REFORMAS – PNR -</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13" descr="fondo1"/>
          <p:cNvPicPr>
            <a:picLocks noChangeAspect="1" noChangeArrowheads="1"/>
          </p:cNvPicPr>
          <p:nvPr/>
        </p:nvPicPr>
        <p:blipFill>
          <a:blip r:embed="rId2" cstate="print"/>
          <a:srcRect t="16667"/>
          <a:stretch>
            <a:fillRect/>
          </a:stretch>
        </p:blipFill>
        <p:spPr bwMode="auto">
          <a:xfrm>
            <a:off x="-7938" y="1112838"/>
            <a:ext cx="9144001" cy="5715000"/>
          </a:xfrm>
          <a:prstGeom prst="rect">
            <a:avLst/>
          </a:prstGeom>
          <a:noFill/>
          <a:ln w="9525" algn="ctr">
            <a:noFill/>
            <a:miter lim="800000"/>
            <a:headEnd/>
            <a:tailEnd/>
          </a:ln>
        </p:spPr>
      </p:pic>
      <p:sp>
        <p:nvSpPr>
          <p:cNvPr id="30723" name="14 Rectángulo redondeado"/>
          <p:cNvSpPr>
            <a:spLocks noChangeArrowheads="1"/>
          </p:cNvSpPr>
          <p:nvPr/>
        </p:nvSpPr>
        <p:spPr bwMode="auto">
          <a:xfrm>
            <a:off x="457200" y="4419600"/>
            <a:ext cx="8458200" cy="1930400"/>
          </a:xfrm>
          <a:prstGeom prst="bevel">
            <a:avLst>
              <a:gd name="adj" fmla="val 12500"/>
            </a:avLst>
          </a:prstGeom>
          <a:solidFill>
            <a:srgbClr val="EEF1D7">
              <a:alpha val="90195"/>
            </a:srgbClr>
          </a:solidFill>
          <a:ln w="9525" algn="ctr">
            <a:solidFill>
              <a:srgbClr val="EEF1D7">
                <a:alpha val="90195"/>
              </a:srgbClr>
            </a:solidFill>
            <a:miter lim="800000"/>
            <a:headEnd/>
            <a:tailEnd/>
          </a:ln>
        </p:spPr>
        <p:txBody>
          <a:bodyPr/>
          <a:lstStyle/>
          <a:p>
            <a:pPr>
              <a:spcBef>
                <a:spcPct val="0"/>
              </a:spcBef>
            </a:pPr>
            <a:endParaRPr lang="en-US" sz="2000">
              <a:latin typeface="Arial" charset="0"/>
              <a:cs typeface="Arial" charset="0"/>
            </a:endParaRPr>
          </a:p>
        </p:txBody>
      </p:sp>
      <p:sp>
        <p:nvSpPr>
          <p:cNvPr id="30724" name="14 Rectángulo redondeado"/>
          <p:cNvSpPr>
            <a:spLocks noChangeArrowheads="1"/>
          </p:cNvSpPr>
          <p:nvPr/>
        </p:nvSpPr>
        <p:spPr bwMode="auto">
          <a:xfrm>
            <a:off x="457200" y="2286000"/>
            <a:ext cx="8458200" cy="2057400"/>
          </a:xfrm>
          <a:prstGeom prst="bevel">
            <a:avLst>
              <a:gd name="adj" fmla="val 12500"/>
            </a:avLst>
          </a:prstGeom>
          <a:solidFill>
            <a:srgbClr val="EEF1D7">
              <a:alpha val="90195"/>
            </a:srgbClr>
          </a:solidFill>
          <a:ln w="9525" algn="ctr">
            <a:solidFill>
              <a:srgbClr val="EEF1D7">
                <a:alpha val="90195"/>
              </a:srgbClr>
            </a:solidFill>
            <a:miter lim="800000"/>
            <a:headEnd/>
            <a:tailEnd/>
          </a:ln>
        </p:spPr>
        <p:txBody>
          <a:bodyPr/>
          <a:lstStyle/>
          <a:p>
            <a:pPr>
              <a:spcBef>
                <a:spcPct val="0"/>
              </a:spcBef>
            </a:pPr>
            <a:endParaRPr lang="en-US" sz="2000">
              <a:latin typeface="Arial" charset="0"/>
              <a:cs typeface="Arial" charset="0"/>
            </a:endParaRPr>
          </a:p>
        </p:txBody>
      </p:sp>
      <p:sp>
        <p:nvSpPr>
          <p:cNvPr id="30725" name="Rectangle 8"/>
          <p:cNvSpPr>
            <a:spLocks noChangeArrowheads="1"/>
          </p:cNvSpPr>
          <p:nvPr/>
        </p:nvSpPr>
        <p:spPr bwMode="auto">
          <a:xfrm>
            <a:off x="635000" y="2546350"/>
            <a:ext cx="8204200" cy="1492250"/>
          </a:xfrm>
          <a:prstGeom prst="rect">
            <a:avLst/>
          </a:prstGeom>
          <a:noFill/>
          <a:ln w="47625" cap="rnd" algn="ctr">
            <a:noFill/>
            <a:prstDash val="lgDash"/>
            <a:miter lim="800000"/>
            <a:headEnd/>
            <a:tailEnd/>
          </a:ln>
        </p:spPr>
        <p:txBody>
          <a:bodyPr>
            <a:spAutoFit/>
          </a:bodyPr>
          <a:lstStyle/>
          <a:p>
            <a:pPr marL="355600" indent="-355600">
              <a:lnSpc>
                <a:spcPct val="120000"/>
              </a:lnSpc>
              <a:spcBef>
                <a:spcPct val="30000"/>
              </a:spcBef>
              <a:buFontTx/>
              <a:buBlip>
                <a:blip r:embed="rId3"/>
              </a:buBlip>
            </a:pPr>
            <a:r>
              <a:rPr lang="es-ES" sz="1700" b="1">
                <a:latin typeface="Calibri" pitchFamily="34" charset="0"/>
                <a:cs typeface="Arial" charset="0"/>
              </a:rPr>
              <a:t>LA EFECTIVIDAD DE LAS POLÍTICAS EN MATERIA DE SEGURIDAD ENERGÉTICA.</a:t>
            </a:r>
          </a:p>
          <a:p>
            <a:pPr marL="355600" indent="-355600">
              <a:lnSpc>
                <a:spcPct val="120000"/>
              </a:lnSpc>
              <a:spcBef>
                <a:spcPct val="30000"/>
              </a:spcBef>
              <a:buFontTx/>
              <a:buBlip>
                <a:blip r:embed="rId3"/>
              </a:buBlip>
            </a:pPr>
            <a:r>
              <a:rPr lang="es-ES" sz="1700" b="1">
                <a:latin typeface="Calibri" pitchFamily="34" charset="0"/>
                <a:cs typeface="Arial" charset="0"/>
              </a:rPr>
              <a:t>EL REGISTRO NACIONAL DE DERECHOS DE EMISIÓN DE GASES DE EFECTO INVERNADERO.</a:t>
            </a:r>
          </a:p>
          <a:p>
            <a:pPr marL="355600" indent="-355600">
              <a:lnSpc>
                <a:spcPct val="120000"/>
              </a:lnSpc>
              <a:spcBef>
                <a:spcPct val="30000"/>
              </a:spcBef>
              <a:buFontTx/>
              <a:buBlip>
                <a:blip r:embed="rId3"/>
              </a:buBlip>
            </a:pPr>
            <a:r>
              <a:rPr lang="es-ES" sz="1700" b="1">
                <a:latin typeface="Calibri" pitchFamily="34" charset="0"/>
                <a:cs typeface="Arial" charset="0"/>
              </a:rPr>
              <a:t>PLAN NACIONAL DE TRANSICIÓN A LA TDT.</a:t>
            </a:r>
          </a:p>
        </p:txBody>
      </p:sp>
      <p:sp>
        <p:nvSpPr>
          <p:cNvPr id="1006597" name="Text Box 5"/>
          <p:cNvSpPr txBox="1">
            <a:spLocks noChangeArrowheads="1"/>
          </p:cNvSpPr>
          <p:nvPr/>
        </p:nvSpPr>
        <p:spPr bwMode="auto">
          <a:xfrm>
            <a:off x="4889500" y="4025900"/>
            <a:ext cx="4419600" cy="3683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lnSpc>
                <a:spcPct val="130000"/>
              </a:lnSpc>
              <a:spcBef>
                <a:spcPct val="0"/>
              </a:spcBef>
              <a:defRPr/>
            </a:pPr>
            <a:r>
              <a:rPr lang="es-ES" sz="1400" b="1">
                <a:latin typeface="Calibri" pitchFamily="34" charset="0"/>
              </a:rPr>
              <a:t>Ministerio de Industria, Turismo y Comercio </a:t>
            </a:r>
          </a:p>
        </p:txBody>
      </p:sp>
      <p:sp>
        <p:nvSpPr>
          <p:cNvPr id="30727" name="Rectangle 12"/>
          <p:cNvSpPr>
            <a:spLocks noChangeArrowheads="1"/>
          </p:cNvSpPr>
          <p:nvPr/>
        </p:nvSpPr>
        <p:spPr bwMode="auto">
          <a:xfrm>
            <a:off x="228600" y="914400"/>
            <a:ext cx="2057400" cy="1371600"/>
          </a:xfrm>
          <a:prstGeom prst="diamond">
            <a:avLst/>
          </a:prstGeom>
          <a:gradFill rotWithShape="1">
            <a:gsLst>
              <a:gs pos="0">
                <a:srgbClr val="F1F4D0"/>
              </a:gs>
              <a:gs pos="50000">
                <a:srgbClr val="F2F2EA"/>
              </a:gs>
              <a:gs pos="100000">
                <a:srgbClr val="F1F4D0"/>
              </a:gs>
            </a:gsLst>
            <a:lin ang="5400000" scaled="1"/>
          </a:gradFill>
          <a:ln w="28575" cap="sq" algn="ctr">
            <a:noFill/>
            <a:miter lim="800000"/>
            <a:headEnd/>
            <a:tailEnd/>
          </a:ln>
          <a:effectLst>
            <a:prstShdw prst="shdw17" dist="17961" dir="2700000">
              <a:srgbClr val="91918C"/>
            </a:prstShdw>
          </a:effectLst>
        </p:spPr>
        <p:txBody>
          <a:bodyPr anchor="ctr"/>
          <a:lstStyle/>
          <a:p>
            <a:pPr algn="ctr"/>
            <a:endParaRPr lang="en-US" sz="2000" b="1">
              <a:solidFill>
                <a:schemeClr val="tx2"/>
              </a:solidFill>
              <a:latin typeface="Garamond" pitchFamily="18" charset="0"/>
              <a:cs typeface="Arial" charset="0"/>
            </a:endParaRPr>
          </a:p>
        </p:txBody>
      </p:sp>
      <p:sp>
        <p:nvSpPr>
          <p:cNvPr id="1006599" name="Text Box 7"/>
          <p:cNvSpPr txBox="1">
            <a:spLocks noChangeArrowheads="1"/>
          </p:cNvSpPr>
          <p:nvPr/>
        </p:nvSpPr>
        <p:spPr bwMode="auto">
          <a:xfrm>
            <a:off x="381000" y="1143000"/>
            <a:ext cx="1773238" cy="9461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1600" b="1">
                <a:latin typeface="Calibri" pitchFamily="34" charset="0"/>
              </a:rPr>
              <a:t>5.</a:t>
            </a:r>
            <a:r>
              <a:rPr lang="es-ES" sz="1000">
                <a:latin typeface="Calibri" pitchFamily="34" charset="0"/>
              </a:rPr>
              <a:t> Más Competencia,</a:t>
            </a:r>
          </a:p>
          <a:p>
            <a:pPr algn="ctr">
              <a:spcBef>
                <a:spcPct val="0"/>
              </a:spcBef>
              <a:defRPr/>
            </a:pPr>
            <a:r>
              <a:rPr lang="es-ES" sz="1000">
                <a:latin typeface="Calibri" pitchFamily="34" charset="0"/>
              </a:rPr>
              <a:t>Mejor Regulación, Eficiencia de las Administraciones Públicas</a:t>
            </a:r>
          </a:p>
          <a:p>
            <a:pPr algn="ctr">
              <a:spcBef>
                <a:spcPct val="0"/>
              </a:spcBef>
              <a:defRPr/>
            </a:pPr>
            <a:r>
              <a:rPr lang="es-ES" sz="1000">
                <a:latin typeface="Calibri" pitchFamily="34" charset="0"/>
              </a:rPr>
              <a:t>y Competitividad</a:t>
            </a:r>
          </a:p>
        </p:txBody>
      </p:sp>
      <p:sp>
        <p:nvSpPr>
          <p:cNvPr id="30729" name="Rectangle 8"/>
          <p:cNvSpPr>
            <a:spLocks noChangeArrowheads="1"/>
          </p:cNvSpPr>
          <p:nvPr/>
        </p:nvSpPr>
        <p:spPr bwMode="auto">
          <a:xfrm>
            <a:off x="609600" y="4795838"/>
            <a:ext cx="8153400" cy="1103312"/>
          </a:xfrm>
          <a:prstGeom prst="rect">
            <a:avLst/>
          </a:prstGeom>
          <a:noFill/>
          <a:ln w="47625" cap="rnd" algn="ctr">
            <a:noFill/>
            <a:prstDash val="lgDash"/>
            <a:miter lim="800000"/>
            <a:headEnd/>
            <a:tailEnd/>
          </a:ln>
        </p:spPr>
        <p:txBody>
          <a:bodyPr>
            <a:spAutoFit/>
          </a:bodyPr>
          <a:lstStyle/>
          <a:p>
            <a:pPr marL="355600" indent="-355600">
              <a:lnSpc>
                <a:spcPct val="120000"/>
              </a:lnSpc>
              <a:spcBef>
                <a:spcPct val="30000"/>
              </a:spcBef>
              <a:buFontTx/>
              <a:buBlip>
                <a:blip r:embed="rId3"/>
              </a:buBlip>
            </a:pPr>
            <a:r>
              <a:rPr lang="es-ES" sz="1700" b="1">
                <a:latin typeface="Calibri" pitchFamily="34" charset="0"/>
                <a:cs typeface="Arial" charset="0"/>
              </a:rPr>
              <a:t>LAS ACCIONES FINANCIADAS CON CARGO A LOS PRESUPUESTOS DEL ESTADO EN LAS ÁREAS DE INFLUENCIA SOCIOECONÓMICA DE LA RED DE PARQUES NACIONALES.</a:t>
            </a:r>
          </a:p>
          <a:p>
            <a:pPr marL="355600" indent="-355600">
              <a:lnSpc>
                <a:spcPct val="120000"/>
              </a:lnSpc>
              <a:spcBef>
                <a:spcPct val="30000"/>
              </a:spcBef>
              <a:buFontTx/>
              <a:buBlip>
                <a:blip r:embed="rId3"/>
              </a:buBlip>
            </a:pPr>
            <a:r>
              <a:rPr lang="es-ES" sz="1700" b="1">
                <a:latin typeface="Calibri" pitchFamily="34" charset="0"/>
                <a:cs typeface="Arial" charset="0"/>
              </a:rPr>
              <a:t>GESTIÓN Y FUNCIONAMIENTO DE LAS CCHH.</a:t>
            </a:r>
          </a:p>
        </p:txBody>
      </p:sp>
      <p:sp>
        <p:nvSpPr>
          <p:cNvPr id="1006601" name="Text Box 9"/>
          <p:cNvSpPr txBox="1">
            <a:spLocks noChangeArrowheads="1"/>
          </p:cNvSpPr>
          <p:nvPr/>
        </p:nvSpPr>
        <p:spPr bwMode="auto">
          <a:xfrm>
            <a:off x="4419600" y="6032500"/>
            <a:ext cx="4419600" cy="3683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lnSpc>
                <a:spcPct val="130000"/>
              </a:lnSpc>
              <a:spcBef>
                <a:spcPct val="0"/>
              </a:spcBef>
              <a:defRPr/>
            </a:pPr>
            <a:r>
              <a:rPr lang="es-ES" sz="1400" b="1">
                <a:latin typeface="Calibri" pitchFamily="34" charset="0"/>
              </a:rPr>
              <a:t>Ministerio de Medio Ambiente y Medio Rural y Marino</a:t>
            </a:r>
          </a:p>
        </p:txBody>
      </p:sp>
      <p:sp>
        <p:nvSpPr>
          <p:cNvPr id="30731" name="Text Box 14"/>
          <p:cNvSpPr txBox="1">
            <a:spLocks noChangeArrowheads="1"/>
          </p:cNvSpPr>
          <p:nvPr/>
        </p:nvSpPr>
        <p:spPr bwMode="auto">
          <a:xfrm>
            <a:off x="428625" y="393700"/>
            <a:ext cx="5545138"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PROGRAMA NACIONAL DE REFORMAS – PNR -</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6" descr="fondo1"/>
          <p:cNvPicPr>
            <a:picLocks noChangeAspect="1" noChangeArrowheads="1"/>
          </p:cNvPicPr>
          <p:nvPr/>
        </p:nvPicPr>
        <p:blipFill>
          <a:blip r:embed="rId2" cstate="print"/>
          <a:srcRect t="16667"/>
          <a:stretch>
            <a:fillRect/>
          </a:stretch>
        </p:blipFill>
        <p:spPr bwMode="auto">
          <a:xfrm>
            <a:off x="-7938" y="1112838"/>
            <a:ext cx="9144001" cy="5715000"/>
          </a:xfrm>
          <a:prstGeom prst="rect">
            <a:avLst/>
          </a:prstGeom>
          <a:noFill/>
          <a:ln w="9525" algn="ctr">
            <a:noFill/>
            <a:miter lim="800000"/>
            <a:headEnd/>
            <a:tailEnd/>
          </a:ln>
        </p:spPr>
      </p:pic>
      <p:sp>
        <p:nvSpPr>
          <p:cNvPr id="31747" name="14 Rectángulo redondeado"/>
          <p:cNvSpPr>
            <a:spLocks noChangeArrowheads="1"/>
          </p:cNvSpPr>
          <p:nvPr/>
        </p:nvSpPr>
        <p:spPr bwMode="auto">
          <a:xfrm>
            <a:off x="457200" y="2133600"/>
            <a:ext cx="8458200" cy="965200"/>
          </a:xfrm>
          <a:prstGeom prst="bevel">
            <a:avLst>
              <a:gd name="adj" fmla="val 12500"/>
            </a:avLst>
          </a:prstGeom>
          <a:solidFill>
            <a:srgbClr val="EEF1D7">
              <a:alpha val="90195"/>
            </a:srgbClr>
          </a:solidFill>
          <a:ln w="9525" algn="ctr">
            <a:solidFill>
              <a:srgbClr val="EEF1D7">
                <a:alpha val="90195"/>
              </a:srgbClr>
            </a:solidFill>
            <a:miter lim="800000"/>
            <a:headEnd/>
            <a:tailEnd/>
          </a:ln>
        </p:spPr>
        <p:txBody>
          <a:bodyPr/>
          <a:lstStyle/>
          <a:p>
            <a:pPr>
              <a:spcBef>
                <a:spcPct val="0"/>
              </a:spcBef>
            </a:pPr>
            <a:endParaRPr lang="en-US" sz="2000">
              <a:latin typeface="Arial" charset="0"/>
              <a:cs typeface="Arial" charset="0"/>
            </a:endParaRPr>
          </a:p>
        </p:txBody>
      </p:sp>
      <p:sp>
        <p:nvSpPr>
          <p:cNvPr id="31748" name="14 Rectángulo redondeado"/>
          <p:cNvSpPr>
            <a:spLocks noChangeArrowheads="1"/>
          </p:cNvSpPr>
          <p:nvPr/>
        </p:nvSpPr>
        <p:spPr bwMode="auto">
          <a:xfrm>
            <a:off x="457200" y="3213100"/>
            <a:ext cx="8458200" cy="990600"/>
          </a:xfrm>
          <a:prstGeom prst="bevel">
            <a:avLst>
              <a:gd name="adj" fmla="val 12500"/>
            </a:avLst>
          </a:prstGeom>
          <a:solidFill>
            <a:srgbClr val="EEF1D7">
              <a:alpha val="90195"/>
            </a:srgbClr>
          </a:solidFill>
          <a:ln w="9525" algn="ctr">
            <a:solidFill>
              <a:srgbClr val="EEF1D7">
                <a:alpha val="90195"/>
              </a:srgbClr>
            </a:solidFill>
            <a:miter lim="800000"/>
            <a:headEnd/>
            <a:tailEnd/>
          </a:ln>
        </p:spPr>
        <p:txBody>
          <a:bodyPr/>
          <a:lstStyle/>
          <a:p>
            <a:pPr>
              <a:spcBef>
                <a:spcPct val="0"/>
              </a:spcBef>
            </a:pPr>
            <a:endParaRPr lang="en-US" sz="2000">
              <a:latin typeface="Arial" charset="0"/>
              <a:cs typeface="Arial" charset="0"/>
            </a:endParaRPr>
          </a:p>
        </p:txBody>
      </p:sp>
      <p:sp>
        <p:nvSpPr>
          <p:cNvPr id="31749" name="14 Rectángulo redondeado"/>
          <p:cNvSpPr>
            <a:spLocks noChangeArrowheads="1"/>
          </p:cNvSpPr>
          <p:nvPr/>
        </p:nvSpPr>
        <p:spPr bwMode="auto">
          <a:xfrm>
            <a:off x="457200" y="4318000"/>
            <a:ext cx="8458200" cy="2057400"/>
          </a:xfrm>
          <a:prstGeom prst="bevel">
            <a:avLst>
              <a:gd name="adj" fmla="val 12500"/>
            </a:avLst>
          </a:prstGeom>
          <a:solidFill>
            <a:srgbClr val="EEF1D7">
              <a:alpha val="90195"/>
            </a:srgbClr>
          </a:solidFill>
          <a:ln w="9525" algn="ctr">
            <a:solidFill>
              <a:srgbClr val="EEF1D7">
                <a:alpha val="90195"/>
              </a:srgbClr>
            </a:solidFill>
            <a:miter lim="800000"/>
            <a:headEnd/>
            <a:tailEnd/>
          </a:ln>
        </p:spPr>
        <p:txBody>
          <a:bodyPr/>
          <a:lstStyle/>
          <a:p>
            <a:pPr>
              <a:spcBef>
                <a:spcPct val="0"/>
              </a:spcBef>
            </a:pPr>
            <a:endParaRPr lang="en-US" sz="2000">
              <a:latin typeface="Arial" charset="0"/>
              <a:cs typeface="Arial" charset="0"/>
            </a:endParaRPr>
          </a:p>
        </p:txBody>
      </p:sp>
      <p:sp>
        <p:nvSpPr>
          <p:cNvPr id="31750" name="Rectangle 8"/>
          <p:cNvSpPr>
            <a:spLocks noChangeArrowheads="1"/>
          </p:cNvSpPr>
          <p:nvPr/>
        </p:nvSpPr>
        <p:spPr bwMode="auto">
          <a:xfrm>
            <a:off x="711200" y="2349500"/>
            <a:ext cx="6223000" cy="434975"/>
          </a:xfrm>
          <a:prstGeom prst="rect">
            <a:avLst/>
          </a:prstGeom>
          <a:noFill/>
          <a:ln w="47625" cap="rnd" algn="ctr">
            <a:noFill/>
            <a:prstDash val="lgDash"/>
            <a:miter lim="800000"/>
            <a:headEnd/>
            <a:tailEnd/>
          </a:ln>
        </p:spPr>
        <p:txBody>
          <a:bodyPr>
            <a:spAutoFit/>
          </a:bodyPr>
          <a:lstStyle/>
          <a:p>
            <a:pPr marL="355600" indent="-355600">
              <a:lnSpc>
                <a:spcPct val="140000"/>
              </a:lnSpc>
              <a:spcBef>
                <a:spcPct val="30000"/>
              </a:spcBef>
            </a:pPr>
            <a:r>
              <a:rPr lang="es-ES" sz="1600" b="1">
                <a:latin typeface="Calibri" pitchFamily="34" charset="0"/>
                <a:cs typeface="Arial" charset="0"/>
              </a:rPr>
              <a:t>TRÁMITES ADMINISTRATIVOS PARA LA CREACIÓN DE EMPRESAS.</a:t>
            </a:r>
          </a:p>
        </p:txBody>
      </p:sp>
      <p:sp>
        <p:nvSpPr>
          <p:cNvPr id="1007622" name="Text Box 6"/>
          <p:cNvSpPr txBox="1">
            <a:spLocks noChangeArrowheads="1"/>
          </p:cNvSpPr>
          <p:nvPr/>
        </p:nvSpPr>
        <p:spPr bwMode="auto">
          <a:xfrm>
            <a:off x="4953000" y="2836863"/>
            <a:ext cx="4419600" cy="3683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lnSpc>
                <a:spcPct val="130000"/>
              </a:lnSpc>
              <a:spcBef>
                <a:spcPct val="0"/>
              </a:spcBef>
              <a:defRPr/>
            </a:pPr>
            <a:r>
              <a:rPr lang="es-ES" sz="1400" b="1">
                <a:latin typeface="Calibri" pitchFamily="34" charset="0"/>
              </a:rPr>
              <a:t>Ministerio de Industria,  Turismo y Comercio</a:t>
            </a:r>
          </a:p>
        </p:txBody>
      </p:sp>
      <p:sp>
        <p:nvSpPr>
          <p:cNvPr id="31752" name="Rectangle 12"/>
          <p:cNvSpPr>
            <a:spLocks noChangeArrowheads="1"/>
          </p:cNvSpPr>
          <p:nvPr/>
        </p:nvSpPr>
        <p:spPr bwMode="auto">
          <a:xfrm>
            <a:off x="381000" y="914400"/>
            <a:ext cx="2057400" cy="1371600"/>
          </a:xfrm>
          <a:prstGeom prst="diamond">
            <a:avLst/>
          </a:prstGeom>
          <a:gradFill rotWithShape="1">
            <a:gsLst>
              <a:gs pos="0">
                <a:srgbClr val="F1F4D0"/>
              </a:gs>
              <a:gs pos="50000">
                <a:srgbClr val="F2F2EA"/>
              </a:gs>
              <a:gs pos="100000">
                <a:srgbClr val="F1F4D0"/>
              </a:gs>
            </a:gsLst>
            <a:lin ang="5400000" scaled="1"/>
          </a:gradFill>
          <a:ln w="28575" cap="sq" algn="ctr">
            <a:noFill/>
            <a:miter lim="800000"/>
            <a:headEnd/>
            <a:tailEnd/>
          </a:ln>
          <a:effectLst>
            <a:prstShdw prst="shdw17" dist="17961" dir="2700000">
              <a:srgbClr val="91918C"/>
            </a:prstShdw>
          </a:effectLst>
        </p:spPr>
        <p:txBody>
          <a:bodyPr anchor="ctr"/>
          <a:lstStyle/>
          <a:p>
            <a:pPr algn="ctr"/>
            <a:endParaRPr lang="en-US" sz="2000" b="1">
              <a:solidFill>
                <a:schemeClr val="tx2"/>
              </a:solidFill>
              <a:latin typeface="Garamond" pitchFamily="18" charset="0"/>
              <a:cs typeface="Arial" charset="0"/>
            </a:endParaRPr>
          </a:p>
        </p:txBody>
      </p:sp>
      <p:sp>
        <p:nvSpPr>
          <p:cNvPr id="1007624" name="Text Box 8"/>
          <p:cNvSpPr txBox="1">
            <a:spLocks noChangeArrowheads="1"/>
          </p:cNvSpPr>
          <p:nvPr/>
        </p:nvSpPr>
        <p:spPr bwMode="auto">
          <a:xfrm>
            <a:off x="436563" y="1295400"/>
            <a:ext cx="1773237" cy="4889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1600" b="1">
                <a:latin typeface="Calibri" pitchFamily="34" charset="0"/>
              </a:rPr>
              <a:t>6.</a:t>
            </a:r>
            <a:r>
              <a:rPr lang="es-ES" sz="1000">
                <a:latin typeface="Calibri" pitchFamily="34" charset="0"/>
              </a:rPr>
              <a:t> Mercado de Trabajo y Diálogo Social</a:t>
            </a:r>
          </a:p>
        </p:txBody>
      </p:sp>
      <p:sp>
        <p:nvSpPr>
          <p:cNvPr id="31754" name="Rectangle 8"/>
          <p:cNvSpPr>
            <a:spLocks noChangeArrowheads="1"/>
          </p:cNvSpPr>
          <p:nvPr/>
        </p:nvSpPr>
        <p:spPr bwMode="auto">
          <a:xfrm>
            <a:off x="863600" y="4254500"/>
            <a:ext cx="7899400" cy="1779588"/>
          </a:xfrm>
          <a:prstGeom prst="rect">
            <a:avLst/>
          </a:prstGeom>
          <a:noFill/>
          <a:ln w="47625" cap="rnd" algn="ctr">
            <a:noFill/>
            <a:prstDash val="lgDash"/>
            <a:miter lim="800000"/>
            <a:headEnd/>
            <a:tailEnd/>
          </a:ln>
        </p:spPr>
        <p:txBody>
          <a:bodyPr>
            <a:spAutoFit/>
          </a:bodyPr>
          <a:lstStyle/>
          <a:p>
            <a:pPr marL="355600" indent="-355600">
              <a:lnSpc>
                <a:spcPct val="120000"/>
              </a:lnSpc>
              <a:spcBef>
                <a:spcPct val="30000"/>
              </a:spcBef>
              <a:buFontTx/>
              <a:buBlip>
                <a:blip r:embed="rId3"/>
              </a:buBlip>
            </a:pPr>
            <a:r>
              <a:rPr lang="es-ES" sz="1600" b="1">
                <a:latin typeface="Calibri" pitchFamily="34" charset="0"/>
                <a:cs typeface="Arial" charset="0"/>
              </a:rPr>
              <a:t>LA POLÍTICA DE BONIFICACIONES Y REDUCCIONES DE CUOTAS EN CEUTA Y MELILLA.</a:t>
            </a:r>
          </a:p>
          <a:p>
            <a:pPr marL="355600" indent="-355600">
              <a:lnSpc>
                <a:spcPct val="120000"/>
              </a:lnSpc>
              <a:spcBef>
                <a:spcPct val="30000"/>
              </a:spcBef>
              <a:buFontTx/>
              <a:buBlip>
                <a:blip r:embed="rId3"/>
              </a:buBlip>
            </a:pPr>
            <a:r>
              <a:rPr lang="es-ES" sz="1600" b="1">
                <a:latin typeface="Calibri" pitchFamily="34" charset="0"/>
                <a:cs typeface="Arial" charset="0"/>
              </a:rPr>
              <a:t>LA POLÍTICA DE BONIFICACIONES Y REDUCCIÓN DE CUOTAS DE LA SEGURIDAD SOCIAL.</a:t>
            </a:r>
          </a:p>
          <a:p>
            <a:pPr marL="355600" indent="-355600">
              <a:lnSpc>
                <a:spcPct val="120000"/>
              </a:lnSpc>
              <a:spcBef>
                <a:spcPct val="30000"/>
              </a:spcBef>
              <a:buFontTx/>
              <a:buBlip>
                <a:blip r:embed="rId3"/>
              </a:buBlip>
            </a:pPr>
            <a:r>
              <a:rPr lang="es-ES" sz="1600" b="1">
                <a:latin typeface="Calibri" pitchFamily="34" charset="0"/>
                <a:cs typeface="Arial" charset="0"/>
              </a:rPr>
              <a:t>LA POLÍTICA DE BONIFICACIONES PARA PERSONAS EN SITUACIÓN DE DISCAPACIDAD.</a:t>
            </a:r>
          </a:p>
          <a:p>
            <a:pPr marL="355600" indent="-355600">
              <a:lnSpc>
                <a:spcPct val="120000"/>
              </a:lnSpc>
              <a:spcBef>
                <a:spcPct val="30000"/>
              </a:spcBef>
              <a:buFontTx/>
              <a:buBlip>
                <a:blip r:embed="rId3"/>
              </a:buBlip>
            </a:pPr>
            <a:r>
              <a:rPr lang="es-ES" sz="1600" b="1">
                <a:latin typeface="Calibri" pitchFamily="34" charset="0"/>
                <a:cs typeface="Arial" charset="0"/>
              </a:rPr>
              <a:t>EVALUACIÓN INTERMEDIA DEL PLAN ESTRATÉGICO DE CIUDADANÍA E INTEGRACIÓN (NO INCLUIDA EN EL PLAN DE TRABAJO 2009).</a:t>
            </a:r>
          </a:p>
        </p:txBody>
      </p:sp>
      <p:sp>
        <p:nvSpPr>
          <p:cNvPr id="1007626" name="Text Box 10"/>
          <p:cNvSpPr txBox="1">
            <a:spLocks noChangeArrowheads="1"/>
          </p:cNvSpPr>
          <p:nvPr/>
        </p:nvSpPr>
        <p:spPr bwMode="auto">
          <a:xfrm>
            <a:off x="5638800" y="6045200"/>
            <a:ext cx="3505200" cy="3683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lnSpc>
                <a:spcPct val="130000"/>
              </a:lnSpc>
              <a:spcBef>
                <a:spcPct val="0"/>
              </a:spcBef>
              <a:defRPr/>
            </a:pPr>
            <a:r>
              <a:rPr lang="es-ES" sz="1400" b="1">
                <a:latin typeface="Calibri" pitchFamily="34" charset="0"/>
              </a:rPr>
              <a:t>Ministerio de Trabajo e Inmigración</a:t>
            </a:r>
          </a:p>
        </p:txBody>
      </p:sp>
      <p:sp>
        <p:nvSpPr>
          <p:cNvPr id="31756" name="Rectangle 8"/>
          <p:cNvSpPr>
            <a:spLocks noChangeArrowheads="1"/>
          </p:cNvSpPr>
          <p:nvPr/>
        </p:nvSpPr>
        <p:spPr bwMode="auto">
          <a:xfrm>
            <a:off x="698500" y="3273425"/>
            <a:ext cx="8051800" cy="777875"/>
          </a:xfrm>
          <a:prstGeom prst="rect">
            <a:avLst/>
          </a:prstGeom>
          <a:noFill/>
          <a:ln w="47625" cap="rnd" algn="ctr">
            <a:noFill/>
            <a:prstDash val="lgDash"/>
            <a:miter lim="800000"/>
            <a:headEnd/>
            <a:tailEnd/>
          </a:ln>
        </p:spPr>
        <p:txBody>
          <a:bodyPr>
            <a:spAutoFit/>
          </a:bodyPr>
          <a:lstStyle/>
          <a:p>
            <a:pPr>
              <a:lnSpc>
                <a:spcPct val="140000"/>
              </a:lnSpc>
              <a:spcBef>
                <a:spcPct val="30000"/>
              </a:spcBef>
            </a:pPr>
            <a:r>
              <a:rPr lang="es-ES" sz="1600" b="1">
                <a:latin typeface="Calibri" pitchFamily="34" charset="0"/>
                <a:cs typeface="Arial" charset="0"/>
              </a:rPr>
              <a:t>LA PARTICIPACIÓN DE LA ADMINISTRACIÓN GENERAL DEL ESTADO EN EL SISTEMA PARA LA AUTONOMÍA Y LA ATENCIÓN A LA DEPENDENCIA.</a:t>
            </a:r>
          </a:p>
        </p:txBody>
      </p:sp>
      <p:sp>
        <p:nvSpPr>
          <p:cNvPr id="1007628" name="Text Box 12"/>
          <p:cNvSpPr txBox="1">
            <a:spLocks noChangeArrowheads="1"/>
          </p:cNvSpPr>
          <p:nvPr/>
        </p:nvSpPr>
        <p:spPr bwMode="auto">
          <a:xfrm>
            <a:off x="5511800" y="3822700"/>
            <a:ext cx="3657600" cy="3683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lnSpc>
                <a:spcPct val="130000"/>
              </a:lnSpc>
              <a:spcBef>
                <a:spcPct val="0"/>
              </a:spcBef>
              <a:defRPr/>
            </a:pPr>
            <a:r>
              <a:rPr lang="es-ES" sz="1400" b="1">
                <a:latin typeface="Calibri" pitchFamily="34" charset="0"/>
              </a:rPr>
              <a:t>Ministerio de Sanidad y Política Social</a:t>
            </a:r>
          </a:p>
        </p:txBody>
      </p:sp>
      <p:sp>
        <p:nvSpPr>
          <p:cNvPr id="31758" name="Text Box 17"/>
          <p:cNvSpPr txBox="1">
            <a:spLocks noChangeArrowheads="1"/>
          </p:cNvSpPr>
          <p:nvPr/>
        </p:nvSpPr>
        <p:spPr bwMode="auto">
          <a:xfrm>
            <a:off x="446088" y="393700"/>
            <a:ext cx="5545137"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PROGRAMA NACIONAL DE REFORMAS – PNR -</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14 Rectángulo redondeado"/>
          <p:cNvSpPr/>
          <p:nvPr/>
        </p:nvSpPr>
        <p:spPr>
          <a:xfrm>
            <a:off x="1763688" y="1196752"/>
            <a:ext cx="7056784" cy="4896544"/>
          </a:xfrm>
          <a:prstGeom prst="roundRect">
            <a:avLst>
              <a:gd name="adj" fmla="val 10000"/>
            </a:avLst>
          </a:prstGeom>
          <a:ln>
            <a:noFill/>
          </a:ln>
          <a:effectLst/>
          <a:scene3d>
            <a:camera prst="orthographicFront">
              <a:rot lat="0" lon="0" rev="0"/>
            </a:camera>
            <a:lightRig rig="glow" dir="t">
              <a:rot lat="0" lon="0" rev="14100000"/>
            </a:lightRig>
          </a:scene3d>
          <a:sp3d prstMaterial="softEdge">
            <a:bevelT w="127000" prst="artDeco"/>
          </a:sp3d>
        </p:spPr>
        <p:style>
          <a:lnRef idx="2">
            <a:schemeClr val="accent3">
              <a:shade val="50000"/>
            </a:schemeClr>
          </a:lnRef>
          <a:fillRef idx="1">
            <a:schemeClr val="accent3"/>
          </a:fillRef>
          <a:effectRef idx="0">
            <a:schemeClr val="accent3"/>
          </a:effectRef>
          <a:fontRef idx="minor">
            <a:schemeClr val="lt1"/>
          </a:fontRef>
        </p:style>
      </p:sp>
      <p:grpSp>
        <p:nvGrpSpPr>
          <p:cNvPr id="2" name="10 Grupo"/>
          <p:cNvGrpSpPr/>
          <p:nvPr/>
        </p:nvGrpSpPr>
        <p:grpSpPr>
          <a:xfrm>
            <a:off x="2739418" y="5177151"/>
            <a:ext cx="5837512" cy="740841"/>
            <a:chOff x="436066" y="496"/>
            <a:chExt cx="2321718" cy="1160859"/>
          </a:xfrm>
          <a:scene3d>
            <a:camera prst="orthographicFront"/>
            <a:lightRig rig="flat" dir="t"/>
          </a:scene3d>
        </p:grpSpPr>
        <p:sp>
          <p:nvSpPr>
            <p:cNvPr id="12" name="11 Rectángulo redondeado"/>
            <p:cNvSpPr/>
            <p:nvPr/>
          </p:nvSpPr>
          <p:spPr>
            <a:xfrm>
              <a:off x="436066" y="496"/>
              <a:ext cx="2321718" cy="1160859"/>
            </a:xfrm>
            <a:prstGeom prst="roundRect">
              <a:avLst>
                <a:gd name="adj" fmla="val 10000"/>
              </a:avLst>
            </a:prstGeom>
            <a:ln/>
          </p:spPr>
          <p:style>
            <a:lnRef idx="3">
              <a:schemeClr val="lt1"/>
            </a:lnRef>
            <a:fillRef idx="1">
              <a:schemeClr val="accent4"/>
            </a:fillRef>
            <a:effectRef idx="1">
              <a:schemeClr val="accent4"/>
            </a:effectRef>
            <a:fontRef idx="minor">
              <a:schemeClr val="lt1"/>
            </a:fontRef>
          </p:style>
        </p:sp>
        <p:sp>
          <p:nvSpPr>
            <p:cNvPr id="13" name="12 Rectángulo"/>
            <p:cNvSpPr/>
            <p:nvPr/>
          </p:nvSpPr>
          <p:spPr>
            <a:xfrm>
              <a:off x="470066" y="34496"/>
              <a:ext cx="2253718" cy="1092859"/>
            </a:xfrm>
            <a:prstGeom prst="rect">
              <a:avLst/>
            </a:prstGeom>
            <a:solidFill>
              <a:srgbClr val="F3EEAB"/>
            </a:solidFill>
            <a:ln/>
          </p:spPr>
          <p:style>
            <a:lnRef idx="3">
              <a:schemeClr val="lt1"/>
            </a:lnRef>
            <a:fillRef idx="1">
              <a:schemeClr val="accent4"/>
            </a:fillRef>
            <a:effectRef idx="1">
              <a:schemeClr val="accent4"/>
            </a:effectRef>
            <a:fontRef idx="minor">
              <a:schemeClr val="lt1"/>
            </a:fontRef>
          </p:style>
          <p:txBody>
            <a:bodyPr lIns="102870" tIns="68580" rIns="102870" bIns="68580" spcCol="1270" anchor="ctr"/>
            <a:lstStyle/>
            <a:p>
              <a:pPr algn="ctr" defTabSz="2400300">
                <a:lnSpc>
                  <a:spcPct val="90000"/>
                </a:lnSpc>
                <a:spcBef>
                  <a:spcPct val="0"/>
                </a:spcBef>
                <a:spcAft>
                  <a:spcPct val="35000"/>
                </a:spcAft>
                <a:defRPr/>
              </a:pPr>
              <a:endParaRPr lang="es-ES" sz="5400"/>
            </a:p>
          </p:txBody>
        </p:sp>
      </p:grpSp>
      <p:grpSp>
        <p:nvGrpSpPr>
          <p:cNvPr id="3" name="10 Grupo"/>
          <p:cNvGrpSpPr/>
          <p:nvPr/>
        </p:nvGrpSpPr>
        <p:grpSpPr>
          <a:xfrm>
            <a:off x="2817205" y="3865876"/>
            <a:ext cx="5837513" cy="740841"/>
            <a:chOff x="436066" y="496"/>
            <a:chExt cx="2321718" cy="1160859"/>
          </a:xfrm>
          <a:scene3d>
            <a:camera prst="orthographicFront"/>
            <a:lightRig rig="flat" dir="t"/>
          </a:scene3d>
        </p:grpSpPr>
        <p:sp>
          <p:nvSpPr>
            <p:cNvPr id="4" name="11 Rectángulo redondeado"/>
            <p:cNvSpPr/>
            <p:nvPr/>
          </p:nvSpPr>
          <p:spPr>
            <a:xfrm>
              <a:off x="436066" y="496"/>
              <a:ext cx="2321718" cy="1160859"/>
            </a:xfrm>
            <a:prstGeom prst="roundRect">
              <a:avLst>
                <a:gd name="adj" fmla="val 10000"/>
              </a:avLst>
            </a:prstGeom>
            <a:ln/>
          </p:spPr>
          <p:style>
            <a:lnRef idx="3">
              <a:schemeClr val="lt1"/>
            </a:lnRef>
            <a:fillRef idx="1">
              <a:schemeClr val="accent4"/>
            </a:fillRef>
            <a:effectRef idx="1">
              <a:schemeClr val="accent4"/>
            </a:effectRef>
            <a:fontRef idx="minor">
              <a:schemeClr val="lt1"/>
            </a:fontRef>
          </p:style>
        </p:sp>
        <p:sp>
          <p:nvSpPr>
            <p:cNvPr id="5" name="12 Rectángulo"/>
            <p:cNvSpPr/>
            <p:nvPr/>
          </p:nvSpPr>
          <p:spPr>
            <a:xfrm>
              <a:off x="470066" y="34496"/>
              <a:ext cx="2253718" cy="1092859"/>
            </a:xfrm>
            <a:prstGeom prst="rect">
              <a:avLst/>
            </a:prstGeom>
            <a:solidFill>
              <a:srgbClr val="F3EEAB"/>
            </a:solidFill>
            <a:ln/>
          </p:spPr>
          <p:style>
            <a:lnRef idx="3">
              <a:schemeClr val="lt1"/>
            </a:lnRef>
            <a:fillRef idx="1">
              <a:schemeClr val="accent4"/>
            </a:fillRef>
            <a:effectRef idx="1">
              <a:schemeClr val="accent4"/>
            </a:effectRef>
            <a:fontRef idx="minor">
              <a:schemeClr val="lt1"/>
            </a:fontRef>
          </p:style>
          <p:txBody>
            <a:bodyPr lIns="102870" tIns="68580" rIns="102870" bIns="68580" spcCol="1270" anchor="ctr"/>
            <a:lstStyle/>
            <a:p>
              <a:pPr algn="ctr" defTabSz="2400300">
                <a:lnSpc>
                  <a:spcPct val="90000"/>
                </a:lnSpc>
                <a:spcBef>
                  <a:spcPct val="0"/>
                </a:spcBef>
                <a:spcAft>
                  <a:spcPct val="35000"/>
                </a:spcAft>
                <a:defRPr/>
              </a:pPr>
              <a:endParaRPr lang="es-ES" sz="5400"/>
            </a:p>
          </p:txBody>
        </p:sp>
      </p:grpSp>
      <p:grpSp>
        <p:nvGrpSpPr>
          <p:cNvPr id="6" name="10 Grupo"/>
          <p:cNvGrpSpPr/>
          <p:nvPr/>
        </p:nvGrpSpPr>
        <p:grpSpPr>
          <a:xfrm>
            <a:off x="2810855" y="2713351"/>
            <a:ext cx="5837513" cy="740841"/>
            <a:chOff x="436066" y="496"/>
            <a:chExt cx="2321718" cy="1160859"/>
          </a:xfrm>
          <a:scene3d>
            <a:camera prst="orthographicFront"/>
            <a:lightRig rig="flat" dir="t"/>
          </a:scene3d>
        </p:grpSpPr>
        <p:sp>
          <p:nvSpPr>
            <p:cNvPr id="7" name="11 Rectángulo redondeado"/>
            <p:cNvSpPr/>
            <p:nvPr/>
          </p:nvSpPr>
          <p:spPr>
            <a:xfrm>
              <a:off x="436066" y="496"/>
              <a:ext cx="2321718" cy="1160859"/>
            </a:xfrm>
            <a:prstGeom prst="roundRect">
              <a:avLst>
                <a:gd name="adj" fmla="val 10000"/>
              </a:avLst>
            </a:prstGeom>
            <a:ln/>
          </p:spPr>
          <p:style>
            <a:lnRef idx="3">
              <a:schemeClr val="lt1"/>
            </a:lnRef>
            <a:fillRef idx="1">
              <a:schemeClr val="accent4"/>
            </a:fillRef>
            <a:effectRef idx="1">
              <a:schemeClr val="accent4"/>
            </a:effectRef>
            <a:fontRef idx="minor">
              <a:schemeClr val="lt1"/>
            </a:fontRef>
          </p:style>
        </p:sp>
        <p:sp>
          <p:nvSpPr>
            <p:cNvPr id="8" name="12 Rectángulo"/>
            <p:cNvSpPr/>
            <p:nvPr/>
          </p:nvSpPr>
          <p:spPr>
            <a:xfrm>
              <a:off x="470066" y="34496"/>
              <a:ext cx="2253718" cy="1092859"/>
            </a:xfrm>
            <a:prstGeom prst="rect">
              <a:avLst/>
            </a:prstGeom>
            <a:solidFill>
              <a:srgbClr val="F3EEAB"/>
            </a:solidFill>
            <a:ln/>
          </p:spPr>
          <p:style>
            <a:lnRef idx="3">
              <a:schemeClr val="lt1"/>
            </a:lnRef>
            <a:fillRef idx="1">
              <a:schemeClr val="accent4"/>
            </a:fillRef>
            <a:effectRef idx="1">
              <a:schemeClr val="accent4"/>
            </a:effectRef>
            <a:fontRef idx="minor">
              <a:schemeClr val="lt1"/>
            </a:fontRef>
          </p:style>
          <p:txBody>
            <a:bodyPr lIns="102870" tIns="68580" rIns="102870" bIns="68580" spcCol="1270" anchor="ctr"/>
            <a:lstStyle/>
            <a:p>
              <a:pPr algn="ctr" defTabSz="2400300">
                <a:lnSpc>
                  <a:spcPct val="90000"/>
                </a:lnSpc>
                <a:spcBef>
                  <a:spcPct val="0"/>
                </a:spcBef>
                <a:spcAft>
                  <a:spcPct val="35000"/>
                </a:spcAft>
                <a:defRPr/>
              </a:pPr>
              <a:endParaRPr lang="es-ES" sz="5400"/>
            </a:p>
          </p:txBody>
        </p:sp>
      </p:grpSp>
      <p:grpSp>
        <p:nvGrpSpPr>
          <p:cNvPr id="9" name="10 Grupo"/>
          <p:cNvGrpSpPr/>
          <p:nvPr/>
        </p:nvGrpSpPr>
        <p:grpSpPr>
          <a:xfrm>
            <a:off x="2810855" y="1456051"/>
            <a:ext cx="5837513" cy="740841"/>
            <a:chOff x="436066" y="496"/>
            <a:chExt cx="2321718" cy="1160859"/>
          </a:xfrm>
          <a:scene3d>
            <a:camera prst="orthographicFront"/>
            <a:lightRig rig="flat" dir="t"/>
          </a:scene3d>
        </p:grpSpPr>
        <p:sp>
          <p:nvSpPr>
            <p:cNvPr id="10" name="11 Rectángulo redondeado"/>
            <p:cNvSpPr/>
            <p:nvPr/>
          </p:nvSpPr>
          <p:spPr>
            <a:xfrm>
              <a:off x="436066" y="496"/>
              <a:ext cx="2321718" cy="1160859"/>
            </a:xfrm>
            <a:prstGeom prst="roundRect">
              <a:avLst>
                <a:gd name="adj" fmla="val 10000"/>
              </a:avLst>
            </a:prstGeom>
            <a:ln/>
          </p:spPr>
          <p:style>
            <a:lnRef idx="3">
              <a:schemeClr val="lt1"/>
            </a:lnRef>
            <a:fillRef idx="1">
              <a:schemeClr val="accent4"/>
            </a:fillRef>
            <a:effectRef idx="1">
              <a:schemeClr val="accent4"/>
            </a:effectRef>
            <a:fontRef idx="minor">
              <a:schemeClr val="lt1"/>
            </a:fontRef>
          </p:style>
        </p:sp>
        <p:sp>
          <p:nvSpPr>
            <p:cNvPr id="11" name="12 Rectángulo"/>
            <p:cNvSpPr/>
            <p:nvPr/>
          </p:nvSpPr>
          <p:spPr>
            <a:xfrm>
              <a:off x="470066" y="34496"/>
              <a:ext cx="2253718" cy="1092859"/>
            </a:xfrm>
            <a:prstGeom prst="rect">
              <a:avLst/>
            </a:prstGeom>
            <a:solidFill>
              <a:srgbClr val="F3EEAB"/>
            </a:solidFill>
            <a:ln/>
          </p:spPr>
          <p:style>
            <a:lnRef idx="3">
              <a:schemeClr val="lt1"/>
            </a:lnRef>
            <a:fillRef idx="1">
              <a:schemeClr val="accent4"/>
            </a:fillRef>
            <a:effectRef idx="1">
              <a:schemeClr val="accent4"/>
            </a:effectRef>
            <a:fontRef idx="minor">
              <a:schemeClr val="lt1"/>
            </a:fontRef>
          </p:style>
          <p:txBody>
            <a:bodyPr lIns="102870" tIns="68580" rIns="102870" bIns="68580" spcCol="1270" anchor="ctr"/>
            <a:lstStyle/>
            <a:p>
              <a:pPr algn="ctr" defTabSz="2400300">
                <a:lnSpc>
                  <a:spcPct val="90000"/>
                </a:lnSpc>
                <a:spcBef>
                  <a:spcPct val="0"/>
                </a:spcBef>
                <a:spcAft>
                  <a:spcPct val="35000"/>
                </a:spcAft>
                <a:defRPr/>
              </a:pPr>
              <a:endParaRPr lang="es-ES" sz="5400"/>
            </a:p>
          </p:txBody>
        </p:sp>
      </p:grpSp>
      <p:sp>
        <p:nvSpPr>
          <p:cNvPr id="8201" name="Text Box 5"/>
          <p:cNvSpPr txBox="1">
            <a:spLocks noChangeArrowheads="1"/>
          </p:cNvSpPr>
          <p:nvPr/>
        </p:nvSpPr>
        <p:spPr bwMode="auto">
          <a:xfrm>
            <a:off x="2894013" y="1524000"/>
            <a:ext cx="5999162" cy="641350"/>
          </a:xfrm>
          <a:prstGeom prst="rect">
            <a:avLst/>
          </a:prstGeom>
          <a:noFill/>
          <a:ln w="28575" algn="ctr">
            <a:noFill/>
            <a:miter lim="800000"/>
            <a:headEnd/>
            <a:tailEnd/>
          </a:ln>
        </p:spPr>
        <p:txBody>
          <a:bodyPr>
            <a:spAutoFit/>
          </a:bodyPr>
          <a:lstStyle/>
          <a:p>
            <a:r>
              <a:rPr lang="es-ES" sz="1800">
                <a:latin typeface="Calibri" pitchFamily="34" charset="0"/>
              </a:rPr>
              <a:t>Legitimación de las políticas sociales y las acciones del gobierno</a:t>
            </a:r>
          </a:p>
        </p:txBody>
      </p:sp>
      <p:sp>
        <p:nvSpPr>
          <p:cNvPr id="8202" name="Text Box 6"/>
          <p:cNvSpPr txBox="1">
            <a:spLocks noChangeArrowheads="1"/>
          </p:cNvSpPr>
          <p:nvPr/>
        </p:nvSpPr>
        <p:spPr bwMode="auto">
          <a:xfrm>
            <a:off x="2919413" y="4032250"/>
            <a:ext cx="5616575" cy="366713"/>
          </a:xfrm>
          <a:prstGeom prst="rect">
            <a:avLst/>
          </a:prstGeom>
          <a:noFill/>
          <a:ln w="28575" algn="ctr">
            <a:noFill/>
            <a:miter lim="800000"/>
            <a:headEnd/>
            <a:tailEnd/>
          </a:ln>
        </p:spPr>
        <p:txBody>
          <a:bodyPr>
            <a:spAutoFit/>
          </a:bodyPr>
          <a:lstStyle/>
          <a:p>
            <a:r>
              <a:rPr lang="es-ES" sz="1800">
                <a:latin typeface="Calibri" pitchFamily="34" charset="0"/>
              </a:rPr>
              <a:t>Reforzamiento del estado del bienestar</a:t>
            </a:r>
          </a:p>
        </p:txBody>
      </p:sp>
      <p:sp>
        <p:nvSpPr>
          <p:cNvPr id="8203" name="Text Box 7"/>
          <p:cNvSpPr txBox="1">
            <a:spLocks noChangeArrowheads="1"/>
          </p:cNvSpPr>
          <p:nvPr/>
        </p:nvSpPr>
        <p:spPr bwMode="auto">
          <a:xfrm>
            <a:off x="2840038" y="5346700"/>
            <a:ext cx="6011862" cy="366713"/>
          </a:xfrm>
          <a:prstGeom prst="rect">
            <a:avLst/>
          </a:prstGeom>
          <a:noFill/>
          <a:ln w="28575" algn="ctr">
            <a:noFill/>
            <a:miter lim="800000"/>
            <a:headEnd/>
            <a:tailEnd/>
          </a:ln>
        </p:spPr>
        <p:txBody>
          <a:bodyPr>
            <a:spAutoFit/>
          </a:bodyPr>
          <a:lstStyle/>
          <a:p>
            <a:r>
              <a:rPr lang="es-ES" sz="1800">
                <a:latin typeface="Calibri" pitchFamily="34" charset="0"/>
              </a:rPr>
              <a:t>Análisis de los efectos de las políticas sobre los ciudadanos</a:t>
            </a:r>
          </a:p>
        </p:txBody>
      </p:sp>
      <p:sp>
        <p:nvSpPr>
          <p:cNvPr id="8204" name="Text Box 9"/>
          <p:cNvSpPr txBox="1">
            <a:spLocks noChangeArrowheads="1"/>
          </p:cNvSpPr>
          <p:nvPr/>
        </p:nvSpPr>
        <p:spPr bwMode="auto">
          <a:xfrm>
            <a:off x="2894013" y="2763838"/>
            <a:ext cx="5616575" cy="641350"/>
          </a:xfrm>
          <a:prstGeom prst="rect">
            <a:avLst/>
          </a:prstGeom>
          <a:noFill/>
          <a:ln w="28575" algn="ctr">
            <a:noFill/>
            <a:miter lim="800000"/>
            <a:headEnd/>
            <a:tailEnd/>
          </a:ln>
        </p:spPr>
        <p:txBody>
          <a:bodyPr>
            <a:spAutoFit/>
          </a:bodyPr>
          <a:lstStyle/>
          <a:p>
            <a:r>
              <a:rPr lang="es-ES" sz="1800">
                <a:latin typeface="Calibri" pitchFamily="34" charset="0"/>
              </a:rPr>
              <a:t>Contribución de las políticas para crear un determinado tipo de sociedad</a:t>
            </a:r>
          </a:p>
        </p:txBody>
      </p:sp>
      <p:sp>
        <p:nvSpPr>
          <p:cNvPr id="8205" name="Text Box 4"/>
          <p:cNvSpPr txBox="1">
            <a:spLocks noChangeArrowheads="1"/>
          </p:cNvSpPr>
          <p:nvPr/>
        </p:nvSpPr>
        <p:spPr bwMode="auto">
          <a:xfrm>
            <a:off x="457200" y="428625"/>
            <a:ext cx="5545138"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rPr>
              <a:t>UNA HERRAMIENTA DE CALADO SOCIAL</a:t>
            </a:r>
          </a:p>
        </p:txBody>
      </p:sp>
      <p:sp>
        <p:nvSpPr>
          <p:cNvPr id="8206" name="AutoShape 11"/>
          <p:cNvSpPr>
            <a:spLocks noChangeArrowheads="1"/>
          </p:cNvSpPr>
          <p:nvPr/>
        </p:nvSpPr>
        <p:spPr bwMode="auto">
          <a:xfrm>
            <a:off x="323850" y="1304925"/>
            <a:ext cx="2303463" cy="4764088"/>
          </a:xfrm>
          <a:prstGeom prst="bevel">
            <a:avLst>
              <a:gd name="adj" fmla="val 6838"/>
            </a:avLst>
          </a:prstGeom>
          <a:solidFill>
            <a:srgbClr val="EEECA2"/>
          </a:solidFill>
          <a:ln w="9525">
            <a:noFill/>
            <a:miter lim="800000"/>
            <a:headEnd/>
            <a:tailEnd/>
          </a:ln>
        </p:spPr>
        <p:txBody>
          <a:bodyPr anchor="ctr">
            <a:spAutoFit/>
          </a:bodyPr>
          <a:lstStyle/>
          <a:p>
            <a:pPr algn="ctr"/>
            <a:endParaRPr lang="es-ES" sz="2400">
              <a:latin typeface="Calibri" pitchFamily="34" charset="0"/>
            </a:endParaRPr>
          </a:p>
          <a:p>
            <a:pPr algn="ctr"/>
            <a:endParaRPr lang="es-ES" sz="2400">
              <a:latin typeface="Calibri" pitchFamily="34" charset="0"/>
            </a:endParaRPr>
          </a:p>
          <a:p>
            <a:pPr algn="ctr"/>
            <a:endParaRPr lang="es-ES" sz="2400" b="1">
              <a:latin typeface="Calibri" pitchFamily="34" charset="0"/>
            </a:endParaRPr>
          </a:p>
          <a:p>
            <a:pPr algn="ctr"/>
            <a:r>
              <a:rPr lang="es-ES" sz="2400" b="1">
                <a:solidFill>
                  <a:srgbClr val="666633"/>
                </a:solidFill>
                <a:latin typeface="Calibri" pitchFamily="34" charset="0"/>
              </a:rPr>
              <a:t>Evaluación de</a:t>
            </a:r>
            <a:br>
              <a:rPr lang="es-ES" sz="2400" b="1">
                <a:solidFill>
                  <a:srgbClr val="666633"/>
                </a:solidFill>
                <a:latin typeface="Calibri" pitchFamily="34" charset="0"/>
              </a:rPr>
            </a:br>
            <a:r>
              <a:rPr lang="es-ES" sz="2400" b="1">
                <a:solidFill>
                  <a:srgbClr val="666633"/>
                </a:solidFill>
                <a:latin typeface="Calibri" pitchFamily="34" charset="0"/>
              </a:rPr>
              <a:t>las Políticas Públicas</a:t>
            </a:r>
          </a:p>
          <a:p>
            <a:pPr algn="ctr"/>
            <a:endParaRPr lang="es-ES" sz="2400" b="1">
              <a:solidFill>
                <a:srgbClr val="666633"/>
              </a:solidFill>
              <a:latin typeface="Calibri" pitchFamily="34" charset="0"/>
            </a:endParaRPr>
          </a:p>
          <a:p>
            <a:pPr algn="ctr"/>
            <a:endParaRPr lang="es-ES" sz="2400">
              <a:latin typeface="Calibri" pitchFamily="34" charset="0"/>
            </a:endParaRPr>
          </a:p>
          <a:p>
            <a:pPr algn="ctr"/>
            <a:endParaRPr lang="es-ES" sz="2400">
              <a:latin typeface="Calibri"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10" descr="fondo1"/>
          <p:cNvPicPr>
            <a:picLocks noChangeAspect="1" noChangeArrowheads="1"/>
          </p:cNvPicPr>
          <p:nvPr/>
        </p:nvPicPr>
        <p:blipFill>
          <a:blip r:embed="rId2" cstate="print"/>
          <a:srcRect t="16667"/>
          <a:stretch>
            <a:fillRect/>
          </a:stretch>
        </p:blipFill>
        <p:spPr bwMode="auto">
          <a:xfrm>
            <a:off x="-7938" y="1112838"/>
            <a:ext cx="9144001" cy="5715000"/>
          </a:xfrm>
          <a:prstGeom prst="rect">
            <a:avLst/>
          </a:prstGeom>
          <a:noFill/>
          <a:ln w="9525" algn="ctr">
            <a:noFill/>
            <a:miter lim="800000"/>
            <a:headEnd/>
            <a:tailEnd/>
          </a:ln>
        </p:spPr>
      </p:pic>
      <p:sp>
        <p:nvSpPr>
          <p:cNvPr id="32771" name="14 Rectángulo redondeado"/>
          <p:cNvSpPr>
            <a:spLocks noChangeArrowheads="1"/>
          </p:cNvSpPr>
          <p:nvPr/>
        </p:nvSpPr>
        <p:spPr bwMode="auto">
          <a:xfrm>
            <a:off x="457200" y="2590800"/>
            <a:ext cx="8458200" cy="2057400"/>
          </a:xfrm>
          <a:prstGeom prst="bevel">
            <a:avLst>
              <a:gd name="adj" fmla="val 12500"/>
            </a:avLst>
          </a:prstGeom>
          <a:solidFill>
            <a:srgbClr val="EEF1D7">
              <a:alpha val="90195"/>
            </a:srgbClr>
          </a:solidFill>
          <a:ln w="9525" algn="ctr">
            <a:solidFill>
              <a:srgbClr val="EEF1D7">
                <a:alpha val="90195"/>
              </a:srgbClr>
            </a:solidFill>
            <a:miter lim="800000"/>
            <a:headEnd/>
            <a:tailEnd/>
          </a:ln>
        </p:spPr>
        <p:txBody>
          <a:bodyPr/>
          <a:lstStyle/>
          <a:p>
            <a:pPr>
              <a:spcBef>
                <a:spcPct val="0"/>
              </a:spcBef>
            </a:pPr>
            <a:endParaRPr lang="en-US" sz="2000">
              <a:latin typeface="Arial" charset="0"/>
              <a:cs typeface="Arial" charset="0"/>
            </a:endParaRPr>
          </a:p>
        </p:txBody>
      </p:sp>
      <p:sp>
        <p:nvSpPr>
          <p:cNvPr id="32772" name="Rectangle 8"/>
          <p:cNvSpPr>
            <a:spLocks noChangeArrowheads="1"/>
          </p:cNvSpPr>
          <p:nvPr/>
        </p:nvSpPr>
        <p:spPr bwMode="auto">
          <a:xfrm>
            <a:off x="749300" y="3352800"/>
            <a:ext cx="8204200" cy="454025"/>
          </a:xfrm>
          <a:prstGeom prst="rect">
            <a:avLst/>
          </a:prstGeom>
          <a:noFill/>
          <a:ln w="47625" cap="rnd" algn="ctr">
            <a:noFill/>
            <a:prstDash val="lgDash"/>
            <a:miter lim="800000"/>
            <a:headEnd/>
            <a:tailEnd/>
          </a:ln>
        </p:spPr>
        <p:txBody>
          <a:bodyPr>
            <a:spAutoFit/>
          </a:bodyPr>
          <a:lstStyle/>
          <a:p>
            <a:pPr marL="355600" indent="-355600">
              <a:lnSpc>
                <a:spcPct val="140000"/>
              </a:lnSpc>
              <a:spcBef>
                <a:spcPct val="30000"/>
              </a:spcBef>
            </a:pPr>
            <a:r>
              <a:rPr lang="es-ES" sz="1700" b="1">
                <a:latin typeface="Calibri" pitchFamily="34" charset="0"/>
                <a:cs typeface="Arial" charset="0"/>
              </a:rPr>
              <a:t>LAS LÍNEAS DE FINANCIACIÓN PARA EL FOMENTO DE LA ACTIVIDAD EMPRENDEDORA</a:t>
            </a:r>
          </a:p>
        </p:txBody>
      </p:sp>
      <p:sp>
        <p:nvSpPr>
          <p:cNvPr id="1008644" name="Text Box 4"/>
          <p:cNvSpPr txBox="1">
            <a:spLocks noChangeArrowheads="1"/>
          </p:cNvSpPr>
          <p:nvPr/>
        </p:nvSpPr>
        <p:spPr bwMode="auto">
          <a:xfrm>
            <a:off x="5156200" y="4311650"/>
            <a:ext cx="4419600" cy="36830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lnSpc>
                <a:spcPct val="130000"/>
              </a:lnSpc>
              <a:spcBef>
                <a:spcPct val="0"/>
              </a:spcBef>
              <a:defRPr/>
            </a:pPr>
            <a:r>
              <a:rPr lang="es-ES" sz="1400" b="1">
                <a:latin typeface="Calibri" pitchFamily="34" charset="0"/>
              </a:rPr>
              <a:t>Ministerio de Economía y Hacienda</a:t>
            </a:r>
          </a:p>
        </p:txBody>
      </p:sp>
      <p:sp>
        <p:nvSpPr>
          <p:cNvPr id="32774" name="Rectangle 12"/>
          <p:cNvSpPr>
            <a:spLocks noChangeArrowheads="1"/>
          </p:cNvSpPr>
          <p:nvPr/>
        </p:nvSpPr>
        <p:spPr bwMode="auto">
          <a:xfrm>
            <a:off x="381000" y="1066800"/>
            <a:ext cx="2057400" cy="1371600"/>
          </a:xfrm>
          <a:prstGeom prst="diamond">
            <a:avLst/>
          </a:prstGeom>
          <a:gradFill rotWithShape="1">
            <a:gsLst>
              <a:gs pos="0">
                <a:srgbClr val="F1F4D0"/>
              </a:gs>
              <a:gs pos="50000">
                <a:srgbClr val="F2F2EA"/>
              </a:gs>
              <a:gs pos="100000">
                <a:srgbClr val="F1F4D0"/>
              </a:gs>
            </a:gsLst>
            <a:lin ang="5400000" scaled="1"/>
          </a:gradFill>
          <a:ln w="28575" cap="sq" algn="ctr">
            <a:noFill/>
            <a:miter lim="800000"/>
            <a:headEnd/>
            <a:tailEnd/>
          </a:ln>
          <a:effectLst>
            <a:prstShdw prst="shdw17" dist="17961" dir="2700000">
              <a:srgbClr val="91918C"/>
            </a:prstShdw>
          </a:effectLst>
        </p:spPr>
        <p:txBody>
          <a:bodyPr anchor="ctr"/>
          <a:lstStyle/>
          <a:p>
            <a:pPr algn="ctr"/>
            <a:endParaRPr lang="en-US" sz="2000" b="1">
              <a:solidFill>
                <a:schemeClr val="tx2"/>
              </a:solidFill>
              <a:latin typeface="Garamond" pitchFamily="18" charset="0"/>
              <a:cs typeface="Arial" charset="0"/>
            </a:endParaRPr>
          </a:p>
        </p:txBody>
      </p:sp>
      <p:sp>
        <p:nvSpPr>
          <p:cNvPr id="1008646" name="Text Box 6"/>
          <p:cNvSpPr txBox="1">
            <a:spLocks noChangeArrowheads="1"/>
          </p:cNvSpPr>
          <p:nvPr/>
        </p:nvSpPr>
        <p:spPr bwMode="auto">
          <a:xfrm>
            <a:off x="457200" y="1447800"/>
            <a:ext cx="1773238" cy="488950"/>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defRPr/>
            </a:pPr>
            <a:r>
              <a:rPr lang="es-ES" sz="1600" b="1">
                <a:latin typeface="Calibri" pitchFamily="34" charset="0"/>
              </a:rPr>
              <a:t>7.</a:t>
            </a:r>
            <a:r>
              <a:rPr lang="es-ES" sz="1000">
                <a:latin typeface="Calibri" pitchFamily="34" charset="0"/>
              </a:rPr>
              <a:t> Plan de Fomento Empresarial</a:t>
            </a:r>
          </a:p>
        </p:txBody>
      </p:sp>
      <p:sp>
        <p:nvSpPr>
          <p:cNvPr id="32776" name="Text Box 11"/>
          <p:cNvSpPr txBox="1">
            <a:spLocks noChangeArrowheads="1"/>
          </p:cNvSpPr>
          <p:nvPr/>
        </p:nvSpPr>
        <p:spPr bwMode="auto">
          <a:xfrm>
            <a:off x="446088" y="393700"/>
            <a:ext cx="5545137"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PROGRAMA NACIONAL DE REFORMAS – PNR -</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AutoShape 2"/>
          <p:cNvSpPr>
            <a:spLocks noChangeArrowheads="1"/>
          </p:cNvSpPr>
          <p:nvPr/>
        </p:nvSpPr>
        <p:spPr bwMode="auto">
          <a:xfrm>
            <a:off x="8172450" y="1966913"/>
            <a:ext cx="576263" cy="376237"/>
          </a:xfrm>
          <a:prstGeom prst="chevron">
            <a:avLst>
              <a:gd name="adj" fmla="val 55274"/>
            </a:avLst>
          </a:prstGeom>
          <a:solidFill>
            <a:schemeClr val="bg1"/>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33795" name="Text Box 3"/>
          <p:cNvSpPr txBox="1">
            <a:spLocks noChangeArrowheads="1"/>
          </p:cNvSpPr>
          <p:nvPr/>
        </p:nvSpPr>
        <p:spPr bwMode="auto">
          <a:xfrm>
            <a:off x="454025" y="396875"/>
            <a:ext cx="5545138"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LA EVALUACIÓN AÑADE VALOR PARA</a:t>
            </a:r>
          </a:p>
        </p:txBody>
      </p:sp>
      <p:sp>
        <p:nvSpPr>
          <p:cNvPr id="33796" name="AutoShape 4"/>
          <p:cNvSpPr>
            <a:spLocks noChangeArrowheads="1"/>
          </p:cNvSpPr>
          <p:nvPr/>
        </p:nvSpPr>
        <p:spPr bwMode="auto">
          <a:xfrm>
            <a:off x="8170863" y="1970088"/>
            <a:ext cx="576262" cy="376237"/>
          </a:xfrm>
          <a:prstGeom prst="chevron">
            <a:avLst>
              <a:gd name="adj" fmla="val 55274"/>
            </a:avLst>
          </a:prstGeom>
          <a:solidFill>
            <a:schemeClr val="folHlink"/>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33797" name="AutoShape 5"/>
          <p:cNvSpPr>
            <a:spLocks noChangeArrowheads="1"/>
          </p:cNvSpPr>
          <p:nvPr/>
        </p:nvSpPr>
        <p:spPr bwMode="auto">
          <a:xfrm>
            <a:off x="827088" y="1973263"/>
            <a:ext cx="7345362" cy="376237"/>
          </a:xfrm>
          <a:prstGeom prst="homePlate">
            <a:avLst>
              <a:gd name="adj" fmla="val 54050"/>
            </a:avLst>
          </a:prstGeom>
          <a:solidFill>
            <a:schemeClr val="bg1">
              <a:alpha val="81960"/>
            </a:schemeClr>
          </a:solidFill>
          <a:ln w="9525" algn="ctr">
            <a:solidFill>
              <a:srgbClr val="FFFFFF"/>
            </a:solidFill>
            <a:miter lim="800000"/>
            <a:headEnd/>
            <a:tailEnd/>
          </a:ln>
        </p:spPr>
        <p:txBody>
          <a:bodyPr anchor="ctr">
            <a:spAutoFit/>
          </a:bodyPr>
          <a:lstStyle/>
          <a:p>
            <a:r>
              <a:rPr lang="es-ES" sz="1800" b="1">
                <a:latin typeface="Calibri" pitchFamily="34" charset="0"/>
              </a:rPr>
              <a:t>La toma de decisión en los escenarios a medio plazo</a:t>
            </a:r>
          </a:p>
        </p:txBody>
      </p:sp>
      <p:sp>
        <p:nvSpPr>
          <p:cNvPr id="33798" name="AutoShape 6"/>
          <p:cNvSpPr>
            <a:spLocks noChangeArrowheads="1"/>
          </p:cNvSpPr>
          <p:nvPr/>
        </p:nvSpPr>
        <p:spPr bwMode="auto">
          <a:xfrm>
            <a:off x="8170863" y="2906713"/>
            <a:ext cx="576262" cy="376237"/>
          </a:xfrm>
          <a:prstGeom prst="chevron">
            <a:avLst>
              <a:gd name="adj" fmla="val 55274"/>
            </a:avLst>
          </a:prstGeom>
          <a:solidFill>
            <a:schemeClr val="bg1"/>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33799" name="AutoShape 7"/>
          <p:cNvSpPr>
            <a:spLocks noChangeArrowheads="1"/>
          </p:cNvSpPr>
          <p:nvPr/>
        </p:nvSpPr>
        <p:spPr bwMode="auto">
          <a:xfrm>
            <a:off x="827088" y="2909888"/>
            <a:ext cx="7345362" cy="376237"/>
          </a:xfrm>
          <a:prstGeom prst="homePlate">
            <a:avLst>
              <a:gd name="adj" fmla="val 54050"/>
            </a:avLst>
          </a:prstGeom>
          <a:solidFill>
            <a:schemeClr val="bg1">
              <a:alpha val="81960"/>
            </a:schemeClr>
          </a:solidFill>
          <a:ln w="9525" algn="ctr">
            <a:solidFill>
              <a:srgbClr val="FFFFFF"/>
            </a:solidFill>
            <a:miter lim="800000"/>
            <a:headEnd/>
            <a:tailEnd/>
          </a:ln>
        </p:spPr>
        <p:txBody>
          <a:bodyPr anchor="ctr">
            <a:spAutoFit/>
          </a:bodyPr>
          <a:lstStyle/>
          <a:p>
            <a:r>
              <a:rPr lang="es-ES" sz="1800" b="1">
                <a:latin typeface="Calibri" pitchFamily="34" charset="0"/>
              </a:rPr>
              <a:t>Mejorar la transparencia y la calidad democrática</a:t>
            </a:r>
          </a:p>
        </p:txBody>
      </p:sp>
      <p:sp>
        <p:nvSpPr>
          <p:cNvPr id="33800" name="AutoShape 8"/>
          <p:cNvSpPr>
            <a:spLocks noChangeArrowheads="1"/>
          </p:cNvSpPr>
          <p:nvPr/>
        </p:nvSpPr>
        <p:spPr bwMode="auto">
          <a:xfrm>
            <a:off x="8170863" y="3843338"/>
            <a:ext cx="576262" cy="376237"/>
          </a:xfrm>
          <a:prstGeom prst="chevron">
            <a:avLst>
              <a:gd name="adj" fmla="val 55274"/>
            </a:avLst>
          </a:prstGeom>
          <a:solidFill>
            <a:schemeClr val="bg1"/>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33801" name="AutoShape 9"/>
          <p:cNvSpPr>
            <a:spLocks noChangeArrowheads="1"/>
          </p:cNvSpPr>
          <p:nvPr/>
        </p:nvSpPr>
        <p:spPr bwMode="auto">
          <a:xfrm>
            <a:off x="827088" y="3846513"/>
            <a:ext cx="7345362" cy="376237"/>
          </a:xfrm>
          <a:prstGeom prst="homePlate">
            <a:avLst>
              <a:gd name="adj" fmla="val 54050"/>
            </a:avLst>
          </a:prstGeom>
          <a:solidFill>
            <a:schemeClr val="bg1">
              <a:alpha val="81960"/>
            </a:schemeClr>
          </a:solidFill>
          <a:ln w="9525" algn="ctr">
            <a:solidFill>
              <a:srgbClr val="FFFFFF"/>
            </a:solidFill>
            <a:miter lim="800000"/>
            <a:headEnd/>
            <a:tailEnd/>
          </a:ln>
        </p:spPr>
        <p:txBody>
          <a:bodyPr anchor="ctr">
            <a:spAutoFit/>
          </a:bodyPr>
          <a:lstStyle/>
          <a:p>
            <a:r>
              <a:rPr lang="es-ES" sz="1800" b="1">
                <a:latin typeface="Calibri" pitchFamily="34" charset="0"/>
              </a:rPr>
              <a:t>Articular la cooperación entre los diferentes niveles de gobierno</a:t>
            </a:r>
          </a:p>
        </p:txBody>
      </p:sp>
      <p:sp>
        <p:nvSpPr>
          <p:cNvPr id="33802" name="AutoShape 10"/>
          <p:cNvSpPr>
            <a:spLocks noChangeArrowheads="1"/>
          </p:cNvSpPr>
          <p:nvPr/>
        </p:nvSpPr>
        <p:spPr bwMode="auto">
          <a:xfrm>
            <a:off x="8170863" y="4778375"/>
            <a:ext cx="576262" cy="376238"/>
          </a:xfrm>
          <a:prstGeom prst="chevron">
            <a:avLst>
              <a:gd name="adj" fmla="val 55274"/>
            </a:avLst>
          </a:prstGeom>
          <a:solidFill>
            <a:schemeClr val="bg1"/>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33803" name="AutoShape 11"/>
          <p:cNvSpPr>
            <a:spLocks noChangeArrowheads="1"/>
          </p:cNvSpPr>
          <p:nvPr/>
        </p:nvSpPr>
        <p:spPr bwMode="auto">
          <a:xfrm>
            <a:off x="827088" y="4781550"/>
            <a:ext cx="7345362" cy="376238"/>
          </a:xfrm>
          <a:prstGeom prst="homePlate">
            <a:avLst>
              <a:gd name="adj" fmla="val 54050"/>
            </a:avLst>
          </a:prstGeom>
          <a:solidFill>
            <a:schemeClr val="bg1">
              <a:alpha val="81960"/>
            </a:schemeClr>
          </a:solidFill>
          <a:ln w="9525" algn="ctr">
            <a:solidFill>
              <a:srgbClr val="FFFFFF"/>
            </a:solidFill>
            <a:miter lim="800000"/>
            <a:headEnd/>
            <a:tailEnd/>
          </a:ln>
        </p:spPr>
        <p:txBody>
          <a:bodyPr anchor="ctr">
            <a:spAutoFit/>
          </a:bodyPr>
          <a:lstStyle/>
          <a:p>
            <a:r>
              <a:rPr lang="es-ES" sz="1800" b="1">
                <a:latin typeface="Calibri" pitchFamily="34" charset="0"/>
              </a:rPr>
              <a:t>Impulsar la productividad y actuar sobre la calidad del gasto</a:t>
            </a:r>
          </a:p>
        </p:txBody>
      </p:sp>
      <p:sp>
        <p:nvSpPr>
          <p:cNvPr id="1062924" name="AutoShape 12"/>
          <p:cNvSpPr>
            <a:spLocks noChangeArrowheads="1"/>
          </p:cNvSpPr>
          <p:nvPr/>
        </p:nvSpPr>
        <p:spPr bwMode="auto">
          <a:xfrm>
            <a:off x="8172450" y="2897188"/>
            <a:ext cx="576263" cy="376237"/>
          </a:xfrm>
          <a:prstGeom prst="chevron">
            <a:avLst>
              <a:gd name="adj" fmla="val 55274"/>
            </a:avLst>
          </a:prstGeom>
          <a:solidFill>
            <a:schemeClr val="folHlink"/>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33805" name="AutoShape 13"/>
          <p:cNvSpPr>
            <a:spLocks noChangeArrowheads="1"/>
          </p:cNvSpPr>
          <p:nvPr/>
        </p:nvSpPr>
        <p:spPr bwMode="auto">
          <a:xfrm>
            <a:off x="827088" y="1973263"/>
            <a:ext cx="7345362" cy="376237"/>
          </a:xfrm>
          <a:prstGeom prst="homePlate">
            <a:avLst>
              <a:gd name="adj" fmla="val 54050"/>
            </a:avLst>
          </a:prstGeom>
          <a:solidFill>
            <a:schemeClr val="folHlink"/>
          </a:solidFill>
          <a:ln w="9525" algn="ctr">
            <a:solidFill>
              <a:srgbClr val="FFFFFF"/>
            </a:solidFill>
            <a:miter lim="800000"/>
            <a:headEnd/>
            <a:tailEnd/>
          </a:ln>
        </p:spPr>
        <p:txBody>
          <a:bodyPr anchor="ctr">
            <a:spAutoFit/>
          </a:bodyPr>
          <a:lstStyle/>
          <a:p>
            <a:r>
              <a:rPr lang="es-ES" sz="1800" b="1">
                <a:solidFill>
                  <a:schemeClr val="bg1"/>
                </a:solidFill>
                <a:latin typeface="Calibri" pitchFamily="34" charset="0"/>
              </a:rPr>
              <a:t>La toma de decisión en los escenarios a medio plazo</a:t>
            </a:r>
          </a:p>
        </p:txBody>
      </p:sp>
      <p:sp>
        <p:nvSpPr>
          <p:cNvPr id="1062926" name="AutoShape 14"/>
          <p:cNvSpPr>
            <a:spLocks noChangeArrowheads="1"/>
          </p:cNvSpPr>
          <p:nvPr/>
        </p:nvSpPr>
        <p:spPr bwMode="auto">
          <a:xfrm>
            <a:off x="827088" y="2909888"/>
            <a:ext cx="7345362" cy="376237"/>
          </a:xfrm>
          <a:prstGeom prst="homePlate">
            <a:avLst>
              <a:gd name="adj" fmla="val 54050"/>
            </a:avLst>
          </a:prstGeom>
          <a:solidFill>
            <a:schemeClr val="folHlink"/>
          </a:solidFill>
          <a:ln w="9525" algn="ctr">
            <a:solidFill>
              <a:srgbClr val="FFFFFF"/>
            </a:solidFill>
            <a:miter lim="800000"/>
            <a:headEnd/>
            <a:tailEnd/>
          </a:ln>
        </p:spPr>
        <p:txBody>
          <a:bodyPr anchor="ctr">
            <a:spAutoFit/>
          </a:bodyPr>
          <a:lstStyle/>
          <a:p>
            <a:r>
              <a:rPr lang="es-ES" sz="1800" b="1">
                <a:solidFill>
                  <a:schemeClr val="bg1"/>
                </a:solidFill>
                <a:latin typeface="Calibri" pitchFamily="34" charset="0"/>
              </a:rPr>
              <a:t>Mejorar la transparencia y la calidad democrática</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6292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629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2924" grpId="0" animBg="1"/>
      <p:bldP spid="106292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7" descr="fondo_liber2"/>
          <p:cNvPicPr>
            <a:picLocks noChangeAspect="1" noChangeArrowheads="1"/>
          </p:cNvPicPr>
          <p:nvPr/>
        </p:nvPicPr>
        <p:blipFill>
          <a:blip r:embed="rId3" cstate="print"/>
          <a:srcRect/>
          <a:stretch>
            <a:fillRect/>
          </a:stretch>
        </p:blipFill>
        <p:spPr bwMode="auto">
          <a:xfrm>
            <a:off x="1042988" y="1747838"/>
            <a:ext cx="7920037" cy="4868862"/>
          </a:xfrm>
          <a:prstGeom prst="rect">
            <a:avLst/>
          </a:prstGeom>
          <a:noFill/>
          <a:ln w="9525">
            <a:noFill/>
            <a:miter lim="800000"/>
            <a:headEnd/>
            <a:tailEnd/>
          </a:ln>
        </p:spPr>
      </p:pic>
      <p:sp>
        <p:nvSpPr>
          <p:cNvPr id="90114" name="Rectangle 2"/>
          <p:cNvSpPr>
            <a:spLocks noChangeArrowheads="1"/>
          </p:cNvSpPr>
          <p:nvPr/>
        </p:nvSpPr>
        <p:spPr bwMode="auto">
          <a:xfrm rot="16200000">
            <a:off x="284163" y="2838450"/>
            <a:ext cx="2260600" cy="381000"/>
          </a:xfrm>
          <a:prstGeom prst="rect">
            <a:avLst/>
          </a:prstGeom>
          <a:noFill/>
          <a:ln w="9525">
            <a:noFill/>
            <a:miter lim="800000"/>
            <a:headEnd/>
            <a:tailEnd/>
          </a:ln>
          <a:effectLst/>
        </p:spPr>
        <p:txBody>
          <a:bodyPr lIns="74793" tIns="37397" rIns="74793" bIns="37397">
            <a:spAutoFit/>
          </a:bodyPr>
          <a:lstStyle/>
          <a:p>
            <a:pPr defTabSz="619125" eaLnBrk="0" hangingPunct="0">
              <a:spcBef>
                <a:spcPct val="0"/>
              </a:spcBef>
              <a:defRPr/>
            </a:pPr>
            <a:r>
              <a:rPr lang="es-ES_tradnl" sz="2000" b="1">
                <a:effectLst>
                  <a:outerShdw blurRad="38100" dist="38100" dir="2700000" algn="tl">
                    <a:srgbClr val="C0C0C0"/>
                  </a:outerShdw>
                </a:effectLst>
                <a:latin typeface="Arial" pitchFamily="34" charset="0"/>
                <a:cs typeface="Arial" pitchFamily="34" charset="0"/>
              </a:rPr>
              <a:t>CONSTRICTIVOS</a:t>
            </a:r>
          </a:p>
        </p:txBody>
      </p:sp>
      <p:sp>
        <p:nvSpPr>
          <p:cNvPr id="90115" name="Rectangle 3"/>
          <p:cNvSpPr>
            <a:spLocks noChangeArrowheads="1"/>
          </p:cNvSpPr>
          <p:nvPr/>
        </p:nvSpPr>
        <p:spPr bwMode="auto">
          <a:xfrm rot="16200000">
            <a:off x="361156" y="5228432"/>
            <a:ext cx="2106613" cy="381000"/>
          </a:xfrm>
          <a:prstGeom prst="rect">
            <a:avLst/>
          </a:prstGeom>
          <a:noFill/>
          <a:ln w="9525">
            <a:noFill/>
            <a:miter lim="800000"/>
            <a:headEnd/>
            <a:tailEnd/>
          </a:ln>
          <a:effectLst/>
        </p:spPr>
        <p:txBody>
          <a:bodyPr lIns="74793" tIns="37397" rIns="74793" bIns="37397">
            <a:spAutoFit/>
          </a:bodyPr>
          <a:lstStyle/>
          <a:p>
            <a:pPr defTabSz="619125" eaLnBrk="0" hangingPunct="0">
              <a:spcBef>
                <a:spcPct val="0"/>
              </a:spcBef>
              <a:defRPr/>
            </a:pPr>
            <a:r>
              <a:rPr lang="es-ES_tradnl" sz="2000" b="1">
                <a:effectLst>
                  <a:outerShdw blurRad="38100" dist="38100" dir="2700000" algn="tl">
                    <a:srgbClr val="C0C0C0"/>
                  </a:outerShdw>
                </a:effectLst>
                <a:latin typeface="Arial" pitchFamily="34" charset="0"/>
                <a:cs typeface="Arial" pitchFamily="34" charset="0"/>
              </a:rPr>
              <a:t>PROACTIVOS</a:t>
            </a:r>
          </a:p>
        </p:txBody>
      </p:sp>
      <p:sp>
        <p:nvSpPr>
          <p:cNvPr id="34821" name="Line 6"/>
          <p:cNvSpPr>
            <a:spLocks noChangeShapeType="1"/>
          </p:cNvSpPr>
          <p:nvPr/>
        </p:nvSpPr>
        <p:spPr bwMode="auto">
          <a:xfrm>
            <a:off x="1150938" y="4502150"/>
            <a:ext cx="3060700" cy="0"/>
          </a:xfrm>
          <a:prstGeom prst="line">
            <a:avLst/>
          </a:prstGeom>
          <a:noFill/>
          <a:ln w="12700">
            <a:solidFill>
              <a:srgbClr val="660033"/>
            </a:solidFill>
            <a:round/>
            <a:headEnd type="none" w="sm" len="sm"/>
            <a:tailEnd type="none" w="sm" len="sm"/>
          </a:ln>
        </p:spPr>
        <p:txBody>
          <a:bodyPr wrap="none" anchor="ctr"/>
          <a:lstStyle/>
          <a:p>
            <a:endParaRPr lang="en-US"/>
          </a:p>
        </p:txBody>
      </p:sp>
      <p:sp>
        <p:nvSpPr>
          <p:cNvPr id="34822" name="Rectangle 8"/>
          <p:cNvSpPr>
            <a:spLocks noChangeArrowheads="1"/>
          </p:cNvSpPr>
          <p:nvPr/>
        </p:nvSpPr>
        <p:spPr bwMode="auto">
          <a:xfrm>
            <a:off x="2803525" y="3122613"/>
            <a:ext cx="2571750" cy="320675"/>
          </a:xfrm>
          <a:prstGeom prst="rect">
            <a:avLst/>
          </a:prstGeom>
          <a:noFill/>
          <a:ln w="9525">
            <a:noFill/>
            <a:miter lim="800000"/>
            <a:headEnd/>
            <a:tailEnd/>
          </a:ln>
        </p:spPr>
        <p:txBody>
          <a:bodyPr lIns="74793" tIns="37397" rIns="74793" bIns="37397">
            <a:spAutoFit/>
          </a:bodyPr>
          <a:lstStyle/>
          <a:p>
            <a:pPr defTabSz="619125" eaLnBrk="0" hangingPunct="0">
              <a:spcBef>
                <a:spcPct val="0"/>
              </a:spcBef>
            </a:pPr>
            <a:r>
              <a:rPr lang="es-ES_tradnl" sz="1600" b="1">
                <a:latin typeface="Arial" charset="0"/>
                <a:cs typeface="Arial" charset="0"/>
              </a:rPr>
              <a:t>LEGALIDAD       </a:t>
            </a:r>
          </a:p>
        </p:txBody>
      </p:sp>
      <p:sp>
        <p:nvSpPr>
          <p:cNvPr id="34823" name="AutoShape 9"/>
          <p:cNvSpPr>
            <a:spLocks noChangeArrowheads="1"/>
          </p:cNvSpPr>
          <p:nvPr/>
        </p:nvSpPr>
        <p:spPr bwMode="auto">
          <a:xfrm rot="1380000">
            <a:off x="4168775" y="3465513"/>
            <a:ext cx="2008188" cy="2100262"/>
          </a:xfrm>
          <a:prstGeom prst="octagon">
            <a:avLst>
              <a:gd name="adj" fmla="val 29282"/>
            </a:avLst>
          </a:prstGeom>
          <a:gradFill rotWithShape="1">
            <a:gsLst>
              <a:gs pos="0">
                <a:srgbClr val="FFE83F"/>
              </a:gs>
              <a:gs pos="100000">
                <a:srgbClr val="B0B032"/>
              </a:gs>
            </a:gsLst>
            <a:path path="shape">
              <a:fillToRect l="50000" t="50000" r="50000" b="50000"/>
            </a:path>
          </a:gradFill>
          <a:ln w="12700">
            <a:solidFill>
              <a:srgbClr val="660033"/>
            </a:solidFill>
            <a:miter lim="800000"/>
            <a:headEnd/>
            <a:tailEnd/>
          </a:ln>
        </p:spPr>
        <p:txBody>
          <a:bodyPr wrap="none" anchor="ctr"/>
          <a:lstStyle/>
          <a:p>
            <a:pPr>
              <a:spcBef>
                <a:spcPct val="0"/>
              </a:spcBef>
            </a:pPr>
            <a:endParaRPr lang="en-US" sz="2000">
              <a:solidFill>
                <a:schemeClr val="tx2"/>
              </a:solidFill>
              <a:latin typeface="Garamond" pitchFamily="18" charset="0"/>
              <a:cs typeface="Arial" charset="0"/>
            </a:endParaRPr>
          </a:p>
        </p:txBody>
      </p:sp>
      <p:sp>
        <p:nvSpPr>
          <p:cNvPr id="34824" name="Line 10"/>
          <p:cNvSpPr>
            <a:spLocks noChangeShapeType="1"/>
          </p:cNvSpPr>
          <p:nvPr/>
        </p:nvSpPr>
        <p:spPr bwMode="auto">
          <a:xfrm>
            <a:off x="6124575" y="4519613"/>
            <a:ext cx="2616200" cy="0"/>
          </a:xfrm>
          <a:prstGeom prst="line">
            <a:avLst/>
          </a:prstGeom>
          <a:noFill/>
          <a:ln w="12700">
            <a:solidFill>
              <a:srgbClr val="660033"/>
            </a:solidFill>
            <a:round/>
            <a:headEnd type="none" w="sm" len="sm"/>
            <a:tailEnd type="none" w="sm" len="sm"/>
          </a:ln>
        </p:spPr>
        <p:txBody>
          <a:bodyPr wrap="none" anchor="ctr"/>
          <a:lstStyle/>
          <a:p>
            <a:endParaRPr lang="en-US"/>
          </a:p>
        </p:txBody>
      </p:sp>
      <p:sp>
        <p:nvSpPr>
          <p:cNvPr id="34825" name="Rectangle 11"/>
          <p:cNvSpPr>
            <a:spLocks noChangeArrowheads="1"/>
          </p:cNvSpPr>
          <p:nvPr/>
        </p:nvSpPr>
        <p:spPr bwMode="auto">
          <a:xfrm>
            <a:off x="2252663" y="3786188"/>
            <a:ext cx="2570162" cy="320675"/>
          </a:xfrm>
          <a:prstGeom prst="rect">
            <a:avLst/>
          </a:prstGeom>
          <a:noFill/>
          <a:ln w="9525">
            <a:noFill/>
            <a:miter lim="800000"/>
            <a:headEnd/>
            <a:tailEnd/>
          </a:ln>
        </p:spPr>
        <p:txBody>
          <a:bodyPr lIns="74793" tIns="37397" rIns="74793" bIns="37397">
            <a:spAutoFit/>
          </a:bodyPr>
          <a:lstStyle/>
          <a:p>
            <a:pPr defTabSz="619125" eaLnBrk="0" hangingPunct="0">
              <a:spcBef>
                <a:spcPct val="0"/>
              </a:spcBef>
            </a:pPr>
            <a:r>
              <a:rPr lang="es-ES_tradnl" sz="1600" b="1">
                <a:latin typeface="Arial" charset="0"/>
                <a:cs typeface="Arial" charset="0"/>
              </a:rPr>
              <a:t>OBJETIVIDAD</a:t>
            </a:r>
          </a:p>
        </p:txBody>
      </p:sp>
      <p:sp>
        <p:nvSpPr>
          <p:cNvPr id="34826" name="Rectangle 12"/>
          <p:cNvSpPr>
            <a:spLocks noChangeArrowheads="1"/>
          </p:cNvSpPr>
          <p:nvPr/>
        </p:nvSpPr>
        <p:spPr bwMode="auto">
          <a:xfrm>
            <a:off x="2130425" y="4845050"/>
            <a:ext cx="2447925" cy="320675"/>
          </a:xfrm>
          <a:prstGeom prst="rect">
            <a:avLst/>
          </a:prstGeom>
          <a:noFill/>
          <a:ln w="9525">
            <a:noFill/>
            <a:miter lim="800000"/>
            <a:headEnd/>
            <a:tailEnd/>
          </a:ln>
        </p:spPr>
        <p:txBody>
          <a:bodyPr lIns="74793" tIns="37397" rIns="74793" bIns="37397">
            <a:spAutoFit/>
          </a:bodyPr>
          <a:lstStyle/>
          <a:p>
            <a:pPr defTabSz="619125" eaLnBrk="0" hangingPunct="0">
              <a:spcBef>
                <a:spcPct val="0"/>
              </a:spcBef>
            </a:pPr>
            <a:r>
              <a:rPr lang="es-ES_tradnl" sz="1600" b="1">
                <a:latin typeface="Arial" charset="0"/>
                <a:cs typeface="Arial" charset="0"/>
              </a:rPr>
              <a:t>TRANSPARENCIA</a:t>
            </a:r>
          </a:p>
        </p:txBody>
      </p:sp>
      <p:sp>
        <p:nvSpPr>
          <p:cNvPr id="34827" name="Rectangle 13"/>
          <p:cNvSpPr>
            <a:spLocks noChangeArrowheads="1"/>
          </p:cNvSpPr>
          <p:nvPr/>
        </p:nvSpPr>
        <p:spPr bwMode="auto">
          <a:xfrm>
            <a:off x="2373313" y="5508625"/>
            <a:ext cx="2940050" cy="320675"/>
          </a:xfrm>
          <a:prstGeom prst="rect">
            <a:avLst/>
          </a:prstGeom>
          <a:noFill/>
          <a:ln w="9525">
            <a:noFill/>
            <a:miter lim="800000"/>
            <a:headEnd/>
            <a:tailEnd/>
          </a:ln>
        </p:spPr>
        <p:txBody>
          <a:bodyPr lIns="74793" tIns="37397" rIns="74793" bIns="37397">
            <a:spAutoFit/>
          </a:bodyPr>
          <a:lstStyle/>
          <a:p>
            <a:pPr defTabSz="619125" eaLnBrk="0" hangingPunct="0">
              <a:spcBef>
                <a:spcPct val="0"/>
              </a:spcBef>
            </a:pPr>
            <a:r>
              <a:rPr lang="es-ES_tradnl" sz="1600" b="1">
                <a:latin typeface="Arial" charset="0"/>
                <a:cs typeface="Arial" charset="0"/>
              </a:rPr>
              <a:t>PARTICIPACIÓN</a:t>
            </a:r>
          </a:p>
        </p:txBody>
      </p:sp>
      <p:sp>
        <p:nvSpPr>
          <p:cNvPr id="34828" name="Rectangle 14"/>
          <p:cNvSpPr>
            <a:spLocks noChangeArrowheads="1"/>
          </p:cNvSpPr>
          <p:nvPr/>
        </p:nvSpPr>
        <p:spPr bwMode="auto">
          <a:xfrm>
            <a:off x="5129213" y="3122613"/>
            <a:ext cx="2141537" cy="320675"/>
          </a:xfrm>
          <a:prstGeom prst="rect">
            <a:avLst/>
          </a:prstGeom>
          <a:noFill/>
          <a:ln w="9525">
            <a:noFill/>
            <a:miter lim="800000"/>
            <a:headEnd/>
            <a:tailEnd/>
          </a:ln>
        </p:spPr>
        <p:txBody>
          <a:bodyPr lIns="74793" tIns="37397" rIns="74793" bIns="37397">
            <a:spAutoFit/>
          </a:bodyPr>
          <a:lstStyle/>
          <a:p>
            <a:pPr algn="r" defTabSz="619125" eaLnBrk="0" hangingPunct="0">
              <a:spcBef>
                <a:spcPct val="0"/>
              </a:spcBef>
            </a:pPr>
            <a:r>
              <a:rPr lang="es-ES_tradnl" sz="1600" b="1">
                <a:latin typeface="Arial" charset="0"/>
                <a:cs typeface="Arial" charset="0"/>
              </a:rPr>
              <a:t>IGUALDAD</a:t>
            </a:r>
          </a:p>
        </p:txBody>
      </p:sp>
      <p:sp>
        <p:nvSpPr>
          <p:cNvPr id="34829" name="Rectangle 15"/>
          <p:cNvSpPr>
            <a:spLocks noChangeArrowheads="1"/>
          </p:cNvSpPr>
          <p:nvPr/>
        </p:nvSpPr>
        <p:spPr bwMode="auto">
          <a:xfrm>
            <a:off x="5741988" y="3786188"/>
            <a:ext cx="2509837" cy="320675"/>
          </a:xfrm>
          <a:prstGeom prst="rect">
            <a:avLst/>
          </a:prstGeom>
          <a:noFill/>
          <a:ln w="9525">
            <a:noFill/>
            <a:miter lim="800000"/>
            <a:headEnd/>
            <a:tailEnd/>
          </a:ln>
        </p:spPr>
        <p:txBody>
          <a:bodyPr lIns="74793" tIns="37397" rIns="74793" bIns="37397">
            <a:spAutoFit/>
          </a:bodyPr>
          <a:lstStyle/>
          <a:p>
            <a:pPr algn="r" defTabSz="619125" eaLnBrk="0" hangingPunct="0">
              <a:spcBef>
                <a:spcPct val="0"/>
              </a:spcBef>
            </a:pPr>
            <a:r>
              <a:rPr lang="es-ES_tradnl" sz="1600" b="1">
                <a:latin typeface="Arial" charset="0"/>
                <a:cs typeface="Arial" charset="0"/>
              </a:rPr>
              <a:t>CONTINUIDAD</a:t>
            </a:r>
          </a:p>
        </p:txBody>
      </p:sp>
      <p:sp>
        <p:nvSpPr>
          <p:cNvPr id="34830" name="Rectangle 16"/>
          <p:cNvSpPr>
            <a:spLocks noChangeArrowheads="1"/>
          </p:cNvSpPr>
          <p:nvPr/>
        </p:nvSpPr>
        <p:spPr bwMode="auto">
          <a:xfrm>
            <a:off x="5557838" y="4845050"/>
            <a:ext cx="3122612" cy="320675"/>
          </a:xfrm>
          <a:prstGeom prst="rect">
            <a:avLst/>
          </a:prstGeom>
          <a:noFill/>
          <a:ln w="9525">
            <a:noFill/>
            <a:miter lim="800000"/>
            <a:headEnd/>
            <a:tailEnd/>
          </a:ln>
        </p:spPr>
        <p:txBody>
          <a:bodyPr lIns="74793" tIns="37397" rIns="74793" bIns="37397">
            <a:spAutoFit/>
          </a:bodyPr>
          <a:lstStyle/>
          <a:p>
            <a:pPr algn="r" defTabSz="619125" eaLnBrk="0" hangingPunct="0">
              <a:spcBef>
                <a:spcPct val="0"/>
              </a:spcBef>
            </a:pPr>
            <a:r>
              <a:rPr lang="es-ES_tradnl" sz="1600" b="1">
                <a:latin typeface="Arial" charset="0"/>
                <a:cs typeface="Arial" charset="0"/>
              </a:rPr>
              <a:t>RESPONSABILIDAD</a:t>
            </a:r>
          </a:p>
        </p:txBody>
      </p:sp>
      <p:sp>
        <p:nvSpPr>
          <p:cNvPr id="34831" name="Rectangle 17"/>
          <p:cNvSpPr>
            <a:spLocks noChangeArrowheads="1"/>
          </p:cNvSpPr>
          <p:nvPr/>
        </p:nvSpPr>
        <p:spPr bwMode="auto">
          <a:xfrm>
            <a:off x="5068888" y="5508625"/>
            <a:ext cx="3305175" cy="320675"/>
          </a:xfrm>
          <a:prstGeom prst="rect">
            <a:avLst/>
          </a:prstGeom>
          <a:noFill/>
          <a:ln w="9525">
            <a:noFill/>
            <a:miter lim="800000"/>
            <a:headEnd/>
            <a:tailEnd/>
          </a:ln>
        </p:spPr>
        <p:txBody>
          <a:bodyPr lIns="74793" tIns="37397" rIns="74793" bIns="37397">
            <a:spAutoFit/>
          </a:bodyPr>
          <a:lstStyle/>
          <a:p>
            <a:pPr algn="r" defTabSz="619125" eaLnBrk="0" hangingPunct="0">
              <a:spcBef>
                <a:spcPct val="0"/>
              </a:spcBef>
            </a:pPr>
            <a:r>
              <a:rPr lang="es-ES_tradnl" sz="1600" b="1">
                <a:latin typeface="Arial" charset="0"/>
                <a:cs typeface="Arial" charset="0"/>
              </a:rPr>
              <a:t>EFICACIA/EFICIENCIA</a:t>
            </a:r>
          </a:p>
        </p:txBody>
      </p:sp>
      <p:sp>
        <p:nvSpPr>
          <p:cNvPr id="34832" name="Line 18"/>
          <p:cNvSpPr>
            <a:spLocks noChangeShapeType="1"/>
          </p:cNvSpPr>
          <p:nvPr/>
        </p:nvSpPr>
        <p:spPr bwMode="auto">
          <a:xfrm>
            <a:off x="2881313" y="3392488"/>
            <a:ext cx="1895475"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4833" name="Line 19"/>
          <p:cNvSpPr>
            <a:spLocks noChangeShapeType="1"/>
          </p:cNvSpPr>
          <p:nvPr/>
        </p:nvSpPr>
        <p:spPr bwMode="auto">
          <a:xfrm>
            <a:off x="2328863" y="4054475"/>
            <a:ext cx="1684337"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4834" name="Line 20"/>
          <p:cNvSpPr>
            <a:spLocks noChangeShapeType="1"/>
          </p:cNvSpPr>
          <p:nvPr/>
        </p:nvSpPr>
        <p:spPr bwMode="auto">
          <a:xfrm>
            <a:off x="2206625" y="5116513"/>
            <a:ext cx="189865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4835" name="Line 21"/>
          <p:cNvSpPr>
            <a:spLocks noChangeShapeType="1"/>
          </p:cNvSpPr>
          <p:nvPr/>
        </p:nvSpPr>
        <p:spPr bwMode="auto">
          <a:xfrm>
            <a:off x="2451100" y="5780088"/>
            <a:ext cx="2371725"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4836" name="Line 22"/>
          <p:cNvSpPr>
            <a:spLocks noChangeShapeType="1"/>
          </p:cNvSpPr>
          <p:nvPr/>
        </p:nvSpPr>
        <p:spPr bwMode="auto">
          <a:xfrm>
            <a:off x="5529263" y="3392488"/>
            <a:ext cx="1697037"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4837" name="Line 23"/>
          <p:cNvSpPr>
            <a:spLocks noChangeShapeType="1"/>
          </p:cNvSpPr>
          <p:nvPr/>
        </p:nvSpPr>
        <p:spPr bwMode="auto">
          <a:xfrm>
            <a:off x="6246813" y="4054475"/>
            <a:ext cx="1897062"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4838" name="Line 24"/>
          <p:cNvSpPr>
            <a:spLocks noChangeShapeType="1"/>
          </p:cNvSpPr>
          <p:nvPr/>
        </p:nvSpPr>
        <p:spPr bwMode="auto">
          <a:xfrm>
            <a:off x="6232525" y="5116513"/>
            <a:ext cx="2339975"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34839" name="Line 25"/>
          <p:cNvSpPr>
            <a:spLocks noChangeShapeType="1"/>
          </p:cNvSpPr>
          <p:nvPr/>
        </p:nvSpPr>
        <p:spPr bwMode="auto">
          <a:xfrm>
            <a:off x="5541963" y="5780088"/>
            <a:ext cx="2724150" cy="0"/>
          </a:xfrm>
          <a:prstGeom prst="line">
            <a:avLst/>
          </a:prstGeom>
          <a:noFill/>
          <a:ln w="12700">
            <a:solidFill>
              <a:schemeClr val="tx1"/>
            </a:solidFill>
            <a:round/>
            <a:headEnd type="none" w="sm" len="sm"/>
            <a:tailEnd type="none" w="sm" len="sm"/>
          </a:ln>
        </p:spPr>
        <p:txBody>
          <a:bodyPr wrap="none" anchor="ctr"/>
          <a:lstStyle/>
          <a:p>
            <a:endParaRPr lang="en-US"/>
          </a:p>
        </p:txBody>
      </p:sp>
      <p:sp>
        <p:nvSpPr>
          <p:cNvPr id="90138" name="Rectangle 26"/>
          <p:cNvSpPr>
            <a:spLocks noChangeArrowheads="1"/>
          </p:cNvSpPr>
          <p:nvPr/>
        </p:nvSpPr>
        <p:spPr bwMode="auto">
          <a:xfrm>
            <a:off x="3905250" y="4316413"/>
            <a:ext cx="2571750" cy="365125"/>
          </a:xfrm>
          <a:prstGeom prst="rect">
            <a:avLst/>
          </a:prstGeom>
          <a:noFill/>
          <a:ln w="9525">
            <a:noFill/>
            <a:miter lim="800000"/>
            <a:headEnd/>
            <a:tailEnd/>
          </a:ln>
          <a:effectLst/>
        </p:spPr>
        <p:txBody>
          <a:bodyPr lIns="74793" tIns="37397" rIns="74793" bIns="37397">
            <a:spAutoFit/>
          </a:bodyPr>
          <a:lstStyle/>
          <a:p>
            <a:pPr algn="ctr" defTabSz="619125" eaLnBrk="0" hangingPunct="0">
              <a:spcBef>
                <a:spcPct val="0"/>
              </a:spcBef>
              <a:defRPr/>
            </a:pPr>
            <a:r>
              <a:rPr lang="es-ES_tradnl" sz="1900" b="1">
                <a:solidFill>
                  <a:schemeClr val="bg1"/>
                </a:solidFill>
                <a:effectLst>
                  <a:outerShdw blurRad="38100" dist="38100" dir="2700000" algn="tl">
                    <a:srgbClr val="C0C0C0"/>
                  </a:outerShdw>
                </a:effectLst>
                <a:latin typeface="Arial" pitchFamily="34" charset="0"/>
                <a:cs typeface="Arial" pitchFamily="34" charset="0"/>
              </a:rPr>
              <a:t>COMPROMISO      </a:t>
            </a:r>
          </a:p>
        </p:txBody>
      </p:sp>
      <p:sp>
        <p:nvSpPr>
          <p:cNvPr id="26" name="1 Título"/>
          <p:cNvSpPr txBox="1">
            <a:spLocks/>
          </p:cNvSpPr>
          <p:nvPr/>
        </p:nvSpPr>
        <p:spPr>
          <a:xfrm>
            <a:off x="446088" y="404813"/>
            <a:ext cx="5040312" cy="582612"/>
          </a:xfrm>
          <a:prstGeom prst="rect">
            <a:avLst/>
          </a:prstGeom>
        </p:spPr>
        <p:txBody>
          <a:bodyPr/>
          <a:lstStyle/>
          <a:p>
            <a:r>
              <a:rPr lang="es-ES" sz="1500" b="1">
                <a:solidFill>
                  <a:srgbClr val="777777"/>
                </a:solidFill>
                <a:latin typeface="Calibri" pitchFamily="34" charset="0"/>
                <a:cs typeface="Arial" charset="0"/>
              </a:rPr>
              <a:t>PRINCIPIOS BÁSICOS DEL SERVICIO PÚBLICO</a:t>
            </a:r>
          </a:p>
        </p:txBody>
      </p:sp>
      <p:grpSp>
        <p:nvGrpSpPr>
          <p:cNvPr id="2" name="Diagram group"/>
          <p:cNvGrpSpPr/>
          <p:nvPr/>
        </p:nvGrpSpPr>
        <p:grpSpPr>
          <a:xfrm>
            <a:off x="-75058" y="940315"/>
            <a:ext cx="8351031" cy="1026466"/>
            <a:chOff x="127086" y="20567"/>
            <a:chExt cx="4736010" cy="915120"/>
          </a:xfrm>
          <a:scene3d>
            <a:camera prst="perspectiveRelaxedModerately" zoom="92000"/>
            <a:lightRig rig="balanced" dir="t">
              <a:rot lat="0" lon="0" rev="12700000"/>
            </a:lightRig>
          </a:scene3d>
        </p:grpSpPr>
        <p:grpSp>
          <p:nvGrpSpPr>
            <p:cNvPr id="3" name="6 Grupo"/>
            <p:cNvGrpSpPr/>
            <p:nvPr/>
          </p:nvGrpSpPr>
          <p:grpSpPr>
            <a:xfrm>
              <a:off x="127086" y="20567"/>
              <a:ext cx="4736010" cy="915120"/>
              <a:chOff x="127086" y="20567"/>
              <a:chExt cx="4736010" cy="915120"/>
            </a:xfrm>
          </p:grpSpPr>
          <p:sp>
            <p:nvSpPr>
              <p:cNvPr id="8" name="7 Rectángulo redondeado"/>
              <p:cNvSpPr/>
              <p:nvPr/>
            </p:nvSpPr>
            <p:spPr>
              <a:xfrm>
                <a:off x="127086" y="20567"/>
                <a:ext cx="4580584" cy="915120"/>
              </a:xfrm>
              <a:prstGeom prst="roundRect">
                <a:avLst/>
              </a:prstGeom>
              <a:sp3d prstMaterial="plastic">
                <a:bevelT w="50800" h="50800"/>
                <a:bevelB w="50800" h="50800"/>
              </a:sp3d>
            </p:spPr>
            <p:style>
              <a:lnRef idx="0">
                <a:schemeClr val="dk1">
                  <a:shade val="80000"/>
                  <a:hueOff val="0"/>
                  <a:satOff val="0"/>
                  <a:lumOff val="0"/>
                  <a:alphaOff val="0"/>
                </a:schemeClr>
              </a:lnRef>
              <a:fillRef idx="1">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9" name="8 Rectángulo"/>
              <p:cNvSpPr/>
              <p:nvPr/>
            </p:nvSpPr>
            <p:spPr>
              <a:xfrm>
                <a:off x="371856" y="65239"/>
                <a:ext cx="4491240" cy="825776"/>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173135" tIns="0" rIns="173135" bIns="0" spcCol="1270" anchor="ctr"/>
              <a:lstStyle/>
              <a:p>
                <a:pPr defTabSz="1377950">
                  <a:lnSpc>
                    <a:spcPct val="90000"/>
                  </a:lnSpc>
                  <a:spcBef>
                    <a:spcPct val="0"/>
                  </a:spcBef>
                  <a:spcAft>
                    <a:spcPct val="35000"/>
                  </a:spcAft>
                  <a:defRPr/>
                </a:pPr>
                <a:endParaRPr lang="es-ES" sz="3100"/>
              </a:p>
            </p:txBody>
          </p:sp>
        </p:grpSp>
      </p:grpSp>
      <p:sp>
        <p:nvSpPr>
          <p:cNvPr id="34843" name="Text Box 27"/>
          <p:cNvSpPr txBox="1">
            <a:spLocks noChangeArrowheads="1"/>
          </p:cNvSpPr>
          <p:nvPr/>
        </p:nvSpPr>
        <p:spPr bwMode="auto">
          <a:xfrm>
            <a:off x="250825" y="1144588"/>
            <a:ext cx="7694613" cy="915987"/>
          </a:xfrm>
          <a:prstGeom prst="rect">
            <a:avLst/>
          </a:prstGeom>
          <a:noFill/>
          <a:ln w="12700" cap="sq">
            <a:noFill/>
            <a:miter lim="800000"/>
            <a:headEnd/>
            <a:tailEnd/>
          </a:ln>
        </p:spPr>
        <p:txBody>
          <a:bodyPr>
            <a:spAutoFit/>
          </a:bodyPr>
          <a:lstStyle/>
          <a:p>
            <a:pPr>
              <a:spcBef>
                <a:spcPct val="0"/>
              </a:spcBef>
            </a:pPr>
            <a:r>
              <a:rPr lang="es-ES" sz="1800" b="1">
                <a:solidFill>
                  <a:srgbClr val="080808"/>
                </a:solidFill>
                <a:latin typeface="Calibri" pitchFamily="34" charset="0"/>
                <a:cs typeface="Arial" charset="0"/>
              </a:rPr>
              <a:t>(art. 3 Ley 6/1997, de 14 de abril, de Organización y Funcionamiento</a:t>
            </a:r>
          </a:p>
          <a:p>
            <a:pPr>
              <a:spcBef>
                <a:spcPct val="0"/>
              </a:spcBef>
            </a:pPr>
            <a:r>
              <a:rPr lang="es-ES" sz="1800" b="1">
                <a:solidFill>
                  <a:srgbClr val="080808"/>
                </a:solidFill>
                <a:latin typeface="Calibri" pitchFamily="34" charset="0"/>
                <a:cs typeface="Arial" charset="0"/>
              </a:rPr>
              <a:t>de la Administración General del Estado- LOFAGE-).</a:t>
            </a:r>
            <a:br>
              <a:rPr lang="es-ES" sz="1800" b="1">
                <a:solidFill>
                  <a:srgbClr val="080808"/>
                </a:solidFill>
                <a:latin typeface="Calibri" pitchFamily="34" charset="0"/>
                <a:cs typeface="Arial" charset="0"/>
              </a:rPr>
            </a:br>
            <a:endParaRPr lang="es-ES" sz="1800" b="1">
              <a:solidFill>
                <a:srgbClr val="080808"/>
              </a:solidFill>
              <a:latin typeface="Calibri" pitchFamily="34" charset="0"/>
              <a:cs typeface="Arial" charset="0"/>
            </a:endParaRP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ext Box 3"/>
          <p:cNvSpPr txBox="1">
            <a:spLocks noChangeArrowheads="1"/>
          </p:cNvSpPr>
          <p:nvPr/>
        </p:nvSpPr>
        <p:spPr bwMode="auto">
          <a:xfrm>
            <a:off x="1042988" y="1090613"/>
            <a:ext cx="7705725" cy="466725"/>
          </a:xfrm>
          <a:prstGeom prst="rect">
            <a:avLst/>
          </a:prstGeom>
          <a:solidFill>
            <a:srgbClr val="FF9900"/>
          </a:solidFill>
          <a:ln w="9525">
            <a:solidFill>
              <a:srgbClr val="FF9900"/>
            </a:solidFill>
            <a:miter lim="800000"/>
            <a:headEnd/>
            <a:tailEnd/>
          </a:ln>
        </p:spPr>
        <p:txBody>
          <a:bodyPr>
            <a:spAutoFit/>
          </a:bodyPr>
          <a:lstStyle/>
          <a:p>
            <a:pPr algn="ctr">
              <a:spcBef>
                <a:spcPct val="0"/>
              </a:spcBef>
            </a:pPr>
            <a:r>
              <a:rPr lang="es-ES_tradnl" sz="2400" b="1" i="1">
                <a:latin typeface="Verdana" pitchFamily="34" charset="0"/>
                <a:cs typeface="Arial" charset="0"/>
              </a:rPr>
              <a:t>Marco General para la Mejora de la Calidad</a:t>
            </a:r>
            <a:endParaRPr lang="es-ES" sz="2400" b="1" i="1">
              <a:latin typeface="Verdana" pitchFamily="34" charset="0"/>
              <a:cs typeface="Arial" charset="0"/>
            </a:endParaRPr>
          </a:p>
        </p:txBody>
      </p:sp>
      <p:sp>
        <p:nvSpPr>
          <p:cNvPr id="97283" name="AutoShape 4"/>
          <p:cNvSpPr>
            <a:spLocks noChangeArrowheads="1"/>
          </p:cNvSpPr>
          <p:nvPr/>
        </p:nvSpPr>
        <p:spPr bwMode="auto">
          <a:xfrm>
            <a:off x="1104900" y="1600200"/>
            <a:ext cx="7696200" cy="5181600"/>
          </a:xfrm>
          <a:prstGeom prst="roundRect">
            <a:avLst>
              <a:gd name="adj" fmla="val 16667"/>
            </a:avLst>
          </a:prstGeom>
          <a:solidFill>
            <a:schemeClr val="bg1"/>
          </a:solidFill>
          <a:ln w="9525">
            <a:solidFill>
              <a:srgbClr val="333300"/>
            </a:solidFill>
            <a:round/>
            <a:headEnd/>
            <a:tailEnd/>
          </a:ln>
        </p:spPr>
        <p:txBody>
          <a:bodyPr wrap="none" anchor="ctr"/>
          <a:lstStyle/>
          <a:p>
            <a:pPr>
              <a:spcBef>
                <a:spcPct val="0"/>
              </a:spcBef>
            </a:pPr>
            <a:endParaRPr lang="en-US" sz="2000">
              <a:solidFill>
                <a:schemeClr val="tx2"/>
              </a:solidFill>
              <a:latin typeface="Garamond" pitchFamily="18" charset="0"/>
              <a:cs typeface="Arial" charset="0"/>
            </a:endParaRPr>
          </a:p>
        </p:txBody>
      </p:sp>
      <p:sp>
        <p:nvSpPr>
          <p:cNvPr id="97284" name="Freeform 5">
            <a:hlinkClick r:id="rId3" action="ppaction://hlinksldjump" highlightClick="1"/>
          </p:cNvPr>
          <p:cNvSpPr>
            <a:spLocks/>
          </p:cNvSpPr>
          <p:nvPr/>
        </p:nvSpPr>
        <p:spPr bwMode="auto">
          <a:xfrm>
            <a:off x="4956175" y="2276475"/>
            <a:ext cx="1233488" cy="1130300"/>
          </a:xfrm>
          <a:custGeom>
            <a:avLst/>
            <a:gdLst>
              <a:gd name="T0" fmla="*/ 32267 w 841"/>
              <a:gd name="T1" fmla="*/ 0 h 729"/>
              <a:gd name="T2" fmla="*/ 82135 w 841"/>
              <a:gd name="T3" fmla="*/ 0 h 729"/>
              <a:gd name="T4" fmla="*/ 132002 w 841"/>
              <a:gd name="T5" fmla="*/ 0 h 729"/>
              <a:gd name="T6" fmla="*/ 180403 w 841"/>
              <a:gd name="T7" fmla="*/ 0 h 729"/>
              <a:gd name="T8" fmla="*/ 230271 w 841"/>
              <a:gd name="T9" fmla="*/ 17055 h 729"/>
              <a:gd name="T10" fmla="*/ 280138 w 841"/>
              <a:gd name="T11" fmla="*/ 17055 h 729"/>
              <a:gd name="T12" fmla="*/ 328539 w 841"/>
              <a:gd name="T13" fmla="*/ 34111 h 729"/>
              <a:gd name="T14" fmla="*/ 378407 w 841"/>
              <a:gd name="T15" fmla="*/ 52716 h 729"/>
              <a:gd name="T16" fmla="*/ 428274 w 841"/>
              <a:gd name="T17" fmla="*/ 69772 h 729"/>
              <a:gd name="T18" fmla="*/ 460541 w 841"/>
              <a:gd name="T19" fmla="*/ 69772 h 729"/>
              <a:gd name="T20" fmla="*/ 510409 w 841"/>
              <a:gd name="T21" fmla="*/ 103882 h 729"/>
              <a:gd name="T22" fmla="*/ 558810 w 841"/>
              <a:gd name="T23" fmla="*/ 120937 h 729"/>
              <a:gd name="T24" fmla="*/ 608677 w 841"/>
              <a:gd name="T25" fmla="*/ 139543 h 729"/>
              <a:gd name="T26" fmla="*/ 658545 w 841"/>
              <a:gd name="T27" fmla="*/ 156598 h 729"/>
              <a:gd name="T28" fmla="*/ 690812 w 841"/>
              <a:gd name="T29" fmla="*/ 190709 h 729"/>
              <a:gd name="T30" fmla="*/ 740679 w 841"/>
              <a:gd name="T31" fmla="*/ 209315 h 729"/>
              <a:gd name="T32" fmla="*/ 772947 w 841"/>
              <a:gd name="T33" fmla="*/ 243425 h 729"/>
              <a:gd name="T34" fmla="*/ 822814 w 841"/>
              <a:gd name="T35" fmla="*/ 260481 h 729"/>
              <a:gd name="T36" fmla="*/ 855082 w 841"/>
              <a:gd name="T37" fmla="*/ 296142 h 729"/>
              <a:gd name="T38" fmla="*/ 904949 w 841"/>
              <a:gd name="T39" fmla="*/ 330252 h 729"/>
              <a:gd name="T40" fmla="*/ 938683 w 841"/>
              <a:gd name="T41" fmla="*/ 365913 h 729"/>
              <a:gd name="T42" fmla="*/ 970950 w 841"/>
              <a:gd name="T43" fmla="*/ 400024 h 729"/>
              <a:gd name="T44" fmla="*/ 1003217 w 841"/>
              <a:gd name="T45" fmla="*/ 434134 h 729"/>
              <a:gd name="T46" fmla="*/ 1053085 w 841"/>
              <a:gd name="T47" fmla="*/ 469796 h 729"/>
              <a:gd name="T48" fmla="*/ 1085352 w 841"/>
              <a:gd name="T49" fmla="*/ 520961 h 729"/>
              <a:gd name="T50" fmla="*/ 1102952 w 841"/>
              <a:gd name="T51" fmla="*/ 556622 h 729"/>
              <a:gd name="T52" fmla="*/ 1135220 w 841"/>
              <a:gd name="T53" fmla="*/ 590733 h 729"/>
              <a:gd name="T54" fmla="*/ 1168954 w 841"/>
              <a:gd name="T55" fmla="*/ 643449 h 729"/>
              <a:gd name="T56" fmla="*/ 1201221 w 841"/>
              <a:gd name="T57" fmla="*/ 677560 h 729"/>
              <a:gd name="T58" fmla="*/ 1217354 w 841"/>
              <a:gd name="T59" fmla="*/ 730276 h 729"/>
              <a:gd name="T60" fmla="*/ 624811 w 841"/>
              <a:gd name="T61" fmla="*/ 1130300 h 729"/>
              <a:gd name="T62" fmla="*/ 608677 w 841"/>
              <a:gd name="T63" fmla="*/ 1113245 h 729"/>
              <a:gd name="T64" fmla="*/ 592544 w 841"/>
              <a:gd name="T65" fmla="*/ 1096189 h 729"/>
              <a:gd name="T66" fmla="*/ 576410 w 841"/>
              <a:gd name="T67" fmla="*/ 1060528 h 729"/>
              <a:gd name="T68" fmla="*/ 576410 w 841"/>
              <a:gd name="T69" fmla="*/ 1043473 h 729"/>
              <a:gd name="T70" fmla="*/ 558810 w 841"/>
              <a:gd name="T71" fmla="*/ 1026418 h 729"/>
              <a:gd name="T72" fmla="*/ 542676 w 841"/>
              <a:gd name="T73" fmla="*/ 1009363 h 729"/>
              <a:gd name="T74" fmla="*/ 526542 w 841"/>
              <a:gd name="T75" fmla="*/ 990757 h 729"/>
              <a:gd name="T76" fmla="*/ 494275 w 841"/>
              <a:gd name="T77" fmla="*/ 973702 h 729"/>
              <a:gd name="T78" fmla="*/ 476675 w 841"/>
              <a:gd name="T79" fmla="*/ 956646 h 729"/>
              <a:gd name="T80" fmla="*/ 460541 w 841"/>
              <a:gd name="T81" fmla="*/ 939591 h 729"/>
              <a:gd name="T82" fmla="*/ 444408 w 841"/>
              <a:gd name="T83" fmla="*/ 920985 h 729"/>
              <a:gd name="T84" fmla="*/ 428274 w 841"/>
              <a:gd name="T85" fmla="*/ 903930 h 729"/>
              <a:gd name="T86" fmla="*/ 410674 w 841"/>
              <a:gd name="T87" fmla="*/ 886875 h 729"/>
              <a:gd name="T88" fmla="*/ 378407 w 841"/>
              <a:gd name="T89" fmla="*/ 869819 h 729"/>
              <a:gd name="T90" fmla="*/ 362273 w 841"/>
              <a:gd name="T91" fmla="*/ 869819 h 729"/>
              <a:gd name="T92" fmla="*/ 346139 w 841"/>
              <a:gd name="T93" fmla="*/ 852764 h 729"/>
              <a:gd name="T94" fmla="*/ 312405 w 841"/>
              <a:gd name="T95" fmla="*/ 834158 h 729"/>
              <a:gd name="T96" fmla="*/ 296272 w 841"/>
              <a:gd name="T97" fmla="*/ 817103 h 729"/>
              <a:gd name="T98" fmla="*/ 280138 w 841"/>
              <a:gd name="T99" fmla="*/ 817103 h 729"/>
              <a:gd name="T100" fmla="*/ 246404 w 841"/>
              <a:gd name="T101" fmla="*/ 800048 h 729"/>
              <a:gd name="T102" fmla="*/ 230271 w 841"/>
              <a:gd name="T103" fmla="*/ 800048 h 729"/>
              <a:gd name="T104" fmla="*/ 198003 w 841"/>
              <a:gd name="T105" fmla="*/ 782992 h 729"/>
              <a:gd name="T106" fmla="*/ 180403 w 841"/>
              <a:gd name="T107" fmla="*/ 782992 h 729"/>
              <a:gd name="T108" fmla="*/ 148136 w 841"/>
              <a:gd name="T109" fmla="*/ 782992 h 729"/>
              <a:gd name="T110" fmla="*/ 132002 w 841"/>
              <a:gd name="T111" fmla="*/ 765937 h 729"/>
              <a:gd name="T112" fmla="*/ 98268 w 841"/>
              <a:gd name="T113" fmla="*/ 765937 h 729"/>
              <a:gd name="T114" fmla="*/ 82135 w 841"/>
              <a:gd name="T115" fmla="*/ 765937 h 729"/>
              <a:gd name="T116" fmla="*/ 49868 w 841"/>
              <a:gd name="T117" fmla="*/ 765937 h 729"/>
              <a:gd name="T118" fmla="*/ 32267 w 841"/>
              <a:gd name="T119" fmla="*/ 765937 h 729"/>
              <a:gd name="T120" fmla="*/ 0 w 841"/>
              <a:gd name="T121" fmla="*/ 765937 h 7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41"/>
              <a:gd name="T184" fmla="*/ 0 h 729"/>
              <a:gd name="T185" fmla="*/ 841 w 841"/>
              <a:gd name="T186" fmla="*/ 729 h 72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41" h="729">
                <a:moveTo>
                  <a:pt x="0" y="0"/>
                </a:moveTo>
                <a:lnTo>
                  <a:pt x="22" y="0"/>
                </a:lnTo>
                <a:lnTo>
                  <a:pt x="34" y="0"/>
                </a:lnTo>
                <a:lnTo>
                  <a:pt x="56" y="0"/>
                </a:lnTo>
                <a:lnTo>
                  <a:pt x="67" y="0"/>
                </a:lnTo>
                <a:lnTo>
                  <a:pt x="90" y="0"/>
                </a:lnTo>
                <a:lnTo>
                  <a:pt x="101" y="0"/>
                </a:lnTo>
                <a:lnTo>
                  <a:pt x="123" y="0"/>
                </a:lnTo>
                <a:lnTo>
                  <a:pt x="135" y="11"/>
                </a:lnTo>
                <a:lnTo>
                  <a:pt x="157" y="11"/>
                </a:lnTo>
                <a:lnTo>
                  <a:pt x="168" y="11"/>
                </a:lnTo>
                <a:lnTo>
                  <a:pt x="191" y="11"/>
                </a:lnTo>
                <a:lnTo>
                  <a:pt x="202" y="22"/>
                </a:lnTo>
                <a:lnTo>
                  <a:pt x="224" y="22"/>
                </a:lnTo>
                <a:lnTo>
                  <a:pt x="236" y="22"/>
                </a:lnTo>
                <a:lnTo>
                  <a:pt x="258" y="34"/>
                </a:lnTo>
                <a:lnTo>
                  <a:pt x="269" y="34"/>
                </a:lnTo>
                <a:lnTo>
                  <a:pt x="292" y="45"/>
                </a:lnTo>
                <a:lnTo>
                  <a:pt x="303" y="45"/>
                </a:lnTo>
                <a:lnTo>
                  <a:pt x="314" y="45"/>
                </a:lnTo>
                <a:lnTo>
                  <a:pt x="337" y="56"/>
                </a:lnTo>
                <a:lnTo>
                  <a:pt x="348" y="67"/>
                </a:lnTo>
                <a:lnTo>
                  <a:pt x="370" y="67"/>
                </a:lnTo>
                <a:lnTo>
                  <a:pt x="381" y="78"/>
                </a:lnTo>
                <a:lnTo>
                  <a:pt x="393" y="78"/>
                </a:lnTo>
                <a:lnTo>
                  <a:pt x="415" y="90"/>
                </a:lnTo>
                <a:lnTo>
                  <a:pt x="426" y="101"/>
                </a:lnTo>
                <a:lnTo>
                  <a:pt x="449" y="101"/>
                </a:lnTo>
                <a:lnTo>
                  <a:pt x="460" y="112"/>
                </a:lnTo>
                <a:lnTo>
                  <a:pt x="471" y="123"/>
                </a:lnTo>
                <a:lnTo>
                  <a:pt x="494" y="123"/>
                </a:lnTo>
                <a:lnTo>
                  <a:pt x="505" y="135"/>
                </a:lnTo>
                <a:lnTo>
                  <a:pt x="516" y="146"/>
                </a:lnTo>
                <a:lnTo>
                  <a:pt x="527" y="157"/>
                </a:lnTo>
                <a:lnTo>
                  <a:pt x="550" y="168"/>
                </a:lnTo>
                <a:lnTo>
                  <a:pt x="561" y="168"/>
                </a:lnTo>
                <a:lnTo>
                  <a:pt x="572" y="179"/>
                </a:lnTo>
                <a:lnTo>
                  <a:pt x="583" y="191"/>
                </a:lnTo>
                <a:lnTo>
                  <a:pt x="606" y="202"/>
                </a:lnTo>
                <a:lnTo>
                  <a:pt x="617" y="213"/>
                </a:lnTo>
                <a:lnTo>
                  <a:pt x="628" y="224"/>
                </a:lnTo>
                <a:lnTo>
                  <a:pt x="640" y="236"/>
                </a:lnTo>
                <a:lnTo>
                  <a:pt x="651" y="247"/>
                </a:lnTo>
                <a:lnTo>
                  <a:pt x="662" y="258"/>
                </a:lnTo>
                <a:lnTo>
                  <a:pt x="673" y="269"/>
                </a:lnTo>
                <a:lnTo>
                  <a:pt x="684" y="280"/>
                </a:lnTo>
                <a:lnTo>
                  <a:pt x="696" y="292"/>
                </a:lnTo>
                <a:lnTo>
                  <a:pt x="718" y="303"/>
                </a:lnTo>
                <a:lnTo>
                  <a:pt x="729" y="325"/>
                </a:lnTo>
                <a:lnTo>
                  <a:pt x="740" y="336"/>
                </a:lnTo>
                <a:lnTo>
                  <a:pt x="752" y="348"/>
                </a:lnTo>
                <a:lnTo>
                  <a:pt x="752" y="359"/>
                </a:lnTo>
                <a:lnTo>
                  <a:pt x="763" y="370"/>
                </a:lnTo>
                <a:lnTo>
                  <a:pt x="774" y="381"/>
                </a:lnTo>
                <a:lnTo>
                  <a:pt x="785" y="404"/>
                </a:lnTo>
                <a:lnTo>
                  <a:pt x="797" y="415"/>
                </a:lnTo>
                <a:lnTo>
                  <a:pt x="808" y="426"/>
                </a:lnTo>
                <a:lnTo>
                  <a:pt x="819" y="437"/>
                </a:lnTo>
                <a:lnTo>
                  <a:pt x="830" y="460"/>
                </a:lnTo>
                <a:lnTo>
                  <a:pt x="830" y="471"/>
                </a:lnTo>
                <a:lnTo>
                  <a:pt x="841" y="482"/>
                </a:lnTo>
                <a:lnTo>
                  <a:pt x="426" y="729"/>
                </a:lnTo>
                <a:lnTo>
                  <a:pt x="415" y="718"/>
                </a:lnTo>
                <a:lnTo>
                  <a:pt x="415" y="707"/>
                </a:lnTo>
                <a:lnTo>
                  <a:pt x="404" y="707"/>
                </a:lnTo>
                <a:lnTo>
                  <a:pt x="404" y="695"/>
                </a:lnTo>
                <a:lnTo>
                  <a:pt x="393" y="684"/>
                </a:lnTo>
                <a:lnTo>
                  <a:pt x="393" y="673"/>
                </a:lnTo>
                <a:lnTo>
                  <a:pt x="381" y="673"/>
                </a:lnTo>
                <a:lnTo>
                  <a:pt x="381" y="662"/>
                </a:lnTo>
                <a:lnTo>
                  <a:pt x="370" y="662"/>
                </a:lnTo>
                <a:lnTo>
                  <a:pt x="370" y="651"/>
                </a:lnTo>
                <a:lnTo>
                  <a:pt x="359" y="639"/>
                </a:lnTo>
                <a:lnTo>
                  <a:pt x="348" y="628"/>
                </a:lnTo>
                <a:lnTo>
                  <a:pt x="337" y="628"/>
                </a:lnTo>
                <a:lnTo>
                  <a:pt x="337" y="617"/>
                </a:lnTo>
                <a:lnTo>
                  <a:pt x="325" y="617"/>
                </a:lnTo>
                <a:lnTo>
                  <a:pt x="325" y="606"/>
                </a:lnTo>
                <a:lnTo>
                  <a:pt x="314" y="606"/>
                </a:lnTo>
                <a:lnTo>
                  <a:pt x="314" y="594"/>
                </a:lnTo>
                <a:lnTo>
                  <a:pt x="303" y="594"/>
                </a:lnTo>
                <a:lnTo>
                  <a:pt x="292" y="583"/>
                </a:lnTo>
                <a:lnTo>
                  <a:pt x="280" y="583"/>
                </a:lnTo>
                <a:lnTo>
                  <a:pt x="280" y="572"/>
                </a:lnTo>
                <a:lnTo>
                  <a:pt x="269" y="572"/>
                </a:lnTo>
                <a:lnTo>
                  <a:pt x="258" y="561"/>
                </a:lnTo>
                <a:lnTo>
                  <a:pt x="247" y="561"/>
                </a:lnTo>
                <a:lnTo>
                  <a:pt x="236" y="550"/>
                </a:lnTo>
                <a:lnTo>
                  <a:pt x="224" y="538"/>
                </a:lnTo>
                <a:lnTo>
                  <a:pt x="213" y="538"/>
                </a:lnTo>
                <a:lnTo>
                  <a:pt x="202" y="527"/>
                </a:lnTo>
                <a:lnTo>
                  <a:pt x="191" y="527"/>
                </a:lnTo>
                <a:lnTo>
                  <a:pt x="180" y="527"/>
                </a:lnTo>
                <a:lnTo>
                  <a:pt x="168" y="516"/>
                </a:lnTo>
                <a:lnTo>
                  <a:pt x="157" y="516"/>
                </a:lnTo>
                <a:lnTo>
                  <a:pt x="146" y="516"/>
                </a:lnTo>
                <a:lnTo>
                  <a:pt x="135" y="505"/>
                </a:lnTo>
                <a:lnTo>
                  <a:pt x="123" y="505"/>
                </a:lnTo>
                <a:lnTo>
                  <a:pt x="112" y="505"/>
                </a:lnTo>
                <a:lnTo>
                  <a:pt x="101" y="505"/>
                </a:lnTo>
                <a:lnTo>
                  <a:pt x="90" y="494"/>
                </a:lnTo>
                <a:lnTo>
                  <a:pt x="79" y="494"/>
                </a:lnTo>
                <a:lnTo>
                  <a:pt x="67" y="494"/>
                </a:lnTo>
                <a:lnTo>
                  <a:pt x="56" y="494"/>
                </a:lnTo>
                <a:lnTo>
                  <a:pt x="45" y="494"/>
                </a:lnTo>
                <a:lnTo>
                  <a:pt x="34" y="494"/>
                </a:lnTo>
                <a:lnTo>
                  <a:pt x="22" y="494"/>
                </a:lnTo>
                <a:lnTo>
                  <a:pt x="11" y="494"/>
                </a:lnTo>
                <a:lnTo>
                  <a:pt x="0" y="494"/>
                </a:lnTo>
                <a:lnTo>
                  <a:pt x="0" y="0"/>
                </a:lnTo>
                <a:close/>
              </a:path>
            </a:pathLst>
          </a:custGeom>
          <a:solidFill>
            <a:srgbClr val="808000"/>
          </a:solidFill>
          <a:ln w="17526">
            <a:solidFill>
              <a:srgbClr val="000000"/>
            </a:solidFill>
            <a:round/>
            <a:headEnd/>
            <a:tailEnd/>
          </a:ln>
        </p:spPr>
        <p:txBody>
          <a:bodyPr/>
          <a:lstStyle/>
          <a:p>
            <a:pPr>
              <a:spcBef>
                <a:spcPct val="0"/>
              </a:spcBef>
            </a:pPr>
            <a:endParaRPr lang="en-US" sz="2000">
              <a:solidFill>
                <a:schemeClr val="tx2"/>
              </a:solidFill>
              <a:latin typeface="Garamond" pitchFamily="18" charset="0"/>
              <a:cs typeface="Arial" charset="0"/>
            </a:endParaRPr>
          </a:p>
        </p:txBody>
      </p:sp>
      <p:sp>
        <p:nvSpPr>
          <p:cNvPr id="97285" name="Freeform 6">
            <a:hlinkClick r:id="rId4" action="ppaction://hlinksldjump" highlightClick="1"/>
          </p:cNvPr>
          <p:cNvSpPr>
            <a:spLocks/>
          </p:cNvSpPr>
          <p:nvPr/>
        </p:nvSpPr>
        <p:spPr bwMode="auto">
          <a:xfrm>
            <a:off x="5764213" y="3354388"/>
            <a:ext cx="804862" cy="1514475"/>
          </a:xfrm>
          <a:custGeom>
            <a:avLst/>
            <a:gdLst>
              <a:gd name="T0" fmla="*/ 623402 w 550"/>
              <a:gd name="T1" fmla="*/ 35689 h 976"/>
              <a:gd name="T2" fmla="*/ 639499 w 550"/>
              <a:gd name="T3" fmla="*/ 69827 h 976"/>
              <a:gd name="T4" fmla="*/ 673157 w 550"/>
              <a:gd name="T5" fmla="*/ 122586 h 976"/>
              <a:gd name="T6" fmla="*/ 689254 w 550"/>
              <a:gd name="T7" fmla="*/ 175344 h 976"/>
              <a:gd name="T8" fmla="*/ 705352 w 550"/>
              <a:gd name="T9" fmla="*/ 226551 h 976"/>
              <a:gd name="T10" fmla="*/ 721449 w 550"/>
              <a:gd name="T11" fmla="*/ 262240 h 976"/>
              <a:gd name="T12" fmla="*/ 739010 w 550"/>
              <a:gd name="T13" fmla="*/ 313447 h 976"/>
              <a:gd name="T14" fmla="*/ 755107 w 550"/>
              <a:gd name="T15" fmla="*/ 366205 h 976"/>
              <a:gd name="T16" fmla="*/ 771204 w 550"/>
              <a:gd name="T17" fmla="*/ 418963 h 976"/>
              <a:gd name="T18" fmla="*/ 771204 w 550"/>
              <a:gd name="T19" fmla="*/ 470170 h 976"/>
              <a:gd name="T20" fmla="*/ 787301 w 550"/>
              <a:gd name="T21" fmla="*/ 522928 h 976"/>
              <a:gd name="T22" fmla="*/ 787301 w 550"/>
              <a:gd name="T23" fmla="*/ 575687 h 976"/>
              <a:gd name="T24" fmla="*/ 787301 w 550"/>
              <a:gd name="T25" fmla="*/ 626893 h 976"/>
              <a:gd name="T26" fmla="*/ 804862 w 550"/>
              <a:gd name="T27" fmla="*/ 679652 h 976"/>
              <a:gd name="T28" fmla="*/ 804862 w 550"/>
              <a:gd name="T29" fmla="*/ 732410 h 976"/>
              <a:gd name="T30" fmla="*/ 804862 w 550"/>
              <a:gd name="T31" fmla="*/ 783617 h 976"/>
              <a:gd name="T32" fmla="*/ 804862 w 550"/>
              <a:gd name="T33" fmla="*/ 836375 h 976"/>
              <a:gd name="T34" fmla="*/ 787301 w 550"/>
              <a:gd name="T35" fmla="*/ 887582 h 976"/>
              <a:gd name="T36" fmla="*/ 787301 w 550"/>
              <a:gd name="T37" fmla="*/ 940340 h 976"/>
              <a:gd name="T38" fmla="*/ 787301 w 550"/>
              <a:gd name="T39" fmla="*/ 993098 h 976"/>
              <a:gd name="T40" fmla="*/ 771204 w 550"/>
              <a:gd name="T41" fmla="*/ 1044305 h 976"/>
              <a:gd name="T42" fmla="*/ 771204 w 550"/>
              <a:gd name="T43" fmla="*/ 1097063 h 976"/>
              <a:gd name="T44" fmla="*/ 755107 w 550"/>
              <a:gd name="T45" fmla="*/ 1149822 h 976"/>
              <a:gd name="T46" fmla="*/ 739010 w 550"/>
              <a:gd name="T47" fmla="*/ 1201028 h 976"/>
              <a:gd name="T48" fmla="*/ 721449 w 550"/>
              <a:gd name="T49" fmla="*/ 1253787 h 976"/>
              <a:gd name="T50" fmla="*/ 705352 w 550"/>
              <a:gd name="T51" fmla="*/ 1306545 h 976"/>
              <a:gd name="T52" fmla="*/ 689254 w 550"/>
              <a:gd name="T53" fmla="*/ 1357752 h 976"/>
              <a:gd name="T54" fmla="*/ 673157 w 550"/>
              <a:gd name="T55" fmla="*/ 1410510 h 976"/>
              <a:gd name="T56" fmla="*/ 639499 w 550"/>
              <a:gd name="T57" fmla="*/ 1444648 h 976"/>
              <a:gd name="T58" fmla="*/ 623402 w 550"/>
              <a:gd name="T59" fmla="*/ 1497406 h 976"/>
              <a:gd name="T60" fmla="*/ 0 w 550"/>
              <a:gd name="T61" fmla="*/ 1132753 h 976"/>
              <a:gd name="T62" fmla="*/ 16097 w 550"/>
              <a:gd name="T63" fmla="*/ 1114132 h 976"/>
              <a:gd name="T64" fmla="*/ 16097 w 550"/>
              <a:gd name="T65" fmla="*/ 1097063 h 976"/>
              <a:gd name="T66" fmla="*/ 32194 w 550"/>
              <a:gd name="T67" fmla="*/ 1062926 h 976"/>
              <a:gd name="T68" fmla="*/ 48292 w 550"/>
              <a:gd name="T69" fmla="*/ 1044305 h 976"/>
              <a:gd name="T70" fmla="*/ 48292 w 550"/>
              <a:gd name="T71" fmla="*/ 1010167 h 976"/>
              <a:gd name="T72" fmla="*/ 65852 w 550"/>
              <a:gd name="T73" fmla="*/ 993098 h 976"/>
              <a:gd name="T74" fmla="*/ 65852 w 550"/>
              <a:gd name="T75" fmla="*/ 976030 h 976"/>
              <a:gd name="T76" fmla="*/ 65852 w 550"/>
              <a:gd name="T77" fmla="*/ 940340 h 976"/>
              <a:gd name="T78" fmla="*/ 81950 w 550"/>
              <a:gd name="T79" fmla="*/ 923271 h 976"/>
              <a:gd name="T80" fmla="*/ 81950 w 550"/>
              <a:gd name="T81" fmla="*/ 887582 h 976"/>
              <a:gd name="T82" fmla="*/ 81950 w 550"/>
              <a:gd name="T83" fmla="*/ 870513 h 976"/>
              <a:gd name="T84" fmla="*/ 98047 w 550"/>
              <a:gd name="T85" fmla="*/ 836375 h 976"/>
              <a:gd name="T86" fmla="*/ 98047 w 550"/>
              <a:gd name="T87" fmla="*/ 819306 h 976"/>
              <a:gd name="T88" fmla="*/ 98047 w 550"/>
              <a:gd name="T89" fmla="*/ 783617 h 976"/>
              <a:gd name="T90" fmla="*/ 98047 w 550"/>
              <a:gd name="T91" fmla="*/ 766548 h 976"/>
              <a:gd name="T92" fmla="*/ 98047 w 550"/>
              <a:gd name="T93" fmla="*/ 732410 h 976"/>
              <a:gd name="T94" fmla="*/ 98047 w 550"/>
              <a:gd name="T95" fmla="*/ 713789 h 976"/>
              <a:gd name="T96" fmla="*/ 98047 w 550"/>
              <a:gd name="T97" fmla="*/ 679652 h 976"/>
              <a:gd name="T98" fmla="*/ 81950 w 550"/>
              <a:gd name="T99" fmla="*/ 662583 h 976"/>
              <a:gd name="T100" fmla="*/ 81950 w 550"/>
              <a:gd name="T101" fmla="*/ 626893 h 976"/>
              <a:gd name="T102" fmla="*/ 81950 w 550"/>
              <a:gd name="T103" fmla="*/ 609824 h 976"/>
              <a:gd name="T104" fmla="*/ 65852 w 550"/>
              <a:gd name="T105" fmla="*/ 575687 h 976"/>
              <a:gd name="T106" fmla="*/ 65852 w 550"/>
              <a:gd name="T107" fmla="*/ 557066 h 976"/>
              <a:gd name="T108" fmla="*/ 65852 w 550"/>
              <a:gd name="T109" fmla="*/ 522928 h 976"/>
              <a:gd name="T110" fmla="*/ 48292 w 550"/>
              <a:gd name="T111" fmla="*/ 505860 h 976"/>
              <a:gd name="T112" fmla="*/ 48292 w 550"/>
              <a:gd name="T113" fmla="*/ 487239 h 976"/>
              <a:gd name="T114" fmla="*/ 32194 w 550"/>
              <a:gd name="T115" fmla="*/ 453101 h 976"/>
              <a:gd name="T116" fmla="*/ 16097 w 550"/>
              <a:gd name="T117" fmla="*/ 436032 h 976"/>
              <a:gd name="T118" fmla="*/ 16097 w 550"/>
              <a:gd name="T119" fmla="*/ 418963 h 976"/>
              <a:gd name="T120" fmla="*/ 0 w 550"/>
              <a:gd name="T121" fmla="*/ 383274 h 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50"/>
              <a:gd name="T184" fmla="*/ 0 h 976"/>
              <a:gd name="T185" fmla="*/ 550 w 550"/>
              <a:gd name="T186" fmla="*/ 976 h 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50" h="976">
                <a:moveTo>
                  <a:pt x="415" y="0"/>
                </a:moveTo>
                <a:lnTo>
                  <a:pt x="426" y="23"/>
                </a:lnTo>
                <a:lnTo>
                  <a:pt x="437" y="34"/>
                </a:lnTo>
                <a:lnTo>
                  <a:pt x="437" y="45"/>
                </a:lnTo>
                <a:lnTo>
                  <a:pt x="449" y="68"/>
                </a:lnTo>
                <a:lnTo>
                  <a:pt x="460" y="79"/>
                </a:lnTo>
                <a:lnTo>
                  <a:pt x="460" y="90"/>
                </a:lnTo>
                <a:lnTo>
                  <a:pt x="471" y="113"/>
                </a:lnTo>
                <a:lnTo>
                  <a:pt x="471" y="124"/>
                </a:lnTo>
                <a:lnTo>
                  <a:pt x="482" y="146"/>
                </a:lnTo>
                <a:lnTo>
                  <a:pt x="493" y="157"/>
                </a:lnTo>
                <a:lnTo>
                  <a:pt x="493" y="169"/>
                </a:lnTo>
                <a:lnTo>
                  <a:pt x="505" y="191"/>
                </a:lnTo>
                <a:lnTo>
                  <a:pt x="505" y="202"/>
                </a:lnTo>
                <a:lnTo>
                  <a:pt x="505" y="225"/>
                </a:lnTo>
                <a:lnTo>
                  <a:pt x="516" y="236"/>
                </a:lnTo>
                <a:lnTo>
                  <a:pt x="516" y="258"/>
                </a:lnTo>
                <a:lnTo>
                  <a:pt x="527" y="270"/>
                </a:lnTo>
                <a:lnTo>
                  <a:pt x="527" y="292"/>
                </a:lnTo>
                <a:lnTo>
                  <a:pt x="527" y="303"/>
                </a:lnTo>
                <a:lnTo>
                  <a:pt x="527" y="326"/>
                </a:lnTo>
                <a:lnTo>
                  <a:pt x="538" y="337"/>
                </a:lnTo>
                <a:lnTo>
                  <a:pt x="538" y="359"/>
                </a:lnTo>
                <a:lnTo>
                  <a:pt x="538" y="371"/>
                </a:lnTo>
                <a:lnTo>
                  <a:pt x="538" y="393"/>
                </a:lnTo>
                <a:lnTo>
                  <a:pt x="538" y="404"/>
                </a:lnTo>
                <a:lnTo>
                  <a:pt x="550" y="427"/>
                </a:lnTo>
                <a:lnTo>
                  <a:pt x="550" y="438"/>
                </a:lnTo>
                <a:lnTo>
                  <a:pt x="550" y="460"/>
                </a:lnTo>
                <a:lnTo>
                  <a:pt x="550" y="472"/>
                </a:lnTo>
                <a:lnTo>
                  <a:pt x="550" y="494"/>
                </a:lnTo>
                <a:lnTo>
                  <a:pt x="550" y="505"/>
                </a:lnTo>
                <a:lnTo>
                  <a:pt x="550" y="528"/>
                </a:lnTo>
                <a:lnTo>
                  <a:pt x="550" y="539"/>
                </a:lnTo>
                <a:lnTo>
                  <a:pt x="550" y="561"/>
                </a:lnTo>
                <a:lnTo>
                  <a:pt x="538" y="572"/>
                </a:lnTo>
                <a:lnTo>
                  <a:pt x="538" y="595"/>
                </a:lnTo>
                <a:lnTo>
                  <a:pt x="538" y="606"/>
                </a:lnTo>
                <a:lnTo>
                  <a:pt x="538" y="629"/>
                </a:lnTo>
                <a:lnTo>
                  <a:pt x="538" y="640"/>
                </a:lnTo>
                <a:lnTo>
                  <a:pt x="527" y="662"/>
                </a:lnTo>
                <a:lnTo>
                  <a:pt x="527" y="673"/>
                </a:lnTo>
                <a:lnTo>
                  <a:pt x="527" y="696"/>
                </a:lnTo>
                <a:lnTo>
                  <a:pt x="527" y="707"/>
                </a:lnTo>
                <a:lnTo>
                  <a:pt x="516" y="730"/>
                </a:lnTo>
                <a:lnTo>
                  <a:pt x="516" y="741"/>
                </a:lnTo>
                <a:lnTo>
                  <a:pt x="505" y="763"/>
                </a:lnTo>
                <a:lnTo>
                  <a:pt x="505" y="774"/>
                </a:lnTo>
                <a:lnTo>
                  <a:pt x="505" y="797"/>
                </a:lnTo>
                <a:lnTo>
                  <a:pt x="493" y="808"/>
                </a:lnTo>
                <a:lnTo>
                  <a:pt x="493" y="830"/>
                </a:lnTo>
                <a:lnTo>
                  <a:pt x="482" y="842"/>
                </a:lnTo>
                <a:lnTo>
                  <a:pt x="471" y="853"/>
                </a:lnTo>
                <a:lnTo>
                  <a:pt x="471" y="875"/>
                </a:lnTo>
                <a:lnTo>
                  <a:pt x="460" y="887"/>
                </a:lnTo>
                <a:lnTo>
                  <a:pt x="460" y="909"/>
                </a:lnTo>
                <a:lnTo>
                  <a:pt x="449" y="920"/>
                </a:lnTo>
                <a:lnTo>
                  <a:pt x="437" y="931"/>
                </a:lnTo>
                <a:lnTo>
                  <a:pt x="437" y="954"/>
                </a:lnTo>
                <a:lnTo>
                  <a:pt x="426" y="965"/>
                </a:lnTo>
                <a:lnTo>
                  <a:pt x="415" y="976"/>
                </a:lnTo>
                <a:lnTo>
                  <a:pt x="0" y="730"/>
                </a:lnTo>
                <a:lnTo>
                  <a:pt x="11" y="718"/>
                </a:lnTo>
                <a:lnTo>
                  <a:pt x="11" y="707"/>
                </a:lnTo>
                <a:lnTo>
                  <a:pt x="22" y="696"/>
                </a:lnTo>
                <a:lnTo>
                  <a:pt x="22" y="685"/>
                </a:lnTo>
                <a:lnTo>
                  <a:pt x="33" y="673"/>
                </a:lnTo>
                <a:lnTo>
                  <a:pt x="33" y="662"/>
                </a:lnTo>
                <a:lnTo>
                  <a:pt x="33" y="651"/>
                </a:lnTo>
                <a:lnTo>
                  <a:pt x="45" y="640"/>
                </a:lnTo>
                <a:lnTo>
                  <a:pt x="45" y="629"/>
                </a:lnTo>
                <a:lnTo>
                  <a:pt x="45" y="617"/>
                </a:lnTo>
                <a:lnTo>
                  <a:pt x="45" y="606"/>
                </a:lnTo>
                <a:lnTo>
                  <a:pt x="56" y="595"/>
                </a:lnTo>
                <a:lnTo>
                  <a:pt x="56" y="584"/>
                </a:lnTo>
                <a:lnTo>
                  <a:pt x="56" y="572"/>
                </a:lnTo>
                <a:lnTo>
                  <a:pt x="56" y="561"/>
                </a:lnTo>
                <a:lnTo>
                  <a:pt x="56" y="550"/>
                </a:lnTo>
                <a:lnTo>
                  <a:pt x="67" y="539"/>
                </a:lnTo>
                <a:lnTo>
                  <a:pt x="67" y="528"/>
                </a:lnTo>
                <a:lnTo>
                  <a:pt x="67" y="516"/>
                </a:lnTo>
                <a:lnTo>
                  <a:pt x="67" y="505"/>
                </a:lnTo>
                <a:lnTo>
                  <a:pt x="67" y="494"/>
                </a:lnTo>
                <a:lnTo>
                  <a:pt x="67" y="483"/>
                </a:lnTo>
                <a:lnTo>
                  <a:pt x="67" y="472"/>
                </a:lnTo>
                <a:lnTo>
                  <a:pt x="67" y="460"/>
                </a:lnTo>
                <a:lnTo>
                  <a:pt x="67" y="449"/>
                </a:lnTo>
                <a:lnTo>
                  <a:pt x="67" y="438"/>
                </a:lnTo>
                <a:lnTo>
                  <a:pt x="56" y="438"/>
                </a:lnTo>
                <a:lnTo>
                  <a:pt x="56" y="427"/>
                </a:lnTo>
                <a:lnTo>
                  <a:pt x="56" y="415"/>
                </a:lnTo>
                <a:lnTo>
                  <a:pt x="56" y="404"/>
                </a:lnTo>
                <a:lnTo>
                  <a:pt x="56" y="393"/>
                </a:lnTo>
                <a:lnTo>
                  <a:pt x="56" y="382"/>
                </a:lnTo>
                <a:lnTo>
                  <a:pt x="45" y="371"/>
                </a:lnTo>
                <a:lnTo>
                  <a:pt x="45" y="359"/>
                </a:lnTo>
                <a:lnTo>
                  <a:pt x="45" y="348"/>
                </a:lnTo>
                <a:lnTo>
                  <a:pt x="45" y="337"/>
                </a:lnTo>
                <a:lnTo>
                  <a:pt x="33" y="337"/>
                </a:lnTo>
                <a:lnTo>
                  <a:pt x="33" y="326"/>
                </a:lnTo>
                <a:lnTo>
                  <a:pt x="33" y="314"/>
                </a:lnTo>
                <a:lnTo>
                  <a:pt x="22" y="303"/>
                </a:lnTo>
                <a:lnTo>
                  <a:pt x="22" y="292"/>
                </a:lnTo>
                <a:lnTo>
                  <a:pt x="11" y="281"/>
                </a:lnTo>
                <a:lnTo>
                  <a:pt x="11" y="270"/>
                </a:lnTo>
                <a:lnTo>
                  <a:pt x="0" y="258"/>
                </a:lnTo>
                <a:lnTo>
                  <a:pt x="0" y="247"/>
                </a:lnTo>
                <a:lnTo>
                  <a:pt x="415" y="0"/>
                </a:lnTo>
                <a:close/>
              </a:path>
            </a:pathLst>
          </a:custGeom>
          <a:solidFill>
            <a:srgbClr val="99CC00"/>
          </a:solidFill>
          <a:ln w="17463">
            <a:solidFill>
              <a:srgbClr val="000000"/>
            </a:solidFill>
            <a:round/>
            <a:headEnd/>
            <a:tailEnd/>
          </a:ln>
        </p:spPr>
        <p:txBody>
          <a:bodyPr/>
          <a:lstStyle/>
          <a:p>
            <a:pPr>
              <a:spcBef>
                <a:spcPct val="0"/>
              </a:spcBef>
            </a:pPr>
            <a:endParaRPr lang="en-US" sz="2000">
              <a:solidFill>
                <a:schemeClr val="tx2"/>
              </a:solidFill>
              <a:latin typeface="Garamond" pitchFamily="18" charset="0"/>
              <a:cs typeface="Arial" charset="0"/>
            </a:endParaRPr>
          </a:p>
        </p:txBody>
      </p:sp>
      <p:sp>
        <p:nvSpPr>
          <p:cNvPr id="97286" name="Freeform 7">
            <a:hlinkClick r:id="rId5" action="ppaction://hlinksldjump" highlightClick="1"/>
          </p:cNvPr>
          <p:cNvSpPr>
            <a:spLocks/>
          </p:cNvSpPr>
          <p:nvPr/>
        </p:nvSpPr>
        <p:spPr bwMode="auto">
          <a:xfrm>
            <a:off x="4956175" y="4818063"/>
            <a:ext cx="1233488" cy="1147762"/>
          </a:xfrm>
          <a:custGeom>
            <a:avLst/>
            <a:gdLst>
              <a:gd name="T0" fmla="*/ 1217354 w 841"/>
              <a:gd name="T1" fmla="*/ 417227 h 740"/>
              <a:gd name="T2" fmla="*/ 1201221 w 841"/>
              <a:gd name="T3" fmla="*/ 451350 h 740"/>
              <a:gd name="T4" fmla="*/ 1168954 w 841"/>
              <a:gd name="T5" fmla="*/ 504085 h 740"/>
              <a:gd name="T6" fmla="*/ 1135220 w 841"/>
              <a:gd name="T7" fmla="*/ 538207 h 740"/>
              <a:gd name="T8" fmla="*/ 1102952 w 841"/>
              <a:gd name="T9" fmla="*/ 590942 h 740"/>
              <a:gd name="T10" fmla="*/ 1085352 w 841"/>
              <a:gd name="T11" fmla="*/ 625065 h 740"/>
              <a:gd name="T12" fmla="*/ 1053085 w 841"/>
              <a:gd name="T13" fmla="*/ 660739 h 740"/>
              <a:gd name="T14" fmla="*/ 1003217 w 841"/>
              <a:gd name="T15" fmla="*/ 694861 h 740"/>
              <a:gd name="T16" fmla="*/ 970950 w 841"/>
              <a:gd name="T17" fmla="*/ 730535 h 740"/>
              <a:gd name="T18" fmla="*/ 938683 w 841"/>
              <a:gd name="T19" fmla="*/ 764658 h 740"/>
              <a:gd name="T20" fmla="*/ 904949 w 841"/>
              <a:gd name="T21" fmla="*/ 800331 h 740"/>
              <a:gd name="T22" fmla="*/ 855082 w 841"/>
              <a:gd name="T23" fmla="*/ 834454 h 740"/>
              <a:gd name="T24" fmla="*/ 822814 w 841"/>
              <a:gd name="T25" fmla="*/ 868577 h 740"/>
              <a:gd name="T26" fmla="*/ 772947 w 841"/>
              <a:gd name="T27" fmla="*/ 904250 h 740"/>
              <a:gd name="T28" fmla="*/ 740679 w 841"/>
              <a:gd name="T29" fmla="*/ 921312 h 740"/>
              <a:gd name="T30" fmla="*/ 690812 w 841"/>
              <a:gd name="T31" fmla="*/ 956985 h 740"/>
              <a:gd name="T32" fmla="*/ 658545 w 841"/>
              <a:gd name="T33" fmla="*/ 974047 h 740"/>
              <a:gd name="T34" fmla="*/ 608677 w 841"/>
              <a:gd name="T35" fmla="*/ 1008169 h 740"/>
              <a:gd name="T36" fmla="*/ 558810 w 841"/>
              <a:gd name="T37" fmla="*/ 1025231 h 740"/>
              <a:gd name="T38" fmla="*/ 510409 w 841"/>
              <a:gd name="T39" fmla="*/ 1043843 h 740"/>
              <a:gd name="T40" fmla="*/ 460541 w 841"/>
              <a:gd name="T41" fmla="*/ 1060904 h 740"/>
              <a:gd name="T42" fmla="*/ 428274 w 841"/>
              <a:gd name="T43" fmla="*/ 1077966 h 740"/>
              <a:gd name="T44" fmla="*/ 378407 w 841"/>
              <a:gd name="T45" fmla="*/ 1095027 h 740"/>
              <a:gd name="T46" fmla="*/ 328539 w 841"/>
              <a:gd name="T47" fmla="*/ 1113639 h 740"/>
              <a:gd name="T48" fmla="*/ 280138 w 841"/>
              <a:gd name="T49" fmla="*/ 1113639 h 740"/>
              <a:gd name="T50" fmla="*/ 230271 w 841"/>
              <a:gd name="T51" fmla="*/ 1130701 h 740"/>
              <a:gd name="T52" fmla="*/ 180403 w 841"/>
              <a:gd name="T53" fmla="*/ 1130701 h 740"/>
              <a:gd name="T54" fmla="*/ 132002 w 841"/>
              <a:gd name="T55" fmla="*/ 1130701 h 740"/>
              <a:gd name="T56" fmla="*/ 82135 w 841"/>
              <a:gd name="T57" fmla="*/ 1147762 h 740"/>
              <a:gd name="T58" fmla="*/ 32267 w 841"/>
              <a:gd name="T59" fmla="*/ 1147762 h 740"/>
              <a:gd name="T60" fmla="*/ 0 w 841"/>
              <a:gd name="T61" fmla="*/ 381553 h 740"/>
              <a:gd name="T62" fmla="*/ 32267 w 841"/>
              <a:gd name="T63" fmla="*/ 381553 h 740"/>
              <a:gd name="T64" fmla="*/ 49868 w 841"/>
              <a:gd name="T65" fmla="*/ 381553 h 740"/>
              <a:gd name="T66" fmla="*/ 82135 w 841"/>
              <a:gd name="T67" fmla="*/ 381553 h 740"/>
              <a:gd name="T68" fmla="*/ 98268 w 841"/>
              <a:gd name="T69" fmla="*/ 364492 h 740"/>
              <a:gd name="T70" fmla="*/ 132002 w 841"/>
              <a:gd name="T71" fmla="*/ 364492 h 740"/>
              <a:gd name="T72" fmla="*/ 148136 w 841"/>
              <a:gd name="T73" fmla="*/ 364492 h 740"/>
              <a:gd name="T74" fmla="*/ 180403 w 841"/>
              <a:gd name="T75" fmla="*/ 347431 h 740"/>
              <a:gd name="T76" fmla="*/ 198003 w 841"/>
              <a:gd name="T77" fmla="*/ 347431 h 740"/>
              <a:gd name="T78" fmla="*/ 230271 w 841"/>
              <a:gd name="T79" fmla="*/ 347431 h 740"/>
              <a:gd name="T80" fmla="*/ 246404 w 841"/>
              <a:gd name="T81" fmla="*/ 330369 h 740"/>
              <a:gd name="T82" fmla="*/ 280138 w 841"/>
              <a:gd name="T83" fmla="*/ 330369 h 740"/>
              <a:gd name="T84" fmla="*/ 296272 w 841"/>
              <a:gd name="T85" fmla="*/ 313308 h 740"/>
              <a:gd name="T86" fmla="*/ 312405 w 841"/>
              <a:gd name="T87" fmla="*/ 294696 h 740"/>
              <a:gd name="T88" fmla="*/ 346139 w 841"/>
              <a:gd name="T89" fmla="*/ 294696 h 740"/>
              <a:gd name="T90" fmla="*/ 362273 w 841"/>
              <a:gd name="T91" fmla="*/ 277634 h 740"/>
              <a:gd name="T92" fmla="*/ 378407 w 841"/>
              <a:gd name="T93" fmla="*/ 260573 h 740"/>
              <a:gd name="T94" fmla="*/ 410674 w 841"/>
              <a:gd name="T95" fmla="*/ 243512 h 740"/>
              <a:gd name="T96" fmla="*/ 428274 w 841"/>
              <a:gd name="T97" fmla="*/ 243512 h 740"/>
              <a:gd name="T98" fmla="*/ 444408 w 841"/>
              <a:gd name="T99" fmla="*/ 224899 h 740"/>
              <a:gd name="T100" fmla="*/ 460541 w 841"/>
              <a:gd name="T101" fmla="*/ 207838 h 740"/>
              <a:gd name="T102" fmla="*/ 476675 w 841"/>
              <a:gd name="T103" fmla="*/ 190777 h 740"/>
              <a:gd name="T104" fmla="*/ 494275 w 841"/>
              <a:gd name="T105" fmla="*/ 173715 h 740"/>
              <a:gd name="T106" fmla="*/ 526542 w 841"/>
              <a:gd name="T107" fmla="*/ 156654 h 740"/>
              <a:gd name="T108" fmla="*/ 542676 w 841"/>
              <a:gd name="T109" fmla="*/ 138042 h 740"/>
              <a:gd name="T110" fmla="*/ 558810 w 841"/>
              <a:gd name="T111" fmla="*/ 103919 h 740"/>
              <a:gd name="T112" fmla="*/ 576410 w 841"/>
              <a:gd name="T113" fmla="*/ 86858 h 740"/>
              <a:gd name="T114" fmla="*/ 576410 w 841"/>
              <a:gd name="T115" fmla="*/ 69796 h 740"/>
              <a:gd name="T116" fmla="*/ 592544 w 841"/>
              <a:gd name="T117" fmla="*/ 51184 h 740"/>
              <a:gd name="T118" fmla="*/ 608677 w 841"/>
              <a:gd name="T119" fmla="*/ 34123 h 740"/>
              <a:gd name="T120" fmla="*/ 624811 w 841"/>
              <a:gd name="T121" fmla="*/ 0 h 74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41"/>
              <a:gd name="T184" fmla="*/ 0 h 740"/>
              <a:gd name="T185" fmla="*/ 841 w 841"/>
              <a:gd name="T186" fmla="*/ 740 h 74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41" h="740">
                <a:moveTo>
                  <a:pt x="841" y="246"/>
                </a:moveTo>
                <a:lnTo>
                  <a:pt x="830" y="269"/>
                </a:lnTo>
                <a:lnTo>
                  <a:pt x="830" y="280"/>
                </a:lnTo>
                <a:lnTo>
                  <a:pt x="819" y="291"/>
                </a:lnTo>
                <a:lnTo>
                  <a:pt x="808" y="303"/>
                </a:lnTo>
                <a:lnTo>
                  <a:pt x="797" y="325"/>
                </a:lnTo>
                <a:lnTo>
                  <a:pt x="785" y="336"/>
                </a:lnTo>
                <a:lnTo>
                  <a:pt x="774" y="347"/>
                </a:lnTo>
                <a:lnTo>
                  <a:pt x="763" y="359"/>
                </a:lnTo>
                <a:lnTo>
                  <a:pt x="752" y="381"/>
                </a:lnTo>
                <a:lnTo>
                  <a:pt x="752" y="392"/>
                </a:lnTo>
                <a:lnTo>
                  <a:pt x="740" y="403"/>
                </a:lnTo>
                <a:lnTo>
                  <a:pt x="729" y="415"/>
                </a:lnTo>
                <a:lnTo>
                  <a:pt x="718" y="426"/>
                </a:lnTo>
                <a:lnTo>
                  <a:pt x="696" y="437"/>
                </a:lnTo>
                <a:lnTo>
                  <a:pt x="684" y="448"/>
                </a:lnTo>
                <a:lnTo>
                  <a:pt x="673" y="460"/>
                </a:lnTo>
                <a:lnTo>
                  <a:pt x="662" y="471"/>
                </a:lnTo>
                <a:lnTo>
                  <a:pt x="651" y="482"/>
                </a:lnTo>
                <a:lnTo>
                  <a:pt x="640" y="493"/>
                </a:lnTo>
                <a:lnTo>
                  <a:pt x="628" y="504"/>
                </a:lnTo>
                <a:lnTo>
                  <a:pt x="617" y="516"/>
                </a:lnTo>
                <a:lnTo>
                  <a:pt x="606" y="527"/>
                </a:lnTo>
                <a:lnTo>
                  <a:pt x="583" y="538"/>
                </a:lnTo>
                <a:lnTo>
                  <a:pt x="572" y="549"/>
                </a:lnTo>
                <a:lnTo>
                  <a:pt x="561" y="560"/>
                </a:lnTo>
                <a:lnTo>
                  <a:pt x="550" y="572"/>
                </a:lnTo>
                <a:lnTo>
                  <a:pt x="527" y="583"/>
                </a:lnTo>
                <a:lnTo>
                  <a:pt x="516" y="594"/>
                </a:lnTo>
                <a:lnTo>
                  <a:pt x="505" y="594"/>
                </a:lnTo>
                <a:lnTo>
                  <a:pt x="494" y="605"/>
                </a:lnTo>
                <a:lnTo>
                  <a:pt x="471" y="617"/>
                </a:lnTo>
                <a:lnTo>
                  <a:pt x="460" y="628"/>
                </a:lnTo>
                <a:lnTo>
                  <a:pt x="449" y="628"/>
                </a:lnTo>
                <a:lnTo>
                  <a:pt x="426" y="639"/>
                </a:lnTo>
                <a:lnTo>
                  <a:pt x="415" y="650"/>
                </a:lnTo>
                <a:lnTo>
                  <a:pt x="393" y="650"/>
                </a:lnTo>
                <a:lnTo>
                  <a:pt x="381" y="661"/>
                </a:lnTo>
                <a:lnTo>
                  <a:pt x="370" y="661"/>
                </a:lnTo>
                <a:lnTo>
                  <a:pt x="348" y="673"/>
                </a:lnTo>
                <a:lnTo>
                  <a:pt x="337" y="684"/>
                </a:lnTo>
                <a:lnTo>
                  <a:pt x="314" y="684"/>
                </a:lnTo>
                <a:lnTo>
                  <a:pt x="303" y="684"/>
                </a:lnTo>
                <a:lnTo>
                  <a:pt x="292" y="695"/>
                </a:lnTo>
                <a:lnTo>
                  <a:pt x="269" y="695"/>
                </a:lnTo>
                <a:lnTo>
                  <a:pt x="258" y="706"/>
                </a:lnTo>
                <a:lnTo>
                  <a:pt x="236" y="706"/>
                </a:lnTo>
                <a:lnTo>
                  <a:pt x="224" y="718"/>
                </a:lnTo>
                <a:lnTo>
                  <a:pt x="202" y="718"/>
                </a:lnTo>
                <a:lnTo>
                  <a:pt x="191" y="718"/>
                </a:lnTo>
                <a:lnTo>
                  <a:pt x="168" y="718"/>
                </a:lnTo>
                <a:lnTo>
                  <a:pt x="157" y="729"/>
                </a:lnTo>
                <a:lnTo>
                  <a:pt x="135" y="729"/>
                </a:lnTo>
                <a:lnTo>
                  <a:pt x="123" y="729"/>
                </a:lnTo>
                <a:lnTo>
                  <a:pt x="101" y="729"/>
                </a:lnTo>
                <a:lnTo>
                  <a:pt x="90" y="729"/>
                </a:lnTo>
                <a:lnTo>
                  <a:pt x="67" y="740"/>
                </a:lnTo>
                <a:lnTo>
                  <a:pt x="56" y="740"/>
                </a:lnTo>
                <a:lnTo>
                  <a:pt x="34" y="740"/>
                </a:lnTo>
                <a:lnTo>
                  <a:pt x="22" y="740"/>
                </a:lnTo>
                <a:lnTo>
                  <a:pt x="0" y="740"/>
                </a:lnTo>
                <a:lnTo>
                  <a:pt x="0" y="246"/>
                </a:lnTo>
                <a:lnTo>
                  <a:pt x="11" y="246"/>
                </a:lnTo>
                <a:lnTo>
                  <a:pt x="22" y="246"/>
                </a:lnTo>
                <a:lnTo>
                  <a:pt x="34" y="246"/>
                </a:lnTo>
                <a:lnTo>
                  <a:pt x="45" y="246"/>
                </a:lnTo>
                <a:lnTo>
                  <a:pt x="56" y="246"/>
                </a:lnTo>
                <a:lnTo>
                  <a:pt x="67" y="235"/>
                </a:lnTo>
                <a:lnTo>
                  <a:pt x="79" y="235"/>
                </a:lnTo>
                <a:lnTo>
                  <a:pt x="90" y="235"/>
                </a:lnTo>
                <a:lnTo>
                  <a:pt x="101" y="235"/>
                </a:lnTo>
                <a:lnTo>
                  <a:pt x="112" y="235"/>
                </a:lnTo>
                <a:lnTo>
                  <a:pt x="123" y="224"/>
                </a:lnTo>
                <a:lnTo>
                  <a:pt x="135" y="224"/>
                </a:lnTo>
                <a:lnTo>
                  <a:pt x="146" y="224"/>
                </a:lnTo>
                <a:lnTo>
                  <a:pt x="157" y="224"/>
                </a:lnTo>
                <a:lnTo>
                  <a:pt x="157" y="213"/>
                </a:lnTo>
                <a:lnTo>
                  <a:pt x="168" y="213"/>
                </a:lnTo>
                <a:lnTo>
                  <a:pt x="180" y="213"/>
                </a:lnTo>
                <a:lnTo>
                  <a:pt x="191" y="213"/>
                </a:lnTo>
                <a:lnTo>
                  <a:pt x="191" y="202"/>
                </a:lnTo>
                <a:lnTo>
                  <a:pt x="202" y="202"/>
                </a:lnTo>
                <a:lnTo>
                  <a:pt x="213" y="202"/>
                </a:lnTo>
                <a:lnTo>
                  <a:pt x="213" y="190"/>
                </a:lnTo>
                <a:lnTo>
                  <a:pt x="224" y="190"/>
                </a:lnTo>
                <a:lnTo>
                  <a:pt x="236" y="190"/>
                </a:lnTo>
                <a:lnTo>
                  <a:pt x="236" y="179"/>
                </a:lnTo>
                <a:lnTo>
                  <a:pt x="247" y="179"/>
                </a:lnTo>
                <a:lnTo>
                  <a:pt x="258" y="179"/>
                </a:lnTo>
                <a:lnTo>
                  <a:pt x="258" y="168"/>
                </a:lnTo>
                <a:lnTo>
                  <a:pt x="269" y="168"/>
                </a:lnTo>
                <a:lnTo>
                  <a:pt x="280" y="157"/>
                </a:lnTo>
                <a:lnTo>
                  <a:pt x="292" y="157"/>
                </a:lnTo>
                <a:lnTo>
                  <a:pt x="292" y="145"/>
                </a:lnTo>
                <a:lnTo>
                  <a:pt x="303" y="145"/>
                </a:lnTo>
                <a:lnTo>
                  <a:pt x="314" y="134"/>
                </a:lnTo>
                <a:lnTo>
                  <a:pt x="325" y="123"/>
                </a:lnTo>
                <a:lnTo>
                  <a:pt x="337" y="112"/>
                </a:lnTo>
                <a:lnTo>
                  <a:pt x="348" y="101"/>
                </a:lnTo>
                <a:lnTo>
                  <a:pt x="359" y="101"/>
                </a:lnTo>
                <a:lnTo>
                  <a:pt x="359" y="89"/>
                </a:lnTo>
                <a:lnTo>
                  <a:pt x="370" y="89"/>
                </a:lnTo>
                <a:lnTo>
                  <a:pt x="370" y="78"/>
                </a:lnTo>
                <a:lnTo>
                  <a:pt x="381" y="67"/>
                </a:lnTo>
                <a:lnTo>
                  <a:pt x="393" y="56"/>
                </a:lnTo>
                <a:lnTo>
                  <a:pt x="393" y="45"/>
                </a:lnTo>
                <a:lnTo>
                  <a:pt x="404" y="33"/>
                </a:lnTo>
                <a:lnTo>
                  <a:pt x="415" y="22"/>
                </a:lnTo>
                <a:lnTo>
                  <a:pt x="426" y="11"/>
                </a:lnTo>
                <a:lnTo>
                  <a:pt x="426" y="0"/>
                </a:lnTo>
                <a:lnTo>
                  <a:pt x="841" y="246"/>
                </a:lnTo>
                <a:close/>
              </a:path>
            </a:pathLst>
          </a:custGeom>
          <a:solidFill>
            <a:srgbClr val="993300"/>
          </a:solidFill>
          <a:ln w="17526">
            <a:solidFill>
              <a:srgbClr val="000000"/>
            </a:solidFill>
            <a:round/>
            <a:headEnd/>
            <a:tailEnd/>
          </a:ln>
        </p:spPr>
        <p:txBody>
          <a:bodyPr/>
          <a:lstStyle/>
          <a:p>
            <a:pPr>
              <a:spcBef>
                <a:spcPct val="0"/>
              </a:spcBef>
            </a:pPr>
            <a:endParaRPr lang="en-US" sz="2000">
              <a:solidFill>
                <a:schemeClr val="tx2"/>
              </a:solidFill>
              <a:latin typeface="Garamond" pitchFamily="18" charset="0"/>
              <a:cs typeface="Arial" charset="0"/>
            </a:endParaRPr>
          </a:p>
        </p:txBody>
      </p:sp>
      <p:sp>
        <p:nvSpPr>
          <p:cNvPr id="97287" name="Freeform 8">
            <a:hlinkClick r:id="rId6" action="ppaction://hlinksldjump" highlightClick="1"/>
          </p:cNvPr>
          <p:cNvSpPr>
            <a:spLocks/>
          </p:cNvSpPr>
          <p:nvPr/>
        </p:nvSpPr>
        <p:spPr bwMode="auto">
          <a:xfrm>
            <a:off x="3365500" y="4818063"/>
            <a:ext cx="1230313" cy="1147762"/>
          </a:xfrm>
          <a:custGeom>
            <a:avLst/>
            <a:gdLst>
              <a:gd name="T0" fmla="*/ 1214221 w 841"/>
              <a:gd name="T1" fmla="*/ 1147762 h 740"/>
              <a:gd name="T2" fmla="*/ 1164482 w 841"/>
              <a:gd name="T3" fmla="*/ 1147762 h 740"/>
              <a:gd name="T4" fmla="*/ 1116206 w 841"/>
              <a:gd name="T5" fmla="*/ 1130701 h 740"/>
              <a:gd name="T6" fmla="*/ 1066466 w 841"/>
              <a:gd name="T7" fmla="*/ 1130701 h 740"/>
              <a:gd name="T8" fmla="*/ 1016727 w 841"/>
              <a:gd name="T9" fmla="*/ 1130701 h 740"/>
              <a:gd name="T10" fmla="*/ 968451 w 841"/>
              <a:gd name="T11" fmla="*/ 1113639 h 740"/>
              <a:gd name="T12" fmla="*/ 918712 w 841"/>
              <a:gd name="T13" fmla="*/ 1113639 h 740"/>
              <a:gd name="T14" fmla="*/ 868973 w 841"/>
              <a:gd name="T15" fmla="*/ 1095027 h 740"/>
              <a:gd name="T16" fmla="*/ 820696 w 841"/>
              <a:gd name="T17" fmla="*/ 1077966 h 740"/>
              <a:gd name="T18" fmla="*/ 770957 w 841"/>
              <a:gd name="T19" fmla="*/ 1060904 h 740"/>
              <a:gd name="T20" fmla="*/ 721218 w 841"/>
              <a:gd name="T21" fmla="*/ 1043843 h 740"/>
              <a:gd name="T22" fmla="*/ 672942 w 841"/>
              <a:gd name="T23" fmla="*/ 1025231 h 740"/>
              <a:gd name="T24" fmla="*/ 639295 w 841"/>
              <a:gd name="T25" fmla="*/ 1008169 h 740"/>
              <a:gd name="T26" fmla="*/ 591018 w 841"/>
              <a:gd name="T27" fmla="*/ 974047 h 740"/>
              <a:gd name="T28" fmla="*/ 541279 w 841"/>
              <a:gd name="T29" fmla="*/ 956985 h 740"/>
              <a:gd name="T30" fmla="*/ 509095 w 841"/>
              <a:gd name="T31" fmla="*/ 921312 h 740"/>
              <a:gd name="T32" fmla="*/ 459356 w 841"/>
              <a:gd name="T33" fmla="*/ 904250 h 740"/>
              <a:gd name="T34" fmla="*/ 425709 w 841"/>
              <a:gd name="T35" fmla="*/ 868577 h 740"/>
              <a:gd name="T36" fmla="*/ 377433 w 841"/>
              <a:gd name="T37" fmla="*/ 834454 h 740"/>
              <a:gd name="T38" fmla="*/ 343785 w 841"/>
              <a:gd name="T39" fmla="*/ 800331 h 740"/>
              <a:gd name="T40" fmla="*/ 311601 w 841"/>
              <a:gd name="T41" fmla="*/ 764658 h 740"/>
              <a:gd name="T42" fmla="*/ 261862 w 841"/>
              <a:gd name="T43" fmla="*/ 730535 h 740"/>
              <a:gd name="T44" fmla="*/ 229678 w 841"/>
              <a:gd name="T45" fmla="*/ 694861 h 740"/>
              <a:gd name="T46" fmla="*/ 196031 w 841"/>
              <a:gd name="T47" fmla="*/ 660739 h 740"/>
              <a:gd name="T48" fmla="*/ 163847 w 841"/>
              <a:gd name="T49" fmla="*/ 625065 h 740"/>
              <a:gd name="T50" fmla="*/ 130200 w 841"/>
              <a:gd name="T51" fmla="*/ 590942 h 740"/>
              <a:gd name="T52" fmla="*/ 98015 w 841"/>
              <a:gd name="T53" fmla="*/ 538207 h 740"/>
              <a:gd name="T54" fmla="*/ 65831 w 841"/>
              <a:gd name="T55" fmla="*/ 504085 h 740"/>
              <a:gd name="T56" fmla="*/ 48276 w 841"/>
              <a:gd name="T57" fmla="*/ 451350 h 740"/>
              <a:gd name="T58" fmla="*/ 16092 w 841"/>
              <a:gd name="T59" fmla="*/ 417227 h 740"/>
              <a:gd name="T60" fmla="*/ 623203 w 841"/>
              <a:gd name="T61" fmla="*/ 0 h 740"/>
              <a:gd name="T62" fmla="*/ 623203 w 841"/>
              <a:gd name="T63" fmla="*/ 34123 h 740"/>
              <a:gd name="T64" fmla="*/ 639295 w 841"/>
              <a:gd name="T65" fmla="*/ 51184 h 740"/>
              <a:gd name="T66" fmla="*/ 655387 w 841"/>
              <a:gd name="T67" fmla="*/ 69796 h 740"/>
              <a:gd name="T68" fmla="*/ 672942 w 841"/>
              <a:gd name="T69" fmla="*/ 86858 h 740"/>
              <a:gd name="T70" fmla="*/ 689034 w 841"/>
              <a:gd name="T71" fmla="*/ 103919 h 740"/>
              <a:gd name="T72" fmla="*/ 705126 w 841"/>
              <a:gd name="T73" fmla="*/ 138042 h 740"/>
              <a:gd name="T74" fmla="*/ 721218 w 841"/>
              <a:gd name="T75" fmla="*/ 156654 h 740"/>
              <a:gd name="T76" fmla="*/ 738773 w 841"/>
              <a:gd name="T77" fmla="*/ 173715 h 740"/>
              <a:gd name="T78" fmla="*/ 754865 w 841"/>
              <a:gd name="T79" fmla="*/ 190777 h 740"/>
              <a:gd name="T80" fmla="*/ 770957 w 841"/>
              <a:gd name="T81" fmla="*/ 207838 h 740"/>
              <a:gd name="T82" fmla="*/ 787049 w 841"/>
              <a:gd name="T83" fmla="*/ 224899 h 740"/>
              <a:gd name="T84" fmla="*/ 820696 w 841"/>
              <a:gd name="T85" fmla="*/ 243512 h 740"/>
              <a:gd name="T86" fmla="*/ 836789 w 841"/>
              <a:gd name="T87" fmla="*/ 243512 h 740"/>
              <a:gd name="T88" fmla="*/ 852881 w 841"/>
              <a:gd name="T89" fmla="*/ 260573 h 740"/>
              <a:gd name="T90" fmla="*/ 868973 w 841"/>
              <a:gd name="T91" fmla="*/ 277634 h 740"/>
              <a:gd name="T92" fmla="*/ 902620 w 841"/>
              <a:gd name="T93" fmla="*/ 294696 h 740"/>
              <a:gd name="T94" fmla="*/ 918712 w 841"/>
              <a:gd name="T95" fmla="*/ 294696 h 740"/>
              <a:gd name="T96" fmla="*/ 950896 w 841"/>
              <a:gd name="T97" fmla="*/ 313308 h 740"/>
              <a:gd name="T98" fmla="*/ 968451 w 841"/>
              <a:gd name="T99" fmla="*/ 330369 h 740"/>
              <a:gd name="T100" fmla="*/ 984543 w 841"/>
              <a:gd name="T101" fmla="*/ 330369 h 740"/>
              <a:gd name="T102" fmla="*/ 1016727 w 841"/>
              <a:gd name="T103" fmla="*/ 347431 h 740"/>
              <a:gd name="T104" fmla="*/ 1034282 w 841"/>
              <a:gd name="T105" fmla="*/ 347431 h 740"/>
              <a:gd name="T106" fmla="*/ 1066466 w 841"/>
              <a:gd name="T107" fmla="*/ 347431 h 740"/>
              <a:gd name="T108" fmla="*/ 1082558 w 841"/>
              <a:gd name="T109" fmla="*/ 364492 h 740"/>
              <a:gd name="T110" fmla="*/ 1116206 w 841"/>
              <a:gd name="T111" fmla="*/ 364492 h 740"/>
              <a:gd name="T112" fmla="*/ 1132298 w 841"/>
              <a:gd name="T113" fmla="*/ 364492 h 740"/>
              <a:gd name="T114" fmla="*/ 1164482 w 841"/>
              <a:gd name="T115" fmla="*/ 381553 h 740"/>
              <a:gd name="T116" fmla="*/ 1182037 w 841"/>
              <a:gd name="T117" fmla="*/ 381553 h 740"/>
              <a:gd name="T118" fmla="*/ 1214221 w 841"/>
              <a:gd name="T119" fmla="*/ 381553 h 740"/>
              <a:gd name="T120" fmla="*/ 1230313 w 841"/>
              <a:gd name="T121" fmla="*/ 381553 h 74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41"/>
              <a:gd name="T184" fmla="*/ 0 h 740"/>
              <a:gd name="T185" fmla="*/ 841 w 841"/>
              <a:gd name="T186" fmla="*/ 740 h 74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41" h="740">
                <a:moveTo>
                  <a:pt x="841" y="740"/>
                </a:moveTo>
                <a:lnTo>
                  <a:pt x="830" y="740"/>
                </a:lnTo>
                <a:lnTo>
                  <a:pt x="808" y="740"/>
                </a:lnTo>
                <a:lnTo>
                  <a:pt x="796" y="740"/>
                </a:lnTo>
                <a:lnTo>
                  <a:pt x="774" y="740"/>
                </a:lnTo>
                <a:lnTo>
                  <a:pt x="763" y="729"/>
                </a:lnTo>
                <a:lnTo>
                  <a:pt x="740" y="729"/>
                </a:lnTo>
                <a:lnTo>
                  <a:pt x="729" y="729"/>
                </a:lnTo>
                <a:lnTo>
                  <a:pt x="707" y="729"/>
                </a:lnTo>
                <a:lnTo>
                  <a:pt x="695" y="729"/>
                </a:lnTo>
                <a:lnTo>
                  <a:pt x="673" y="718"/>
                </a:lnTo>
                <a:lnTo>
                  <a:pt x="662" y="718"/>
                </a:lnTo>
                <a:lnTo>
                  <a:pt x="639" y="718"/>
                </a:lnTo>
                <a:lnTo>
                  <a:pt x="628" y="718"/>
                </a:lnTo>
                <a:lnTo>
                  <a:pt x="606" y="706"/>
                </a:lnTo>
                <a:lnTo>
                  <a:pt x="594" y="706"/>
                </a:lnTo>
                <a:lnTo>
                  <a:pt x="572" y="695"/>
                </a:lnTo>
                <a:lnTo>
                  <a:pt x="561" y="695"/>
                </a:lnTo>
                <a:lnTo>
                  <a:pt x="549" y="684"/>
                </a:lnTo>
                <a:lnTo>
                  <a:pt x="527" y="684"/>
                </a:lnTo>
                <a:lnTo>
                  <a:pt x="516" y="684"/>
                </a:lnTo>
                <a:lnTo>
                  <a:pt x="493" y="673"/>
                </a:lnTo>
                <a:lnTo>
                  <a:pt x="482" y="661"/>
                </a:lnTo>
                <a:lnTo>
                  <a:pt x="460" y="661"/>
                </a:lnTo>
                <a:lnTo>
                  <a:pt x="448" y="650"/>
                </a:lnTo>
                <a:lnTo>
                  <a:pt x="437" y="650"/>
                </a:lnTo>
                <a:lnTo>
                  <a:pt x="415" y="639"/>
                </a:lnTo>
                <a:lnTo>
                  <a:pt x="404" y="628"/>
                </a:lnTo>
                <a:lnTo>
                  <a:pt x="392" y="628"/>
                </a:lnTo>
                <a:lnTo>
                  <a:pt x="370" y="617"/>
                </a:lnTo>
                <a:lnTo>
                  <a:pt x="359" y="605"/>
                </a:lnTo>
                <a:lnTo>
                  <a:pt x="348" y="594"/>
                </a:lnTo>
                <a:lnTo>
                  <a:pt x="325" y="594"/>
                </a:lnTo>
                <a:lnTo>
                  <a:pt x="314" y="583"/>
                </a:lnTo>
                <a:lnTo>
                  <a:pt x="303" y="572"/>
                </a:lnTo>
                <a:lnTo>
                  <a:pt x="291" y="560"/>
                </a:lnTo>
                <a:lnTo>
                  <a:pt x="269" y="549"/>
                </a:lnTo>
                <a:lnTo>
                  <a:pt x="258" y="538"/>
                </a:lnTo>
                <a:lnTo>
                  <a:pt x="247" y="527"/>
                </a:lnTo>
                <a:lnTo>
                  <a:pt x="235" y="516"/>
                </a:lnTo>
                <a:lnTo>
                  <a:pt x="224" y="504"/>
                </a:lnTo>
                <a:lnTo>
                  <a:pt x="213" y="493"/>
                </a:lnTo>
                <a:lnTo>
                  <a:pt x="190" y="482"/>
                </a:lnTo>
                <a:lnTo>
                  <a:pt x="179" y="471"/>
                </a:lnTo>
                <a:lnTo>
                  <a:pt x="168" y="460"/>
                </a:lnTo>
                <a:lnTo>
                  <a:pt x="157" y="448"/>
                </a:lnTo>
                <a:lnTo>
                  <a:pt x="146" y="437"/>
                </a:lnTo>
                <a:lnTo>
                  <a:pt x="134" y="426"/>
                </a:lnTo>
                <a:lnTo>
                  <a:pt x="123" y="415"/>
                </a:lnTo>
                <a:lnTo>
                  <a:pt x="112" y="403"/>
                </a:lnTo>
                <a:lnTo>
                  <a:pt x="101" y="392"/>
                </a:lnTo>
                <a:lnTo>
                  <a:pt x="89" y="381"/>
                </a:lnTo>
                <a:lnTo>
                  <a:pt x="78" y="359"/>
                </a:lnTo>
                <a:lnTo>
                  <a:pt x="67" y="347"/>
                </a:lnTo>
                <a:lnTo>
                  <a:pt x="56" y="336"/>
                </a:lnTo>
                <a:lnTo>
                  <a:pt x="45" y="325"/>
                </a:lnTo>
                <a:lnTo>
                  <a:pt x="45" y="303"/>
                </a:lnTo>
                <a:lnTo>
                  <a:pt x="33" y="291"/>
                </a:lnTo>
                <a:lnTo>
                  <a:pt x="22" y="280"/>
                </a:lnTo>
                <a:lnTo>
                  <a:pt x="11" y="269"/>
                </a:lnTo>
                <a:lnTo>
                  <a:pt x="0" y="246"/>
                </a:lnTo>
                <a:lnTo>
                  <a:pt x="426" y="0"/>
                </a:lnTo>
                <a:lnTo>
                  <a:pt x="426" y="11"/>
                </a:lnTo>
                <a:lnTo>
                  <a:pt x="426" y="22"/>
                </a:lnTo>
                <a:lnTo>
                  <a:pt x="437" y="22"/>
                </a:lnTo>
                <a:lnTo>
                  <a:pt x="437" y="33"/>
                </a:lnTo>
                <a:lnTo>
                  <a:pt x="448" y="33"/>
                </a:lnTo>
                <a:lnTo>
                  <a:pt x="448" y="45"/>
                </a:lnTo>
                <a:lnTo>
                  <a:pt x="460" y="56"/>
                </a:lnTo>
                <a:lnTo>
                  <a:pt x="460" y="67"/>
                </a:lnTo>
                <a:lnTo>
                  <a:pt x="471" y="67"/>
                </a:lnTo>
                <a:lnTo>
                  <a:pt x="471" y="78"/>
                </a:lnTo>
                <a:lnTo>
                  <a:pt x="482" y="89"/>
                </a:lnTo>
                <a:lnTo>
                  <a:pt x="493" y="101"/>
                </a:lnTo>
                <a:lnTo>
                  <a:pt x="505" y="112"/>
                </a:lnTo>
                <a:lnTo>
                  <a:pt x="516" y="112"/>
                </a:lnTo>
                <a:lnTo>
                  <a:pt x="516" y="123"/>
                </a:lnTo>
                <a:lnTo>
                  <a:pt x="527" y="123"/>
                </a:lnTo>
                <a:lnTo>
                  <a:pt x="527" y="134"/>
                </a:lnTo>
                <a:lnTo>
                  <a:pt x="538" y="134"/>
                </a:lnTo>
                <a:lnTo>
                  <a:pt x="538" y="145"/>
                </a:lnTo>
                <a:lnTo>
                  <a:pt x="549" y="145"/>
                </a:lnTo>
                <a:lnTo>
                  <a:pt x="561" y="157"/>
                </a:lnTo>
                <a:lnTo>
                  <a:pt x="572" y="157"/>
                </a:lnTo>
                <a:lnTo>
                  <a:pt x="583" y="168"/>
                </a:lnTo>
                <a:lnTo>
                  <a:pt x="594" y="179"/>
                </a:lnTo>
                <a:lnTo>
                  <a:pt x="606" y="179"/>
                </a:lnTo>
                <a:lnTo>
                  <a:pt x="617" y="190"/>
                </a:lnTo>
                <a:lnTo>
                  <a:pt x="628" y="190"/>
                </a:lnTo>
                <a:lnTo>
                  <a:pt x="639" y="202"/>
                </a:lnTo>
                <a:lnTo>
                  <a:pt x="650" y="202"/>
                </a:lnTo>
                <a:lnTo>
                  <a:pt x="662" y="213"/>
                </a:lnTo>
                <a:lnTo>
                  <a:pt x="673" y="213"/>
                </a:lnTo>
                <a:lnTo>
                  <a:pt x="684" y="213"/>
                </a:lnTo>
                <a:lnTo>
                  <a:pt x="695" y="224"/>
                </a:lnTo>
                <a:lnTo>
                  <a:pt x="707" y="224"/>
                </a:lnTo>
                <a:lnTo>
                  <a:pt x="718" y="224"/>
                </a:lnTo>
                <a:lnTo>
                  <a:pt x="729" y="224"/>
                </a:lnTo>
                <a:lnTo>
                  <a:pt x="729" y="235"/>
                </a:lnTo>
                <a:lnTo>
                  <a:pt x="740" y="235"/>
                </a:lnTo>
                <a:lnTo>
                  <a:pt x="751" y="235"/>
                </a:lnTo>
                <a:lnTo>
                  <a:pt x="763" y="235"/>
                </a:lnTo>
                <a:lnTo>
                  <a:pt x="774" y="235"/>
                </a:lnTo>
                <a:lnTo>
                  <a:pt x="785" y="235"/>
                </a:lnTo>
                <a:lnTo>
                  <a:pt x="796" y="246"/>
                </a:lnTo>
                <a:lnTo>
                  <a:pt x="808" y="246"/>
                </a:lnTo>
                <a:lnTo>
                  <a:pt x="819" y="246"/>
                </a:lnTo>
                <a:lnTo>
                  <a:pt x="830" y="246"/>
                </a:lnTo>
                <a:lnTo>
                  <a:pt x="841" y="246"/>
                </a:lnTo>
                <a:lnTo>
                  <a:pt x="841" y="740"/>
                </a:lnTo>
                <a:close/>
              </a:path>
            </a:pathLst>
          </a:custGeom>
          <a:solidFill>
            <a:srgbClr val="FF6600"/>
          </a:solidFill>
          <a:ln w="17526">
            <a:solidFill>
              <a:srgbClr val="000000"/>
            </a:solidFill>
            <a:round/>
            <a:headEnd/>
            <a:tailEnd/>
          </a:ln>
        </p:spPr>
        <p:txBody>
          <a:bodyPr/>
          <a:lstStyle/>
          <a:p>
            <a:pPr>
              <a:spcBef>
                <a:spcPct val="0"/>
              </a:spcBef>
            </a:pPr>
            <a:endParaRPr lang="en-US" sz="2000">
              <a:solidFill>
                <a:schemeClr val="tx2"/>
              </a:solidFill>
              <a:latin typeface="Garamond" pitchFamily="18" charset="0"/>
              <a:cs typeface="Arial" charset="0"/>
            </a:endParaRPr>
          </a:p>
        </p:txBody>
      </p:sp>
      <p:sp>
        <p:nvSpPr>
          <p:cNvPr id="97288" name="Freeform 9">
            <a:hlinkClick r:id="rId7" action="ppaction://hlinksldjump" highlightClick="1"/>
          </p:cNvPr>
          <p:cNvSpPr>
            <a:spLocks/>
          </p:cNvSpPr>
          <p:nvPr/>
        </p:nvSpPr>
        <p:spPr bwMode="auto">
          <a:xfrm>
            <a:off x="3003550" y="3354388"/>
            <a:ext cx="804863" cy="1514475"/>
          </a:xfrm>
          <a:custGeom>
            <a:avLst/>
            <a:gdLst>
              <a:gd name="T0" fmla="*/ 179997 w 550"/>
              <a:gd name="T1" fmla="*/ 1497406 h 976"/>
              <a:gd name="T2" fmla="*/ 147802 w 550"/>
              <a:gd name="T3" fmla="*/ 1444648 h 976"/>
              <a:gd name="T4" fmla="*/ 131705 w 550"/>
              <a:gd name="T5" fmla="*/ 1410510 h 976"/>
              <a:gd name="T6" fmla="*/ 114144 w 550"/>
              <a:gd name="T7" fmla="*/ 1357752 h 976"/>
              <a:gd name="T8" fmla="*/ 81950 w 550"/>
              <a:gd name="T9" fmla="*/ 1306545 h 976"/>
              <a:gd name="T10" fmla="*/ 65852 w 550"/>
              <a:gd name="T11" fmla="*/ 1253787 h 976"/>
              <a:gd name="T12" fmla="*/ 65852 w 550"/>
              <a:gd name="T13" fmla="*/ 1201028 h 976"/>
              <a:gd name="T14" fmla="*/ 49755 w 550"/>
              <a:gd name="T15" fmla="*/ 1149822 h 976"/>
              <a:gd name="T16" fmla="*/ 32195 w 550"/>
              <a:gd name="T17" fmla="*/ 1097063 h 976"/>
              <a:gd name="T18" fmla="*/ 16097 w 550"/>
              <a:gd name="T19" fmla="*/ 1044305 h 976"/>
              <a:gd name="T20" fmla="*/ 16097 w 550"/>
              <a:gd name="T21" fmla="*/ 993098 h 976"/>
              <a:gd name="T22" fmla="*/ 0 w 550"/>
              <a:gd name="T23" fmla="*/ 940340 h 976"/>
              <a:gd name="T24" fmla="*/ 0 w 550"/>
              <a:gd name="T25" fmla="*/ 887582 h 976"/>
              <a:gd name="T26" fmla="*/ 0 w 550"/>
              <a:gd name="T27" fmla="*/ 836375 h 976"/>
              <a:gd name="T28" fmla="*/ 0 w 550"/>
              <a:gd name="T29" fmla="*/ 783617 h 976"/>
              <a:gd name="T30" fmla="*/ 0 w 550"/>
              <a:gd name="T31" fmla="*/ 732410 h 976"/>
              <a:gd name="T32" fmla="*/ 0 w 550"/>
              <a:gd name="T33" fmla="*/ 679652 h 976"/>
              <a:gd name="T34" fmla="*/ 0 w 550"/>
              <a:gd name="T35" fmla="*/ 626893 h 976"/>
              <a:gd name="T36" fmla="*/ 0 w 550"/>
              <a:gd name="T37" fmla="*/ 575687 h 976"/>
              <a:gd name="T38" fmla="*/ 16097 w 550"/>
              <a:gd name="T39" fmla="*/ 522928 h 976"/>
              <a:gd name="T40" fmla="*/ 16097 w 550"/>
              <a:gd name="T41" fmla="*/ 470170 h 976"/>
              <a:gd name="T42" fmla="*/ 32195 w 550"/>
              <a:gd name="T43" fmla="*/ 418963 h 976"/>
              <a:gd name="T44" fmla="*/ 49755 w 550"/>
              <a:gd name="T45" fmla="*/ 366205 h 976"/>
              <a:gd name="T46" fmla="*/ 65852 w 550"/>
              <a:gd name="T47" fmla="*/ 313447 h 976"/>
              <a:gd name="T48" fmla="*/ 65852 w 550"/>
              <a:gd name="T49" fmla="*/ 262240 h 976"/>
              <a:gd name="T50" fmla="*/ 81950 w 550"/>
              <a:gd name="T51" fmla="*/ 226551 h 976"/>
              <a:gd name="T52" fmla="*/ 114144 w 550"/>
              <a:gd name="T53" fmla="*/ 175344 h 976"/>
              <a:gd name="T54" fmla="*/ 131705 w 550"/>
              <a:gd name="T55" fmla="*/ 122586 h 976"/>
              <a:gd name="T56" fmla="*/ 147802 w 550"/>
              <a:gd name="T57" fmla="*/ 69827 h 976"/>
              <a:gd name="T58" fmla="*/ 179997 w 550"/>
              <a:gd name="T59" fmla="*/ 35689 h 976"/>
              <a:gd name="T60" fmla="*/ 804863 w 550"/>
              <a:gd name="T61" fmla="*/ 383274 h 976"/>
              <a:gd name="T62" fmla="*/ 787302 w 550"/>
              <a:gd name="T63" fmla="*/ 418963 h 976"/>
              <a:gd name="T64" fmla="*/ 771205 w 550"/>
              <a:gd name="T65" fmla="*/ 436032 h 976"/>
              <a:gd name="T66" fmla="*/ 771205 w 550"/>
              <a:gd name="T67" fmla="*/ 453101 h 976"/>
              <a:gd name="T68" fmla="*/ 755108 w 550"/>
              <a:gd name="T69" fmla="*/ 487239 h 976"/>
              <a:gd name="T70" fmla="*/ 739010 w 550"/>
              <a:gd name="T71" fmla="*/ 505860 h 976"/>
              <a:gd name="T72" fmla="*/ 739010 w 550"/>
              <a:gd name="T73" fmla="*/ 522928 h 976"/>
              <a:gd name="T74" fmla="*/ 722913 w 550"/>
              <a:gd name="T75" fmla="*/ 557066 h 976"/>
              <a:gd name="T76" fmla="*/ 722913 w 550"/>
              <a:gd name="T77" fmla="*/ 575687 h 976"/>
              <a:gd name="T78" fmla="*/ 722913 w 550"/>
              <a:gd name="T79" fmla="*/ 609824 h 976"/>
              <a:gd name="T80" fmla="*/ 705353 w 550"/>
              <a:gd name="T81" fmla="*/ 626893 h 976"/>
              <a:gd name="T82" fmla="*/ 705353 w 550"/>
              <a:gd name="T83" fmla="*/ 662583 h 976"/>
              <a:gd name="T84" fmla="*/ 705353 w 550"/>
              <a:gd name="T85" fmla="*/ 679652 h 976"/>
              <a:gd name="T86" fmla="*/ 705353 w 550"/>
              <a:gd name="T87" fmla="*/ 713789 h 976"/>
              <a:gd name="T88" fmla="*/ 705353 w 550"/>
              <a:gd name="T89" fmla="*/ 732410 h 976"/>
              <a:gd name="T90" fmla="*/ 705353 w 550"/>
              <a:gd name="T91" fmla="*/ 766548 h 976"/>
              <a:gd name="T92" fmla="*/ 705353 w 550"/>
              <a:gd name="T93" fmla="*/ 783617 h 976"/>
              <a:gd name="T94" fmla="*/ 705353 w 550"/>
              <a:gd name="T95" fmla="*/ 819306 h 976"/>
              <a:gd name="T96" fmla="*/ 705353 w 550"/>
              <a:gd name="T97" fmla="*/ 836375 h 976"/>
              <a:gd name="T98" fmla="*/ 705353 w 550"/>
              <a:gd name="T99" fmla="*/ 870513 h 976"/>
              <a:gd name="T100" fmla="*/ 705353 w 550"/>
              <a:gd name="T101" fmla="*/ 887582 h 976"/>
              <a:gd name="T102" fmla="*/ 722913 w 550"/>
              <a:gd name="T103" fmla="*/ 923271 h 976"/>
              <a:gd name="T104" fmla="*/ 722913 w 550"/>
              <a:gd name="T105" fmla="*/ 940340 h 976"/>
              <a:gd name="T106" fmla="*/ 722913 w 550"/>
              <a:gd name="T107" fmla="*/ 976030 h 976"/>
              <a:gd name="T108" fmla="*/ 739010 w 550"/>
              <a:gd name="T109" fmla="*/ 993098 h 976"/>
              <a:gd name="T110" fmla="*/ 739010 w 550"/>
              <a:gd name="T111" fmla="*/ 1010167 h 976"/>
              <a:gd name="T112" fmla="*/ 755108 w 550"/>
              <a:gd name="T113" fmla="*/ 1044305 h 976"/>
              <a:gd name="T114" fmla="*/ 771205 w 550"/>
              <a:gd name="T115" fmla="*/ 1062926 h 976"/>
              <a:gd name="T116" fmla="*/ 771205 w 550"/>
              <a:gd name="T117" fmla="*/ 1097063 h 976"/>
              <a:gd name="T118" fmla="*/ 787302 w 550"/>
              <a:gd name="T119" fmla="*/ 1114132 h 976"/>
              <a:gd name="T120" fmla="*/ 804863 w 550"/>
              <a:gd name="T121" fmla="*/ 1132753 h 9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50"/>
              <a:gd name="T184" fmla="*/ 0 h 976"/>
              <a:gd name="T185" fmla="*/ 550 w 550"/>
              <a:gd name="T186" fmla="*/ 976 h 9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50" h="976">
                <a:moveTo>
                  <a:pt x="123" y="976"/>
                </a:moveTo>
                <a:lnTo>
                  <a:pt x="123" y="965"/>
                </a:lnTo>
                <a:lnTo>
                  <a:pt x="112" y="954"/>
                </a:lnTo>
                <a:lnTo>
                  <a:pt x="101" y="931"/>
                </a:lnTo>
                <a:lnTo>
                  <a:pt x="101" y="920"/>
                </a:lnTo>
                <a:lnTo>
                  <a:pt x="90" y="909"/>
                </a:lnTo>
                <a:lnTo>
                  <a:pt x="78" y="887"/>
                </a:lnTo>
                <a:lnTo>
                  <a:pt x="78" y="875"/>
                </a:lnTo>
                <a:lnTo>
                  <a:pt x="67" y="853"/>
                </a:lnTo>
                <a:lnTo>
                  <a:pt x="56" y="842"/>
                </a:lnTo>
                <a:lnTo>
                  <a:pt x="56" y="830"/>
                </a:lnTo>
                <a:lnTo>
                  <a:pt x="45" y="808"/>
                </a:lnTo>
                <a:lnTo>
                  <a:pt x="45" y="797"/>
                </a:lnTo>
                <a:lnTo>
                  <a:pt x="45" y="774"/>
                </a:lnTo>
                <a:lnTo>
                  <a:pt x="34" y="763"/>
                </a:lnTo>
                <a:lnTo>
                  <a:pt x="34" y="741"/>
                </a:lnTo>
                <a:lnTo>
                  <a:pt x="22" y="730"/>
                </a:lnTo>
                <a:lnTo>
                  <a:pt x="22" y="707"/>
                </a:lnTo>
                <a:lnTo>
                  <a:pt x="22" y="696"/>
                </a:lnTo>
                <a:lnTo>
                  <a:pt x="11" y="673"/>
                </a:lnTo>
                <a:lnTo>
                  <a:pt x="11" y="662"/>
                </a:lnTo>
                <a:lnTo>
                  <a:pt x="11" y="640"/>
                </a:lnTo>
                <a:lnTo>
                  <a:pt x="11" y="629"/>
                </a:lnTo>
                <a:lnTo>
                  <a:pt x="0" y="606"/>
                </a:lnTo>
                <a:lnTo>
                  <a:pt x="0" y="595"/>
                </a:lnTo>
                <a:lnTo>
                  <a:pt x="0" y="572"/>
                </a:lnTo>
                <a:lnTo>
                  <a:pt x="0" y="561"/>
                </a:lnTo>
                <a:lnTo>
                  <a:pt x="0" y="539"/>
                </a:lnTo>
                <a:lnTo>
                  <a:pt x="0" y="528"/>
                </a:lnTo>
                <a:lnTo>
                  <a:pt x="0" y="505"/>
                </a:lnTo>
                <a:lnTo>
                  <a:pt x="0" y="494"/>
                </a:lnTo>
                <a:lnTo>
                  <a:pt x="0" y="472"/>
                </a:lnTo>
                <a:lnTo>
                  <a:pt x="0" y="460"/>
                </a:lnTo>
                <a:lnTo>
                  <a:pt x="0" y="438"/>
                </a:lnTo>
                <a:lnTo>
                  <a:pt x="0" y="427"/>
                </a:lnTo>
                <a:lnTo>
                  <a:pt x="0" y="404"/>
                </a:lnTo>
                <a:lnTo>
                  <a:pt x="0" y="393"/>
                </a:lnTo>
                <a:lnTo>
                  <a:pt x="0" y="371"/>
                </a:lnTo>
                <a:lnTo>
                  <a:pt x="11" y="359"/>
                </a:lnTo>
                <a:lnTo>
                  <a:pt x="11" y="337"/>
                </a:lnTo>
                <a:lnTo>
                  <a:pt x="11" y="326"/>
                </a:lnTo>
                <a:lnTo>
                  <a:pt x="11" y="303"/>
                </a:lnTo>
                <a:lnTo>
                  <a:pt x="22" y="292"/>
                </a:lnTo>
                <a:lnTo>
                  <a:pt x="22" y="270"/>
                </a:lnTo>
                <a:lnTo>
                  <a:pt x="22" y="258"/>
                </a:lnTo>
                <a:lnTo>
                  <a:pt x="34" y="236"/>
                </a:lnTo>
                <a:lnTo>
                  <a:pt x="34" y="225"/>
                </a:lnTo>
                <a:lnTo>
                  <a:pt x="45" y="202"/>
                </a:lnTo>
                <a:lnTo>
                  <a:pt x="45" y="191"/>
                </a:lnTo>
                <a:lnTo>
                  <a:pt x="45" y="169"/>
                </a:lnTo>
                <a:lnTo>
                  <a:pt x="56" y="157"/>
                </a:lnTo>
                <a:lnTo>
                  <a:pt x="56" y="146"/>
                </a:lnTo>
                <a:lnTo>
                  <a:pt x="67" y="124"/>
                </a:lnTo>
                <a:lnTo>
                  <a:pt x="78" y="113"/>
                </a:lnTo>
                <a:lnTo>
                  <a:pt x="78" y="90"/>
                </a:lnTo>
                <a:lnTo>
                  <a:pt x="90" y="79"/>
                </a:lnTo>
                <a:lnTo>
                  <a:pt x="101" y="68"/>
                </a:lnTo>
                <a:lnTo>
                  <a:pt x="101" y="45"/>
                </a:lnTo>
                <a:lnTo>
                  <a:pt x="112" y="34"/>
                </a:lnTo>
                <a:lnTo>
                  <a:pt x="123" y="23"/>
                </a:lnTo>
                <a:lnTo>
                  <a:pt x="123" y="0"/>
                </a:lnTo>
                <a:lnTo>
                  <a:pt x="550" y="247"/>
                </a:lnTo>
                <a:lnTo>
                  <a:pt x="538" y="258"/>
                </a:lnTo>
                <a:lnTo>
                  <a:pt x="538" y="270"/>
                </a:lnTo>
                <a:lnTo>
                  <a:pt x="527" y="270"/>
                </a:lnTo>
                <a:lnTo>
                  <a:pt x="527" y="281"/>
                </a:lnTo>
                <a:lnTo>
                  <a:pt x="527" y="292"/>
                </a:lnTo>
                <a:lnTo>
                  <a:pt x="516" y="303"/>
                </a:lnTo>
                <a:lnTo>
                  <a:pt x="516" y="314"/>
                </a:lnTo>
                <a:lnTo>
                  <a:pt x="505" y="326"/>
                </a:lnTo>
                <a:lnTo>
                  <a:pt x="505" y="337"/>
                </a:lnTo>
                <a:lnTo>
                  <a:pt x="505" y="348"/>
                </a:lnTo>
                <a:lnTo>
                  <a:pt x="494" y="359"/>
                </a:lnTo>
                <a:lnTo>
                  <a:pt x="494" y="371"/>
                </a:lnTo>
                <a:lnTo>
                  <a:pt x="494" y="382"/>
                </a:lnTo>
                <a:lnTo>
                  <a:pt x="494" y="393"/>
                </a:lnTo>
                <a:lnTo>
                  <a:pt x="494" y="404"/>
                </a:lnTo>
                <a:lnTo>
                  <a:pt x="482" y="404"/>
                </a:lnTo>
                <a:lnTo>
                  <a:pt x="482" y="415"/>
                </a:lnTo>
                <a:lnTo>
                  <a:pt x="482" y="427"/>
                </a:lnTo>
                <a:lnTo>
                  <a:pt x="482" y="438"/>
                </a:lnTo>
                <a:lnTo>
                  <a:pt x="482" y="449"/>
                </a:lnTo>
                <a:lnTo>
                  <a:pt x="482" y="460"/>
                </a:lnTo>
                <a:lnTo>
                  <a:pt x="482" y="472"/>
                </a:lnTo>
                <a:lnTo>
                  <a:pt x="482" y="483"/>
                </a:lnTo>
                <a:lnTo>
                  <a:pt x="482" y="494"/>
                </a:lnTo>
                <a:lnTo>
                  <a:pt x="482" y="505"/>
                </a:lnTo>
                <a:lnTo>
                  <a:pt x="482" y="516"/>
                </a:lnTo>
                <a:lnTo>
                  <a:pt x="482" y="528"/>
                </a:lnTo>
                <a:lnTo>
                  <a:pt x="482" y="539"/>
                </a:lnTo>
                <a:lnTo>
                  <a:pt x="482" y="550"/>
                </a:lnTo>
                <a:lnTo>
                  <a:pt x="482" y="561"/>
                </a:lnTo>
                <a:lnTo>
                  <a:pt x="482" y="572"/>
                </a:lnTo>
                <a:lnTo>
                  <a:pt x="494" y="584"/>
                </a:lnTo>
                <a:lnTo>
                  <a:pt x="494" y="595"/>
                </a:lnTo>
                <a:lnTo>
                  <a:pt x="494" y="606"/>
                </a:lnTo>
                <a:lnTo>
                  <a:pt x="494" y="617"/>
                </a:lnTo>
                <a:lnTo>
                  <a:pt x="494" y="629"/>
                </a:lnTo>
                <a:lnTo>
                  <a:pt x="505" y="629"/>
                </a:lnTo>
                <a:lnTo>
                  <a:pt x="505" y="640"/>
                </a:lnTo>
                <a:lnTo>
                  <a:pt x="505" y="651"/>
                </a:lnTo>
                <a:lnTo>
                  <a:pt x="516" y="662"/>
                </a:lnTo>
                <a:lnTo>
                  <a:pt x="516" y="673"/>
                </a:lnTo>
                <a:lnTo>
                  <a:pt x="516" y="685"/>
                </a:lnTo>
                <a:lnTo>
                  <a:pt x="527" y="685"/>
                </a:lnTo>
                <a:lnTo>
                  <a:pt x="527" y="696"/>
                </a:lnTo>
                <a:lnTo>
                  <a:pt x="527" y="707"/>
                </a:lnTo>
                <a:lnTo>
                  <a:pt x="538" y="718"/>
                </a:lnTo>
                <a:lnTo>
                  <a:pt x="538" y="730"/>
                </a:lnTo>
                <a:lnTo>
                  <a:pt x="550" y="730"/>
                </a:lnTo>
                <a:lnTo>
                  <a:pt x="123" y="976"/>
                </a:lnTo>
                <a:close/>
              </a:path>
            </a:pathLst>
          </a:custGeom>
          <a:solidFill>
            <a:srgbClr val="FF9900"/>
          </a:solidFill>
          <a:ln w="17526">
            <a:solidFill>
              <a:srgbClr val="000000"/>
            </a:solidFill>
            <a:round/>
            <a:headEnd/>
            <a:tailEnd/>
          </a:ln>
        </p:spPr>
        <p:txBody>
          <a:bodyPr/>
          <a:lstStyle/>
          <a:p>
            <a:pPr>
              <a:spcBef>
                <a:spcPct val="0"/>
              </a:spcBef>
            </a:pPr>
            <a:endParaRPr lang="en-US" sz="2000">
              <a:solidFill>
                <a:schemeClr val="tx2"/>
              </a:solidFill>
              <a:latin typeface="Garamond" pitchFamily="18" charset="0"/>
              <a:cs typeface="Arial" charset="0"/>
            </a:endParaRPr>
          </a:p>
        </p:txBody>
      </p:sp>
      <p:sp>
        <p:nvSpPr>
          <p:cNvPr id="97289" name="Freeform 10">
            <a:hlinkClick r:id="rId8" action="ppaction://hlinksldjump" highlightClick="1"/>
          </p:cNvPr>
          <p:cNvSpPr>
            <a:spLocks/>
          </p:cNvSpPr>
          <p:nvPr/>
        </p:nvSpPr>
        <p:spPr bwMode="auto">
          <a:xfrm>
            <a:off x="3365500" y="2276475"/>
            <a:ext cx="1230313" cy="1130300"/>
          </a:xfrm>
          <a:custGeom>
            <a:avLst/>
            <a:gdLst>
              <a:gd name="T0" fmla="*/ 16092 w 841"/>
              <a:gd name="T1" fmla="*/ 730276 h 729"/>
              <a:gd name="T2" fmla="*/ 48276 w 841"/>
              <a:gd name="T3" fmla="*/ 677560 h 729"/>
              <a:gd name="T4" fmla="*/ 65831 w 841"/>
              <a:gd name="T5" fmla="*/ 643449 h 729"/>
              <a:gd name="T6" fmla="*/ 98015 w 841"/>
              <a:gd name="T7" fmla="*/ 590733 h 729"/>
              <a:gd name="T8" fmla="*/ 130200 w 841"/>
              <a:gd name="T9" fmla="*/ 556622 h 729"/>
              <a:gd name="T10" fmla="*/ 163847 w 841"/>
              <a:gd name="T11" fmla="*/ 520961 h 729"/>
              <a:gd name="T12" fmla="*/ 196031 w 841"/>
              <a:gd name="T13" fmla="*/ 469796 h 729"/>
              <a:gd name="T14" fmla="*/ 229678 w 841"/>
              <a:gd name="T15" fmla="*/ 434134 h 729"/>
              <a:gd name="T16" fmla="*/ 261862 w 841"/>
              <a:gd name="T17" fmla="*/ 400024 h 729"/>
              <a:gd name="T18" fmla="*/ 311601 w 841"/>
              <a:gd name="T19" fmla="*/ 365913 h 729"/>
              <a:gd name="T20" fmla="*/ 343785 w 841"/>
              <a:gd name="T21" fmla="*/ 330252 h 729"/>
              <a:gd name="T22" fmla="*/ 377433 w 841"/>
              <a:gd name="T23" fmla="*/ 296142 h 729"/>
              <a:gd name="T24" fmla="*/ 425709 w 841"/>
              <a:gd name="T25" fmla="*/ 260481 h 729"/>
              <a:gd name="T26" fmla="*/ 459356 w 841"/>
              <a:gd name="T27" fmla="*/ 243425 h 729"/>
              <a:gd name="T28" fmla="*/ 509095 w 841"/>
              <a:gd name="T29" fmla="*/ 209315 h 729"/>
              <a:gd name="T30" fmla="*/ 541279 w 841"/>
              <a:gd name="T31" fmla="*/ 190709 h 729"/>
              <a:gd name="T32" fmla="*/ 591018 w 841"/>
              <a:gd name="T33" fmla="*/ 156598 h 729"/>
              <a:gd name="T34" fmla="*/ 639295 w 841"/>
              <a:gd name="T35" fmla="*/ 139543 h 729"/>
              <a:gd name="T36" fmla="*/ 672942 w 841"/>
              <a:gd name="T37" fmla="*/ 120937 h 729"/>
              <a:gd name="T38" fmla="*/ 721218 w 841"/>
              <a:gd name="T39" fmla="*/ 103882 h 729"/>
              <a:gd name="T40" fmla="*/ 770957 w 841"/>
              <a:gd name="T41" fmla="*/ 69772 h 729"/>
              <a:gd name="T42" fmla="*/ 820696 w 841"/>
              <a:gd name="T43" fmla="*/ 69772 h 729"/>
              <a:gd name="T44" fmla="*/ 868973 w 841"/>
              <a:gd name="T45" fmla="*/ 52716 h 729"/>
              <a:gd name="T46" fmla="*/ 918712 w 841"/>
              <a:gd name="T47" fmla="*/ 34111 h 729"/>
              <a:gd name="T48" fmla="*/ 968451 w 841"/>
              <a:gd name="T49" fmla="*/ 17055 h 729"/>
              <a:gd name="T50" fmla="*/ 1016727 w 841"/>
              <a:gd name="T51" fmla="*/ 17055 h 729"/>
              <a:gd name="T52" fmla="*/ 1066466 w 841"/>
              <a:gd name="T53" fmla="*/ 0 h 729"/>
              <a:gd name="T54" fmla="*/ 1116206 w 841"/>
              <a:gd name="T55" fmla="*/ 0 h 729"/>
              <a:gd name="T56" fmla="*/ 1164482 w 841"/>
              <a:gd name="T57" fmla="*/ 0 h 729"/>
              <a:gd name="T58" fmla="*/ 1214221 w 841"/>
              <a:gd name="T59" fmla="*/ 0 h 729"/>
              <a:gd name="T60" fmla="*/ 1230313 w 841"/>
              <a:gd name="T61" fmla="*/ 765937 h 729"/>
              <a:gd name="T62" fmla="*/ 1214221 w 841"/>
              <a:gd name="T63" fmla="*/ 765937 h 729"/>
              <a:gd name="T64" fmla="*/ 1182037 w 841"/>
              <a:gd name="T65" fmla="*/ 765937 h 729"/>
              <a:gd name="T66" fmla="*/ 1164482 w 841"/>
              <a:gd name="T67" fmla="*/ 765937 h 729"/>
              <a:gd name="T68" fmla="*/ 1132298 w 841"/>
              <a:gd name="T69" fmla="*/ 765937 h 729"/>
              <a:gd name="T70" fmla="*/ 1116206 w 841"/>
              <a:gd name="T71" fmla="*/ 765937 h 729"/>
              <a:gd name="T72" fmla="*/ 1082558 w 841"/>
              <a:gd name="T73" fmla="*/ 782992 h 729"/>
              <a:gd name="T74" fmla="*/ 1066466 w 841"/>
              <a:gd name="T75" fmla="*/ 782992 h 729"/>
              <a:gd name="T76" fmla="*/ 1034282 w 841"/>
              <a:gd name="T77" fmla="*/ 782992 h 729"/>
              <a:gd name="T78" fmla="*/ 1016727 w 841"/>
              <a:gd name="T79" fmla="*/ 800048 h 729"/>
              <a:gd name="T80" fmla="*/ 984543 w 841"/>
              <a:gd name="T81" fmla="*/ 800048 h 729"/>
              <a:gd name="T82" fmla="*/ 968451 w 841"/>
              <a:gd name="T83" fmla="*/ 817103 h 729"/>
              <a:gd name="T84" fmla="*/ 950896 w 841"/>
              <a:gd name="T85" fmla="*/ 817103 h 729"/>
              <a:gd name="T86" fmla="*/ 918712 w 841"/>
              <a:gd name="T87" fmla="*/ 834158 h 729"/>
              <a:gd name="T88" fmla="*/ 902620 w 841"/>
              <a:gd name="T89" fmla="*/ 852764 h 729"/>
              <a:gd name="T90" fmla="*/ 868973 w 841"/>
              <a:gd name="T91" fmla="*/ 869819 h 729"/>
              <a:gd name="T92" fmla="*/ 852881 w 841"/>
              <a:gd name="T93" fmla="*/ 869819 h 729"/>
              <a:gd name="T94" fmla="*/ 836789 w 841"/>
              <a:gd name="T95" fmla="*/ 886875 h 729"/>
              <a:gd name="T96" fmla="*/ 820696 w 841"/>
              <a:gd name="T97" fmla="*/ 903930 h 729"/>
              <a:gd name="T98" fmla="*/ 787049 w 841"/>
              <a:gd name="T99" fmla="*/ 920985 h 729"/>
              <a:gd name="T100" fmla="*/ 770957 w 841"/>
              <a:gd name="T101" fmla="*/ 939591 h 729"/>
              <a:gd name="T102" fmla="*/ 754865 w 841"/>
              <a:gd name="T103" fmla="*/ 956646 h 729"/>
              <a:gd name="T104" fmla="*/ 738773 w 841"/>
              <a:gd name="T105" fmla="*/ 973702 h 729"/>
              <a:gd name="T106" fmla="*/ 721218 w 841"/>
              <a:gd name="T107" fmla="*/ 990757 h 729"/>
              <a:gd name="T108" fmla="*/ 705126 w 841"/>
              <a:gd name="T109" fmla="*/ 1009363 h 729"/>
              <a:gd name="T110" fmla="*/ 689034 w 841"/>
              <a:gd name="T111" fmla="*/ 1026418 h 729"/>
              <a:gd name="T112" fmla="*/ 672942 w 841"/>
              <a:gd name="T113" fmla="*/ 1043473 h 729"/>
              <a:gd name="T114" fmla="*/ 655387 w 841"/>
              <a:gd name="T115" fmla="*/ 1060528 h 729"/>
              <a:gd name="T116" fmla="*/ 639295 w 841"/>
              <a:gd name="T117" fmla="*/ 1096189 h 729"/>
              <a:gd name="T118" fmla="*/ 623203 w 841"/>
              <a:gd name="T119" fmla="*/ 1113245 h 729"/>
              <a:gd name="T120" fmla="*/ 623203 w 841"/>
              <a:gd name="T121" fmla="*/ 1130300 h 7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41"/>
              <a:gd name="T184" fmla="*/ 0 h 729"/>
              <a:gd name="T185" fmla="*/ 841 w 841"/>
              <a:gd name="T186" fmla="*/ 729 h 72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41" h="729">
                <a:moveTo>
                  <a:pt x="0" y="482"/>
                </a:moveTo>
                <a:lnTo>
                  <a:pt x="11" y="471"/>
                </a:lnTo>
                <a:lnTo>
                  <a:pt x="22" y="460"/>
                </a:lnTo>
                <a:lnTo>
                  <a:pt x="33" y="437"/>
                </a:lnTo>
                <a:lnTo>
                  <a:pt x="45" y="426"/>
                </a:lnTo>
                <a:lnTo>
                  <a:pt x="45" y="415"/>
                </a:lnTo>
                <a:lnTo>
                  <a:pt x="56" y="404"/>
                </a:lnTo>
                <a:lnTo>
                  <a:pt x="67" y="381"/>
                </a:lnTo>
                <a:lnTo>
                  <a:pt x="78" y="370"/>
                </a:lnTo>
                <a:lnTo>
                  <a:pt x="89" y="359"/>
                </a:lnTo>
                <a:lnTo>
                  <a:pt x="101" y="348"/>
                </a:lnTo>
                <a:lnTo>
                  <a:pt x="112" y="336"/>
                </a:lnTo>
                <a:lnTo>
                  <a:pt x="123" y="325"/>
                </a:lnTo>
                <a:lnTo>
                  <a:pt x="134" y="303"/>
                </a:lnTo>
                <a:lnTo>
                  <a:pt x="146" y="292"/>
                </a:lnTo>
                <a:lnTo>
                  <a:pt x="157" y="280"/>
                </a:lnTo>
                <a:lnTo>
                  <a:pt x="168" y="269"/>
                </a:lnTo>
                <a:lnTo>
                  <a:pt x="179" y="258"/>
                </a:lnTo>
                <a:lnTo>
                  <a:pt x="190" y="247"/>
                </a:lnTo>
                <a:lnTo>
                  <a:pt x="213" y="236"/>
                </a:lnTo>
                <a:lnTo>
                  <a:pt x="224" y="224"/>
                </a:lnTo>
                <a:lnTo>
                  <a:pt x="235" y="213"/>
                </a:lnTo>
                <a:lnTo>
                  <a:pt x="247" y="202"/>
                </a:lnTo>
                <a:lnTo>
                  <a:pt x="258" y="191"/>
                </a:lnTo>
                <a:lnTo>
                  <a:pt x="269" y="179"/>
                </a:lnTo>
                <a:lnTo>
                  <a:pt x="291" y="168"/>
                </a:lnTo>
                <a:lnTo>
                  <a:pt x="303" y="168"/>
                </a:lnTo>
                <a:lnTo>
                  <a:pt x="314" y="157"/>
                </a:lnTo>
                <a:lnTo>
                  <a:pt x="325" y="146"/>
                </a:lnTo>
                <a:lnTo>
                  <a:pt x="348" y="135"/>
                </a:lnTo>
                <a:lnTo>
                  <a:pt x="359" y="123"/>
                </a:lnTo>
                <a:lnTo>
                  <a:pt x="370" y="123"/>
                </a:lnTo>
                <a:lnTo>
                  <a:pt x="392" y="112"/>
                </a:lnTo>
                <a:lnTo>
                  <a:pt x="404" y="101"/>
                </a:lnTo>
                <a:lnTo>
                  <a:pt x="415" y="101"/>
                </a:lnTo>
                <a:lnTo>
                  <a:pt x="437" y="90"/>
                </a:lnTo>
                <a:lnTo>
                  <a:pt x="448" y="78"/>
                </a:lnTo>
                <a:lnTo>
                  <a:pt x="460" y="78"/>
                </a:lnTo>
                <a:lnTo>
                  <a:pt x="482" y="67"/>
                </a:lnTo>
                <a:lnTo>
                  <a:pt x="493" y="67"/>
                </a:lnTo>
                <a:lnTo>
                  <a:pt x="516" y="56"/>
                </a:lnTo>
                <a:lnTo>
                  <a:pt x="527" y="45"/>
                </a:lnTo>
                <a:lnTo>
                  <a:pt x="549" y="45"/>
                </a:lnTo>
                <a:lnTo>
                  <a:pt x="561" y="45"/>
                </a:lnTo>
                <a:lnTo>
                  <a:pt x="572" y="34"/>
                </a:lnTo>
                <a:lnTo>
                  <a:pt x="594" y="34"/>
                </a:lnTo>
                <a:lnTo>
                  <a:pt x="606" y="22"/>
                </a:lnTo>
                <a:lnTo>
                  <a:pt x="628" y="22"/>
                </a:lnTo>
                <a:lnTo>
                  <a:pt x="639" y="22"/>
                </a:lnTo>
                <a:lnTo>
                  <a:pt x="662" y="11"/>
                </a:lnTo>
                <a:lnTo>
                  <a:pt x="673" y="11"/>
                </a:lnTo>
                <a:lnTo>
                  <a:pt x="695" y="11"/>
                </a:lnTo>
                <a:lnTo>
                  <a:pt x="707" y="11"/>
                </a:lnTo>
                <a:lnTo>
                  <a:pt x="729" y="0"/>
                </a:lnTo>
                <a:lnTo>
                  <a:pt x="740" y="0"/>
                </a:lnTo>
                <a:lnTo>
                  <a:pt x="763" y="0"/>
                </a:lnTo>
                <a:lnTo>
                  <a:pt x="774" y="0"/>
                </a:lnTo>
                <a:lnTo>
                  <a:pt x="796" y="0"/>
                </a:lnTo>
                <a:lnTo>
                  <a:pt x="808" y="0"/>
                </a:lnTo>
                <a:lnTo>
                  <a:pt x="830" y="0"/>
                </a:lnTo>
                <a:lnTo>
                  <a:pt x="841" y="0"/>
                </a:lnTo>
                <a:lnTo>
                  <a:pt x="841" y="494"/>
                </a:lnTo>
                <a:lnTo>
                  <a:pt x="830" y="494"/>
                </a:lnTo>
                <a:lnTo>
                  <a:pt x="819" y="494"/>
                </a:lnTo>
                <a:lnTo>
                  <a:pt x="808" y="494"/>
                </a:lnTo>
                <a:lnTo>
                  <a:pt x="796" y="494"/>
                </a:lnTo>
                <a:lnTo>
                  <a:pt x="785" y="494"/>
                </a:lnTo>
                <a:lnTo>
                  <a:pt x="774" y="494"/>
                </a:lnTo>
                <a:lnTo>
                  <a:pt x="763" y="494"/>
                </a:lnTo>
                <a:lnTo>
                  <a:pt x="751" y="505"/>
                </a:lnTo>
                <a:lnTo>
                  <a:pt x="740" y="505"/>
                </a:lnTo>
                <a:lnTo>
                  <a:pt x="729" y="505"/>
                </a:lnTo>
                <a:lnTo>
                  <a:pt x="718" y="505"/>
                </a:lnTo>
                <a:lnTo>
                  <a:pt x="707" y="505"/>
                </a:lnTo>
                <a:lnTo>
                  <a:pt x="707" y="516"/>
                </a:lnTo>
                <a:lnTo>
                  <a:pt x="695" y="516"/>
                </a:lnTo>
                <a:lnTo>
                  <a:pt x="684" y="516"/>
                </a:lnTo>
                <a:lnTo>
                  <a:pt x="673" y="516"/>
                </a:lnTo>
                <a:lnTo>
                  <a:pt x="673" y="527"/>
                </a:lnTo>
                <a:lnTo>
                  <a:pt x="662" y="527"/>
                </a:lnTo>
                <a:lnTo>
                  <a:pt x="650" y="527"/>
                </a:lnTo>
                <a:lnTo>
                  <a:pt x="639" y="538"/>
                </a:lnTo>
                <a:lnTo>
                  <a:pt x="628" y="538"/>
                </a:lnTo>
                <a:lnTo>
                  <a:pt x="617" y="550"/>
                </a:lnTo>
                <a:lnTo>
                  <a:pt x="606" y="550"/>
                </a:lnTo>
                <a:lnTo>
                  <a:pt x="594" y="561"/>
                </a:lnTo>
                <a:lnTo>
                  <a:pt x="583" y="561"/>
                </a:lnTo>
                <a:lnTo>
                  <a:pt x="583" y="572"/>
                </a:lnTo>
                <a:lnTo>
                  <a:pt x="572" y="572"/>
                </a:lnTo>
                <a:lnTo>
                  <a:pt x="561" y="583"/>
                </a:lnTo>
                <a:lnTo>
                  <a:pt x="549" y="583"/>
                </a:lnTo>
                <a:lnTo>
                  <a:pt x="538" y="594"/>
                </a:lnTo>
                <a:lnTo>
                  <a:pt x="527" y="606"/>
                </a:lnTo>
                <a:lnTo>
                  <a:pt x="516" y="617"/>
                </a:lnTo>
                <a:lnTo>
                  <a:pt x="505" y="628"/>
                </a:lnTo>
                <a:lnTo>
                  <a:pt x="493" y="628"/>
                </a:lnTo>
                <a:lnTo>
                  <a:pt x="493" y="639"/>
                </a:lnTo>
                <a:lnTo>
                  <a:pt x="482" y="639"/>
                </a:lnTo>
                <a:lnTo>
                  <a:pt x="482" y="651"/>
                </a:lnTo>
                <a:lnTo>
                  <a:pt x="471" y="662"/>
                </a:lnTo>
                <a:lnTo>
                  <a:pt x="460" y="673"/>
                </a:lnTo>
                <a:lnTo>
                  <a:pt x="460" y="684"/>
                </a:lnTo>
                <a:lnTo>
                  <a:pt x="448" y="684"/>
                </a:lnTo>
                <a:lnTo>
                  <a:pt x="448" y="695"/>
                </a:lnTo>
                <a:lnTo>
                  <a:pt x="437" y="707"/>
                </a:lnTo>
                <a:lnTo>
                  <a:pt x="426" y="718"/>
                </a:lnTo>
                <a:lnTo>
                  <a:pt x="426" y="729"/>
                </a:lnTo>
                <a:lnTo>
                  <a:pt x="0" y="482"/>
                </a:lnTo>
                <a:close/>
              </a:path>
            </a:pathLst>
          </a:custGeom>
          <a:solidFill>
            <a:srgbClr val="333300"/>
          </a:solidFill>
          <a:ln w="17526">
            <a:solidFill>
              <a:srgbClr val="000000"/>
            </a:solidFill>
            <a:round/>
            <a:headEnd/>
            <a:tailEnd/>
          </a:ln>
        </p:spPr>
        <p:txBody>
          <a:bodyPr/>
          <a:lstStyle/>
          <a:p>
            <a:pPr>
              <a:spcBef>
                <a:spcPct val="0"/>
              </a:spcBef>
            </a:pPr>
            <a:endParaRPr lang="en-US" sz="2000">
              <a:solidFill>
                <a:schemeClr val="tx2"/>
              </a:solidFill>
              <a:latin typeface="Garamond" pitchFamily="18" charset="0"/>
              <a:cs typeface="Arial" charset="0"/>
            </a:endParaRPr>
          </a:p>
        </p:txBody>
      </p:sp>
      <p:sp>
        <p:nvSpPr>
          <p:cNvPr id="97290" name="Rectangle 11"/>
          <p:cNvSpPr>
            <a:spLocks noChangeArrowheads="1"/>
          </p:cNvSpPr>
          <p:nvPr/>
        </p:nvSpPr>
        <p:spPr bwMode="auto">
          <a:xfrm>
            <a:off x="1485900" y="2201863"/>
            <a:ext cx="2336800" cy="274637"/>
          </a:xfrm>
          <a:prstGeom prst="rect">
            <a:avLst/>
          </a:prstGeom>
          <a:noFill/>
          <a:ln w="9525">
            <a:noFill/>
            <a:miter lim="800000"/>
            <a:headEnd/>
            <a:tailEnd/>
          </a:ln>
        </p:spPr>
        <p:txBody>
          <a:bodyPr wrap="none" lIns="0" tIns="0" rIns="0" bIns="0">
            <a:spAutoFit/>
          </a:bodyPr>
          <a:lstStyle/>
          <a:p>
            <a:pPr>
              <a:spcBef>
                <a:spcPct val="0"/>
              </a:spcBef>
            </a:pPr>
            <a:r>
              <a:rPr lang="es-ES_tradnl" sz="1800" b="1">
                <a:solidFill>
                  <a:srgbClr val="000000"/>
                </a:solidFill>
                <a:latin typeface="Arial" charset="0"/>
                <a:cs typeface="Arial" charset="0"/>
              </a:rPr>
              <a:t>Análisis y Evaluación</a:t>
            </a:r>
            <a:endParaRPr lang="es-ES" sz="2400" b="1">
              <a:latin typeface="Times New Roman" pitchFamily="18" charset="0"/>
              <a:cs typeface="Arial" charset="0"/>
            </a:endParaRPr>
          </a:p>
        </p:txBody>
      </p:sp>
      <p:sp>
        <p:nvSpPr>
          <p:cNvPr id="97291" name="Rectangle 12"/>
          <p:cNvSpPr>
            <a:spLocks noChangeArrowheads="1"/>
          </p:cNvSpPr>
          <p:nvPr/>
        </p:nvSpPr>
        <p:spPr bwMode="auto">
          <a:xfrm>
            <a:off x="5905500" y="2209800"/>
            <a:ext cx="2120900" cy="274638"/>
          </a:xfrm>
          <a:prstGeom prst="rect">
            <a:avLst/>
          </a:prstGeom>
          <a:noFill/>
          <a:ln w="9525">
            <a:noFill/>
            <a:miter lim="800000"/>
            <a:headEnd/>
            <a:tailEnd/>
          </a:ln>
        </p:spPr>
        <p:txBody>
          <a:bodyPr wrap="none" lIns="0" tIns="0" rIns="0" bIns="0">
            <a:spAutoFit/>
          </a:bodyPr>
          <a:lstStyle/>
          <a:p>
            <a:pPr>
              <a:spcBef>
                <a:spcPct val="0"/>
              </a:spcBef>
            </a:pPr>
            <a:r>
              <a:rPr lang="es-ES_tradnl" sz="1800" b="1">
                <a:solidFill>
                  <a:srgbClr val="000000"/>
                </a:solidFill>
                <a:latin typeface="Arial" charset="0"/>
                <a:cs typeface="Arial" charset="0"/>
              </a:rPr>
              <a:t>Cartas de Servicios</a:t>
            </a:r>
            <a:endParaRPr lang="es-ES" sz="2400" b="1">
              <a:latin typeface="Times New Roman" pitchFamily="18" charset="0"/>
              <a:cs typeface="Arial" charset="0"/>
            </a:endParaRPr>
          </a:p>
        </p:txBody>
      </p:sp>
      <p:sp>
        <p:nvSpPr>
          <p:cNvPr id="97292" name="Rectangle 13"/>
          <p:cNvSpPr>
            <a:spLocks noChangeArrowheads="1"/>
          </p:cNvSpPr>
          <p:nvPr/>
        </p:nvSpPr>
        <p:spPr bwMode="auto">
          <a:xfrm>
            <a:off x="6832600" y="3862388"/>
            <a:ext cx="1358900" cy="549275"/>
          </a:xfrm>
          <a:prstGeom prst="rect">
            <a:avLst/>
          </a:prstGeom>
          <a:noFill/>
          <a:ln w="9525">
            <a:noFill/>
            <a:miter lim="800000"/>
            <a:headEnd/>
            <a:tailEnd/>
          </a:ln>
        </p:spPr>
        <p:txBody>
          <a:bodyPr wrap="none" lIns="0" tIns="0" rIns="0" bIns="0">
            <a:spAutoFit/>
          </a:bodyPr>
          <a:lstStyle/>
          <a:p>
            <a:pPr>
              <a:spcBef>
                <a:spcPct val="0"/>
              </a:spcBef>
            </a:pPr>
            <a:r>
              <a:rPr lang="es-ES_tradnl" sz="1800" b="1">
                <a:solidFill>
                  <a:srgbClr val="000000"/>
                </a:solidFill>
                <a:latin typeface="Arial" charset="0"/>
                <a:cs typeface="Arial" charset="0"/>
              </a:rPr>
              <a:t>Quejas  y </a:t>
            </a:r>
          </a:p>
          <a:p>
            <a:pPr>
              <a:spcBef>
                <a:spcPct val="0"/>
              </a:spcBef>
            </a:pPr>
            <a:r>
              <a:rPr lang="es-ES_tradnl" sz="1800" b="1">
                <a:solidFill>
                  <a:srgbClr val="000000"/>
                </a:solidFill>
                <a:latin typeface="Arial" charset="0"/>
                <a:cs typeface="Arial" charset="0"/>
              </a:rPr>
              <a:t>Sugerencias</a:t>
            </a:r>
            <a:endParaRPr lang="es-ES" sz="2400" b="1">
              <a:latin typeface="Times New Roman" pitchFamily="18" charset="0"/>
              <a:cs typeface="Arial" charset="0"/>
            </a:endParaRPr>
          </a:p>
        </p:txBody>
      </p:sp>
      <p:sp>
        <p:nvSpPr>
          <p:cNvPr id="97293" name="Rectangle 14"/>
          <p:cNvSpPr>
            <a:spLocks noChangeArrowheads="1"/>
          </p:cNvSpPr>
          <p:nvPr/>
        </p:nvSpPr>
        <p:spPr bwMode="auto">
          <a:xfrm>
            <a:off x="5943600" y="5707063"/>
            <a:ext cx="2095500" cy="274637"/>
          </a:xfrm>
          <a:prstGeom prst="rect">
            <a:avLst/>
          </a:prstGeom>
          <a:noFill/>
          <a:ln w="9525">
            <a:noFill/>
            <a:miter lim="800000"/>
            <a:headEnd/>
            <a:tailEnd/>
          </a:ln>
        </p:spPr>
        <p:txBody>
          <a:bodyPr wrap="none" lIns="0" tIns="0" rIns="0" bIns="0">
            <a:spAutoFit/>
          </a:bodyPr>
          <a:lstStyle/>
          <a:p>
            <a:pPr>
              <a:spcBef>
                <a:spcPct val="0"/>
              </a:spcBef>
            </a:pPr>
            <a:r>
              <a:rPr lang="es-ES_tradnl" sz="1800" b="1">
                <a:solidFill>
                  <a:srgbClr val="000000"/>
                </a:solidFill>
                <a:latin typeface="Arial" charset="0"/>
                <a:cs typeface="Arial" charset="0"/>
              </a:rPr>
              <a:t>Evaluación Calidad</a:t>
            </a:r>
            <a:endParaRPr lang="es-ES" sz="2400" b="1">
              <a:latin typeface="Times New Roman" pitchFamily="18" charset="0"/>
              <a:cs typeface="Arial" charset="0"/>
            </a:endParaRPr>
          </a:p>
        </p:txBody>
      </p:sp>
      <p:sp>
        <p:nvSpPr>
          <p:cNvPr id="97294" name="Rectangle 15"/>
          <p:cNvSpPr>
            <a:spLocks noChangeArrowheads="1"/>
          </p:cNvSpPr>
          <p:nvPr/>
        </p:nvSpPr>
        <p:spPr bwMode="auto">
          <a:xfrm>
            <a:off x="1765300" y="5691188"/>
            <a:ext cx="1778000" cy="274637"/>
          </a:xfrm>
          <a:prstGeom prst="rect">
            <a:avLst/>
          </a:prstGeom>
          <a:noFill/>
          <a:ln w="9525">
            <a:noFill/>
            <a:miter lim="800000"/>
            <a:headEnd/>
            <a:tailEnd/>
          </a:ln>
        </p:spPr>
        <p:txBody>
          <a:bodyPr wrap="none" lIns="0" tIns="0" rIns="0" bIns="0">
            <a:spAutoFit/>
          </a:bodyPr>
          <a:lstStyle/>
          <a:p>
            <a:pPr>
              <a:spcBef>
                <a:spcPct val="0"/>
              </a:spcBef>
            </a:pPr>
            <a:r>
              <a:rPr lang="es-ES_tradnl" sz="1800" b="1">
                <a:solidFill>
                  <a:srgbClr val="000000"/>
                </a:solidFill>
                <a:latin typeface="Arial" charset="0"/>
                <a:cs typeface="Arial" charset="0"/>
              </a:rPr>
              <a:t>Reconocimiento</a:t>
            </a:r>
            <a:endParaRPr lang="es-ES" sz="2400" b="1">
              <a:latin typeface="Times New Roman" pitchFamily="18" charset="0"/>
              <a:cs typeface="Arial" charset="0"/>
            </a:endParaRPr>
          </a:p>
        </p:txBody>
      </p:sp>
      <p:sp>
        <p:nvSpPr>
          <p:cNvPr id="97295" name="Rectangle 16"/>
          <p:cNvSpPr>
            <a:spLocks noChangeArrowheads="1"/>
          </p:cNvSpPr>
          <p:nvPr/>
        </p:nvSpPr>
        <p:spPr bwMode="auto">
          <a:xfrm>
            <a:off x="1485900" y="3968750"/>
            <a:ext cx="1422400" cy="274638"/>
          </a:xfrm>
          <a:prstGeom prst="rect">
            <a:avLst/>
          </a:prstGeom>
          <a:noFill/>
          <a:ln w="9525">
            <a:noFill/>
            <a:miter lim="800000"/>
            <a:headEnd/>
            <a:tailEnd/>
          </a:ln>
        </p:spPr>
        <p:txBody>
          <a:bodyPr wrap="none" lIns="0" tIns="0" rIns="0" bIns="0">
            <a:spAutoFit/>
          </a:bodyPr>
          <a:lstStyle/>
          <a:p>
            <a:pPr>
              <a:spcBef>
                <a:spcPct val="0"/>
              </a:spcBef>
            </a:pPr>
            <a:r>
              <a:rPr lang="es-ES_tradnl" sz="1800" b="1">
                <a:solidFill>
                  <a:srgbClr val="000000"/>
                </a:solidFill>
                <a:latin typeface="Arial" charset="0"/>
                <a:cs typeface="Arial" charset="0"/>
              </a:rPr>
              <a:t>Observatorio</a:t>
            </a:r>
            <a:endParaRPr lang="es-ES" sz="2400" b="1">
              <a:latin typeface="Times New Roman" pitchFamily="18" charset="0"/>
              <a:cs typeface="Arial" charset="0"/>
            </a:endParaRPr>
          </a:p>
        </p:txBody>
      </p:sp>
      <p:sp>
        <p:nvSpPr>
          <p:cNvPr id="97296" name="Text Box 17"/>
          <p:cNvSpPr txBox="1">
            <a:spLocks noChangeArrowheads="1"/>
          </p:cNvSpPr>
          <p:nvPr/>
        </p:nvSpPr>
        <p:spPr bwMode="auto">
          <a:xfrm>
            <a:off x="3779838" y="3830638"/>
            <a:ext cx="2032000" cy="641350"/>
          </a:xfrm>
          <a:prstGeom prst="rect">
            <a:avLst/>
          </a:prstGeom>
          <a:solidFill>
            <a:srgbClr val="FF9900"/>
          </a:solidFill>
          <a:ln w="9525">
            <a:noFill/>
            <a:miter lim="800000"/>
            <a:headEnd/>
            <a:tailEnd/>
          </a:ln>
        </p:spPr>
        <p:txBody>
          <a:bodyPr wrap="none">
            <a:spAutoFit/>
          </a:bodyPr>
          <a:lstStyle/>
          <a:p>
            <a:pPr>
              <a:spcBef>
                <a:spcPct val="0"/>
              </a:spcBef>
              <a:buFontTx/>
              <a:buChar char="•"/>
            </a:pPr>
            <a:r>
              <a:rPr lang="es-ES_tradnl" sz="1800" b="1">
                <a:solidFill>
                  <a:srgbClr val="333300"/>
                </a:solidFill>
                <a:latin typeface="Tahoma" pitchFamily="34" charset="0"/>
                <a:cs typeface="Arial" charset="0"/>
              </a:rPr>
              <a:t> CENTRALIDAD</a:t>
            </a:r>
          </a:p>
          <a:p>
            <a:pPr>
              <a:spcBef>
                <a:spcPct val="0"/>
              </a:spcBef>
              <a:buFontTx/>
              <a:buChar char="•"/>
            </a:pPr>
            <a:r>
              <a:rPr lang="es-ES_tradnl" sz="1800" b="1">
                <a:solidFill>
                  <a:srgbClr val="333300"/>
                </a:solidFill>
                <a:latin typeface="Tahoma" pitchFamily="34" charset="0"/>
                <a:cs typeface="Arial" charset="0"/>
              </a:rPr>
              <a:t> INCENTIVOS</a:t>
            </a:r>
            <a:endParaRPr lang="es-ES" sz="1800" b="1">
              <a:solidFill>
                <a:srgbClr val="333300"/>
              </a:solidFill>
              <a:latin typeface="Tahoma" pitchFamily="34" charset="0"/>
              <a:cs typeface="Arial" charset="0"/>
            </a:endParaRPr>
          </a:p>
        </p:txBody>
      </p:sp>
      <p:sp>
        <p:nvSpPr>
          <p:cNvPr id="97297" name="Text Box 18"/>
          <p:cNvSpPr txBox="1">
            <a:spLocks noChangeArrowheads="1"/>
          </p:cNvSpPr>
          <p:nvPr/>
        </p:nvSpPr>
        <p:spPr bwMode="auto">
          <a:xfrm rot="-5400000">
            <a:off x="-877094" y="3812382"/>
            <a:ext cx="2808287" cy="457200"/>
          </a:xfrm>
          <a:prstGeom prst="rect">
            <a:avLst/>
          </a:prstGeom>
          <a:solidFill>
            <a:srgbClr val="333300"/>
          </a:solidFill>
          <a:ln w="9525">
            <a:noFill/>
            <a:miter lim="800000"/>
            <a:headEnd/>
            <a:tailEnd/>
          </a:ln>
        </p:spPr>
        <p:txBody>
          <a:bodyPr>
            <a:spAutoFit/>
          </a:bodyPr>
          <a:lstStyle/>
          <a:p>
            <a:pPr algn="ctr"/>
            <a:r>
              <a:rPr lang="es-ES" sz="2400" b="1">
                <a:solidFill>
                  <a:schemeClr val="bg1"/>
                </a:solidFill>
                <a:latin typeface="Verdana" pitchFamily="34" charset="0"/>
                <a:cs typeface="Arial" charset="0"/>
              </a:rPr>
              <a:t>Ciudadanos</a:t>
            </a:r>
          </a:p>
        </p:txBody>
      </p:sp>
      <p:grpSp>
        <p:nvGrpSpPr>
          <p:cNvPr id="97298" name="Group 19"/>
          <p:cNvGrpSpPr>
            <a:grpSpLocks/>
          </p:cNvGrpSpPr>
          <p:nvPr/>
        </p:nvGrpSpPr>
        <p:grpSpPr bwMode="auto">
          <a:xfrm>
            <a:off x="755650" y="3860800"/>
            <a:ext cx="647700" cy="476250"/>
            <a:chOff x="768" y="2256"/>
            <a:chExt cx="480" cy="336"/>
          </a:xfrm>
        </p:grpSpPr>
        <p:sp>
          <p:nvSpPr>
            <p:cNvPr id="97299" name="AutoShape 20"/>
            <p:cNvSpPr>
              <a:spLocks noChangeArrowheads="1"/>
            </p:cNvSpPr>
            <p:nvPr/>
          </p:nvSpPr>
          <p:spPr bwMode="auto">
            <a:xfrm>
              <a:off x="768" y="2448"/>
              <a:ext cx="480" cy="144"/>
            </a:xfrm>
            <a:prstGeom prst="leftArrow">
              <a:avLst>
                <a:gd name="adj1" fmla="val 50000"/>
                <a:gd name="adj2" fmla="val 83333"/>
              </a:avLst>
            </a:prstGeom>
            <a:solidFill>
              <a:srgbClr val="FF9900"/>
            </a:solidFill>
            <a:ln w="9525">
              <a:solidFill>
                <a:schemeClr val="accent1"/>
              </a:solidFill>
              <a:miter lim="800000"/>
              <a:headEnd/>
              <a:tailEnd/>
            </a:ln>
          </p:spPr>
          <p:txBody>
            <a:bodyPr wrap="none" anchor="ctr"/>
            <a:lstStyle/>
            <a:p>
              <a:pPr>
                <a:spcBef>
                  <a:spcPct val="0"/>
                </a:spcBef>
              </a:pPr>
              <a:endParaRPr lang="en-US" sz="2000">
                <a:solidFill>
                  <a:schemeClr val="tx2"/>
                </a:solidFill>
                <a:latin typeface="Garamond" pitchFamily="18" charset="0"/>
                <a:cs typeface="Arial" charset="0"/>
              </a:endParaRPr>
            </a:p>
          </p:txBody>
        </p:sp>
        <p:sp>
          <p:nvSpPr>
            <p:cNvPr id="97300" name="AutoShape 21"/>
            <p:cNvSpPr>
              <a:spLocks noChangeArrowheads="1"/>
            </p:cNvSpPr>
            <p:nvPr/>
          </p:nvSpPr>
          <p:spPr bwMode="auto">
            <a:xfrm flipH="1">
              <a:off x="768" y="2256"/>
              <a:ext cx="480" cy="144"/>
            </a:xfrm>
            <a:prstGeom prst="leftArrow">
              <a:avLst>
                <a:gd name="adj1" fmla="val 50000"/>
                <a:gd name="adj2" fmla="val 83333"/>
              </a:avLst>
            </a:prstGeom>
            <a:solidFill>
              <a:srgbClr val="FF9900"/>
            </a:solidFill>
            <a:ln w="9525">
              <a:solidFill>
                <a:schemeClr val="accent1"/>
              </a:solidFill>
              <a:miter lim="800000"/>
              <a:headEnd/>
              <a:tailEnd/>
            </a:ln>
          </p:spPr>
          <p:txBody>
            <a:bodyPr wrap="none" anchor="ctr"/>
            <a:lstStyle/>
            <a:p>
              <a:pPr>
                <a:spcBef>
                  <a:spcPct val="0"/>
                </a:spcBef>
              </a:pPr>
              <a:endParaRPr lang="en-US" sz="2000">
                <a:solidFill>
                  <a:schemeClr val="tx2"/>
                </a:solidFill>
                <a:latin typeface="Garamond" pitchFamily="18" charset="0"/>
                <a:cs typeface="Arial" charset="0"/>
              </a:endParaRPr>
            </a:p>
          </p:txBody>
        </p:sp>
      </p:grpSp>
      <p:sp>
        <p:nvSpPr>
          <p:cNvPr id="97301" name="AutoShape 22"/>
          <p:cNvSpPr>
            <a:spLocks noChangeArrowheads="1"/>
          </p:cNvSpPr>
          <p:nvPr/>
        </p:nvSpPr>
        <p:spPr bwMode="auto">
          <a:xfrm rot="10127401">
            <a:off x="2436813" y="4149725"/>
            <a:ext cx="838200" cy="1393825"/>
          </a:xfrm>
          <a:custGeom>
            <a:avLst/>
            <a:gdLst>
              <a:gd name="T0" fmla="*/ 27096639 w 21600"/>
              <a:gd name="T1" fmla="*/ 11430139 h 21600"/>
              <a:gd name="T2" fmla="*/ 14891554 w 21600"/>
              <a:gd name="T3" fmla="*/ 11455112 h 21600"/>
              <a:gd name="T4" fmla="*/ 21680045 w 21600"/>
              <a:gd name="T5" fmla="*/ 28198497 h 21600"/>
              <a:gd name="T6" fmla="*/ 36592665 w 21600"/>
              <a:gd name="T7" fmla="*/ 44971054 h 21600"/>
              <a:gd name="T8" fmla="*/ 28460964 w 21600"/>
              <a:gd name="T9" fmla="*/ 67456540 h 21600"/>
              <a:gd name="T10" fmla="*/ 20329258 w 21600"/>
              <a:gd name="T11" fmla="*/ 44971054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597" y="5399"/>
                  <a:pt x="10394" y="5411"/>
                  <a:pt x="10192" y="5434"/>
                </a:cubicBezTo>
                <a:lnTo>
                  <a:pt x="9585" y="68"/>
                </a:lnTo>
                <a:cubicBezTo>
                  <a:pt x="9988" y="22"/>
                  <a:pt x="10394"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FF9900"/>
          </a:solidFill>
          <a:ln w="9525">
            <a:solidFill>
              <a:schemeClr val="accent1"/>
            </a:solidFill>
            <a:miter lim="800000"/>
            <a:headEnd/>
            <a:tailEnd/>
          </a:ln>
        </p:spPr>
        <p:txBody>
          <a:bodyPr rot="10800000" wrap="none" anchor="ctr"/>
          <a:lstStyle/>
          <a:p>
            <a:pPr>
              <a:spcBef>
                <a:spcPct val="0"/>
              </a:spcBef>
            </a:pPr>
            <a:endParaRPr lang="en-US" sz="2000">
              <a:solidFill>
                <a:schemeClr val="tx2"/>
              </a:solidFill>
              <a:latin typeface="Garamond" pitchFamily="18" charset="0"/>
              <a:cs typeface="Arial" charset="0"/>
            </a:endParaRPr>
          </a:p>
        </p:txBody>
      </p:sp>
      <p:sp>
        <p:nvSpPr>
          <p:cNvPr id="97302" name="AutoShape 23"/>
          <p:cNvSpPr>
            <a:spLocks noChangeArrowheads="1"/>
          </p:cNvSpPr>
          <p:nvPr/>
        </p:nvSpPr>
        <p:spPr bwMode="auto">
          <a:xfrm rot="-9011026">
            <a:off x="2436813" y="2420938"/>
            <a:ext cx="685800" cy="1455737"/>
          </a:xfrm>
          <a:custGeom>
            <a:avLst/>
            <a:gdLst>
              <a:gd name="T0" fmla="*/ 18139094 w 21600"/>
              <a:gd name="T1" fmla="*/ 12468118 h 21600"/>
              <a:gd name="T2" fmla="*/ 9968738 w 21600"/>
              <a:gd name="T3" fmla="*/ 12495345 h 21600"/>
              <a:gd name="T4" fmla="*/ 14513082 w 21600"/>
              <a:gd name="T5" fmla="*/ 30759181 h 21600"/>
              <a:gd name="T6" fmla="*/ 24495918 w 21600"/>
              <a:gd name="T7" fmla="*/ 49054899 h 21600"/>
              <a:gd name="T8" fmla="*/ 19052382 w 21600"/>
              <a:gd name="T9" fmla="*/ 73582323 h 21600"/>
              <a:gd name="T10" fmla="*/ 13608843 w 21600"/>
              <a:gd name="T11" fmla="*/ 49054899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597" y="5399"/>
                  <a:pt x="10394" y="5411"/>
                  <a:pt x="10192" y="5434"/>
                </a:cubicBezTo>
                <a:lnTo>
                  <a:pt x="9585" y="68"/>
                </a:lnTo>
                <a:cubicBezTo>
                  <a:pt x="9988" y="22"/>
                  <a:pt x="10394"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FF9900"/>
          </a:solidFill>
          <a:ln w="9525">
            <a:solidFill>
              <a:schemeClr val="accent1"/>
            </a:solidFill>
            <a:miter lim="800000"/>
            <a:headEnd/>
            <a:tailEnd/>
          </a:ln>
        </p:spPr>
        <p:txBody>
          <a:bodyPr rot="10800000" wrap="none" anchor="ctr"/>
          <a:lstStyle/>
          <a:p>
            <a:pPr>
              <a:spcBef>
                <a:spcPct val="0"/>
              </a:spcBef>
            </a:pPr>
            <a:endParaRPr lang="en-US" sz="2000">
              <a:solidFill>
                <a:schemeClr val="tx2"/>
              </a:solidFill>
              <a:latin typeface="Garamond" pitchFamily="18" charset="0"/>
              <a:cs typeface="Arial" charset="0"/>
            </a:endParaRPr>
          </a:p>
        </p:txBody>
      </p:sp>
      <p:sp>
        <p:nvSpPr>
          <p:cNvPr id="97303" name="AutoShape 24"/>
          <p:cNvSpPr>
            <a:spLocks noChangeArrowheads="1"/>
          </p:cNvSpPr>
          <p:nvPr/>
        </p:nvSpPr>
        <p:spPr bwMode="auto">
          <a:xfrm rot="-4864898">
            <a:off x="4914900" y="1219200"/>
            <a:ext cx="533400" cy="1905000"/>
          </a:xfrm>
          <a:custGeom>
            <a:avLst/>
            <a:gdLst>
              <a:gd name="T0" fmla="*/ 10973025 w 21600"/>
              <a:gd name="T1" fmla="*/ 21351344 h 21600"/>
              <a:gd name="T2" fmla="*/ 6030457 w 21600"/>
              <a:gd name="T3" fmla="*/ 21397998 h 21600"/>
              <a:gd name="T4" fmla="*/ 8779517 w 21600"/>
              <a:gd name="T5" fmla="*/ 52674400 h 21600"/>
              <a:gd name="T6" fmla="*/ 14818520 w 21600"/>
              <a:gd name="T7" fmla="*/ 84005200 h 21600"/>
              <a:gd name="T8" fmla="*/ 11525514 w 21600"/>
              <a:gd name="T9" fmla="*/ 126007811 h 21600"/>
              <a:gd name="T10" fmla="*/ 8232511 w 21600"/>
              <a:gd name="T11" fmla="*/ 84005200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597" y="5399"/>
                  <a:pt x="10394" y="5411"/>
                  <a:pt x="10192" y="5434"/>
                </a:cubicBezTo>
                <a:lnTo>
                  <a:pt x="9585" y="68"/>
                </a:lnTo>
                <a:cubicBezTo>
                  <a:pt x="9988" y="22"/>
                  <a:pt x="10394"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FF9900"/>
          </a:solidFill>
          <a:ln w="9525">
            <a:solidFill>
              <a:schemeClr val="accent1"/>
            </a:solidFill>
            <a:miter lim="800000"/>
            <a:headEnd/>
            <a:tailEnd/>
          </a:ln>
        </p:spPr>
        <p:txBody>
          <a:bodyPr vert="eaVert" wrap="none" anchor="ctr"/>
          <a:lstStyle/>
          <a:p>
            <a:pPr>
              <a:spcBef>
                <a:spcPct val="0"/>
              </a:spcBef>
            </a:pPr>
            <a:endParaRPr lang="en-US" sz="2000">
              <a:solidFill>
                <a:schemeClr val="tx2"/>
              </a:solidFill>
              <a:latin typeface="Garamond" pitchFamily="18" charset="0"/>
              <a:cs typeface="Arial" charset="0"/>
            </a:endParaRPr>
          </a:p>
        </p:txBody>
      </p:sp>
      <p:sp>
        <p:nvSpPr>
          <p:cNvPr id="97304" name="AutoShape 25"/>
          <p:cNvSpPr>
            <a:spLocks noChangeArrowheads="1"/>
          </p:cNvSpPr>
          <p:nvPr/>
        </p:nvSpPr>
        <p:spPr bwMode="auto">
          <a:xfrm rot="371810">
            <a:off x="6397625" y="2636838"/>
            <a:ext cx="685800" cy="1455737"/>
          </a:xfrm>
          <a:custGeom>
            <a:avLst/>
            <a:gdLst>
              <a:gd name="T0" fmla="*/ 18139094 w 21600"/>
              <a:gd name="T1" fmla="*/ 12468118 h 21600"/>
              <a:gd name="T2" fmla="*/ 9968738 w 21600"/>
              <a:gd name="T3" fmla="*/ 12495345 h 21600"/>
              <a:gd name="T4" fmla="*/ 14513082 w 21600"/>
              <a:gd name="T5" fmla="*/ 30759181 h 21600"/>
              <a:gd name="T6" fmla="*/ 24495918 w 21600"/>
              <a:gd name="T7" fmla="*/ 49054899 h 21600"/>
              <a:gd name="T8" fmla="*/ 19052382 w 21600"/>
              <a:gd name="T9" fmla="*/ 73582323 h 21600"/>
              <a:gd name="T10" fmla="*/ 13608843 w 21600"/>
              <a:gd name="T11" fmla="*/ 49054899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597" y="5399"/>
                  <a:pt x="10394" y="5411"/>
                  <a:pt x="10192" y="5434"/>
                </a:cubicBezTo>
                <a:lnTo>
                  <a:pt x="9585" y="68"/>
                </a:lnTo>
                <a:cubicBezTo>
                  <a:pt x="9988" y="22"/>
                  <a:pt x="10394"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FF9900"/>
          </a:solidFill>
          <a:ln w="9525">
            <a:solidFill>
              <a:schemeClr val="accent1"/>
            </a:solidFill>
            <a:miter lim="800000"/>
            <a:headEnd/>
            <a:tailEnd/>
          </a:ln>
        </p:spPr>
        <p:txBody>
          <a:bodyPr wrap="none" anchor="ctr"/>
          <a:lstStyle/>
          <a:p>
            <a:pPr>
              <a:spcBef>
                <a:spcPct val="0"/>
              </a:spcBef>
            </a:pPr>
            <a:endParaRPr lang="en-US" sz="2000">
              <a:solidFill>
                <a:schemeClr val="tx2"/>
              </a:solidFill>
              <a:latin typeface="Garamond" pitchFamily="18" charset="0"/>
              <a:cs typeface="Arial" charset="0"/>
            </a:endParaRPr>
          </a:p>
        </p:txBody>
      </p:sp>
      <p:sp>
        <p:nvSpPr>
          <p:cNvPr id="97305" name="AutoShape 26"/>
          <p:cNvSpPr>
            <a:spLocks noChangeArrowheads="1"/>
          </p:cNvSpPr>
          <p:nvPr/>
        </p:nvSpPr>
        <p:spPr bwMode="auto">
          <a:xfrm rot="2721686">
            <a:off x="6210300" y="4264025"/>
            <a:ext cx="685800" cy="1752600"/>
          </a:xfrm>
          <a:custGeom>
            <a:avLst/>
            <a:gdLst>
              <a:gd name="T0" fmla="*/ 18139094 w 21600"/>
              <a:gd name="T1" fmla="*/ 18071739 h 21600"/>
              <a:gd name="T2" fmla="*/ 9968738 w 21600"/>
              <a:gd name="T3" fmla="*/ 18111253 h 21600"/>
              <a:gd name="T4" fmla="*/ 14513082 w 21600"/>
              <a:gd name="T5" fmla="*/ 44583633 h 21600"/>
              <a:gd name="T6" fmla="*/ 24495918 w 21600"/>
              <a:gd name="T7" fmla="*/ 71102003 h 21600"/>
              <a:gd name="T8" fmla="*/ 19052382 w 21600"/>
              <a:gd name="T9" fmla="*/ 106653014 h 21600"/>
              <a:gd name="T10" fmla="*/ 13608843 w 21600"/>
              <a:gd name="T11" fmla="*/ 71102003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597" y="5399"/>
                  <a:pt x="10394" y="5411"/>
                  <a:pt x="10192" y="5434"/>
                </a:cubicBezTo>
                <a:lnTo>
                  <a:pt x="9585" y="68"/>
                </a:lnTo>
                <a:cubicBezTo>
                  <a:pt x="9988" y="22"/>
                  <a:pt x="10394"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FF9900"/>
          </a:solidFill>
          <a:ln w="9525">
            <a:solidFill>
              <a:schemeClr val="accent1"/>
            </a:solidFill>
            <a:miter lim="800000"/>
            <a:headEnd/>
            <a:tailEnd/>
          </a:ln>
        </p:spPr>
        <p:txBody>
          <a:bodyPr rot="10800000" vert="eaVert" wrap="none" anchor="ctr"/>
          <a:lstStyle/>
          <a:p>
            <a:pPr>
              <a:spcBef>
                <a:spcPct val="0"/>
              </a:spcBef>
            </a:pPr>
            <a:endParaRPr lang="en-US" sz="2000">
              <a:solidFill>
                <a:schemeClr val="tx2"/>
              </a:solidFill>
              <a:latin typeface="Garamond" pitchFamily="18" charset="0"/>
              <a:cs typeface="Arial" charset="0"/>
            </a:endParaRPr>
          </a:p>
        </p:txBody>
      </p:sp>
      <p:sp>
        <p:nvSpPr>
          <p:cNvPr id="97306" name="AutoShape 27"/>
          <p:cNvSpPr>
            <a:spLocks noChangeArrowheads="1"/>
          </p:cNvSpPr>
          <p:nvPr/>
        </p:nvSpPr>
        <p:spPr bwMode="auto">
          <a:xfrm rot="6340396">
            <a:off x="4152900" y="5257800"/>
            <a:ext cx="685800" cy="1752600"/>
          </a:xfrm>
          <a:custGeom>
            <a:avLst/>
            <a:gdLst>
              <a:gd name="T0" fmla="*/ 18277175 w 21600"/>
              <a:gd name="T1" fmla="*/ 18888077 h 21600"/>
              <a:gd name="T2" fmla="*/ 10246964 w 21600"/>
              <a:gd name="T3" fmla="*/ 17933478 h 21600"/>
              <a:gd name="T4" fmla="*/ 14581631 w 21600"/>
              <a:gd name="T5" fmla="*/ 44991761 h 21600"/>
              <a:gd name="T6" fmla="*/ 24495918 w 21600"/>
              <a:gd name="T7" fmla="*/ 71102003 h 21600"/>
              <a:gd name="T8" fmla="*/ 19052382 w 21600"/>
              <a:gd name="T9" fmla="*/ 106653014 h 21600"/>
              <a:gd name="T10" fmla="*/ 13608843 w 21600"/>
              <a:gd name="T11" fmla="*/ 71102003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658" y="5399"/>
                  <a:pt x="10517" y="5405"/>
                  <a:pt x="10376" y="5416"/>
                </a:cubicBezTo>
                <a:lnTo>
                  <a:pt x="9953" y="33"/>
                </a:lnTo>
                <a:cubicBezTo>
                  <a:pt x="10235" y="11"/>
                  <a:pt x="10517"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rgbClr val="FF9900"/>
          </a:solidFill>
          <a:ln w="9525">
            <a:solidFill>
              <a:schemeClr val="accent1"/>
            </a:solidFill>
            <a:miter lim="800000"/>
            <a:headEnd/>
            <a:tailEnd/>
          </a:ln>
        </p:spPr>
        <p:txBody>
          <a:bodyPr rot="10800000" vert="eaVert" wrap="none" anchor="ctr"/>
          <a:lstStyle/>
          <a:p>
            <a:pPr>
              <a:spcBef>
                <a:spcPct val="0"/>
              </a:spcBef>
            </a:pPr>
            <a:endParaRPr lang="en-US" sz="2000">
              <a:solidFill>
                <a:schemeClr val="tx2"/>
              </a:solidFill>
              <a:latin typeface="Garamond" pitchFamily="18" charset="0"/>
              <a:cs typeface="Arial" charset="0"/>
            </a:endParaRPr>
          </a:p>
        </p:txBody>
      </p:sp>
      <p:sp>
        <p:nvSpPr>
          <p:cNvPr id="14" name="1 Título"/>
          <p:cNvSpPr>
            <a:spLocks noGrp="1"/>
          </p:cNvSpPr>
          <p:nvPr>
            <p:ph type="title" idx="4294967295"/>
          </p:nvPr>
        </p:nvSpPr>
        <p:spPr bwMode="auto">
          <a:xfrm>
            <a:off x="450850" y="150813"/>
            <a:ext cx="6429375" cy="582612"/>
          </a:xfrm>
          <a:prstGeom prst="rect">
            <a:avLst/>
          </a:prstGeom>
          <a:noFill/>
          <a:ln>
            <a:miter lim="800000"/>
            <a:headEnd/>
            <a:tailEnd/>
          </a:ln>
        </p:spPr>
        <p:txBody>
          <a:bodyPr bIns="91440" anchor="b"/>
          <a:lstStyle/>
          <a:p>
            <a:pPr algn="l" eaLnBrk="1" hangingPunct="1">
              <a:spcBef>
                <a:spcPct val="50000"/>
              </a:spcBef>
            </a:pPr>
            <a:r>
              <a:rPr lang="es-ES" sz="1500" smtClean="0">
                <a:solidFill>
                  <a:srgbClr val="777777"/>
                </a:solidFill>
                <a:latin typeface="Calibri" pitchFamily="34" charset="0"/>
              </a:rPr>
              <a:t>GESTIÓN SISTEMÁTICA DE LA CALIDAD DE LOS SERVICIOS PÚBLICOS</a:t>
            </a:r>
          </a:p>
        </p:txBody>
      </p:sp>
    </p:spTree>
  </p:cSld>
  <p:clrMapOvr>
    <a:masterClrMapping/>
  </p:clrMapOvr>
  <p:transition>
    <p:blinds/>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12" descr="fondo3"/>
          <p:cNvPicPr>
            <a:picLocks noChangeAspect="1" noChangeArrowheads="1"/>
          </p:cNvPicPr>
          <p:nvPr/>
        </p:nvPicPr>
        <p:blipFill>
          <a:blip r:embed="rId3" cstate="print"/>
          <a:srcRect t="2222" r="64999" b="85556"/>
          <a:stretch>
            <a:fillRect/>
          </a:stretch>
        </p:blipFill>
        <p:spPr bwMode="auto">
          <a:xfrm>
            <a:off x="-11113" y="149225"/>
            <a:ext cx="3200401" cy="838200"/>
          </a:xfrm>
          <a:prstGeom prst="rect">
            <a:avLst/>
          </a:prstGeom>
          <a:noFill/>
          <a:ln w="9525">
            <a:noFill/>
            <a:miter lim="800000"/>
            <a:headEnd/>
            <a:tailEnd/>
          </a:ln>
        </p:spPr>
      </p:pic>
      <p:sp>
        <p:nvSpPr>
          <p:cNvPr id="11" name="10 Rectángulo"/>
          <p:cNvSpPr/>
          <p:nvPr/>
        </p:nvSpPr>
        <p:spPr>
          <a:xfrm>
            <a:off x="1562021" y="2089383"/>
            <a:ext cx="7088776" cy="4125288"/>
          </a:xfrm>
          <a:prstGeom prst="rect">
            <a:avLst/>
          </a:prstGeom>
          <a:solidFill>
            <a:schemeClr val="accent5">
              <a:lumMod val="60000"/>
              <a:lumOff val="40000"/>
            </a:schemeClr>
          </a:solidFill>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s-ES" sz="2000"/>
          </a:p>
        </p:txBody>
      </p:sp>
      <p:pic>
        <p:nvPicPr>
          <p:cNvPr id="99334" name="Picture 6" descr="PORTADA INFORME"/>
          <p:cNvPicPr>
            <a:picLocks noChangeAspect="1" noChangeArrowheads="1"/>
          </p:cNvPicPr>
          <p:nvPr/>
        </p:nvPicPr>
        <p:blipFill>
          <a:blip r:embed="rId4" cstate="print"/>
          <a:srcRect b="14445"/>
          <a:stretch>
            <a:fillRect/>
          </a:stretch>
        </p:blipFill>
        <p:spPr bwMode="auto">
          <a:xfrm>
            <a:off x="604838" y="1700213"/>
            <a:ext cx="3390900" cy="4249737"/>
          </a:xfrm>
          <a:prstGeom prst="rect">
            <a:avLst/>
          </a:prstGeom>
          <a:noFill/>
          <a:ln w="9525">
            <a:noFill/>
            <a:miter lim="800000"/>
            <a:headEnd/>
            <a:tailEnd/>
          </a:ln>
          <a:effectLst>
            <a:outerShdw dist="117088" dir="2963922" algn="ctr" rotWithShape="0">
              <a:srgbClr val="666633">
                <a:alpha val="50000"/>
              </a:srgbClr>
            </a:outerShdw>
          </a:effectLst>
        </p:spPr>
      </p:pic>
      <p:sp>
        <p:nvSpPr>
          <p:cNvPr id="99335" name="Text Box 7"/>
          <p:cNvSpPr txBox="1">
            <a:spLocks noChangeArrowheads="1"/>
          </p:cNvSpPr>
          <p:nvPr/>
        </p:nvSpPr>
        <p:spPr bwMode="auto">
          <a:xfrm>
            <a:off x="2463800" y="5216525"/>
            <a:ext cx="1354138" cy="228600"/>
          </a:xfrm>
          <a:prstGeom prst="rect">
            <a:avLst/>
          </a:prstGeom>
          <a:noFill/>
          <a:ln w="12700" cap="sq">
            <a:noFill/>
            <a:miter lim="800000"/>
            <a:headEnd/>
            <a:tailEnd/>
          </a:ln>
          <a:effectLst/>
        </p:spPr>
        <p:txBody>
          <a:bodyPr>
            <a:spAutoFit/>
          </a:bodyPr>
          <a:lstStyle/>
          <a:p>
            <a:pPr algn="ctr">
              <a:spcBef>
                <a:spcPct val="0"/>
              </a:spcBef>
            </a:pPr>
            <a:r>
              <a:rPr lang="es-ES" sz="900">
                <a:latin typeface="Arial" charset="0"/>
              </a:rPr>
              <a:t>OCTUBRE DE 2009</a:t>
            </a:r>
          </a:p>
        </p:txBody>
      </p:sp>
      <p:pic>
        <p:nvPicPr>
          <p:cNvPr id="99336" name="Picture 8" descr="am1"/>
          <p:cNvPicPr>
            <a:picLocks noChangeAspect="1" noChangeArrowheads="1"/>
          </p:cNvPicPr>
          <p:nvPr/>
        </p:nvPicPr>
        <p:blipFill>
          <a:blip r:embed="rId5" cstate="print"/>
          <a:srcRect/>
          <a:stretch>
            <a:fillRect/>
          </a:stretch>
        </p:blipFill>
        <p:spPr bwMode="auto">
          <a:xfrm>
            <a:off x="663575" y="5705475"/>
            <a:ext cx="814388" cy="171450"/>
          </a:xfrm>
          <a:prstGeom prst="rect">
            <a:avLst/>
          </a:prstGeom>
          <a:noFill/>
          <a:ln w="9525">
            <a:noFill/>
            <a:miter lim="800000"/>
            <a:headEnd/>
            <a:tailEnd/>
          </a:ln>
        </p:spPr>
      </p:pic>
      <p:sp>
        <p:nvSpPr>
          <p:cNvPr id="99337" name="Rectangle 9"/>
          <p:cNvSpPr>
            <a:spLocks noGrp="1"/>
          </p:cNvSpPr>
          <p:nvPr>
            <p:ph type="title" sz="quarter"/>
          </p:nvPr>
        </p:nvSpPr>
        <p:spPr bwMode="auto">
          <a:xfrm rot="20718192">
            <a:off x="1022350" y="2501900"/>
            <a:ext cx="5556250" cy="1143000"/>
          </a:xfrm>
          <a:noFill/>
          <a:ln>
            <a:miter lim="800000"/>
            <a:headEnd/>
            <a:tailEnd/>
          </a:ln>
        </p:spPr>
        <p:txBody>
          <a:bodyPr vert="horz" wrap="square" lIns="91440" tIns="45720" rIns="91440" bIns="45720" numCol="1" anchor="ctr" anchorCtr="0" compatLnSpc="1">
            <a:prstTxWarp prst="textNoShape">
              <a:avLst/>
            </a:prstTxWarp>
          </a:bodyPr>
          <a:lstStyle/>
          <a:p>
            <a:pPr algn="l"/>
            <a:r>
              <a:rPr lang="es-ES_tradnl" sz="1400" b="0" i="1" smtClean="0">
                <a:solidFill>
                  <a:srgbClr val="4E4D27"/>
                </a:solidFill>
                <a:effectLst>
                  <a:outerShdw blurRad="38100" dist="38100" dir="2700000" algn="tl">
                    <a:srgbClr val="C0C0C0"/>
                  </a:outerShdw>
                </a:effectLst>
                <a:latin typeface="Calibri" pitchFamily="34" charset="0"/>
              </a:rPr>
              <a:t>LA CARTA DE COMPROMISOS CON LA CALIDAD EN LAS ADMINISTRACIONES P</a:t>
            </a:r>
            <a:r>
              <a:rPr lang="es-ES_tradnl" sz="1400" b="0" i="1" smtClean="0">
                <a:solidFill>
                  <a:srgbClr val="4E4D27"/>
                </a:solidFill>
                <a:effectLst>
                  <a:outerShdw blurRad="38100" dist="38100" dir="2700000" algn="tl">
                    <a:srgbClr val="C0C0C0"/>
                  </a:outerShdw>
                </a:effectLst>
              </a:rPr>
              <a:t>Ú</a:t>
            </a:r>
            <a:r>
              <a:rPr lang="es-ES_tradnl" sz="1400" b="0" i="1" smtClean="0">
                <a:solidFill>
                  <a:srgbClr val="4E4D27"/>
                </a:solidFill>
                <a:effectLst>
                  <a:outerShdw blurRad="38100" dist="38100" dir="2700000" algn="tl">
                    <a:srgbClr val="C0C0C0"/>
                  </a:outerShdw>
                </a:effectLst>
                <a:latin typeface="Calibri" pitchFamily="34" charset="0"/>
              </a:rPr>
              <a:t>BLICAS ESPA</a:t>
            </a:r>
            <a:r>
              <a:rPr lang="es-ES_tradnl" sz="1400" b="0" i="1" smtClean="0">
                <a:solidFill>
                  <a:srgbClr val="4E4D27"/>
                </a:solidFill>
                <a:effectLst>
                  <a:outerShdw blurRad="38100" dist="38100" dir="2700000" algn="tl">
                    <a:srgbClr val="C0C0C0"/>
                  </a:outerShdw>
                </a:effectLst>
              </a:rPr>
              <a:t>Ñ</a:t>
            </a:r>
            <a:r>
              <a:rPr lang="es-ES_tradnl" sz="1400" b="0" i="1" smtClean="0">
                <a:solidFill>
                  <a:srgbClr val="4E4D27"/>
                </a:solidFill>
                <a:effectLst>
                  <a:outerShdw blurRad="38100" dist="38100" dir="2700000" algn="tl">
                    <a:srgbClr val="C0C0C0"/>
                  </a:outerShdw>
                </a:effectLst>
                <a:latin typeface="Calibri" pitchFamily="34" charset="0"/>
              </a:rPr>
              <a:t>OLAS</a:t>
            </a:r>
          </a:p>
        </p:txBody>
      </p:sp>
      <p:sp>
        <p:nvSpPr>
          <p:cNvPr id="3" name="2 Rectángulo"/>
          <p:cNvSpPr/>
          <p:nvPr/>
        </p:nvSpPr>
        <p:spPr>
          <a:xfrm>
            <a:off x="4189683" y="3666824"/>
            <a:ext cx="4320983" cy="2355336"/>
          </a:xfrm>
          <a:prstGeom prst="rect">
            <a:avLst/>
          </a:prstGeom>
          <a:solidFill>
            <a:schemeClr val="accent5">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prst="slope"/>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s-ES" sz="2000"/>
          </a:p>
        </p:txBody>
      </p:sp>
      <p:sp>
        <p:nvSpPr>
          <p:cNvPr id="99341" name="Rectangle 13"/>
          <p:cNvSpPr>
            <a:spLocks noGrp="1" noChangeArrowheads="1"/>
          </p:cNvSpPr>
          <p:nvPr>
            <p:ph type="body" sz="half" idx="4294967295"/>
          </p:nvPr>
        </p:nvSpPr>
        <p:spPr bwMode="auto">
          <a:xfrm>
            <a:off x="4119563" y="4076700"/>
            <a:ext cx="4176712" cy="1439863"/>
          </a:xfrm>
          <a:prstGeom prst="rect">
            <a:avLst/>
          </a:prstGeom>
          <a:noFill/>
          <a:ln>
            <a:miter lim="800000"/>
            <a:headEnd/>
            <a:tailEnd/>
          </a:ln>
        </p:spPr>
        <p:txBody>
          <a:bodyPr/>
          <a:lstStyle/>
          <a:p>
            <a:pPr marL="363538" indent="-254000">
              <a:spcAft>
                <a:spcPct val="60000"/>
              </a:spcAft>
              <a:buFontTx/>
              <a:buBlip>
                <a:blip r:embed="rId6"/>
              </a:buBlip>
            </a:pPr>
            <a:r>
              <a:rPr lang="es-ES_tradnl" sz="1400" b="0" smtClean="0">
                <a:latin typeface="Calibri" pitchFamily="34" charset="0"/>
              </a:rPr>
              <a:t>Elaborada por la Red Interadministrativa de Calidad de los Servicios P</a:t>
            </a:r>
            <a:r>
              <a:rPr lang="es-ES_tradnl" sz="1400" b="0" smtClean="0"/>
              <a:t>ú</a:t>
            </a:r>
            <a:r>
              <a:rPr lang="es-ES_tradnl" sz="1400" b="0" smtClean="0">
                <a:latin typeface="Calibri" pitchFamily="34" charset="0"/>
              </a:rPr>
              <a:t>blicos</a:t>
            </a:r>
            <a:endParaRPr lang="es-ES" sz="1400" smtClean="0">
              <a:latin typeface="Calibri" pitchFamily="34" charset="0"/>
            </a:endParaRPr>
          </a:p>
          <a:p>
            <a:pPr marL="363538" indent="-254000">
              <a:spcAft>
                <a:spcPct val="60000"/>
              </a:spcAft>
              <a:buFontTx/>
              <a:buBlip>
                <a:blip r:embed="rId6"/>
              </a:buBlip>
            </a:pPr>
            <a:r>
              <a:rPr lang="es-ES" sz="1400" b="0" smtClean="0">
                <a:latin typeface="Calibri" pitchFamily="34" charset="0"/>
              </a:rPr>
              <a:t>Aprobada </a:t>
            </a:r>
            <a:r>
              <a:rPr lang="es-ES_tradnl" sz="1400" b="0" smtClean="0">
                <a:latin typeface="Calibri" pitchFamily="34" charset="0"/>
              </a:rPr>
              <a:t>en la reuni</a:t>
            </a:r>
            <a:r>
              <a:rPr lang="es-ES_tradnl" sz="1400" b="0" smtClean="0"/>
              <a:t>ó</a:t>
            </a:r>
            <a:r>
              <a:rPr lang="es-ES_tradnl" sz="1400" b="0" smtClean="0">
                <a:latin typeface="Calibri" pitchFamily="34" charset="0"/>
              </a:rPr>
              <a:t>n de la Conferencia Sectorial de la Administraci</a:t>
            </a:r>
            <a:r>
              <a:rPr lang="es-ES_tradnl" sz="1400" b="0" smtClean="0"/>
              <a:t>ó</a:t>
            </a:r>
            <a:r>
              <a:rPr lang="es-ES_tradnl" sz="1400" b="0" smtClean="0">
                <a:latin typeface="Calibri" pitchFamily="34" charset="0"/>
              </a:rPr>
              <a:t>n P</a:t>
            </a:r>
            <a:r>
              <a:rPr lang="es-ES_tradnl" sz="1400" b="0" smtClean="0"/>
              <a:t>ú</a:t>
            </a:r>
            <a:r>
              <a:rPr lang="es-ES_tradnl" sz="1400" b="0" smtClean="0">
                <a:latin typeface="Calibri" pitchFamily="34" charset="0"/>
              </a:rPr>
              <a:t>blica, celebrada el d</a:t>
            </a:r>
            <a:r>
              <a:rPr lang="es-ES_tradnl" sz="1400" b="0" smtClean="0"/>
              <a:t>í</a:t>
            </a:r>
            <a:r>
              <a:rPr lang="es-ES_tradnl" sz="1400" b="0" smtClean="0">
                <a:latin typeface="Calibri" pitchFamily="34" charset="0"/>
              </a:rPr>
              <a:t>a 16 de noviembre de 2009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ChangeArrowheads="1"/>
          </p:cNvSpPr>
          <p:nvPr/>
        </p:nvSpPr>
        <p:spPr bwMode="auto">
          <a:xfrm>
            <a:off x="455613" y="425450"/>
            <a:ext cx="5748337" cy="417513"/>
          </a:xfrm>
          <a:prstGeom prst="rect">
            <a:avLst/>
          </a:prstGeom>
          <a:noFill/>
          <a:ln w="9525">
            <a:noFill/>
            <a:miter lim="800000"/>
            <a:headEnd/>
            <a:tailEnd/>
          </a:ln>
          <a:effectLst/>
        </p:spPr>
        <p:txBody>
          <a:bodyPr/>
          <a:lstStyle/>
          <a:p>
            <a:pPr eaLnBrk="0" hangingPunct="0">
              <a:spcBef>
                <a:spcPct val="0"/>
              </a:spcBef>
            </a:pPr>
            <a:r>
              <a:rPr lang="es-ES" sz="1500" b="1">
                <a:solidFill>
                  <a:srgbClr val="777777"/>
                </a:solidFill>
                <a:latin typeface="Calibri" pitchFamily="34" charset="0"/>
                <a:sym typeface="Monotype Sorts" pitchFamily="2" charset="2"/>
              </a:rPr>
              <a:t>JUSTIFICACIÓN DE LA CARTA</a:t>
            </a:r>
          </a:p>
        </p:txBody>
      </p:sp>
      <p:sp>
        <p:nvSpPr>
          <p:cNvPr id="101379" name="14 Rectángulo redondeado"/>
          <p:cNvSpPr>
            <a:spLocks noChangeArrowheads="1"/>
          </p:cNvSpPr>
          <p:nvPr/>
        </p:nvSpPr>
        <p:spPr bwMode="auto">
          <a:xfrm>
            <a:off x="384175" y="3502025"/>
            <a:ext cx="8435975" cy="2735263"/>
          </a:xfrm>
          <a:prstGeom prst="bevel">
            <a:avLst>
              <a:gd name="adj" fmla="val 12500"/>
            </a:avLst>
          </a:prstGeom>
          <a:solidFill>
            <a:srgbClr val="EEF1D7">
              <a:alpha val="90195"/>
            </a:srgbClr>
          </a:solidFill>
          <a:ln w="9525" algn="ctr">
            <a:solidFill>
              <a:srgbClr val="EEF1D7">
                <a:alpha val="90195"/>
              </a:srgbClr>
            </a:solidFill>
            <a:miter lim="800000"/>
            <a:headEnd/>
            <a:tailEnd/>
          </a:ln>
        </p:spPr>
        <p:txBody>
          <a:bodyPr/>
          <a:lstStyle/>
          <a:p>
            <a:pPr>
              <a:spcBef>
                <a:spcPct val="0"/>
              </a:spcBef>
            </a:pPr>
            <a:endParaRPr lang="en-US" sz="2000">
              <a:latin typeface="Arial" charset="0"/>
              <a:cs typeface="Arial" charset="0"/>
            </a:endParaRPr>
          </a:p>
        </p:txBody>
      </p:sp>
      <p:sp>
        <p:nvSpPr>
          <p:cNvPr id="101380" name="Rectangle 4"/>
          <p:cNvSpPr>
            <a:spLocks noGrp="1" noChangeArrowheads="1"/>
          </p:cNvSpPr>
          <p:nvPr>
            <p:ph type="body" idx="1"/>
          </p:nvPr>
        </p:nvSpPr>
        <p:spPr bwMode="auto">
          <a:xfrm>
            <a:off x="501650" y="3803650"/>
            <a:ext cx="7742238" cy="2073275"/>
          </a:xfrm>
          <a:noFill/>
          <a:ln>
            <a:miter lim="800000"/>
            <a:headEnd/>
            <a:tailEnd/>
          </a:ln>
        </p:spPr>
        <p:txBody>
          <a:bodyPr vert="horz" wrap="square" lIns="91440" tIns="45720" rIns="91440" bIns="45720" numCol="1" anchor="t" anchorCtr="0" compatLnSpc="1">
            <a:prstTxWarp prst="textNoShape">
              <a:avLst/>
            </a:prstTxWarp>
          </a:bodyPr>
          <a:lstStyle/>
          <a:p>
            <a:pPr algn="just">
              <a:lnSpc>
                <a:spcPct val="90000"/>
              </a:lnSpc>
              <a:buFontTx/>
              <a:buNone/>
            </a:pPr>
            <a:endParaRPr lang="es-ES_tradnl" sz="1600" smtClean="0">
              <a:latin typeface="Calibri" pitchFamily="34" charset="0"/>
            </a:endParaRPr>
          </a:p>
          <a:p>
            <a:pPr algn="just">
              <a:lnSpc>
                <a:spcPct val="90000"/>
              </a:lnSpc>
              <a:buFontTx/>
              <a:buNone/>
            </a:pPr>
            <a:r>
              <a:rPr lang="es-ES_tradnl" sz="1600" b="0" smtClean="0">
                <a:latin typeface="Calibri" pitchFamily="34" charset="0"/>
              </a:rPr>
              <a:t>    </a:t>
            </a:r>
            <a:r>
              <a:rPr lang="es-ES_tradnl" sz="1600" b="0" smtClean="0"/>
              <a:t>…</a:t>
            </a:r>
            <a:r>
              <a:rPr lang="es-ES_tradnl" sz="1600" b="0" smtClean="0">
                <a:latin typeface="Calibri" pitchFamily="34" charset="0"/>
              </a:rPr>
              <a:t> promueve el establecimiento de un enfoque com</a:t>
            </a:r>
            <a:r>
              <a:rPr lang="es-ES_tradnl" sz="1600" b="0" smtClean="0"/>
              <a:t>ú</a:t>
            </a:r>
            <a:r>
              <a:rPr lang="es-ES_tradnl" sz="1600" b="0" smtClean="0">
                <a:latin typeface="Calibri" pitchFamily="34" charset="0"/>
              </a:rPr>
              <a:t>n por parte de las diferentes Administraciones espa</a:t>
            </a:r>
            <a:r>
              <a:rPr lang="es-ES_tradnl" sz="1600" b="0" smtClean="0"/>
              <a:t>ñ</a:t>
            </a:r>
            <a:r>
              <a:rPr lang="es-ES_tradnl" sz="1600" b="0" smtClean="0">
                <a:latin typeface="Calibri" pitchFamily="34" charset="0"/>
              </a:rPr>
              <a:t>olas, orientado a la adopci</a:t>
            </a:r>
            <a:r>
              <a:rPr lang="es-ES_tradnl" sz="1600" b="0" smtClean="0"/>
              <a:t>ó</a:t>
            </a:r>
            <a:r>
              <a:rPr lang="es-ES_tradnl" sz="1600" b="0" smtClean="0">
                <a:latin typeface="Calibri" pitchFamily="34" charset="0"/>
              </a:rPr>
              <a:t>n de compromisos para el desarrollo de la calidad en la gesti</a:t>
            </a:r>
            <a:r>
              <a:rPr lang="es-ES_tradnl" sz="1600" b="0" smtClean="0"/>
              <a:t>ó</a:t>
            </a:r>
            <a:r>
              <a:rPr lang="es-ES_tradnl" sz="1600" b="0" smtClean="0">
                <a:latin typeface="Calibri" pitchFamily="34" charset="0"/>
              </a:rPr>
              <a:t>n p</a:t>
            </a:r>
            <a:r>
              <a:rPr lang="es-ES_tradnl" sz="1600" b="0" smtClean="0"/>
              <a:t>ú</a:t>
            </a:r>
            <a:r>
              <a:rPr lang="es-ES_tradnl" sz="1600" b="0" smtClean="0">
                <a:latin typeface="Calibri" pitchFamily="34" charset="0"/>
              </a:rPr>
              <a:t>blica y a la alineaci</a:t>
            </a:r>
            <a:r>
              <a:rPr lang="es-ES_tradnl" sz="1600" b="0" smtClean="0"/>
              <a:t>ó</a:t>
            </a:r>
            <a:r>
              <a:rPr lang="es-ES_tradnl" sz="1600" b="0" smtClean="0">
                <a:latin typeface="Calibri" pitchFamily="34" charset="0"/>
              </a:rPr>
              <a:t>n de las actuaciones de las Administraciones P</a:t>
            </a:r>
            <a:r>
              <a:rPr lang="es-ES_tradnl" sz="1600" b="0" smtClean="0"/>
              <a:t>ú</a:t>
            </a:r>
            <a:r>
              <a:rPr lang="es-ES_tradnl" sz="1600" b="0" smtClean="0">
                <a:latin typeface="Calibri" pitchFamily="34" charset="0"/>
              </a:rPr>
              <a:t>blicas en materia de calidad y en la formulaci</a:t>
            </a:r>
            <a:r>
              <a:rPr lang="es-ES_tradnl" sz="1600" b="0" smtClean="0"/>
              <a:t>ó</a:t>
            </a:r>
            <a:r>
              <a:rPr lang="es-ES_tradnl" sz="1600" b="0" smtClean="0">
                <a:latin typeface="Calibri" pitchFamily="34" charset="0"/>
              </a:rPr>
              <a:t>n de sus pol</a:t>
            </a:r>
            <a:r>
              <a:rPr lang="es-ES_tradnl" sz="1600" b="0" smtClean="0"/>
              <a:t>í</a:t>
            </a:r>
            <a:r>
              <a:rPr lang="es-ES_tradnl" sz="1600" b="0" smtClean="0">
                <a:latin typeface="Calibri" pitchFamily="34" charset="0"/>
              </a:rPr>
              <a:t>ticas y planes para la mejora continua.</a:t>
            </a:r>
            <a:r>
              <a:rPr lang="es-ES_tradnl" sz="1600" smtClean="0">
                <a:latin typeface="Calibri" pitchFamily="34" charset="0"/>
              </a:rPr>
              <a:t> </a:t>
            </a:r>
          </a:p>
        </p:txBody>
      </p:sp>
      <p:sp>
        <p:nvSpPr>
          <p:cNvPr id="101381" name="Rectangle 5"/>
          <p:cNvSpPr>
            <a:spLocks noGrp="1" noChangeArrowheads="1"/>
          </p:cNvSpPr>
          <p:nvPr>
            <p:ph type="title"/>
          </p:nvPr>
        </p:nvSpPr>
        <p:spPr bwMode="auto">
          <a:xfrm rot="20904705">
            <a:off x="322263" y="1844675"/>
            <a:ext cx="4176712" cy="1425575"/>
          </a:xfrm>
          <a:noFill/>
          <a:ln>
            <a:miter lim="800000"/>
            <a:headEnd/>
            <a:tailEnd/>
          </a:ln>
        </p:spPr>
        <p:txBody>
          <a:bodyPr vert="horz" wrap="square" lIns="91440" tIns="45720" rIns="91440" bIns="45720" numCol="1" anchor="t" anchorCtr="0" compatLnSpc="1">
            <a:prstTxWarp prst="textNoShape">
              <a:avLst/>
            </a:prstTxWarp>
          </a:bodyPr>
          <a:lstStyle/>
          <a:p>
            <a:pPr algn="r"/>
            <a:r>
              <a:rPr lang="es-ES_tradnl" sz="1400" b="0" i="1" smtClean="0">
                <a:solidFill>
                  <a:srgbClr val="4E4D27"/>
                </a:solidFill>
                <a:effectLst>
                  <a:outerShdw blurRad="38100" dist="38100" dir="2700000" algn="tl">
                    <a:srgbClr val="C0C0C0"/>
                  </a:outerShdw>
                </a:effectLst>
                <a:latin typeface="Calibri" pitchFamily="34" charset="0"/>
              </a:rPr>
              <a:t>LA CARTA DE COMPROMISOS CON LA CALIDAD EN LAS ADMINISTRACIONES P</a:t>
            </a:r>
            <a:r>
              <a:rPr lang="es-ES_tradnl" sz="1400" b="0" i="1" smtClean="0">
                <a:solidFill>
                  <a:srgbClr val="4E4D27"/>
                </a:solidFill>
                <a:effectLst>
                  <a:outerShdw blurRad="38100" dist="38100" dir="2700000" algn="tl">
                    <a:srgbClr val="C0C0C0"/>
                  </a:outerShdw>
                </a:effectLst>
              </a:rPr>
              <a:t>Ú</a:t>
            </a:r>
            <a:r>
              <a:rPr lang="es-ES_tradnl" sz="1400" b="0" i="1" smtClean="0">
                <a:solidFill>
                  <a:srgbClr val="4E4D27"/>
                </a:solidFill>
                <a:effectLst>
                  <a:outerShdw blurRad="38100" dist="38100" dir="2700000" algn="tl">
                    <a:srgbClr val="C0C0C0"/>
                  </a:outerShdw>
                </a:effectLst>
                <a:latin typeface="Calibri" pitchFamily="34" charset="0"/>
              </a:rPr>
              <a:t>BLICAS ESPA</a:t>
            </a:r>
            <a:r>
              <a:rPr lang="es-ES_tradnl" sz="1400" b="0" i="1" smtClean="0">
                <a:solidFill>
                  <a:srgbClr val="4E4D27"/>
                </a:solidFill>
                <a:effectLst>
                  <a:outerShdw blurRad="38100" dist="38100" dir="2700000" algn="tl">
                    <a:srgbClr val="C0C0C0"/>
                  </a:outerShdw>
                </a:effectLst>
              </a:rPr>
              <a:t>Ñ</a:t>
            </a:r>
            <a:r>
              <a:rPr lang="es-ES_tradnl" sz="1400" b="0" i="1" smtClean="0">
                <a:solidFill>
                  <a:srgbClr val="4E4D27"/>
                </a:solidFill>
                <a:effectLst>
                  <a:outerShdw blurRad="38100" dist="38100" dir="2700000" algn="tl">
                    <a:srgbClr val="C0C0C0"/>
                  </a:outerShdw>
                </a:effectLst>
                <a:latin typeface="Calibri" pitchFamily="34" charset="0"/>
              </a:rPr>
              <a:t>OLAS</a:t>
            </a:r>
            <a:r>
              <a:rPr lang="es-ES_tradnl" sz="1400" b="0" i="1" smtClean="0">
                <a:solidFill>
                  <a:srgbClr val="4E4D27"/>
                </a:solidFill>
                <a:effectLst>
                  <a:outerShdw blurRad="38100" dist="38100" dir="2700000" algn="tl">
                    <a:srgbClr val="C0C0C0"/>
                  </a:outerShdw>
                </a:effectLst>
              </a:rPr>
              <a:t>…</a:t>
            </a:r>
            <a:endParaRPr lang="es-ES_tradnl" sz="1400" b="0" i="1" smtClean="0">
              <a:solidFill>
                <a:srgbClr val="4E4D27"/>
              </a:solidFill>
              <a:effectLst>
                <a:outerShdw blurRad="38100" dist="38100" dir="2700000" algn="tl">
                  <a:srgbClr val="C0C0C0"/>
                </a:outerShdw>
              </a:effectLst>
              <a:latin typeface="Calibri" pitchFamily="34" charset="0"/>
            </a:endParaRPr>
          </a:p>
        </p:txBody>
      </p:sp>
      <p:sp>
        <p:nvSpPr>
          <p:cNvPr id="161802" name="AutoShape 10"/>
          <p:cNvSpPr>
            <a:spLocks noChangeArrowheads="1"/>
          </p:cNvSpPr>
          <p:nvPr/>
        </p:nvSpPr>
        <p:spPr bwMode="auto">
          <a:xfrm rot="5400000">
            <a:off x="5722937" y="549276"/>
            <a:ext cx="2232025" cy="3816350"/>
          </a:xfrm>
          <a:prstGeom prst="wedgeRoundRectCallout">
            <a:avLst>
              <a:gd name="adj1" fmla="val -75676"/>
              <a:gd name="adj2" fmla="val 77204"/>
              <a:gd name="adj3" fmla="val 16667"/>
            </a:avLst>
          </a:prstGeom>
          <a:solidFill>
            <a:srgbClr val="CEC597"/>
          </a:solidFill>
          <a:ln w="38100" algn="ctr">
            <a:solidFill>
              <a:schemeClr val="bg1"/>
            </a:solidFill>
            <a:miter lim="800000"/>
            <a:headEnd/>
            <a:tailEnd/>
          </a:ln>
          <a:effectLst>
            <a:outerShdw dist="20000" dir="5400000" rotWithShape="0">
              <a:srgbClr val="000000">
                <a:alpha val="37999"/>
              </a:srgbClr>
            </a:outerShdw>
          </a:effectLst>
        </p:spPr>
        <p:txBody>
          <a:bodyPr rot="10800000" vert="eaVert" wrap="none" anchor="ctr"/>
          <a:lstStyle/>
          <a:p>
            <a:pPr>
              <a:spcBef>
                <a:spcPct val="0"/>
              </a:spcBef>
              <a:defRPr/>
            </a:pPr>
            <a:endParaRPr lang="es-ES" sz="2000">
              <a:solidFill>
                <a:schemeClr val="lt1"/>
              </a:solidFill>
              <a:latin typeface="+mn-lt"/>
            </a:endParaRPr>
          </a:p>
        </p:txBody>
      </p:sp>
      <p:sp>
        <p:nvSpPr>
          <p:cNvPr id="101383" name="Text Box 7"/>
          <p:cNvSpPr txBox="1">
            <a:spLocks noChangeArrowheads="1"/>
          </p:cNvSpPr>
          <p:nvPr/>
        </p:nvSpPr>
        <p:spPr bwMode="auto">
          <a:xfrm>
            <a:off x="5156200" y="1965325"/>
            <a:ext cx="3592513" cy="1247775"/>
          </a:xfrm>
          <a:prstGeom prst="rect">
            <a:avLst/>
          </a:prstGeom>
          <a:noFill/>
          <a:ln w="9525">
            <a:noFill/>
            <a:miter lim="800000"/>
            <a:headEnd/>
            <a:tailEnd/>
          </a:ln>
          <a:effectLst/>
        </p:spPr>
        <p:txBody>
          <a:bodyPr>
            <a:spAutoFit/>
          </a:bodyPr>
          <a:lstStyle/>
          <a:p>
            <a:pPr>
              <a:spcBef>
                <a:spcPct val="0"/>
              </a:spcBef>
            </a:pPr>
            <a:r>
              <a:rPr lang="es-ES" sz="1900">
                <a:latin typeface="Calibri" pitchFamily="34" charset="0"/>
              </a:rPr>
              <a:t>…LA CALIDAD COMO ESTRATEGIA </a:t>
            </a:r>
          </a:p>
          <a:p>
            <a:pPr>
              <a:spcBef>
                <a:spcPct val="0"/>
              </a:spcBef>
            </a:pPr>
            <a:r>
              <a:rPr lang="es-ES" sz="1900">
                <a:latin typeface="Calibri" pitchFamily="34" charset="0"/>
              </a:rPr>
              <a:t>DE MODERNIZACIÓN DE LAS </a:t>
            </a:r>
          </a:p>
          <a:p>
            <a:pPr>
              <a:spcBef>
                <a:spcPct val="0"/>
              </a:spcBef>
            </a:pPr>
            <a:r>
              <a:rPr lang="es-ES" sz="1900">
                <a:latin typeface="Calibri" pitchFamily="34" charset="0"/>
              </a:rPr>
              <a:t>ADMINISTRACIONES PÚBLICAS…</a:t>
            </a:r>
          </a:p>
          <a:p>
            <a:pPr>
              <a:spcBef>
                <a:spcPct val="0"/>
              </a:spcBef>
            </a:pPr>
            <a:endParaRPr lang="es-ES" sz="1900">
              <a:latin typeface="Calibri"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Oval 2"/>
          <p:cNvSpPr>
            <a:spLocks noChangeArrowheads="1"/>
          </p:cNvSpPr>
          <p:nvPr/>
        </p:nvSpPr>
        <p:spPr bwMode="auto">
          <a:xfrm>
            <a:off x="395288" y="979488"/>
            <a:ext cx="8281987" cy="4724400"/>
          </a:xfrm>
          <a:prstGeom prst="ellipse">
            <a:avLst/>
          </a:prstGeom>
          <a:solidFill>
            <a:srgbClr val="E2E9A1"/>
          </a:solidFill>
          <a:ln w="28575">
            <a:solidFill>
              <a:srgbClr val="666633"/>
            </a:solidFill>
            <a:round/>
            <a:headEnd/>
            <a:tailEnd/>
          </a:ln>
          <a:effectLst>
            <a:prstShdw prst="shdw17" dist="17961" dir="2700000">
              <a:srgbClr val="666633">
                <a:gamma/>
                <a:shade val="60000"/>
                <a:invGamma/>
              </a:srgbClr>
            </a:prstShdw>
          </a:effectLst>
        </p:spPr>
        <p:txBody>
          <a:bodyPr wrap="none" anchor="ctr"/>
          <a:lstStyle/>
          <a:p>
            <a:endParaRPr lang="en-US"/>
          </a:p>
        </p:txBody>
      </p:sp>
      <p:grpSp>
        <p:nvGrpSpPr>
          <p:cNvPr id="2" name="24 Grupo"/>
          <p:cNvGrpSpPr/>
          <p:nvPr/>
        </p:nvGrpSpPr>
        <p:grpSpPr>
          <a:xfrm>
            <a:off x="233948" y="3542329"/>
            <a:ext cx="8720163" cy="3082363"/>
            <a:chOff x="0" y="1219199"/>
            <a:chExt cx="1828800" cy="1625600"/>
          </a:xfrm>
          <a:scene3d>
            <a:camera prst="orthographicFront"/>
            <a:lightRig rig="threePt" dir="t">
              <a:rot lat="0" lon="0" rev="7500000"/>
            </a:lightRig>
          </a:scene3d>
        </p:grpSpPr>
        <p:sp>
          <p:nvSpPr>
            <p:cNvPr id="26" name="25 Rectángulo redondeado"/>
            <p:cNvSpPr/>
            <p:nvPr/>
          </p:nvSpPr>
          <p:spPr>
            <a:xfrm>
              <a:off x="0" y="1219199"/>
              <a:ext cx="1828800" cy="1625600"/>
            </a:xfrm>
            <a:prstGeom prst="roundRect">
              <a:avLst/>
            </a:prstGeom>
            <a:sp3d prstMaterial="plastic">
              <a:bevelT w="127000" h="25400" prst="relaxedInset"/>
            </a:sp3d>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27" name="26 Rectángulo"/>
            <p:cNvSpPr/>
            <p:nvPr/>
          </p:nvSpPr>
          <p:spPr>
            <a:xfrm>
              <a:off x="79355" y="1298554"/>
              <a:ext cx="1670090" cy="146689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140970" tIns="140970" rIns="140970" bIns="140970" spcCol="1270" anchor="ctr"/>
            <a:lstStyle/>
            <a:p>
              <a:pPr algn="ctr" defTabSz="1644650">
                <a:lnSpc>
                  <a:spcPct val="90000"/>
                </a:lnSpc>
                <a:spcBef>
                  <a:spcPct val="0"/>
                </a:spcBef>
                <a:spcAft>
                  <a:spcPct val="35000"/>
                </a:spcAft>
                <a:defRPr/>
              </a:pPr>
              <a:endParaRPr lang="es-ES" sz="3700"/>
            </a:p>
          </p:txBody>
        </p:sp>
      </p:grpSp>
      <p:sp>
        <p:nvSpPr>
          <p:cNvPr id="103428" name="Rectangle 4"/>
          <p:cNvSpPr>
            <a:spLocks noGrp="1" noChangeArrowheads="1"/>
          </p:cNvSpPr>
          <p:nvPr>
            <p:ph type="body" idx="1"/>
          </p:nvPr>
        </p:nvSpPr>
        <p:spPr bwMode="auto">
          <a:xfrm>
            <a:off x="827088" y="1727200"/>
            <a:ext cx="6624637" cy="1873250"/>
          </a:xfrm>
          <a:noFill/>
          <a:ln>
            <a:miter lim="800000"/>
            <a:headEnd/>
            <a:tailEnd/>
          </a:ln>
        </p:spPr>
        <p:txBody>
          <a:bodyPr vert="horz" wrap="square" lIns="91440" tIns="45720" rIns="91440" bIns="45720" numCol="1" anchor="t" anchorCtr="0" compatLnSpc="1">
            <a:prstTxWarp prst="textNoShape">
              <a:avLst/>
            </a:prstTxWarp>
          </a:bodyPr>
          <a:lstStyle/>
          <a:p>
            <a:pPr algn="just">
              <a:lnSpc>
                <a:spcPct val="110000"/>
              </a:lnSpc>
              <a:buFontTx/>
              <a:buNone/>
            </a:pPr>
            <a:r>
              <a:rPr lang="es-ES_tradnl" sz="1400" smtClean="0">
                <a:latin typeface="Calibri" pitchFamily="34" charset="0"/>
              </a:rPr>
              <a:t>               </a:t>
            </a:r>
            <a:r>
              <a:rPr lang="es-ES_tradnl" sz="1400" smtClean="0"/>
              <a:t>…</a:t>
            </a:r>
            <a:r>
              <a:rPr lang="es-ES_tradnl" sz="1400" smtClean="0">
                <a:latin typeface="Calibri" pitchFamily="34" charset="0"/>
              </a:rPr>
              <a:t> promover un compromiso con la excelencia y la innovaci</a:t>
            </a:r>
            <a:r>
              <a:rPr lang="es-ES_tradnl" sz="1400" smtClean="0"/>
              <a:t>ó</a:t>
            </a:r>
            <a:r>
              <a:rPr lang="es-ES_tradnl" sz="1400" smtClean="0">
                <a:latin typeface="Calibri" pitchFamily="34" charset="0"/>
              </a:rPr>
              <a:t>n en la prestaci</a:t>
            </a:r>
            <a:r>
              <a:rPr lang="es-ES_tradnl" sz="1400" smtClean="0"/>
              <a:t>ó</a:t>
            </a:r>
            <a:r>
              <a:rPr lang="es-ES_tradnl" sz="1400" smtClean="0">
                <a:latin typeface="Calibri" pitchFamily="34" charset="0"/>
              </a:rPr>
              <a:t>n de los servicios p</a:t>
            </a:r>
            <a:r>
              <a:rPr lang="es-ES_tradnl" sz="1400" smtClean="0"/>
              <a:t>ú</a:t>
            </a:r>
            <a:r>
              <a:rPr lang="es-ES_tradnl" sz="1400" smtClean="0">
                <a:latin typeface="Calibri" pitchFamily="34" charset="0"/>
              </a:rPr>
              <a:t>blicos, que sirva de referencia en la actuaci</a:t>
            </a:r>
            <a:r>
              <a:rPr lang="es-ES_tradnl" sz="1400" smtClean="0"/>
              <a:t>ó</a:t>
            </a:r>
            <a:r>
              <a:rPr lang="es-ES_tradnl" sz="1400" smtClean="0">
                <a:latin typeface="Calibri" pitchFamily="34" charset="0"/>
              </a:rPr>
              <a:t>n de las diferentes Administraciones. Se persigue</a:t>
            </a:r>
            <a:r>
              <a:rPr lang="es-ES_tradnl" sz="1400" smtClean="0"/>
              <a:t>…</a:t>
            </a:r>
            <a:r>
              <a:rPr lang="es-ES_tradnl" sz="1400" smtClean="0">
                <a:latin typeface="Calibri" pitchFamily="34" charset="0"/>
              </a:rPr>
              <a:t> potenciar el aprendizaje mutuo y aprovechar las sinergias generadas a partir de la experiencia </a:t>
            </a:r>
            <a:r>
              <a:rPr lang="es-ES_tradnl" sz="1400" smtClean="0"/>
              <a:t>…</a:t>
            </a:r>
            <a:r>
              <a:rPr lang="es-ES_tradnl" sz="1400" smtClean="0">
                <a:latin typeface="Calibri" pitchFamily="34" charset="0"/>
              </a:rPr>
              <a:t>, en el marco del desarrollo de una cultura com</a:t>
            </a:r>
            <a:r>
              <a:rPr lang="es-ES_tradnl" sz="1400" smtClean="0"/>
              <a:t>ú</a:t>
            </a:r>
            <a:r>
              <a:rPr lang="es-ES_tradnl" sz="1400" smtClean="0">
                <a:latin typeface="Calibri" pitchFamily="34" charset="0"/>
              </a:rPr>
              <a:t>n de calidad en la gesti</a:t>
            </a:r>
            <a:r>
              <a:rPr lang="es-ES_tradnl" sz="1400" smtClean="0"/>
              <a:t>ó</a:t>
            </a:r>
            <a:r>
              <a:rPr lang="es-ES_tradnl" sz="1400" smtClean="0">
                <a:latin typeface="Calibri" pitchFamily="34" charset="0"/>
              </a:rPr>
              <a:t>n p</a:t>
            </a:r>
            <a:r>
              <a:rPr lang="es-ES_tradnl" sz="1400" smtClean="0"/>
              <a:t>ú</a:t>
            </a:r>
            <a:r>
              <a:rPr lang="es-ES_tradnl" sz="1400" smtClean="0">
                <a:latin typeface="Calibri" pitchFamily="34" charset="0"/>
              </a:rPr>
              <a:t>blica. </a:t>
            </a:r>
          </a:p>
        </p:txBody>
      </p:sp>
      <p:sp>
        <p:nvSpPr>
          <p:cNvPr id="103429" name="Rectangle 5"/>
          <p:cNvSpPr>
            <a:spLocks noChangeArrowheads="1"/>
          </p:cNvSpPr>
          <p:nvPr/>
        </p:nvSpPr>
        <p:spPr bwMode="auto">
          <a:xfrm>
            <a:off x="431800" y="438150"/>
            <a:ext cx="1844675" cy="417513"/>
          </a:xfrm>
          <a:prstGeom prst="rect">
            <a:avLst/>
          </a:prstGeom>
          <a:noFill/>
          <a:ln w="9525">
            <a:noFill/>
            <a:miter lim="800000"/>
            <a:headEnd/>
            <a:tailEnd/>
          </a:ln>
          <a:effectLst/>
        </p:spPr>
        <p:txBody>
          <a:bodyPr/>
          <a:lstStyle/>
          <a:p>
            <a:r>
              <a:rPr lang="es-ES" sz="1500" b="1">
                <a:solidFill>
                  <a:srgbClr val="777777"/>
                </a:solidFill>
                <a:latin typeface="Calibri" pitchFamily="34" charset="0"/>
                <a:cs typeface="Arial" charset="0"/>
                <a:sym typeface="Monotype Sorts" pitchFamily="2" charset="2"/>
              </a:rPr>
              <a:t>FINALIDAD</a:t>
            </a:r>
          </a:p>
        </p:txBody>
      </p:sp>
      <p:sp>
        <p:nvSpPr>
          <p:cNvPr id="6156" name="Rectangle 12">
            <a:hlinkClick r:id="rId3" action="ppaction://hlinksldjump"/>
          </p:cNvPr>
          <p:cNvSpPr>
            <a:spLocks noChangeArrowheads="1"/>
          </p:cNvSpPr>
          <p:nvPr/>
        </p:nvSpPr>
        <p:spPr bwMode="auto">
          <a:xfrm>
            <a:off x="5472113" y="5302250"/>
            <a:ext cx="2628900" cy="1008063"/>
          </a:xfrm>
          <a:prstGeom prst="roundRect">
            <a:avLst>
              <a:gd name="adj" fmla="val 16667"/>
            </a:avLst>
          </a:prstGeom>
          <a:gradFill rotWithShape="1">
            <a:gsLst>
              <a:gs pos="0">
                <a:srgbClr val="F2F2EA"/>
              </a:gs>
              <a:gs pos="100000">
                <a:srgbClr val="F1F4D0"/>
              </a:gs>
            </a:gsLst>
            <a:lin ang="5400000" scaled="1"/>
          </a:gradFill>
          <a:ln w="28575" cap="sq" algn="ctr">
            <a:noFill/>
            <a:round/>
            <a:headEnd/>
            <a:tailEnd/>
          </a:ln>
          <a:effectLst>
            <a:outerShdw dist="152928" dir="2901988" algn="ctr" rotWithShape="0">
              <a:schemeClr val="bg2">
                <a:alpha val="50000"/>
              </a:schemeClr>
            </a:outerShdw>
          </a:effectLst>
        </p:spPr>
        <p:txBody>
          <a:bodyPr anchor="ctr"/>
          <a:lstStyle/>
          <a:p>
            <a:pPr algn="ctr"/>
            <a:endParaRPr lang="en-US" sz="2000" b="1">
              <a:solidFill>
                <a:schemeClr val="tx2"/>
              </a:solidFill>
              <a:latin typeface="Garamond" pitchFamily="18" charset="0"/>
              <a:cs typeface="Arial" charset="0"/>
            </a:endParaRPr>
          </a:p>
        </p:txBody>
      </p:sp>
      <p:sp>
        <p:nvSpPr>
          <p:cNvPr id="103431" name="AutoShape 7">
            <a:hlinkClick r:id="rId3" action="ppaction://hlinksldjump"/>
          </p:cNvPr>
          <p:cNvSpPr>
            <a:spLocks noChangeArrowheads="1"/>
          </p:cNvSpPr>
          <p:nvPr/>
        </p:nvSpPr>
        <p:spPr bwMode="auto">
          <a:xfrm>
            <a:off x="5705475" y="5465763"/>
            <a:ext cx="2251075" cy="700087"/>
          </a:xfrm>
          <a:prstGeom prst="roundRect">
            <a:avLst>
              <a:gd name="adj" fmla="val 16667"/>
            </a:avLst>
          </a:prstGeom>
          <a:noFill/>
          <a:ln w="9525">
            <a:noFill/>
            <a:round/>
            <a:headEnd/>
            <a:tailEnd/>
          </a:ln>
          <a:effectLst>
            <a:prstShdw prst="shdw17" dist="17961" dir="2700000">
              <a:schemeClr val="accent1">
                <a:gamma/>
                <a:shade val="60000"/>
                <a:invGamma/>
              </a:schemeClr>
            </a:prstShdw>
          </a:effectLst>
        </p:spPr>
        <p:txBody>
          <a:bodyPr>
            <a:spAutoFit/>
          </a:bodyPr>
          <a:lstStyle/>
          <a:p>
            <a:pPr algn="ctr">
              <a:spcBef>
                <a:spcPct val="0"/>
              </a:spcBef>
            </a:pPr>
            <a:r>
              <a:rPr lang="es-ES" sz="1800">
                <a:latin typeface="Calibri" pitchFamily="34" charset="0"/>
              </a:rPr>
              <a:t>Colaboración intra e</a:t>
            </a:r>
          </a:p>
          <a:p>
            <a:pPr algn="ctr">
              <a:spcBef>
                <a:spcPct val="0"/>
              </a:spcBef>
            </a:pPr>
            <a:r>
              <a:rPr lang="es-ES" sz="1800">
                <a:latin typeface="Calibri" pitchFamily="34" charset="0"/>
              </a:rPr>
              <a:t>interadministrativa</a:t>
            </a:r>
          </a:p>
        </p:txBody>
      </p:sp>
      <p:sp>
        <p:nvSpPr>
          <p:cNvPr id="3" name="Rectangle 12">
            <a:hlinkClick r:id="rId3" action="ppaction://hlinksldjump"/>
          </p:cNvPr>
          <p:cNvSpPr>
            <a:spLocks noChangeArrowheads="1"/>
          </p:cNvSpPr>
          <p:nvPr/>
        </p:nvSpPr>
        <p:spPr bwMode="auto">
          <a:xfrm>
            <a:off x="5688013" y="3889375"/>
            <a:ext cx="2628900" cy="1008063"/>
          </a:xfrm>
          <a:prstGeom prst="roundRect">
            <a:avLst>
              <a:gd name="adj" fmla="val 16667"/>
            </a:avLst>
          </a:prstGeom>
          <a:gradFill rotWithShape="1">
            <a:gsLst>
              <a:gs pos="0">
                <a:srgbClr val="F2F2EA"/>
              </a:gs>
              <a:gs pos="100000">
                <a:srgbClr val="F1F4D0"/>
              </a:gs>
            </a:gsLst>
            <a:lin ang="5400000" scaled="1"/>
          </a:gradFill>
          <a:ln w="28575" cap="sq" algn="ctr">
            <a:noFill/>
            <a:round/>
            <a:headEnd/>
            <a:tailEnd/>
          </a:ln>
          <a:effectLst>
            <a:outerShdw dist="101600" algn="ctr" rotWithShape="0">
              <a:schemeClr val="bg2">
                <a:alpha val="50000"/>
              </a:schemeClr>
            </a:outerShdw>
          </a:effectLst>
        </p:spPr>
        <p:txBody>
          <a:bodyPr anchor="ctr"/>
          <a:lstStyle/>
          <a:p>
            <a:pPr algn="ctr"/>
            <a:endParaRPr lang="en-US" sz="2000" b="1">
              <a:solidFill>
                <a:schemeClr val="tx2"/>
              </a:solidFill>
              <a:latin typeface="Garamond" pitchFamily="18" charset="0"/>
              <a:cs typeface="Arial" charset="0"/>
            </a:endParaRPr>
          </a:p>
        </p:txBody>
      </p:sp>
      <p:sp>
        <p:nvSpPr>
          <p:cNvPr id="103433" name="AutoShape 9">
            <a:hlinkClick r:id="rId3" action="ppaction://hlinksldjump"/>
          </p:cNvPr>
          <p:cNvSpPr>
            <a:spLocks noChangeArrowheads="1"/>
          </p:cNvSpPr>
          <p:nvPr/>
        </p:nvSpPr>
        <p:spPr bwMode="auto">
          <a:xfrm>
            <a:off x="5849938" y="3892550"/>
            <a:ext cx="2430462" cy="1004888"/>
          </a:xfrm>
          <a:prstGeom prst="roundRect">
            <a:avLst>
              <a:gd name="adj" fmla="val 16667"/>
            </a:avLst>
          </a:prstGeom>
          <a:noFill/>
          <a:ln w="9525">
            <a:noFill/>
            <a:round/>
            <a:headEnd/>
            <a:tailEnd/>
          </a:ln>
          <a:effectLst>
            <a:prstShdw prst="shdw17" dist="267002" dir="16363579">
              <a:schemeClr val="accent1">
                <a:gamma/>
                <a:shade val="60000"/>
                <a:invGamma/>
              </a:schemeClr>
            </a:prstShdw>
          </a:effectLst>
        </p:spPr>
        <p:txBody>
          <a:bodyPr>
            <a:spAutoFit/>
          </a:bodyPr>
          <a:lstStyle/>
          <a:p>
            <a:pPr algn="ctr">
              <a:spcBef>
                <a:spcPct val="0"/>
              </a:spcBef>
            </a:pPr>
            <a:r>
              <a:rPr lang="es-ES" sz="1800">
                <a:latin typeface="Calibri" pitchFamily="34" charset="0"/>
              </a:rPr>
              <a:t>Intercambio de </a:t>
            </a:r>
          </a:p>
          <a:p>
            <a:pPr algn="ctr">
              <a:spcBef>
                <a:spcPct val="0"/>
              </a:spcBef>
            </a:pPr>
            <a:r>
              <a:rPr lang="es-ES" sz="1800">
                <a:latin typeface="Calibri" pitchFamily="34" charset="0"/>
              </a:rPr>
              <a:t>experiencias y difusión</a:t>
            </a:r>
          </a:p>
          <a:p>
            <a:pPr algn="ctr">
              <a:spcBef>
                <a:spcPct val="0"/>
              </a:spcBef>
            </a:pPr>
            <a:r>
              <a:rPr lang="es-ES" sz="1800">
                <a:latin typeface="Calibri" pitchFamily="34" charset="0"/>
              </a:rPr>
              <a:t>del conocimiento</a:t>
            </a:r>
          </a:p>
        </p:txBody>
      </p:sp>
      <p:sp>
        <p:nvSpPr>
          <p:cNvPr id="4" name="Rectangle 12">
            <a:hlinkClick r:id="rId3" action="ppaction://hlinksldjump"/>
          </p:cNvPr>
          <p:cNvSpPr>
            <a:spLocks noChangeArrowheads="1"/>
          </p:cNvSpPr>
          <p:nvPr/>
        </p:nvSpPr>
        <p:spPr bwMode="auto">
          <a:xfrm>
            <a:off x="1042988" y="5302250"/>
            <a:ext cx="2628900" cy="1008063"/>
          </a:xfrm>
          <a:prstGeom prst="roundRect">
            <a:avLst>
              <a:gd name="adj" fmla="val 16667"/>
            </a:avLst>
          </a:prstGeom>
          <a:gradFill rotWithShape="1">
            <a:gsLst>
              <a:gs pos="0">
                <a:srgbClr val="F2F2EA"/>
              </a:gs>
              <a:gs pos="100000">
                <a:srgbClr val="F1F4D0"/>
              </a:gs>
            </a:gsLst>
            <a:lin ang="5400000" scaled="1"/>
          </a:gradFill>
          <a:ln w="28575" cap="sq" algn="ctr">
            <a:noFill/>
            <a:round/>
            <a:headEnd/>
            <a:tailEnd/>
          </a:ln>
          <a:effectLst>
            <a:outerShdw dist="183162" dir="7421404" algn="ctr" rotWithShape="0">
              <a:schemeClr val="bg2">
                <a:alpha val="50000"/>
              </a:schemeClr>
            </a:outerShdw>
          </a:effectLst>
        </p:spPr>
        <p:txBody>
          <a:bodyPr anchor="ctr"/>
          <a:lstStyle/>
          <a:p>
            <a:pPr algn="ctr"/>
            <a:endParaRPr lang="en-US" sz="2000" b="1">
              <a:solidFill>
                <a:schemeClr val="tx2"/>
              </a:solidFill>
              <a:latin typeface="Garamond" pitchFamily="18" charset="0"/>
              <a:cs typeface="Arial" charset="0"/>
            </a:endParaRPr>
          </a:p>
        </p:txBody>
      </p:sp>
      <p:sp>
        <p:nvSpPr>
          <p:cNvPr id="103435" name="AutoShape 11">
            <a:hlinkClick r:id="rId3" action="ppaction://hlinksldjump"/>
          </p:cNvPr>
          <p:cNvSpPr>
            <a:spLocks noChangeArrowheads="1"/>
          </p:cNvSpPr>
          <p:nvPr/>
        </p:nvSpPr>
        <p:spPr bwMode="auto">
          <a:xfrm>
            <a:off x="755650" y="5305425"/>
            <a:ext cx="2952750" cy="1004888"/>
          </a:xfrm>
          <a:prstGeom prst="roundRect">
            <a:avLst>
              <a:gd name="adj" fmla="val 16667"/>
            </a:avLst>
          </a:prstGeom>
          <a:noFill/>
          <a:ln w="9525">
            <a:noFill/>
            <a:round/>
            <a:headEnd/>
            <a:tailEnd/>
          </a:ln>
          <a:effectLst>
            <a:prstShdw prst="shdw17" dist="17961" dir="2700000">
              <a:schemeClr val="accent1">
                <a:gamma/>
                <a:shade val="60000"/>
                <a:invGamma/>
              </a:schemeClr>
            </a:prstShdw>
          </a:effectLst>
        </p:spPr>
        <p:txBody>
          <a:bodyPr>
            <a:spAutoFit/>
          </a:bodyPr>
          <a:lstStyle/>
          <a:p>
            <a:pPr algn="ctr">
              <a:spcBef>
                <a:spcPct val="0"/>
              </a:spcBef>
            </a:pPr>
            <a:r>
              <a:rPr lang="es-ES" sz="1800">
                <a:latin typeface="Calibri" pitchFamily="34" charset="0"/>
              </a:rPr>
              <a:t>Coordinación y </a:t>
            </a:r>
          </a:p>
          <a:p>
            <a:pPr algn="ctr">
              <a:spcBef>
                <a:spcPct val="0"/>
              </a:spcBef>
            </a:pPr>
            <a:r>
              <a:rPr lang="es-ES" sz="1800">
                <a:latin typeface="Calibri" pitchFamily="34" charset="0"/>
              </a:rPr>
              <a:t>Aprovechamiento de</a:t>
            </a:r>
          </a:p>
          <a:p>
            <a:pPr algn="ctr">
              <a:spcBef>
                <a:spcPct val="0"/>
              </a:spcBef>
            </a:pPr>
            <a:r>
              <a:rPr lang="es-ES" sz="1800">
                <a:latin typeface="Calibri" pitchFamily="34" charset="0"/>
              </a:rPr>
              <a:t>sinergias</a:t>
            </a:r>
          </a:p>
        </p:txBody>
      </p:sp>
      <p:sp>
        <p:nvSpPr>
          <p:cNvPr id="5" name="Rectangle 12">
            <a:hlinkClick r:id="rId3" action="ppaction://hlinksldjump"/>
          </p:cNvPr>
          <p:cNvSpPr>
            <a:spLocks noChangeArrowheads="1"/>
          </p:cNvSpPr>
          <p:nvPr/>
        </p:nvSpPr>
        <p:spPr bwMode="auto">
          <a:xfrm>
            <a:off x="827088" y="3889375"/>
            <a:ext cx="2628900" cy="1008063"/>
          </a:xfrm>
          <a:prstGeom prst="roundRect">
            <a:avLst>
              <a:gd name="adj" fmla="val 16667"/>
            </a:avLst>
          </a:prstGeom>
          <a:gradFill rotWithShape="1">
            <a:gsLst>
              <a:gs pos="0">
                <a:srgbClr val="F2F2EA"/>
              </a:gs>
              <a:gs pos="100000">
                <a:srgbClr val="F1F4D0"/>
              </a:gs>
            </a:gsLst>
            <a:lin ang="5400000" scaled="1"/>
          </a:gradFill>
          <a:ln w="28575" cap="sq" algn="ctr">
            <a:noFill/>
            <a:round/>
            <a:headEnd/>
            <a:tailEnd/>
          </a:ln>
          <a:effectLst>
            <a:outerShdw dist="114300" dir="10800000" algn="ctr" rotWithShape="0">
              <a:schemeClr val="bg2">
                <a:alpha val="50000"/>
              </a:schemeClr>
            </a:outerShdw>
          </a:effectLst>
        </p:spPr>
        <p:txBody>
          <a:bodyPr anchor="ctr"/>
          <a:lstStyle/>
          <a:p>
            <a:pPr algn="ctr"/>
            <a:endParaRPr lang="en-US" sz="2000" b="1">
              <a:solidFill>
                <a:schemeClr val="tx2"/>
              </a:solidFill>
              <a:latin typeface="Garamond" pitchFamily="18" charset="0"/>
              <a:cs typeface="Arial" charset="0"/>
            </a:endParaRPr>
          </a:p>
        </p:txBody>
      </p:sp>
      <p:sp>
        <p:nvSpPr>
          <p:cNvPr id="103437" name="AutoShape 13">
            <a:hlinkClick r:id="rId3" action="ppaction://hlinksldjump"/>
          </p:cNvPr>
          <p:cNvSpPr>
            <a:spLocks noChangeArrowheads="1"/>
          </p:cNvSpPr>
          <p:nvPr/>
        </p:nvSpPr>
        <p:spPr bwMode="auto">
          <a:xfrm>
            <a:off x="611188" y="3889375"/>
            <a:ext cx="2952750" cy="1004888"/>
          </a:xfrm>
          <a:prstGeom prst="roundRect">
            <a:avLst>
              <a:gd name="adj" fmla="val 16667"/>
            </a:avLst>
          </a:prstGeom>
          <a:noFill/>
          <a:ln w="9525">
            <a:noFill/>
            <a:round/>
            <a:headEnd/>
            <a:tailEnd/>
          </a:ln>
          <a:effectLst>
            <a:prstShdw prst="shdw17" dist="17961" dir="2700000">
              <a:schemeClr val="accent1">
                <a:gamma/>
                <a:shade val="60000"/>
                <a:invGamma/>
              </a:schemeClr>
            </a:prstShdw>
          </a:effectLst>
        </p:spPr>
        <p:txBody>
          <a:bodyPr>
            <a:spAutoFit/>
          </a:bodyPr>
          <a:lstStyle/>
          <a:p>
            <a:pPr algn="ctr">
              <a:spcBef>
                <a:spcPct val="0"/>
              </a:spcBef>
            </a:pPr>
            <a:r>
              <a:rPr lang="es-ES" sz="1800">
                <a:latin typeface="Calibri" pitchFamily="34" charset="0"/>
              </a:rPr>
              <a:t>Generar cultura de </a:t>
            </a:r>
          </a:p>
          <a:p>
            <a:pPr algn="ctr">
              <a:spcBef>
                <a:spcPct val="0"/>
              </a:spcBef>
            </a:pPr>
            <a:r>
              <a:rPr lang="es-ES" sz="1800">
                <a:latin typeface="Calibri" pitchFamily="34" charset="0"/>
              </a:rPr>
              <a:t>la calidad</a:t>
            </a:r>
          </a:p>
          <a:p>
            <a:pPr algn="ctr">
              <a:spcBef>
                <a:spcPct val="0"/>
              </a:spcBef>
            </a:pPr>
            <a:r>
              <a:rPr lang="es-ES" sz="1800">
                <a:latin typeface="Calibri" pitchFamily="34" charset="0"/>
              </a:rPr>
              <a:t>y la Gobernanza</a:t>
            </a:r>
          </a:p>
        </p:txBody>
      </p:sp>
      <p:sp>
        <p:nvSpPr>
          <p:cNvPr id="6" name="Rectangle 12"/>
          <p:cNvSpPr>
            <a:spLocks noChangeArrowheads="1"/>
          </p:cNvSpPr>
          <p:nvPr/>
        </p:nvSpPr>
        <p:spPr bwMode="auto">
          <a:xfrm rot="-2709361">
            <a:off x="3435350" y="3771901"/>
            <a:ext cx="2232025" cy="2076450"/>
          </a:xfrm>
          <a:custGeom>
            <a:avLst/>
            <a:gdLst>
              <a:gd name="G0" fmla="+- 5400 0 0"/>
              <a:gd name="G1" fmla="+- 8100 0 0"/>
              <a:gd name="G2" fmla="+- 2700 0 0"/>
              <a:gd name="G3" fmla="+- 9450 0 0"/>
              <a:gd name="G4" fmla="+- 21600 0 8100"/>
              <a:gd name="G5" fmla="+- 21600 0 9450"/>
              <a:gd name="G6" fmla="+- 5400 21600 0"/>
              <a:gd name="G7" fmla="*/ G6 1 2"/>
              <a:gd name="G8" fmla="+- 21600 0 5400"/>
              <a:gd name="G9" fmla="+- 21600 0 2700"/>
              <a:gd name="T0" fmla="*/ G0 w 21600"/>
              <a:gd name="T1" fmla="*/ G0 h 21600"/>
              <a:gd name="T2" fmla="*/ G8 w 21600"/>
              <a:gd name="T3" fmla="*/ G8 h 21600"/>
            </a:gdLst>
            <a:ahLst/>
            <a:cxnLst>
              <a:cxn ang="0">
                <a:pos x="r" y="vc"/>
              </a:cxn>
              <a:cxn ang="5400000">
                <a:pos x="hc" y="b"/>
              </a:cxn>
              <a:cxn ang="10800000">
                <a:pos x="l" y="vc"/>
              </a:cxn>
              <a:cxn ang="16200000">
                <a:pos x="hc" y="t"/>
              </a:cxn>
            </a:cxnLst>
            <a:rect l="T0" t="T1" r="T2" b="T3"/>
            <a:pathLst>
              <a:path w="21600" h="21600">
                <a:moveTo>
                  <a:pt x="5400" y="5400"/>
                </a:moveTo>
                <a:lnTo>
                  <a:pt x="9450" y="5400"/>
                </a:lnTo>
                <a:lnTo>
                  <a:pt x="9450" y="2700"/>
                </a:lnTo>
                <a:lnTo>
                  <a:pt x="8100" y="2700"/>
                </a:lnTo>
                <a:lnTo>
                  <a:pt x="10800" y="0"/>
                </a:lnTo>
                <a:lnTo>
                  <a:pt x="13500" y="2700"/>
                </a:lnTo>
                <a:lnTo>
                  <a:pt x="12150" y="2700"/>
                </a:lnTo>
                <a:lnTo>
                  <a:pt x="12150" y="5400"/>
                </a:lnTo>
                <a:lnTo>
                  <a:pt x="16200" y="5400"/>
                </a:lnTo>
                <a:lnTo>
                  <a:pt x="16200" y="9450"/>
                </a:lnTo>
                <a:lnTo>
                  <a:pt x="18900" y="9450"/>
                </a:lnTo>
                <a:lnTo>
                  <a:pt x="18900" y="8100"/>
                </a:lnTo>
                <a:lnTo>
                  <a:pt x="21600" y="10800"/>
                </a:lnTo>
                <a:lnTo>
                  <a:pt x="18900" y="13500"/>
                </a:lnTo>
                <a:lnTo>
                  <a:pt x="18900" y="12150"/>
                </a:lnTo>
                <a:lnTo>
                  <a:pt x="16200" y="12150"/>
                </a:lnTo>
                <a:lnTo>
                  <a:pt x="16200" y="16200"/>
                </a:lnTo>
                <a:lnTo>
                  <a:pt x="12150" y="16200"/>
                </a:lnTo>
                <a:lnTo>
                  <a:pt x="12150" y="18900"/>
                </a:lnTo>
                <a:lnTo>
                  <a:pt x="13500" y="18900"/>
                </a:lnTo>
                <a:lnTo>
                  <a:pt x="10800" y="21600"/>
                </a:lnTo>
                <a:lnTo>
                  <a:pt x="8100" y="18900"/>
                </a:lnTo>
                <a:lnTo>
                  <a:pt x="9450" y="18900"/>
                </a:lnTo>
                <a:lnTo>
                  <a:pt x="9450" y="16200"/>
                </a:lnTo>
                <a:lnTo>
                  <a:pt x="5400" y="16200"/>
                </a:lnTo>
                <a:lnTo>
                  <a:pt x="5400" y="12150"/>
                </a:lnTo>
                <a:lnTo>
                  <a:pt x="2700" y="12150"/>
                </a:lnTo>
                <a:lnTo>
                  <a:pt x="2700" y="13500"/>
                </a:lnTo>
                <a:lnTo>
                  <a:pt x="0" y="10800"/>
                </a:lnTo>
                <a:lnTo>
                  <a:pt x="2700" y="8100"/>
                </a:lnTo>
                <a:lnTo>
                  <a:pt x="2700" y="9450"/>
                </a:lnTo>
                <a:lnTo>
                  <a:pt x="5400" y="9450"/>
                </a:lnTo>
                <a:close/>
              </a:path>
            </a:pathLst>
          </a:custGeom>
          <a:gradFill rotWithShape="1">
            <a:gsLst>
              <a:gs pos="0">
                <a:srgbClr val="E2E9A1"/>
              </a:gs>
              <a:gs pos="100000">
                <a:srgbClr val="F1F4D0"/>
              </a:gs>
            </a:gsLst>
            <a:path path="rect">
              <a:fillToRect l="50000" t="50000" r="50000" b="50000"/>
            </a:path>
          </a:gradFill>
          <a:ln w="28575" cap="sq" algn="ctr">
            <a:noFill/>
            <a:miter lim="800000"/>
            <a:headEnd/>
            <a:tailEnd/>
          </a:ln>
          <a:effectLst/>
        </p:spPr>
        <p:txBody>
          <a:bodyPr vert="eaVert" anchor="ctr"/>
          <a:lstStyle/>
          <a:p>
            <a:pPr algn="ctr"/>
            <a:endParaRPr lang="en-US" sz="2000" b="1">
              <a:solidFill>
                <a:schemeClr val="tx2"/>
              </a:solidFill>
              <a:latin typeface="Garamond" pitchFamily="18" charset="0"/>
              <a:cs typeface="Arial" charset="0"/>
            </a:endParaRPr>
          </a:p>
        </p:txBody>
      </p:sp>
      <p:sp>
        <p:nvSpPr>
          <p:cNvPr id="103439" name="WordArt 15"/>
          <p:cNvSpPr>
            <a:spLocks noChangeArrowheads="1" noChangeShapeType="1" noTextEdit="1"/>
          </p:cNvSpPr>
          <p:nvPr/>
        </p:nvSpPr>
        <p:spPr bwMode="auto">
          <a:xfrm>
            <a:off x="4040188" y="4611688"/>
            <a:ext cx="1009650" cy="360362"/>
          </a:xfrm>
          <a:prstGeom prst="rect">
            <a:avLst/>
          </a:prstGeom>
        </p:spPr>
        <p:txBody>
          <a:bodyPr wrap="none" fromWordArt="1">
            <a:prstTxWarp prst="textPlain">
              <a:avLst>
                <a:gd name="adj" fmla="val 50000"/>
              </a:avLst>
            </a:prstTxWarp>
          </a:bodyPr>
          <a:lstStyle/>
          <a:p>
            <a:pPr algn="ctr"/>
            <a:r>
              <a:rPr lang="en-US" sz="3600" i="1" kern="10">
                <a:ln w="9525">
                  <a:solidFill>
                    <a:srgbClr val="000000"/>
                  </a:solidFill>
                  <a:round/>
                  <a:headEnd/>
                  <a:tailEnd/>
                </a:ln>
                <a:solidFill>
                  <a:srgbClr val="FFFFFF"/>
                </a:solidFill>
                <a:effectLst>
                  <a:outerShdw dist="35921" dir="2700000" algn="ctr" rotWithShape="0">
                    <a:srgbClr val="808080">
                      <a:alpha val="80000"/>
                    </a:srgbClr>
                  </a:outerShdw>
                </a:effectLst>
                <a:latin typeface="Arial Black"/>
              </a:rPr>
              <a:t>RETOS</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Documents"/>
          <p:cNvSpPr>
            <a:spLocks noEditPoints="1" noChangeArrowheads="1"/>
          </p:cNvSpPr>
          <p:nvPr/>
        </p:nvSpPr>
        <p:spPr bwMode="auto">
          <a:xfrm rot="-5400000">
            <a:off x="2016126" y="-568325"/>
            <a:ext cx="5256212" cy="8497887"/>
          </a:xfrm>
          <a:custGeom>
            <a:avLst/>
            <a:gdLst>
              <a:gd name="T0" fmla="*/ 0 w 21600"/>
              <a:gd name="T1" fmla="*/ 724370 h 21600"/>
              <a:gd name="T2" fmla="*/ 670339 w 21600"/>
              <a:gd name="T3" fmla="*/ 0 h 21600"/>
              <a:gd name="T4" fmla="*/ 4185370 w 21600"/>
              <a:gd name="T5" fmla="*/ 4870874 h 21600"/>
              <a:gd name="T6" fmla="*/ 3856965 w 21600"/>
              <a:gd name="T7" fmla="*/ 5229437 h 21600"/>
              <a:gd name="T8" fmla="*/ 3528754 w 21600"/>
              <a:gd name="T9" fmla="*/ 5595244 h 21600"/>
              <a:gd name="T10" fmla="*/ 3856965 w 21600"/>
              <a:gd name="T11" fmla="*/ 369429 h 21600"/>
              <a:gd name="T12" fmla="*/ 3528754 w 21600"/>
              <a:gd name="T13" fmla="*/ 724370 h 21600"/>
              <a:gd name="T14" fmla="*/ 317967 w 21600"/>
              <a:gd name="T15" fmla="*/ 369429 h 21600"/>
              <a:gd name="T16" fmla="*/ 4175125 w 21600"/>
              <a:gd name="T17" fmla="*/ 0 h 21600"/>
              <a:gd name="T18" fmla="*/ 2087563 w 21600"/>
              <a:gd name="T19" fmla="*/ 0 h 21600"/>
              <a:gd name="T20" fmla="*/ 0 w 21600"/>
              <a:gd name="T21" fmla="*/ 2794000 h 21600"/>
              <a:gd name="T22" fmla="*/ 4175125 w 21600"/>
              <a:gd name="T23" fmla="*/ 279400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1645 w 21600"/>
              <a:gd name="T37" fmla="*/ 4171 h 21600"/>
              <a:gd name="T38" fmla="*/ 16522 w 21600"/>
              <a:gd name="T39" fmla="*/ 17314 h 2160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gradFill rotWithShape="1">
            <a:gsLst>
              <a:gs pos="0">
                <a:srgbClr val="ECE9A1"/>
              </a:gs>
              <a:gs pos="100000">
                <a:srgbClr val="FFFFFF"/>
              </a:gs>
            </a:gsLst>
            <a:lin ang="5400000" scaled="1"/>
          </a:gradFill>
          <a:ln w="9525">
            <a:solidFill>
              <a:srgbClr val="808000"/>
            </a:solidFill>
            <a:prstDash val="sysDot"/>
            <a:miter lim="800000"/>
            <a:headEnd/>
            <a:tailEnd/>
          </a:ln>
          <a:effectLst>
            <a:outerShdw dist="107763" dir="2700000" algn="ctr" rotWithShape="0">
              <a:srgbClr val="E2E9A1">
                <a:alpha val="50000"/>
              </a:srgbClr>
            </a:outerShdw>
          </a:effectLst>
        </p:spPr>
        <p:txBody>
          <a:bodyPr vert="eaVert"/>
          <a:lstStyle/>
          <a:p>
            <a:pPr>
              <a:spcBef>
                <a:spcPct val="0"/>
              </a:spcBef>
              <a:defRPr/>
            </a:pPr>
            <a:endParaRPr lang="es-ES" sz="2000">
              <a:solidFill>
                <a:schemeClr val="tx2"/>
              </a:solidFill>
              <a:latin typeface="Garamond" pitchFamily="18" charset="0"/>
              <a:cs typeface="Arial" pitchFamily="34" charset="0"/>
            </a:endParaRPr>
          </a:p>
        </p:txBody>
      </p:sp>
      <p:sp>
        <p:nvSpPr>
          <p:cNvPr id="105475" name="Text Box 3"/>
          <p:cNvSpPr txBox="1">
            <a:spLocks noChangeArrowheads="1"/>
          </p:cNvSpPr>
          <p:nvPr/>
        </p:nvSpPr>
        <p:spPr bwMode="auto">
          <a:xfrm>
            <a:off x="1758950" y="2060575"/>
            <a:ext cx="7134225" cy="4054475"/>
          </a:xfrm>
          <a:prstGeom prst="rect">
            <a:avLst/>
          </a:prstGeom>
          <a:noFill/>
          <a:ln w="12700" cap="sq">
            <a:noFill/>
            <a:miter lim="800000"/>
            <a:headEnd/>
            <a:tailEnd/>
          </a:ln>
          <a:effectLst>
            <a:outerShdw dist="35921" dir="2700000" algn="ctr" rotWithShape="0">
              <a:srgbClr val="E2E9A1">
                <a:alpha val="50000"/>
              </a:srgbClr>
            </a:outerShdw>
          </a:effectLst>
        </p:spPr>
        <p:txBody>
          <a:bodyPr wrap="none">
            <a:spAutoFit/>
          </a:bodyPr>
          <a:lstStyle/>
          <a:p>
            <a:pPr>
              <a:spcBef>
                <a:spcPct val="0"/>
              </a:spcBef>
            </a:pPr>
            <a:endParaRPr lang="es-ES" sz="2000" b="1">
              <a:latin typeface="Calibri" pitchFamily="34" charset="0"/>
              <a:cs typeface="Arial" charset="0"/>
            </a:endParaRPr>
          </a:p>
          <a:p>
            <a:pPr>
              <a:spcBef>
                <a:spcPct val="0"/>
              </a:spcBef>
            </a:pPr>
            <a:r>
              <a:rPr lang="es-ES" sz="2000" b="1">
                <a:latin typeface="Calibri" pitchFamily="34" charset="0"/>
                <a:cs typeface="Arial" charset="0"/>
              </a:rPr>
              <a:t>1.  INTRODUCCIÓN (La calidad como estrategia de modernización)</a:t>
            </a:r>
          </a:p>
          <a:p>
            <a:pPr>
              <a:spcBef>
                <a:spcPct val="0"/>
              </a:spcBef>
            </a:pPr>
            <a:endParaRPr lang="es-ES" sz="2000" b="1">
              <a:latin typeface="Calibri" pitchFamily="34" charset="0"/>
              <a:cs typeface="Arial" charset="0"/>
            </a:endParaRPr>
          </a:p>
          <a:p>
            <a:pPr>
              <a:spcBef>
                <a:spcPct val="0"/>
              </a:spcBef>
            </a:pPr>
            <a:r>
              <a:rPr lang="es-ES" sz="2000" b="1">
                <a:latin typeface="Calibri" pitchFamily="34" charset="0"/>
                <a:cs typeface="Arial" charset="0"/>
              </a:rPr>
              <a:t>2.  FINALIDAD Y ÁMBITO DE LA CARTA</a:t>
            </a:r>
          </a:p>
          <a:p>
            <a:pPr>
              <a:spcBef>
                <a:spcPct val="0"/>
              </a:spcBef>
            </a:pPr>
            <a:endParaRPr lang="es-ES" sz="2000" b="1">
              <a:latin typeface="Calibri" pitchFamily="34" charset="0"/>
              <a:cs typeface="Arial" charset="0"/>
            </a:endParaRPr>
          </a:p>
          <a:p>
            <a:pPr>
              <a:spcBef>
                <a:spcPct val="0"/>
              </a:spcBef>
            </a:pPr>
            <a:r>
              <a:rPr lang="es-ES" sz="2000" b="1">
                <a:latin typeface="Calibri" pitchFamily="34" charset="0"/>
                <a:cs typeface="Arial" charset="0"/>
              </a:rPr>
              <a:t>3.  VALORES INSPIRADORES DE LA ACTUACIÓN AAPP</a:t>
            </a:r>
          </a:p>
          <a:p>
            <a:pPr>
              <a:spcBef>
                <a:spcPct val="0"/>
              </a:spcBef>
            </a:pPr>
            <a:endParaRPr lang="es-ES" sz="2000" b="1">
              <a:latin typeface="Calibri" pitchFamily="34" charset="0"/>
              <a:cs typeface="Arial" charset="0"/>
            </a:endParaRPr>
          </a:p>
          <a:p>
            <a:pPr>
              <a:spcBef>
                <a:spcPct val="0"/>
              </a:spcBef>
            </a:pPr>
            <a:r>
              <a:rPr lang="es-ES" sz="2000" b="1">
                <a:latin typeface="Calibri" pitchFamily="34" charset="0"/>
                <a:cs typeface="Arial" charset="0"/>
              </a:rPr>
              <a:t>4.  OBJETIVOS GENERALES DE CALIDAD</a:t>
            </a:r>
          </a:p>
          <a:p>
            <a:pPr>
              <a:spcBef>
                <a:spcPct val="0"/>
              </a:spcBef>
            </a:pPr>
            <a:endParaRPr lang="es-ES" sz="2000" b="1">
              <a:latin typeface="Calibri" pitchFamily="34" charset="0"/>
              <a:cs typeface="Arial" charset="0"/>
            </a:endParaRPr>
          </a:p>
          <a:p>
            <a:pPr>
              <a:spcBef>
                <a:spcPct val="0"/>
              </a:spcBef>
            </a:pPr>
            <a:r>
              <a:rPr lang="es-ES" sz="2000" b="1">
                <a:latin typeface="Calibri" pitchFamily="34" charset="0"/>
                <a:cs typeface="Arial" charset="0"/>
              </a:rPr>
              <a:t>4.  ESTRATEGIAS DE CALIDAD</a:t>
            </a:r>
          </a:p>
          <a:p>
            <a:pPr>
              <a:spcBef>
                <a:spcPct val="0"/>
              </a:spcBef>
            </a:pPr>
            <a:endParaRPr lang="es-ES" sz="2000" b="1">
              <a:latin typeface="Calibri" pitchFamily="34" charset="0"/>
              <a:cs typeface="Arial" charset="0"/>
            </a:endParaRPr>
          </a:p>
          <a:p>
            <a:pPr>
              <a:spcBef>
                <a:spcPct val="0"/>
              </a:spcBef>
            </a:pPr>
            <a:r>
              <a:rPr lang="es-ES" sz="2000" b="1">
                <a:latin typeface="Calibri" pitchFamily="34" charset="0"/>
                <a:cs typeface="Arial" charset="0"/>
              </a:rPr>
              <a:t>6.  DECÁLOGO DE COMPROMISOS</a:t>
            </a:r>
          </a:p>
          <a:p>
            <a:pPr>
              <a:spcBef>
                <a:spcPct val="0"/>
              </a:spcBef>
            </a:pPr>
            <a:endParaRPr lang="es-ES" sz="2000" b="1">
              <a:latin typeface="Calibri" pitchFamily="34" charset="0"/>
              <a:cs typeface="Arial" charset="0"/>
            </a:endParaRPr>
          </a:p>
        </p:txBody>
      </p:sp>
      <p:sp>
        <p:nvSpPr>
          <p:cNvPr id="105476" name="Text Box 4"/>
          <p:cNvSpPr txBox="1">
            <a:spLocks noChangeArrowheads="1"/>
          </p:cNvSpPr>
          <p:nvPr/>
        </p:nvSpPr>
        <p:spPr bwMode="auto">
          <a:xfrm>
            <a:off x="971550" y="1489075"/>
            <a:ext cx="2062163" cy="396875"/>
          </a:xfrm>
          <a:prstGeom prst="rect">
            <a:avLst/>
          </a:prstGeom>
          <a:noFill/>
          <a:ln w="12700" cap="sq">
            <a:noFill/>
            <a:miter lim="800000"/>
            <a:headEnd/>
            <a:tailEnd/>
          </a:ln>
          <a:effectLst>
            <a:outerShdw dist="35921" dir="2700000" algn="ctr" rotWithShape="0">
              <a:srgbClr val="E2E9A1">
                <a:alpha val="50000"/>
              </a:srgbClr>
            </a:outerShdw>
          </a:effectLst>
        </p:spPr>
        <p:txBody>
          <a:bodyPr wrap="none">
            <a:spAutoFit/>
          </a:bodyPr>
          <a:lstStyle/>
          <a:p>
            <a:pPr>
              <a:spcBef>
                <a:spcPct val="0"/>
              </a:spcBef>
            </a:pPr>
            <a:r>
              <a:rPr lang="es-ES" sz="2000" b="1">
                <a:latin typeface="Calibri" pitchFamily="34" charset="0"/>
                <a:cs typeface="Arial" charset="0"/>
              </a:rPr>
              <a:t>SEIS APARTADOS:</a:t>
            </a:r>
            <a:endParaRPr lang="es-ES" sz="2000">
              <a:latin typeface="Calibri" pitchFamily="34" charset="0"/>
              <a:cs typeface="Arial" charset="0"/>
            </a:endParaRPr>
          </a:p>
        </p:txBody>
      </p:sp>
      <p:sp>
        <p:nvSpPr>
          <p:cNvPr id="105477" name="Rectangle 5"/>
          <p:cNvSpPr>
            <a:spLocks noChangeArrowheads="1"/>
          </p:cNvSpPr>
          <p:nvPr/>
        </p:nvSpPr>
        <p:spPr bwMode="auto">
          <a:xfrm>
            <a:off x="431800" y="441325"/>
            <a:ext cx="5748338" cy="417513"/>
          </a:xfrm>
          <a:prstGeom prst="rect">
            <a:avLst/>
          </a:prstGeom>
          <a:noFill/>
          <a:ln w="9525">
            <a:noFill/>
            <a:miter lim="800000"/>
            <a:headEnd/>
            <a:tailEnd/>
          </a:ln>
          <a:effectLst/>
        </p:spPr>
        <p:txBody>
          <a:bodyPr/>
          <a:lstStyle/>
          <a:p>
            <a:r>
              <a:rPr lang="es-ES" sz="1500" b="1">
                <a:solidFill>
                  <a:srgbClr val="777777"/>
                </a:solidFill>
                <a:latin typeface="Calibri" pitchFamily="34" charset="0"/>
                <a:cs typeface="Arial" charset="0"/>
                <a:sym typeface="Monotype Sorts" pitchFamily="2" charset="2"/>
              </a:rPr>
              <a:t>ESTRUCTURA CARTA DE COMPROMISOS</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14 Rectángulo redondeado"/>
          <p:cNvSpPr/>
          <p:nvPr/>
        </p:nvSpPr>
        <p:spPr>
          <a:xfrm>
            <a:off x="320675" y="958850"/>
            <a:ext cx="8643938" cy="5616575"/>
          </a:xfrm>
          <a:prstGeom prst="roundRect">
            <a:avLst>
              <a:gd name="adj" fmla="val 10000"/>
            </a:avLst>
          </a:prstGeom>
        </p:spPr>
        <p:style>
          <a:lnRef idx="1">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sp>
      <p:sp>
        <p:nvSpPr>
          <p:cNvPr id="19" name="18 CuadroTexto"/>
          <p:cNvSpPr txBox="1"/>
          <p:nvPr/>
        </p:nvSpPr>
        <p:spPr>
          <a:xfrm>
            <a:off x="469900" y="1143000"/>
            <a:ext cx="8278813" cy="5216525"/>
          </a:xfrm>
          <a:prstGeom prst="rect">
            <a:avLst/>
          </a:prstGeom>
          <a:ln w="38100">
            <a:solidFill>
              <a:schemeClr val="accent4">
                <a:lumMod val="60000"/>
                <a:lumOff val="40000"/>
              </a:schemeClr>
            </a:solidFill>
          </a:ln>
        </p:spPr>
        <p:style>
          <a:lnRef idx="2">
            <a:schemeClr val="accent4"/>
          </a:lnRef>
          <a:fillRef idx="1">
            <a:schemeClr val="lt1"/>
          </a:fillRef>
          <a:effectRef idx="0">
            <a:schemeClr val="accent4"/>
          </a:effectRef>
          <a:fontRef idx="minor">
            <a:schemeClr val="dk1"/>
          </a:fontRef>
        </p:style>
        <p:txBody>
          <a:bodyPr>
            <a:spAutoFit/>
          </a:bodyPr>
          <a:lstStyle/>
          <a:p>
            <a:pPr marL="457200" indent="-457200" algn="just">
              <a:spcBef>
                <a:spcPct val="40000"/>
              </a:spcBef>
              <a:spcAft>
                <a:spcPct val="40000"/>
              </a:spcAft>
              <a:buFontTx/>
              <a:buAutoNum type="arabicPeriod"/>
            </a:pPr>
            <a:r>
              <a:rPr lang="es-ES" sz="1500">
                <a:solidFill>
                  <a:srgbClr val="000000"/>
                </a:solidFill>
                <a:latin typeface="Calibri" pitchFamily="34" charset="0"/>
                <a:cs typeface="Arial" charset="0"/>
              </a:rPr>
              <a:t>DETERMINAR ESTRUCTURAS O MECANISMOS  DE APOYO NECESARIAS PARA IMPLANTAR LA CALIDAD EN LAS ADMINISTRACIONES </a:t>
            </a:r>
          </a:p>
          <a:p>
            <a:pPr marL="457200" indent="-457200" algn="just">
              <a:spcBef>
                <a:spcPct val="40000"/>
              </a:spcBef>
              <a:spcAft>
                <a:spcPct val="40000"/>
              </a:spcAft>
              <a:buFontTx/>
              <a:buAutoNum type="arabicPeriod"/>
            </a:pPr>
            <a:r>
              <a:rPr lang="es-ES" sz="1500">
                <a:solidFill>
                  <a:srgbClr val="000000"/>
                </a:solidFill>
                <a:latin typeface="Calibri" pitchFamily="34" charset="0"/>
                <a:cs typeface="Arial" charset="0"/>
              </a:rPr>
              <a:t>ADOPTAR FÓRMULAS ORGANIZATIVAS Y DE COORDINACIÓN INTERADMINISTRATIVA PARA GARANTIZAR LA EJECUCIÓN EFECTIVA DE LAS POLÍTICAS DE MODERNIZACIÓN Y CALIDAD</a:t>
            </a:r>
          </a:p>
          <a:p>
            <a:pPr marL="457200" indent="-457200" algn="just">
              <a:spcBef>
                <a:spcPct val="40000"/>
              </a:spcBef>
              <a:spcAft>
                <a:spcPct val="40000"/>
              </a:spcAft>
              <a:buFontTx/>
              <a:buAutoNum type="arabicPeriod"/>
            </a:pPr>
            <a:r>
              <a:rPr lang="es-ES" sz="1500">
                <a:solidFill>
                  <a:srgbClr val="000000"/>
                </a:solidFill>
                <a:latin typeface="Calibri" pitchFamily="34" charset="0"/>
                <a:cs typeface="Arial" charset="0"/>
              </a:rPr>
              <a:t>FOMENTAR EL INTERCAMBIO DE EXPERIENCIAS Y LA GESTIÓN DEL CONOCIMIENTO </a:t>
            </a:r>
          </a:p>
          <a:p>
            <a:pPr marL="457200" indent="-457200" algn="just">
              <a:spcBef>
                <a:spcPct val="40000"/>
              </a:spcBef>
              <a:spcAft>
                <a:spcPct val="40000"/>
              </a:spcAft>
              <a:buFontTx/>
              <a:buAutoNum type="arabicPeriod"/>
            </a:pPr>
            <a:r>
              <a:rPr lang="es-ES" sz="1500">
                <a:solidFill>
                  <a:srgbClr val="000000"/>
                </a:solidFill>
                <a:latin typeface="Calibri" pitchFamily="34" charset="0"/>
                <a:cs typeface="Arial" charset="0"/>
              </a:rPr>
              <a:t>APOSTAR POR LA INNOVACIÓN EN LA GESTIÓN MEDIANTE LA DOTACIÓN DE INFRAESTRUCTURAS Y LA INCORPORACIÓN DE INSTRUMENTOS Y TECNOLOGÍAS ORIENTADAS A LA CIUDADANÍA </a:t>
            </a:r>
          </a:p>
          <a:p>
            <a:pPr marL="457200" indent="-457200" algn="just">
              <a:spcBef>
                <a:spcPct val="40000"/>
              </a:spcBef>
              <a:spcAft>
                <a:spcPct val="40000"/>
              </a:spcAft>
              <a:buFontTx/>
              <a:buAutoNum type="arabicPeriod"/>
            </a:pPr>
            <a:r>
              <a:rPr lang="es-ES" sz="1500" b="1">
                <a:solidFill>
                  <a:srgbClr val="000000"/>
                </a:solidFill>
                <a:latin typeface="Calibri" pitchFamily="34" charset="0"/>
                <a:cs typeface="Arial" charset="0"/>
              </a:rPr>
              <a:t>APLICAR EL ANÁLISIS Y EVALUACIÓN PERMANENTE DE LAS NORMAS, PROGRAMAS, PLANES Y POLÍTICAS PÚBLICAS</a:t>
            </a:r>
            <a:r>
              <a:rPr lang="es-ES" sz="1500">
                <a:solidFill>
                  <a:srgbClr val="000000"/>
                </a:solidFill>
                <a:latin typeface="Calibri" pitchFamily="34" charset="0"/>
                <a:cs typeface="Arial" charset="0"/>
              </a:rPr>
              <a:t> </a:t>
            </a:r>
          </a:p>
          <a:p>
            <a:pPr marL="457200" indent="-457200" algn="just">
              <a:spcBef>
                <a:spcPct val="40000"/>
              </a:spcBef>
              <a:spcAft>
                <a:spcPct val="40000"/>
              </a:spcAft>
              <a:buFontTx/>
              <a:buAutoNum type="arabicPeriod"/>
            </a:pPr>
            <a:r>
              <a:rPr lang="es-ES" sz="1500">
                <a:solidFill>
                  <a:srgbClr val="000000"/>
                </a:solidFill>
                <a:latin typeface="Calibri" pitchFamily="34" charset="0"/>
                <a:cs typeface="Arial" charset="0"/>
              </a:rPr>
              <a:t>DESARROLLAR FÓRMULAS DE RECONOCIMIENTO A ORGANIZACIONES Y A PERSONAS, INCLUYENDO LOS INCENTIVOS LIGADOS A LA EVALUACIÓN DEL DESEMPEÑO </a:t>
            </a:r>
          </a:p>
          <a:p>
            <a:pPr marL="457200" indent="-457200" algn="just">
              <a:spcBef>
                <a:spcPct val="40000"/>
              </a:spcBef>
              <a:spcAft>
                <a:spcPct val="40000"/>
              </a:spcAft>
              <a:buFontTx/>
              <a:buAutoNum type="arabicPeriod"/>
            </a:pPr>
            <a:r>
              <a:rPr lang="es-ES" sz="1500" b="1">
                <a:solidFill>
                  <a:srgbClr val="000000"/>
                </a:solidFill>
                <a:latin typeface="Calibri" pitchFamily="34" charset="0"/>
                <a:cs typeface="Arial" charset="0"/>
              </a:rPr>
              <a:t>RENDIR CUENTAS A LA SOCIEDAD </a:t>
            </a:r>
          </a:p>
          <a:p>
            <a:pPr marL="457200" indent="-457200" algn="just">
              <a:spcBef>
                <a:spcPct val="40000"/>
              </a:spcBef>
              <a:spcAft>
                <a:spcPct val="40000"/>
              </a:spcAft>
              <a:buFontTx/>
              <a:buAutoNum type="arabicPeriod"/>
            </a:pPr>
            <a:r>
              <a:rPr lang="es-ES" sz="1500">
                <a:solidFill>
                  <a:srgbClr val="000000"/>
                </a:solidFill>
                <a:latin typeface="Calibri" pitchFamily="34" charset="0"/>
                <a:cs typeface="Arial" charset="0"/>
              </a:rPr>
              <a:t>ELABORAR Y DIFUNDIR CARTAS DE SERVICIOS </a:t>
            </a:r>
          </a:p>
          <a:p>
            <a:pPr marL="457200" indent="-457200" algn="just">
              <a:spcBef>
                <a:spcPct val="40000"/>
              </a:spcBef>
              <a:spcAft>
                <a:spcPct val="40000"/>
              </a:spcAft>
              <a:buFontTx/>
              <a:buAutoNum type="arabicPeriod"/>
            </a:pPr>
            <a:r>
              <a:rPr lang="es-ES" sz="1500" b="1">
                <a:solidFill>
                  <a:srgbClr val="000000"/>
                </a:solidFill>
                <a:latin typeface="Calibri" pitchFamily="34" charset="0"/>
                <a:cs typeface="Arial" charset="0"/>
              </a:rPr>
              <a:t>INTEGRAR LA CALIDAD EN LOS PROGRAMAS DE GOBIERNO </a:t>
            </a:r>
          </a:p>
          <a:p>
            <a:pPr marL="457200" indent="-457200" algn="just">
              <a:spcBef>
                <a:spcPct val="40000"/>
              </a:spcBef>
              <a:spcAft>
                <a:spcPct val="40000"/>
              </a:spcAft>
              <a:buFontTx/>
              <a:buAutoNum type="arabicPeriod"/>
            </a:pPr>
            <a:r>
              <a:rPr lang="es-ES" sz="1500">
                <a:solidFill>
                  <a:srgbClr val="000000"/>
                </a:solidFill>
                <a:latin typeface="Calibri" pitchFamily="34" charset="0"/>
                <a:cs typeface="Arial" charset="0"/>
              </a:rPr>
              <a:t>ESTABLECER LOS MECANISMOS ADECUADOS PARA EL SEGUIMIENTO Y REVISIÓN DE LA CARTA</a:t>
            </a:r>
          </a:p>
        </p:txBody>
      </p:sp>
      <p:sp>
        <p:nvSpPr>
          <p:cNvPr id="110596" name="Rectangle 4"/>
          <p:cNvSpPr>
            <a:spLocks noChangeArrowheads="1"/>
          </p:cNvSpPr>
          <p:nvPr/>
        </p:nvSpPr>
        <p:spPr bwMode="auto">
          <a:xfrm>
            <a:off x="439738" y="401638"/>
            <a:ext cx="5186362" cy="417512"/>
          </a:xfrm>
          <a:prstGeom prst="rect">
            <a:avLst/>
          </a:prstGeom>
          <a:noFill/>
          <a:ln w="9525">
            <a:noFill/>
            <a:miter lim="800000"/>
            <a:headEnd/>
            <a:tailEnd/>
          </a:ln>
          <a:effectLst/>
        </p:spPr>
        <p:txBody>
          <a:bodyPr/>
          <a:lstStyle/>
          <a:p>
            <a:r>
              <a:rPr lang="es-ES" sz="1500" b="1">
                <a:solidFill>
                  <a:srgbClr val="777777"/>
                </a:solidFill>
                <a:latin typeface="Calibri" pitchFamily="34" charset="0"/>
                <a:cs typeface="Arial" charset="0"/>
                <a:sym typeface="Monotype Sorts" pitchFamily="2" charset="2"/>
              </a:rPr>
              <a:t>DECÁLOGO DE COMPROMISOS CARTA DE COMPROMISOS</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13 Rectángulo"/>
          <p:cNvSpPr/>
          <p:nvPr/>
        </p:nvSpPr>
        <p:spPr>
          <a:xfrm>
            <a:off x="454551" y="1312157"/>
            <a:ext cx="8474786" cy="4975860"/>
          </a:xfrm>
          <a:prstGeom prst="rect">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s-ES" sz="2000"/>
          </a:p>
        </p:txBody>
      </p:sp>
      <p:pic>
        <p:nvPicPr>
          <p:cNvPr id="35843" name="2 Diagrama"/>
          <p:cNvPicPr>
            <a:picLocks noChangeArrowheads="1"/>
          </p:cNvPicPr>
          <p:nvPr/>
        </p:nvPicPr>
        <p:blipFill>
          <a:blip r:embed="rId3" cstate="print"/>
          <a:srcRect l="30327" t="485" b="73830"/>
          <a:stretch>
            <a:fillRect/>
          </a:stretch>
        </p:blipFill>
        <p:spPr bwMode="auto">
          <a:xfrm>
            <a:off x="1042988" y="1495425"/>
            <a:ext cx="7200900" cy="731838"/>
          </a:xfrm>
          <a:prstGeom prst="rect">
            <a:avLst/>
          </a:prstGeom>
          <a:noFill/>
          <a:ln w="9525">
            <a:noFill/>
            <a:miter lim="800000"/>
            <a:headEnd/>
            <a:tailEnd/>
          </a:ln>
        </p:spPr>
      </p:pic>
      <p:pic>
        <p:nvPicPr>
          <p:cNvPr id="35844" name="2 Diagrama"/>
          <p:cNvPicPr>
            <a:picLocks noChangeArrowheads="1"/>
          </p:cNvPicPr>
          <p:nvPr/>
        </p:nvPicPr>
        <p:blipFill>
          <a:blip r:embed="rId3" cstate="print"/>
          <a:srcRect l="30327" t="485" b="73830"/>
          <a:stretch>
            <a:fillRect/>
          </a:stretch>
        </p:blipFill>
        <p:spPr bwMode="auto">
          <a:xfrm>
            <a:off x="1042988" y="2114550"/>
            <a:ext cx="7200900" cy="731838"/>
          </a:xfrm>
          <a:prstGeom prst="rect">
            <a:avLst/>
          </a:prstGeom>
          <a:noFill/>
          <a:ln w="9525">
            <a:noFill/>
            <a:miter lim="800000"/>
            <a:headEnd/>
            <a:tailEnd/>
          </a:ln>
        </p:spPr>
      </p:pic>
      <p:pic>
        <p:nvPicPr>
          <p:cNvPr id="35845" name="2 Diagrama"/>
          <p:cNvPicPr>
            <a:picLocks noChangeArrowheads="1"/>
          </p:cNvPicPr>
          <p:nvPr/>
        </p:nvPicPr>
        <p:blipFill>
          <a:blip r:embed="rId3" cstate="print"/>
          <a:srcRect l="30327" t="485" b="73830"/>
          <a:stretch>
            <a:fillRect/>
          </a:stretch>
        </p:blipFill>
        <p:spPr bwMode="auto">
          <a:xfrm>
            <a:off x="1042988" y="2667000"/>
            <a:ext cx="7200900" cy="731838"/>
          </a:xfrm>
          <a:prstGeom prst="rect">
            <a:avLst/>
          </a:prstGeom>
          <a:noFill/>
          <a:ln w="9525">
            <a:noFill/>
            <a:miter lim="800000"/>
            <a:headEnd/>
            <a:tailEnd/>
          </a:ln>
        </p:spPr>
      </p:pic>
      <p:pic>
        <p:nvPicPr>
          <p:cNvPr id="35846" name="2 Diagrama"/>
          <p:cNvPicPr>
            <a:picLocks noChangeArrowheads="1"/>
          </p:cNvPicPr>
          <p:nvPr/>
        </p:nvPicPr>
        <p:blipFill>
          <a:blip r:embed="rId3" cstate="print"/>
          <a:srcRect l="30327" t="485" b="73830"/>
          <a:stretch>
            <a:fillRect/>
          </a:stretch>
        </p:blipFill>
        <p:spPr bwMode="auto">
          <a:xfrm>
            <a:off x="1042988" y="3254375"/>
            <a:ext cx="7200900" cy="731838"/>
          </a:xfrm>
          <a:prstGeom prst="rect">
            <a:avLst/>
          </a:prstGeom>
          <a:noFill/>
          <a:ln w="9525">
            <a:noFill/>
            <a:miter lim="800000"/>
            <a:headEnd/>
            <a:tailEnd/>
          </a:ln>
        </p:spPr>
      </p:pic>
      <p:pic>
        <p:nvPicPr>
          <p:cNvPr id="35847" name="2 Diagrama"/>
          <p:cNvPicPr>
            <a:picLocks noChangeArrowheads="1"/>
          </p:cNvPicPr>
          <p:nvPr/>
        </p:nvPicPr>
        <p:blipFill>
          <a:blip r:embed="rId3" cstate="print"/>
          <a:srcRect l="30327" t="485" b="73830"/>
          <a:stretch>
            <a:fillRect/>
          </a:stretch>
        </p:blipFill>
        <p:spPr bwMode="auto">
          <a:xfrm>
            <a:off x="1042988" y="3795713"/>
            <a:ext cx="7200900" cy="731837"/>
          </a:xfrm>
          <a:prstGeom prst="rect">
            <a:avLst/>
          </a:prstGeom>
          <a:noFill/>
          <a:ln w="9525">
            <a:noFill/>
            <a:miter lim="800000"/>
            <a:headEnd/>
            <a:tailEnd/>
          </a:ln>
        </p:spPr>
      </p:pic>
      <p:pic>
        <p:nvPicPr>
          <p:cNvPr id="35848" name="2 Diagrama"/>
          <p:cNvPicPr>
            <a:picLocks noChangeArrowheads="1"/>
          </p:cNvPicPr>
          <p:nvPr/>
        </p:nvPicPr>
        <p:blipFill>
          <a:blip r:embed="rId3" cstate="print"/>
          <a:srcRect l="30327" t="485" b="73830"/>
          <a:stretch>
            <a:fillRect/>
          </a:stretch>
        </p:blipFill>
        <p:spPr bwMode="auto">
          <a:xfrm>
            <a:off x="1042988" y="4411663"/>
            <a:ext cx="7200900" cy="733425"/>
          </a:xfrm>
          <a:prstGeom prst="rect">
            <a:avLst/>
          </a:prstGeom>
          <a:noFill/>
          <a:ln w="9525">
            <a:noFill/>
            <a:miter lim="800000"/>
            <a:headEnd/>
            <a:tailEnd/>
          </a:ln>
        </p:spPr>
      </p:pic>
      <p:pic>
        <p:nvPicPr>
          <p:cNvPr id="35849" name="2 Diagrama"/>
          <p:cNvPicPr>
            <a:picLocks noChangeArrowheads="1"/>
          </p:cNvPicPr>
          <p:nvPr/>
        </p:nvPicPr>
        <p:blipFill>
          <a:blip r:embed="rId3" cstate="print"/>
          <a:srcRect l="30327" t="485" b="73830"/>
          <a:stretch>
            <a:fillRect/>
          </a:stretch>
        </p:blipFill>
        <p:spPr bwMode="auto">
          <a:xfrm>
            <a:off x="1042988" y="5013325"/>
            <a:ext cx="7200900" cy="731838"/>
          </a:xfrm>
          <a:prstGeom prst="rect">
            <a:avLst/>
          </a:prstGeom>
          <a:noFill/>
          <a:ln w="9525">
            <a:noFill/>
            <a:miter lim="800000"/>
            <a:headEnd/>
            <a:tailEnd/>
          </a:ln>
        </p:spPr>
      </p:pic>
      <p:sp>
        <p:nvSpPr>
          <p:cNvPr id="35850" name="Text Box 10"/>
          <p:cNvSpPr txBox="1">
            <a:spLocks noChangeArrowheads="1"/>
          </p:cNvSpPr>
          <p:nvPr/>
        </p:nvSpPr>
        <p:spPr bwMode="auto">
          <a:xfrm>
            <a:off x="1476375" y="1689100"/>
            <a:ext cx="5832475" cy="3924300"/>
          </a:xfrm>
          <a:prstGeom prst="rect">
            <a:avLst/>
          </a:prstGeom>
          <a:noFill/>
          <a:ln w="9525">
            <a:noFill/>
            <a:miter lim="800000"/>
            <a:headEnd/>
            <a:tailEnd/>
          </a:ln>
        </p:spPr>
        <p:txBody>
          <a:bodyPr>
            <a:spAutoFit/>
          </a:bodyPr>
          <a:lstStyle/>
          <a:p>
            <a:pPr marL="354013" indent="-354013">
              <a:lnSpc>
                <a:spcPct val="120000"/>
              </a:lnSpc>
              <a:spcBef>
                <a:spcPct val="70000"/>
              </a:spcBef>
              <a:buFontTx/>
              <a:buBlip>
                <a:blip r:embed="rId4"/>
              </a:buBlip>
            </a:pPr>
            <a:r>
              <a:rPr lang="es-ES" sz="2000" b="1">
                <a:solidFill>
                  <a:srgbClr val="7D7805"/>
                </a:solidFill>
                <a:latin typeface="Calibri" pitchFamily="34" charset="0"/>
              </a:rPr>
              <a:t>MÁS EFICAZ</a:t>
            </a:r>
          </a:p>
          <a:p>
            <a:pPr marL="354013" indent="-354013">
              <a:lnSpc>
                <a:spcPct val="120000"/>
              </a:lnSpc>
              <a:spcBef>
                <a:spcPct val="70000"/>
              </a:spcBef>
              <a:buFontTx/>
              <a:buBlip>
                <a:blip r:embed="rId4"/>
              </a:buBlip>
            </a:pPr>
            <a:r>
              <a:rPr lang="es-ES" sz="2000" b="1">
                <a:solidFill>
                  <a:srgbClr val="7D7805"/>
                </a:solidFill>
                <a:latin typeface="Calibri" pitchFamily="34" charset="0"/>
              </a:rPr>
              <a:t>MÁS TRANSPARENTE</a:t>
            </a:r>
          </a:p>
          <a:p>
            <a:pPr marL="354013" indent="-354013">
              <a:lnSpc>
                <a:spcPct val="120000"/>
              </a:lnSpc>
              <a:spcBef>
                <a:spcPct val="70000"/>
              </a:spcBef>
              <a:buFontTx/>
              <a:buBlip>
                <a:blip r:embed="rId4"/>
              </a:buBlip>
            </a:pPr>
            <a:r>
              <a:rPr lang="es-ES" sz="2000" b="1">
                <a:solidFill>
                  <a:srgbClr val="7D7805"/>
                </a:solidFill>
                <a:latin typeface="Calibri" pitchFamily="34" charset="0"/>
              </a:rPr>
              <a:t>MÁS SENCILLA</a:t>
            </a:r>
          </a:p>
          <a:p>
            <a:pPr marL="354013" indent="-354013">
              <a:lnSpc>
                <a:spcPct val="120000"/>
              </a:lnSpc>
              <a:spcBef>
                <a:spcPct val="70000"/>
              </a:spcBef>
              <a:buFontTx/>
              <a:buBlip>
                <a:blip r:embed="rId4"/>
              </a:buBlip>
            </a:pPr>
            <a:r>
              <a:rPr lang="es-ES" sz="2000" b="1">
                <a:solidFill>
                  <a:srgbClr val="7D7805"/>
                </a:solidFill>
                <a:latin typeface="Calibri" pitchFamily="34" charset="0"/>
              </a:rPr>
              <a:t>MÁS COMPRENSIBLE</a:t>
            </a:r>
          </a:p>
          <a:p>
            <a:pPr marL="354013" indent="-354013">
              <a:lnSpc>
                <a:spcPct val="120000"/>
              </a:lnSpc>
              <a:spcBef>
                <a:spcPct val="70000"/>
              </a:spcBef>
              <a:buFontTx/>
              <a:buBlip>
                <a:blip r:embed="rId4"/>
              </a:buBlip>
            </a:pPr>
            <a:r>
              <a:rPr lang="es-ES" sz="2000" b="1">
                <a:solidFill>
                  <a:srgbClr val="7D7805"/>
                </a:solidFill>
                <a:latin typeface="Calibri" pitchFamily="34" charset="0"/>
              </a:rPr>
              <a:t>QUE OFREZCA SERVICIOS DE MAYOR CALIDAD</a:t>
            </a:r>
          </a:p>
          <a:p>
            <a:pPr marL="354013" indent="-354013">
              <a:lnSpc>
                <a:spcPct val="120000"/>
              </a:lnSpc>
              <a:spcBef>
                <a:spcPct val="70000"/>
              </a:spcBef>
              <a:buFontTx/>
              <a:buBlip>
                <a:blip r:embed="rId4"/>
              </a:buBlip>
            </a:pPr>
            <a:r>
              <a:rPr lang="es-ES" sz="2000" b="1">
                <a:solidFill>
                  <a:srgbClr val="7D7805"/>
                </a:solidFill>
                <a:latin typeface="Calibri" pitchFamily="34" charset="0"/>
              </a:rPr>
              <a:t>CAPAZ DE ESCUCHAR A LOS CIUDADANOS</a:t>
            </a:r>
          </a:p>
          <a:p>
            <a:pPr marL="354013" indent="-354013">
              <a:lnSpc>
                <a:spcPct val="120000"/>
              </a:lnSpc>
              <a:spcBef>
                <a:spcPct val="70000"/>
              </a:spcBef>
              <a:buFontTx/>
              <a:buBlip>
                <a:blip r:embed="rId4"/>
              </a:buBlip>
            </a:pPr>
            <a:r>
              <a:rPr lang="es-ES" sz="2000" b="1">
                <a:solidFill>
                  <a:srgbClr val="7D7805"/>
                </a:solidFill>
                <a:latin typeface="Calibri" pitchFamily="34" charset="0"/>
              </a:rPr>
              <a:t>CAPAZ DE RESPONDER A SUS DEMANDAS</a:t>
            </a:r>
          </a:p>
        </p:txBody>
      </p:sp>
      <p:sp>
        <p:nvSpPr>
          <p:cNvPr id="35851" name="Text Box 11"/>
          <p:cNvSpPr txBox="1">
            <a:spLocks noChangeArrowheads="1"/>
          </p:cNvSpPr>
          <p:nvPr/>
        </p:nvSpPr>
        <p:spPr bwMode="auto">
          <a:xfrm>
            <a:off x="436563" y="404813"/>
            <a:ext cx="7880350" cy="320675"/>
          </a:xfrm>
          <a:prstGeom prst="rect">
            <a:avLst/>
          </a:prstGeom>
          <a:noFill/>
          <a:ln w="9525">
            <a:noFill/>
            <a:miter lim="800000"/>
            <a:headEnd/>
            <a:tailEnd/>
          </a:ln>
        </p:spPr>
        <p:txBody>
          <a:bodyPr>
            <a:spAutoFit/>
          </a:bodyPr>
          <a:lstStyle/>
          <a:p>
            <a:r>
              <a:rPr lang="es-ES" sz="1500" b="1">
                <a:solidFill>
                  <a:srgbClr val="777777"/>
                </a:solidFill>
                <a:latin typeface="Calibri" pitchFamily="34" charset="0"/>
              </a:rPr>
              <a:t>IMPORTANTES ESFUERZOS POR MODERNIZAR EL SISTEMA Y HACER UNA ADMINISTRACIÓN</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8"/>
          <p:cNvSpPr txBox="1">
            <a:spLocks noChangeArrowheads="1"/>
          </p:cNvSpPr>
          <p:nvPr/>
        </p:nvSpPr>
        <p:spPr bwMode="auto">
          <a:xfrm rot="270431">
            <a:off x="1330393" y="1813792"/>
            <a:ext cx="8664443" cy="3440323"/>
          </a:xfrm>
          <a:prstGeom prst="rect">
            <a:avLst/>
          </a:prstGeom>
          <a:solidFill>
            <a:srgbClr val="FFFFCC"/>
          </a:solidFill>
          <a:ln w="9525" algn="ctr">
            <a:noFill/>
            <a:miter lim="800000"/>
            <a:headEnd/>
            <a:tailEnd/>
          </a:ln>
          <a:effectLst>
            <a:outerShdw blurRad="225425" dist="50800" dir="5220000" algn="ctr">
              <a:srgbClr val="000000">
                <a:alpha val="33000"/>
              </a:srgbClr>
            </a:outerShdw>
          </a:effectLst>
          <a:scene3d>
            <a:camera prst="perspectiveFront" fov="3300000">
              <a:rot lat="486000" lon="19530000" rev="174000"/>
            </a:camera>
            <a:lightRig rig="flood" dir="t"/>
          </a:scene3d>
          <a:sp3d extrusionH="285750" contourW="19050" prstMaterial="flat">
            <a:bevelT w="82550" h="44450" prst="convex"/>
            <a:bevelB w="82550" h="44450" prst="angle"/>
            <a:extrusionClr>
              <a:srgbClr val="FFFFCC"/>
            </a:extrusionClr>
            <a:contourClr>
              <a:schemeClr val="accent3">
                <a:lumMod val="50000"/>
              </a:schemeClr>
            </a:contourClr>
          </a:sp3d>
        </p:spPr>
        <p:style>
          <a:lnRef idx="0">
            <a:scrgbClr r="0" g="0" b="0"/>
          </a:lnRef>
          <a:fillRef idx="1003">
            <a:schemeClr val="lt2"/>
          </a:fillRef>
          <a:effectRef idx="0">
            <a:scrgbClr r="0" g="0" b="0"/>
          </a:effectRef>
          <a:fontRef idx="major"/>
        </p:style>
        <p:txBody>
          <a:bodyPr wrap="none"/>
          <a:lstStyle/>
          <a:p>
            <a:pPr algn="ctr">
              <a:defRPr/>
            </a:pPr>
            <a:endParaRPr lang="es-ES" sz="2000" dirty="0">
              <a:latin typeface="Calibri" pitchFamily="34" charset="0"/>
            </a:endParaRPr>
          </a:p>
          <a:p>
            <a:pPr algn="ctr">
              <a:defRPr/>
            </a:pPr>
            <a:endParaRPr lang="es-ES" sz="2000" dirty="0">
              <a:latin typeface="Calibri" pitchFamily="34" charset="0"/>
            </a:endParaRPr>
          </a:p>
          <a:p>
            <a:pPr algn="ctr">
              <a:defRPr/>
            </a:pPr>
            <a:endParaRPr lang="es-ES" sz="2000" dirty="0">
              <a:latin typeface="Calibri" pitchFamily="34" charset="0"/>
            </a:endParaRPr>
          </a:p>
        </p:txBody>
      </p:sp>
      <p:sp>
        <p:nvSpPr>
          <p:cNvPr id="9219" name="Text Box 2"/>
          <p:cNvSpPr txBox="1">
            <a:spLocks noChangeArrowheads="1"/>
          </p:cNvSpPr>
          <p:nvPr/>
        </p:nvSpPr>
        <p:spPr bwMode="auto">
          <a:xfrm>
            <a:off x="1765300" y="1824038"/>
            <a:ext cx="6119813" cy="3549650"/>
          </a:xfrm>
          <a:prstGeom prst="rect">
            <a:avLst/>
          </a:prstGeom>
          <a:noFill/>
          <a:ln w="9525">
            <a:noFill/>
            <a:miter lim="800000"/>
            <a:headEnd/>
            <a:tailEnd/>
          </a:ln>
        </p:spPr>
        <p:txBody>
          <a:bodyPr>
            <a:spAutoFit/>
          </a:bodyPr>
          <a:lstStyle/>
          <a:p>
            <a:pPr algn="just">
              <a:lnSpc>
                <a:spcPct val="120000"/>
              </a:lnSpc>
              <a:spcBef>
                <a:spcPct val="0"/>
              </a:spcBef>
            </a:pPr>
            <a:endParaRPr lang="es-ES" sz="2100">
              <a:latin typeface="Calibri" pitchFamily="34" charset="0"/>
              <a:cs typeface="Arial" charset="0"/>
            </a:endParaRPr>
          </a:p>
          <a:p>
            <a:pPr algn="just">
              <a:lnSpc>
                <a:spcPct val="120000"/>
              </a:lnSpc>
              <a:spcBef>
                <a:spcPct val="0"/>
              </a:spcBef>
            </a:pPr>
            <a:r>
              <a:rPr lang="es-ES" sz="2100">
                <a:latin typeface="Calibri" pitchFamily="34" charset="0"/>
                <a:cs typeface="Arial" charset="0"/>
              </a:rPr>
              <a:t>El proceso político por el que se legitima un marco normativo adecuado para el desarrollo de la función de evaluación a partir de la estructuración de espacios e instancias de las administraciones públicas a las que encargar tal función, ubicándolos en distintos niveles de gobierno y según las distintas actividades o sectores a evaluar.</a:t>
            </a:r>
          </a:p>
          <a:p>
            <a:pPr algn="just">
              <a:lnSpc>
                <a:spcPct val="120000"/>
              </a:lnSpc>
              <a:spcBef>
                <a:spcPct val="0"/>
              </a:spcBef>
            </a:pPr>
            <a:endParaRPr lang="es-ES" sz="2100">
              <a:latin typeface="Calibri" pitchFamily="34" charset="0"/>
              <a:cs typeface="Arial" charset="0"/>
            </a:endParaRPr>
          </a:p>
        </p:txBody>
      </p:sp>
      <p:sp>
        <p:nvSpPr>
          <p:cNvPr id="9220" name="Text Box 9"/>
          <p:cNvSpPr txBox="1">
            <a:spLocks noChangeArrowheads="1"/>
          </p:cNvSpPr>
          <p:nvPr/>
        </p:nvSpPr>
        <p:spPr bwMode="auto">
          <a:xfrm>
            <a:off x="441325" y="404813"/>
            <a:ext cx="5545138"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rPr>
              <a:t>INSTITUCIONALIZACIÓN DE LA EVALUACIÓN</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AutoShape 2"/>
          <p:cNvSpPr>
            <a:spLocks noChangeArrowheads="1"/>
          </p:cNvSpPr>
          <p:nvPr/>
        </p:nvSpPr>
        <p:spPr bwMode="auto">
          <a:xfrm>
            <a:off x="7885113" y="2254250"/>
            <a:ext cx="576262" cy="376238"/>
          </a:xfrm>
          <a:prstGeom prst="chevron">
            <a:avLst>
              <a:gd name="adj" fmla="val 55274"/>
            </a:avLst>
          </a:prstGeom>
          <a:solidFill>
            <a:schemeClr val="bg1"/>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36867" name="Text Box 3"/>
          <p:cNvSpPr txBox="1">
            <a:spLocks noChangeArrowheads="1"/>
          </p:cNvSpPr>
          <p:nvPr/>
        </p:nvSpPr>
        <p:spPr bwMode="auto">
          <a:xfrm>
            <a:off x="441325" y="415925"/>
            <a:ext cx="5545138"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LA EVALUACIÓN AÑADE VALOR PARA</a:t>
            </a:r>
          </a:p>
        </p:txBody>
      </p:sp>
      <p:sp>
        <p:nvSpPr>
          <p:cNvPr id="36868" name="AutoShape 4"/>
          <p:cNvSpPr>
            <a:spLocks noChangeArrowheads="1"/>
          </p:cNvSpPr>
          <p:nvPr/>
        </p:nvSpPr>
        <p:spPr bwMode="auto">
          <a:xfrm>
            <a:off x="7883525" y="2257425"/>
            <a:ext cx="576263" cy="376238"/>
          </a:xfrm>
          <a:prstGeom prst="chevron">
            <a:avLst>
              <a:gd name="adj" fmla="val 55274"/>
            </a:avLst>
          </a:prstGeom>
          <a:solidFill>
            <a:schemeClr val="folHlink"/>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36869" name="AutoShape 5"/>
          <p:cNvSpPr>
            <a:spLocks noChangeArrowheads="1"/>
          </p:cNvSpPr>
          <p:nvPr/>
        </p:nvSpPr>
        <p:spPr bwMode="auto">
          <a:xfrm>
            <a:off x="539750" y="2260600"/>
            <a:ext cx="7345363" cy="376238"/>
          </a:xfrm>
          <a:prstGeom prst="homePlate">
            <a:avLst>
              <a:gd name="adj" fmla="val 54050"/>
            </a:avLst>
          </a:prstGeom>
          <a:solidFill>
            <a:schemeClr val="bg1">
              <a:alpha val="81960"/>
            </a:schemeClr>
          </a:solidFill>
          <a:ln w="9525" algn="ctr">
            <a:solidFill>
              <a:srgbClr val="FFFFFF"/>
            </a:solidFill>
            <a:miter lim="800000"/>
            <a:headEnd/>
            <a:tailEnd/>
          </a:ln>
        </p:spPr>
        <p:txBody>
          <a:bodyPr anchor="ctr">
            <a:spAutoFit/>
          </a:bodyPr>
          <a:lstStyle/>
          <a:p>
            <a:r>
              <a:rPr lang="es-ES" sz="1800" b="1">
                <a:latin typeface="Calibri" pitchFamily="34" charset="0"/>
              </a:rPr>
              <a:t>La toma de decisión en los escenarios a medio plazo</a:t>
            </a:r>
          </a:p>
        </p:txBody>
      </p:sp>
      <p:sp>
        <p:nvSpPr>
          <p:cNvPr id="36870" name="AutoShape 6"/>
          <p:cNvSpPr>
            <a:spLocks noChangeArrowheads="1"/>
          </p:cNvSpPr>
          <p:nvPr/>
        </p:nvSpPr>
        <p:spPr bwMode="auto">
          <a:xfrm>
            <a:off x="7883525" y="3194050"/>
            <a:ext cx="576263" cy="376238"/>
          </a:xfrm>
          <a:prstGeom prst="chevron">
            <a:avLst>
              <a:gd name="adj" fmla="val 55274"/>
            </a:avLst>
          </a:prstGeom>
          <a:solidFill>
            <a:schemeClr val="bg1"/>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36871" name="AutoShape 7"/>
          <p:cNvSpPr>
            <a:spLocks noChangeArrowheads="1"/>
          </p:cNvSpPr>
          <p:nvPr/>
        </p:nvSpPr>
        <p:spPr bwMode="auto">
          <a:xfrm>
            <a:off x="539750" y="3197225"/>
            <a:ext cx="7345363" cy="376238"/>
          </a:xfrm>
          <a:prstGeom prst="homePlate">
            <a:avLst>
              <a:gd name="adj" fmla="val 54050"/>
            </a:avLst>
          </a:prstGeom>
          <a:solidFill>
            <a:schemeClr val="bg1">
              <a:alpha val="81960"/>
            </a:schemeClr>
          </a:solidFill>
          <a:ln w="9525" algn="ctr">
            <a:solidFill>
              <a:srgbClr val="FFFFFF"/>
            </a:solidFill>
            <a:miter lim="800000"/>
            <a:headEnd/>
            <a:tailEnd/>
          </a:ln>
        </p:spPr>
        <p:txBody>
          <a:bodyPr anchor="ctr">
            <a:spAutoFit/>
          </a:bodyPr>
          <a:lstStyle/>
          <a:p>
            <a:r>
              <a:rPr lang="es-ES" sz="1800" b="1">
                <a:latin typeface="Calibri" pitchFamily="34" charset="0"/>
              </a:rPr>
              <a:t>Mejorar la transparencia y la calidad democrática</a:t>
            </a:r>
          </a:p>
        </p:txBody>
      </p:sp>
      <p:sp>
        <p:nvSpPr>
          <p:cNvPr id="36872" name="AutoShape 8"/>
          <p:cNvSpPr>
            <a:spLocks noChangeArrowheads="1"/>
          </p:cNvSpPr>
          <p:nvPr/>
        </p:nvSpPr>
        <p:spPr bwMode="auto">
          <a:xfrm>
            <a:off x="7883525" y="4130675"/>
            <a:ext cx="576263" cy="376238"/>
          </a:xfrm>
          <a:prstGeom prst="chevron">
            <a:avLst>
              <a:gd name="adj" fmla="val 55274"/>
            </a:avLst>
          </a:prstGeom>
          <a:solidFill>
            <a:schemeClr val="bg1"/>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36873" name="AutoShape 9"/>
          <p:cNvSpPr>
            <a:spLocks noChangeArrowheads="1"/>
          </p:cNvSpPr>
          <p:nvPr/>
        </p:nvSpPr>
        <p:spPr bwMode="auto">
          <a:xfrm>
            <a:off x="539750" y="4133850"/>
            <a:ext cx="7345363" cy="376238"/>
          </a:xfrm>
          <a:prstGeom prst="homePlate">
            <a:avLst>
              <a:gd name="adj" fmla="val 54050"/>
            </a:avLst>
          </a:prstGeom>
          <a:solidFill>
            <a:schemeClr val="bg1">
              <a:alpha val="81960"/>
            </a:schemeClr>
          </a:solidFill>
          <a:ln w="9525" algn="ctr">
            <a:solidFill>
              <a:srgbClr val="FFFFFF"/>
            </a:solidFill>
            <a:miter lim="800000"/>
            <a:headEnd/>
            <a:tailEnd/>
          </a:ln>
        </p:spPr>
        <p:txBody>
          <a:bodyPr anchor="ctr">
            <a:spAutoFit/>
          </a:bodyPr>
          <a:lstStyle/>
          <a:p>
            <a:r>
              <a:rPr lang="es-ES" sz="1800" b="1">
                <a:latin typeface="Calibri" pitchFamily="34" charset="0"/>
              </a:rPr>
              <a:t>Articular la cooperación entre los diferentes niveles de gobierno</a:t>
            </a:r>
          </a:p>
        </p:txBody>
      </p:sp>
      <p:sp>
        <p:nvSpPr>
          <p:cNvPr id="36874" name="AutoShape 10"/>
          <p:cNvSpPr>
            <a:spLocks noChangeArrowheads="1"/>
          </p:cNvSpPr>
          <p:nvPr/>
        </p:nvSpPr>
        <p:spPr bwMode="auto">
          <a:xfrm>
            <a:off x="7883525" y="5065713"/>
            <a:ext cx="576263" cy="376237"/>
          </a:xfrm>
          <a:prstGeom prst="chevron">
            <a:avLst>
              <a:gd name="adj" fmla="val 55274"/>
            </a:avLst>
          </a:prstGeom>
          <a:solidFill>
            <a:schemeClr val="bg1"/>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36875" name="AutoShape 11"/>
          <p:cNvSpPr>
            <a:spLocks noChangeArrowheads="1"/>
          </p:cNvSpPr>
          <p:nvPr/>
        </p:nvSpPr>
        <p:spPr bwMode="auto">
          <a:xfrm>
            <a:off x="539750" y="5068888"/>
            <a:ext cx="7345363" cy="376237"/>
          </a:xfrm>
          <a:prstGeom prst="homePlate">
            <a:avLst>
              <a:gd name="adj" fmla="val 54050"/>
            </a:avLst>
          </a:prstGeom>
          <a:solidFill>
            <a:schemeClr val="bg1">
              <a:alpha val="81960"/>
            </a:schemeClr>
          </a:solidFill>
          <a:ln w="9525" algn="ctr">
            <a:solidFill>
              <a:srgbClr val="FFFFFF"/>
            </a:solidFill>
            <a:miter lim="800000"/>
            <a:headEnd/>
            <a:tailEnd/>
          </a:ln>
        </p:spPr>
        <p:txBody>
          <a:bodyPr anchor="ctr">
            <a:spAutoFit/>
          </a:bodyPr>
          <a:lstStyle/>
          <a:p>
            <a:r>
              <a:rPr lang="es-ES" sz="1800" b="1">
                <a:latin typeface="Calibri" pitchFamily="34" charset="0"/>
              </a:rPr>
              <a:t>Impulsar la productividad y actuar sobre la calidad del gasto</a:t>
            </a:r>
          </a:p>
        </p:txBody>
      </p:sp>
      <p:sp>
        <p:nvSpPr>
          <p:cNvPr id="1065996" name="AutoShape 12"/>
          <p:cNvSpPr>
            <a:spLocks noChangeArrowheads="1"/>
          </p:cNvSpPr>
          <p:nvPr/>
        </p:nvSpPr>
        <p:spPr bwMode="auto">
          <a:xfrm>
            <a:off x="7885113" y="4124325"/>
            <a:ext cx="576262" cy="376238"/>
          </a:xfrm>
          <a:prstGeom prst="chevron">
            <a:avLst>
              <a:gd name="adj" fmla="val 55274"/>
            </a:avLst>
          </a:prstGeom>
          <a:solidFill>
            <a:schemeClr val="folHlink"/>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36877" name="AutoShape 13"/>
          <p:cNvSpPr>
            <a:spLocks noChangeArrowheads="1"/>
          </p:cNvSpPr>
          <p:nvPr/>
        </p:nvSpPr>
        <p:spPr bwMode="auto">
          <a:xfrm>
            <a:off x="7885113" y="3194050"/>
            <a:ext cx="576262" cy="376238"/>
          </a:xfrm>
          <a:prstGeom prst="chevron">
            <a:avLst>
              <a:gd name="adj" fmla="val 55274"/>
            </a:avLst>
          </a:prstGeom>
          <a:solidFill>
            <a:schemeClr val="folHlink"/>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36878" name="AutoShape 14"/>
          <p:cNvSpPr>
            <a:spLocks noChangeArrowheads="1"/>
          </p:cNvSpPr>
          <p:nvPr/>
        </p:nvSpPr>
        <p:spPr bwMode="auto">
          <a:xfrm>
            <a:off x="539750" y="2260600"/>
            <a:ext cx="7345363" cy="376238"/>
          </a:xfrm>
          <a:prstGeom prst="homePlate">
            <a:avLst>
              <a:gd name="adj" fmla="val 54050"/>
            </a:avLst>
          </a:prstGeom>
          <a:solidFill>
            <a:schemeClr val="folHlink"/>
          </a:solidFill>
          <a:ln w="9525" algn="ctr">
            <a:solidFill>
              <a:srgbClr val="FFFFFF"/>
            </a:solidFill>
            <a:miter lim="800000"/>
            <a:headEnd/>
            <a:tailEnd/>
          </a:ln>
        </p:spPr>
        <p:txBody>
          <a:bodyPr anchor="ctr">
            <a:spAutoFit/>
          </a:bodyPr>
          <a:lstStyle/>
          <a:p>
            <a:r>
              <a:rPr lang="es-ES" sz="1800" b="1">
                <a:solidFill>
                  <a:schemeClr val="bg1"/>
                </a:solidFill>
                <a:latin typeface="Calibri" pitchFamily="34" charset="0"/>
              </a:rPr>
              <a:t>La toma de decisión en los escenarios a medio plazo</a:t>
            </a:r>
          </a:p>
        </p:txBody>
      </p:sp>
      <p:sp>
        <p:nvSpPr>
          <p:cNvPr id="36879" name="AutoShape 15"/>
          <p:cNvSpPr>
            <a:spLocks noChangeArrowheads="1"/>
          </p:cNvSpPr>
          <p:nvPr/>
        </p:nvSpPr>
        <p:spPr bwMode="auto">
          <a:xfrm>
            <a:off x="539750" y="3197225"/>
            <a:ext cx="7345363" cy="376238"/>
          </a:xfrm>
          <a:prstGeom prst="homePlate">
            <a:avLst>
              <a:gd name="adj" fmla="val 54050"/>
            </a:avLst>
          </a:prstGeom>
          <a:solidFill>
            <a:schemeClr val="folHlink"/>
          </a:solidFill>
          <a:ln w="9525" algn="ctr">
            <a:solidFill>
              <a:srgbClr val="FFFFFF"/>
            </a:solidFill>
            <a:miter lim="800000"/>
            <a:headEnd/>
            <a:tailEnd/>
          </a:ln>
        </p:spPr>
        <p:txBody>
          <a:bodyPr anchor="ctr">
            <a:spAutoFit/>
          </a:bodyPr>
          <a:lstStyle/>
          <a:p>
            <a:r>
              <a:rPr lang="es-ES" sz="1800" b="1">
                <a:solidFill>
                  <a:schemeClr val="bg1"/>
                </a:solidFill>
                <a:latin typeface="Calibri" pitchFamily="34" charset="0"/>
              </a:rPr>
              <a:t>Mejorar la transparencia y la calidad democrática</a:t>
            </a:r>
          </a:p>
        </p:txBody>
      </p:sp>
      <p:sp>
        <p:nvSpPr>
          <p:cNvPr id="1066000" name="AutoShape 16"/>
          <p:cNvSpPr>
            <a:spLocks noChangeArrowheads="1"/>
          </p:cNvSpPr>
          <p:nvPr/>
        </p:nvSpPr>
        <p:spPr bwMode="auto">
          <a:xfrm>
            <a:off x="539750" y="4133850"/>
            <a:ext cx="7345363" cy="376238"/>
          </a:xfrm>
          <a:prstGeom prst="homePlate">
            <a:avLst>
              <a:gd name="adj" fmla="val 54050"/>
            </a:avLst>
          </a:prstGeom>
          <a:solidFill>
            <a:schemeClr val="folHlink"/>
          </a:solidFill>
          <a:ln w="9525" algn="ctr">
            <a:solidFill>
              <a:srgbClr val="FFFFFF"/>
            </a:solidFill>
            <a:miter lim="800000"/>
            <a:headEnd/>
            <a:tailEnd/>
          </a:ln>
        </p:spPr>
        <p:txBody>
          <a:bodyPr anchor="ctr">
            <a:spAutoFit/>
          </a:bodyPr>
          <a:lstStyle/>
          <a:p>
            <a:r>
              <a:rPr lang="es-ES" sz="1800" b="1">
                <a:solidFill>
                  <a:schemeClr val="bg1"/>
                </a:solidFill>
                <a:latin typeface="Calibri" pitchFamily="34" charset="0"/>
              </a:rPr>
              <a:t>Articular la cooperación entre los distintos niveles de gobierno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6600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659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996" grpId="0" animBg="1"/>
      <p:bldP spid="106600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Título"/>
          <p:cNvSpPr txBox="1">
            <a:spLocks/>
          </p:cNvSpPr>
          <p:nvPr/>
        </p:nvSpPr>
        <p:spPr bwMode="auto">
          <a:xfrm>
            <a:off x="425450" y="388938"/>
            <a:ext cx="5857875" cy="582612"/>
          </a:xfrm>
          <a:prstGeom prst="rect">
            <a:avLst/>
          </a:prstGeom>
          <a:noFill/>
          <a:ln w="9525">
            <a:noFill/>
            <a:miter lim="800000"/>
            <a:headEnd/>
            <a:tailEnd/>
          </a:ln>
        </p:spPr>
        <p:txBody>
          <a:bodyPr/>
          <a:lstStyle/>
          <a:p>
            <a:r>
              <a:rPr lang="es-ES" sz="1500" b="1">
                <a:solidFill>
                  <a:srgbClr val="777777"/>
                </a:solidFill>
                <a:latin typeface="Calibri" pitchFamily="34" charset="0"/>
                <a:cs typeface="Arial" charset="0"/>
              </a:rPr>
              <a:t>ORGANIZACIÓN TERRITORIAL EN ESPAÑA</a:t>
            </a:r>
          </a:p>
        </p:txBody>
      </p:sp>
      <p:sp>
        <p:nvSpPr>
          <p:cNvPr id="15" name="14 Rectángulo redondeado"/>
          <p:cNvSpPr>
            <a:spLocks noChangeArrowheads="1"/>
          </p:cNvSpPr>
          <p:nvPr/>
        </p:nvSpPr>
        <p:spPr bwMode="auto">
          <a:xfrm>
            <a:off x="350632" y="1179686"/>
            <a:ext cx="6638005" cy="5463263"/>
          </a:xfrm>
          <a:prstGeom prst="ellipse">
            <a:avLst/>
          </a:prstGeom>
          <a:solidFill>
            <a:srgbClr val="EEF1D7">
              <a:alpha val="90195"/>
            </a:srgbClr>
          </a:solidFill>
          <a:ln w="9525" algn="ctr">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lstStyle/>
          <a:p>
            <a:pPr>
              <a:spcBef>
                <a:spcPct val="0"/>
              </a:spcBef>
              <a:defRPr/>
            </a:pPr>
            <a:endParaRPr lang="es-ES" sz="2000">
              <a:latin typeface="Arial" charset="0"/>
              <a:cs typeface="Arial" charset="0"/>
            </a:endParaRPr>
          </a:p>
        </p:txBody>
      </p:sp>
      <p:sp>
        <p:nvSpPr>
          <p:cNvPr id="6156" name="Rectangle 12">
            <a:hlinkClick r:id="rId3" action="ppaction://hlinksldjump"/>
          </p:cNvPr>
          <p:cNvSpPr>
            <a:spLocks noChangeArrowheads="1"/>
          </p:cNvSpPr>
          <p:nvPr/>
        </p:nvSpPr>
        <p:spPr bwMode="auto">
          <a:xfrm>
            <a:off x="2483768" y="4873352"/>
            <a:ext cx="6408711" cy="1799928"/>
          </a:xfrm>
          <a:prstGeom prst="roundRect">
            <a:avLst>
              <a:gd name="adj" fmla="val 16667"/>
            </a:avLst>
          </a:prstGeom>
          <a:gradFill rotWithShape="1">
            <a:gsLst>
              <a:gs pos="0">
                <a:srgbClr val="F2F2EA"/>
              </a:gs>
              <a:gs pos="100000">
                <a:srgbClr val="F1F4D0"/>
              </a:gs>
            </a:gsLst>
            <a:lin ang="5400000" scaled="1"/>
          </a:gradFill>
          <a:ln w="28575" cap="sq" algn="ctr">
            <a:noFill/>
            <a:round/>
            <a:headEnd/>
            <a:tailEnd/>
          </a:ln>
          <a:effectLst/>
          <a:scene3d>
            <a:camera prst="orthographicFront">
              <a:rot lat="0" lon="0" rev="0"/>
            </a:camera>
            <a:lightRig rig="glow" dir="t">
              <a:rot lat="0" lon="0" rev="14100000"/>
            </a:lightRig>
          </a:scene3d>
          <a:sp3d prstMaterial="softEdge">
            <a:bevelT w="127000" prst="artDeco"/>
          </a:sp3d>
        </p:spPr>
        <p:txBody>
          <a:bodyPr wrap="none" anchor="ctr"/>
          <a:lstStyle/>
          <a:p>
            <a:pPr algn="ctr">
              <a:defRPr/>
            </a:pPr>
            <a:endParaRPr lang="es-ES" sz="2000" b="1">
              <a:solidFill>
                <a:schemeClr val="tx2"/>
              </a:solidFill>
              <a:latin typeface="Garamond" pitchFamily="18" charset="0"/>
              <a:cs typeface="Arial" charset="0"/>
            </a:endParaRPr>
          </a:p>
        </p:txBody>
      </p:sp>
      <p:sp>
        <p:nvSpPr>
          <p:cNvPr id="37897" name="Rectangle 5"/>
          <p:cNvSpPr>
            <a:spLocks noGrp="1" noChangeArrowheads="1"/>
          </p:cNvSpPr>
          <p:nvPr>
            <p:ph type="subTitle" idx="4294967295"/>
          </p:nvPr>
        </p:nvSpPr>
        <p:spPr bwMode="auto">
          <a:xfrm>
            <a:off x="2484438" y="4967288"/>
            <a:ext cx="6400800" cy="1130300"/>
          </a:xfrm>
          <a:prstGeom prst="rect">
            <a:avLst/>
          </a:prstGeom>
          <a:noFill/>
          <a:ln>
            <a:miter lim="800000"/>
            <a:headEnd/>
            <a:tailEnd/>
          </a:ln>
        </p:spPr>
        <p:txBody>
          <a:bodyPr/>
          <a:lstStyle/>
          <a:p>
            <a:pPr marL="0" indent="0" algn="ctr" eaLnBrk="1" hangingPunct="1">
              <a:lnSpc>
                <a:spcPct val="130000"/>
              </a:lnSpc>
              <a:buFontTx/>
              <a:buNone/>
            </a:pPr>
            <a:r>
              <a:rPr lang="es-ES" sz="1800" smtClean="0"/>
              <a:t>El Estado español está organizado en 17 Comunidades Autónomas, 2 Ciudades Autónomas (Ceuta y Melilla) y un total de 8.112 municipios* </a:t>
            </a:r>
          </a:p>
          <a:p>
            <a:pPr marL="0" indent="0" algn="ctr" eaLnBrk="1" hangingPunct="1">
              <a:lnSpc>
                <a:spcPct val="130000"/>
              </a:lnSpc>
              <a:buFontTx/>
              <a:buNone/>
            </a:pPr>
            <a:r>
              <a:rPr lang="es-ES" sz="2000" smtClean="0"/>
              <a:t>*</a:t>
            </a:r>
            <a:r>
              <a:rPr lang="es-ES" sz="1400" smtClean="0"/>
              <a:t>(Fuente: INE, 1 de enero de 2009)</a:t>
            </a:r>
            <a:r>
              <a:rPr lang="es-ES" sz="2000" smtClean="0"/>
              <a:t> </a:t>
            </a:r>
          </a:p>
        </p:txBody>
      </p:sp>
      <p:pic>
        <p:nvPicPr>
          <p:cNvPr id="37898" name="Picture 13" descr="mapa españa"/>
          <p:cNvPicPr>
            <a:picLocks noChangeAspect="1" noChangeArrowheads="1"/>
          </p:cNvPicPr>
          <p:nvPr/>
        </p:nvPicPr>
        <p:blipFill>
          <a:blip r:embed="rId4" cstate="print"/>
          <a:srcRect/>
          <a:stretch>
            <a:fillRect/>
          </a:stretch>
        </p:blipFill>
        <p:spPr bwMode="auto">
          <a:xfrm>
            <a:off x="1906588" y="1598613"/>
            <a:ext cx="3673475" cy="33432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14 Rectángulo redondeado"/>
          <p:cNvSpPr/>
          <p:nvPr/>
        </p:nvSpPr>
        <p:spPr>
          <a:xfrm>
            <a:off x="179388" y="933450"/>
            <a:ext cx="8785225" cy="5772150"/>
          </a:xfrm>
          <a:prstGeom prst="roundRect">
            <a:avLst>
              <a:gd name="adj" fmla="val 10000"/>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3">
              <a:tint val="40000"/>
              <a:alpha val="90000"/>
              <a:hueOff val="0"/>
              <a:satOff val="0"/>
              <a:lumOff val="0"/>
              <a:alphaOff val="0"/>
            </a:schemeClr>
          </a:lnRef>
          <a:fillRef idx="1">
            <a:schemeClr val="accent3">
              <a:tint val="40000"/>
              <a:alpha val="90000"/>
              <a:hueOff val="0"/>
              <a:satOff val="0"/>
              <a:lumOff val="0"/>
              <a:alphaOff val="0"/>
            </a:schemeClr>
          </a:fillRef>
          <a:effectRef idx="0">
            <a:schemeClr val="accent3">
              <a:tint val="40000"/>
              <a:alpha val="90000"/>
              <a:hueOff val="0"/>
              <a:satOff val="0"/>
              <a:lumOff val="0"/>
              <a:alphaOff val="0"/>
            </a:schemeClr>
          </a:effectRef>
          <a:fontRef idx="minor">
            <a:schemeClr val="dk1">
              <a:hueOff val="0"/>
              <a:satOff val="0"/>
              <a:lumOff val="0"/>
              <a:alphaOff val="0"/>
            </a:schemeClr>
          </a:fontRef>
        </p:style>
      </p:sp>
      <p:graphicFrame>
        <p:nvGraphicFramePr>
          <p:cNvPr id="4098" name="Diagram 2"/>
          <p:cNvGraphicFramePr>
            <a:graphicFrameLocks/>
          </p:cNvGraphicFramePr>
          <p:nvPr>
            <p:ph idx="4294967295"/>
          </p:nvPr>
        </p:nvGraphicFramePr>
        <p:xfrm>
          <a:off x="3924300" y="3035300"/>
          <a:ext cx="5219700" cy="3822700"/>
        </p:xfrm>
        <a:graphic>
          <a:graphicData uri="http://schemas.openxmlformats.org/drawingml/2006/compatibility">
            <com:legacyDrawing xmlns:com="http://schemas.openxmlformats.org/drawingml/2006/compatibility" spid="_x0000_s4098"/>
          </a:graphicData>
        </a:graphic>
      </p:graphicFrame>
      <p:sp>
        <p:nvSpPr>
          <p:cNvPr id="4123" name="Line 24"/>
          <p:cNvSpPr>
            <a:spLocks noChangeShapeType="1"/>
          </p:cNvSpPr>
          <p:nvPr/>
        </p:nvSpPr>
        <p:spPr bwMode="auto">
          <a:xfrm flipV="1">
            <a:off x="684213" y="1196975"/>
            <a:ext cx="6911975" cy="4751388"/>
          </a:xfrm>
          <a:prstGeom prst="line">
            <a:avLst/>
          </a:prstGeom>
          <a:noFill/>
          <a:ln w="9525">
            <a:solidFill>
              <a:schemeClr val="tx1"/>
            </a:solidFill>
            <a:round/>
            <a:headEnd/>
            <a:tailEnd/>
          </a:ln>
        </p:spPr>
        <p:txBody>
          <a:bodyPr/>
          <a:lstStyle/>
          <a:p>
            <a:endParaRPr lang="en-US"/>
          </a:p>
        </p:txBody>
      </p:sp>
      <p:sp>
        <p:nvSpPr>
          <p:cNvPr id="4124" name="Oval 25"/>
          <p:cNvSpPr>
            <a:spLocks noChangeArrowheads="1"/>
          </p:cNvSpPr>
          <p:nvPr/>
        </p:nvSpPr>
        <p:spPr bwMode="auto">
          <a:xfrm>
            <a:off x="395288" y="3357563"/>
            <a:ext cx="1512887" cy="1295400"/>
          </a:xfrm>
          <a:prstGeom prst="ellipse">
            <a:avLst/>
          </a:prstGeom>
          <a:solidFill>
            <a:srgbClr val="000080">
              <a:alpha val="50980"/>
            </a:srgbClr>
          </a:solidFill>
          <a:ln w="9525">
            <a:solidFill>
              <a:srgbClr val="000080"/>
            </a:solidFill>
            <a:round/>
            <a:headEnd/>
            <a:tailEnd/>
          </a:ln>
        </p:spPr>
        <p:txBody>
          <a:bodyPr wrap="none" anchor="ctr"/>
          <a:lstStyle/>
          <a:p>
            <a:pPr>
              <a:spcBef>
                <a:spcPct val="0"/>
              </a:spcBef>
            </a:pPr>
            <a:endParaRPr lang="en-US" sz="2000">
              <a:solidFill>
                <a:schemeClr val="tx2"/>
              </a:solidFill>
              <a:latin typeface="Garamond" pitchFamily="18" charset="0"/>
              <a:cs typeface="Arial" charset="0"/>
            </a:endParaRPr>
          </a:p>
        </p:txBody>
      </p:sp>
      <p:sp>
        <p:nvSpPr>
          <p:cNvPr id="4125" name="_s1036"/>
          <p:cNvSpPr>
            <a:spLocks noChangeArrowheads="1" noTextEdit="1"/>
          </p:cNvSpPr>
          <p:nvPr/>
        </p:nvSpPr>
        <p:spPr bwMode="auto">
          <a:xfrm>
            <a:off x="2051050" y="3141663"/>
            <a:ext cx="1223963" cy="1155700"/>
          </a:xfrm>
          <a:prstGeom prst="ellipse">
            <a:avLst/>
          </a:prstGeom>
          <a:solidFill>
            <a:schemeClr val="accent1">
              <a:alpha val="50195"/>
            </a:schemeClr>
          </a:solidFill>
          <a:ln w="4670">
            <a:solidFill>
              <a:schemeClr val="accent1"/>
            </a:solidFill>
            <a:round/>
            <a:headEnd/>
            <a:tailEnd/>
          </a:ln>
        </p:spPr>
        <p:txBody>
          <a:bodyPr lIns="0" tIns="0" rIns="0" bIns="0" anchor="ctr"/>
          <a:lstStyle/>
          <a:p>
            <a:endParaRPr lang="en-US"/>
          </a:p>
        </p:txBody>
      </p:sp>
      <p:sp>
        <p:nvSpPr>
          <p:cNvPr id="4126" name="_s1042"/>
          <p:cNvSpPr>
            <a:spLocks noChangeArrowheads="1" noTextEdit="1"/>
          </p:cNvSpPr>
          <p:nvPr/>
        </p:nvSpPr>
        <p:spPr bwMode="auto">
          <a:xfrm>
            <a:off x="395288" y="1147763"/>
            <a:ext cx="1081087" cy="1038225"/>
          </a:xfrm>
          <a:prstGeom prst="ellipse">
            <a:avLst/>
          </a:prstGeom>
          <a:solidFill>
            <a:schemeClr val="folHlink">
              <a:alpha val="50195"/>
            </a:schemeClr>
          </a:solidFill>
          <a:ln w="4670">
            <a:solidFill>
              <a:schemeClr val="folHlink"/>
            </a:solidFill>
            <a:round/>
            <a:headEnd/>
            <a:tailEnd/>
          </a:ln>
        </p:spPr>
        <p:txBody>
          <a:bodyPr lIns="0" tIns="0" rIns="0" bIns="0" anchor="ctr"/>
          <a:lstStyle/>
          <a:p>
            <a:endParaRPr lang="en-US"/>
          </a:p>
        </p:txBody>
      </p:sp>
      <p:sp>
        <p:nvSpPr>
          <p:cNvPr id="4127" name="_s1040"/>
          <p:cNvSpPr>
            <a:spLocks noChangeArrowheads="1" noTextEdit="1"/>
          </p:cNvSpPr>
          <p:nvPr/>
        </p:nvSpPr>
        <p:spPr bwMode="auto">
          <a:xfrm>
            <a:off x="2782888" y="2198688"/>
            <a:ext cx="1366837" cy="1085850"/>
          </a:xfrm>
          <a:prstGeom prst="ellipse">
            <a:avLst/>
          </a:prstGeom>
          <a:solidFill>
            <a:schemeClr val="hlink">
              <a:alpha val="50195"/>
            </a:schemeClr>
          </a:solidFill>
          <a:ln w="4670">
            <a:solidFill>
              <a:schemeClr val="hlink"/>
            </a:solidFill>
            <a:round/>
            <a:headEnd/>
            <a:tailEnd/>
          </a:ln>
        </p:spPr>
        <p:txBody>
          <a:bodyPr lIns="0" tIns="0" rIns="0" bIns="0" anchor="ctr"/>
          <a:lstStyle/>
          <a:p>
            <a:endParaRPr lang="en-US"/>
          </a:p>
        </p:txBody>
      </p:sp>
      <p:sp>
        <p:nvSpPr>
          <p:cNvPr id="4128" name="_s1042"/>
          <p:cNvSpPr>
            <a:spLocks noChangeArrowheads="1" noTextEdit="1"/>
          </p:cNvSpPr>
          <p:nvPr/>
        </p:nvSpPr>
        <p:spPr bwMode="auto">
          <a:xfrm>
            <a:off x="3348038" y="1223963"/>
            <a:ext cx="1008062" cy="877887"/>
          </a:xfrm>
          <a:prstGeom prst="ellipse">
            <a:avLst/>
          </a:prstGeom>
          <a:solidFill>
            <a:schemeClr val="folHlink">
              <a:alpha val="50195"/>
            </a:schemeClr>
          </a:solidFill>
          <a:ln w="4670">
            <a:solidFill>
              <a:schemeClr val="folHlink"/>
            </a:solidFill>
            <a:round/>
            <a:headEnd/>
            <a:tailEnd/>
          </a:ln>
        </p:spPr>
        <p:txBody>
          <a:bodyPr lIns="0" tIns="0" rIns="0" bIns="0" anchor="ctr"/>
          <a:lstStyle/>
          <a:p>
            <a:endParaRPr lang="en-US"/>
          </a:p>
        </p:txBody>
      </p:sp>
      <p:sp>
        <p:nvSpPr>
          <p:cNvPr id="4129" name="Text Box 30"/>
          <p:cNvSpPr txBox="1">
            <a:spLocks noChangeArrowheads="1"/>
          </p:cNvSpPr>
          <p:nvPr/>
        </p:nvSpPr>
        <p:spPr bwMode="auto">
          <a:xfrm>
            <a:off x="1547813" y="5280025"/>
            <a:ext cx="2663825" cy="885825"/>
          </a:xfrm>
          <a:prstGeom prst="rect">
            <a:avLst/>
          </a:prstGeom>
          <a:noFill/>
          <a:ln w="9525">
            <a:noFill/>
            <a:miter lim="800000"/>
            <a:headEnd/>
            <a:tailEnd/>
          </a:ln>
        </p:spPr>
        <p:txBody>
          <a:bodyPr>
            <a:spAutoFit/>
          </a:bodyPr>
          <a:lstStyle/>
          <a:p>
            <a:pPr algn="ctr"/>
            <a:r>
              <a:rPr lang="es-ES" sz="1800" b="1">
                <a:latin typeface="Arial" charset="0"/>
                <a:cs typeface="Arial" charset="0"/>
              </a:rPr>
              <a:t>COMPETENCIAS COMPARTIDAS </a:t>
            </a:r>
            <a:r>
              <a:rPr lang="es-ES" sz="1600" b="1">
                <a:latin typeface="Arial" charset="0"/>
                <a:cs typeface="Arial" charset="0"/>
              </a:rPr>
              <a:t>(Estado y CCAA)</a:t>
            </a:r>
          </a:p>
        </p:txBody>
      </p:sp>
      <p:sp>
        <p:nvSpPr>
          <p:cNvPr id="4130" name="Text Box 31"/>
          <p:cNvSpPr txBox="1">
            <a:spLocks noChangeArrowheads="1"/>
          </p:cNvSpPr>
          <p:nvPr/>
        </p:nvSpPr>
        <p:spPr bwMode="auto">
          <a:xfrm>
            <a:off x="311150" y="2255838"/>
            <a:ext cx="2663825" cy="1008062"/>
          </a:xfrm>
          <a:prstGeom prst="rect">
            <a:avLst/>
          </a:prstGeom>
          <a:noFill/>
          <a:ln w="9525">
            <a:noFill/>
            <a:miter lim="800000"/>
            <a:headEnd/>
            <a:tailEnd/>
          </a:ln>
        </p:spPr>
        <p:txBody>
          <a:bodyPr>
            <a:spAutoFit/>
          </a:bodyPr>
          <a:lstStyle/>
          <a:p>
            <a:pPr algn="ctr"/>
            <a:r>
              <a:rPr lang="es-ES" sz="1800" b="1">
                <a:latin typeface="Arial" charset="0"/>
                <a:cs typeface="Arial" charset="0"/>
              </a:rPr>
              <a:t>COMPETENCIAS EXCLUSIVAS </a:t>
            </a:r>
          </a:p>
          <a:p>
            <a:pPr algn="ctr"/>
            <a:r>
              <a:rPr lang="es-ES" sz="1600" b="1">
                <a:latin typeface="Arial" charset="0"/>
                <a:cs typeface="Arial" charset="0"/>
              </a:rPr>
              <a:t>(Estado)</a:t>
            </a:r>
          </a:p>
        </p:txBody>
      </p:sp>
      <p:sp>
        <p:nvSpPr>
          <p:cNvPr id="4131" name="Oval 32"/>
          <p:cNvSpPr>
            <a:spLocks noChangeArrowheads="1"/>
          </p:cNvSpPr>
          <p:nvPr/>
        </p:nvSpPr>
        <p:spPr bwMode="auto">
          <a:xfrm>
            <a:off x="2051050" y="1008063"/>
            <a:ext cx="1152525" cy="987425"/>
          </a:xfrm>
          <a:prstGeom prst="ellipse">
            <a:avLst/>
          </a:prstGeom>
          <a:solidFill>
            <a:srgbClr val="000080">
              <a:alpha val="50980"/>
            </a:srgbClr>
          </a:solidFill>
          <a:ln w="9525">
            <a:solidFill>
              <a:srgbClr val="000080"/>
            </a:solidFill>
            <a:round/>
            <a:headEnd/>
            <a:tailEnd/>
          </a:ln>
        </p:spPr>
        <p:txBody>
          <a:bodyPr wrap="none" anchor="ctr"/>
          <a:lstStyle/>
          <a:p>
            <a:pPr>
              <a:spcBef>
                <a:spcPct val="0"/>
              </a:spcBef>
            </a:pPr>
            <a:endParaRPr lang="en-US" sz="2000">
              <a:solidFill>
                <a:schemeClr val="tx2"/>
              </a:solidFill>
              <a:latin typeface="Garamond" pitchFamily="18" charset="0"/>
              <a:cs typeface="Arial" charset="0"/>
            </a:endParaRPr>
          </a:p>
        </p:txBody>
      </p:sp>
      <p:sp>
        <p:nvSpPr>
          <p:cNvPr id="4132" name="Text Box 33"/>
          <p:cNvSpPr txBox="1">
            <a:spLocks noChangeArrowheads="1"/>
          </p:cNvSpPr>
          <p:nvPr/>
        </p:nvSpPr>
        <p:spPr bwMode="auto">
          <a:xfrm>
            <a:off x="2554288" y="2392363"/>
            <a:ext cx="1873250" cy="517525"/>
          </a:xfrm>
          <a:prstGeom prst="rect">
            <a:avLst/>
          </a:prstGeom>
          <a:noFill/>
          <a:ln w="9525">
            <a:noFill/>
            <a:miter lim="800000"/>
            <a:headEnd/>
            <a:tailEnd/>
          </a:ln>
        </p:spPr>
        <p:txBody>
          <a:bodyPr>
            <a:spAutoFit/>
          </a:bodyPr>
          <a:lstStyle/>
          <a:p>
            <a:pPr algn="ctr"/>
            <a:r>
              <a:rPr lang="es-ES" sz="1400">
                <a:latin typeface="Eras Demi ITC" pitchFamily="34" charset="0"/>
                <a:cs typeface="Arial" charset="0"/>
              </a:rPr>
              <a:t>Relaciones Internacionales</a:t>
            </a:r>
          </a:p>
        </p:txBody>
      </p:sp>
      <p:sp>
        <p:nvSpPr>
          <p:cNvPr id="4133" name="Text Box 34"/>
          <p:cNvSpPr txBox="1">
            <a:spLocks noChangeArrowheads="1"/>
          </p:cNvSpPr>
          <p:nvPr/>
        </p:nvSpPr>
        <p:spPr bwMode="auto">
          <a:xfrm>
            <a:off x="1979613" y="3429000"/>
            <a:ext cx="1368425" cy="581025"/>
          </a:xfrm>
          <a:prstGeom prst="rect">
            <a:avLst/>
          </a:prstGeom>
          <a:noFill/>
          <a:ln w="9525">
            <a:noFill/>
            <a:miter lim="800000"/>
            <a:headEnd/>
            <a:tailEnd/>
          </a:ln>
        </p:spPr>
        <p:txBody>
          <a:bodyPr>
            <a:spAutoFit/>
          </a:bodyPr>
          <a:lstStyle/>
          <a:p>
            <a:pPr algn="ctr"/>
            <a:r>
              <a:rPr lang="es-ES" sz="1600">
                <a:latin typeface="Eras Demi ITC" pitchFamily="34" charset="0"/>
                <a:cs typeface="Arial" charset="0"/>
              </a:rPr>
              <a:t>Seguridad Pública</a:t>
            </a:r>
          </a:p>
        </p:txBody>
      </p:sp>
      <p:sp>
        <p:nvSpPr>
          <p:cNvPr id="4134" name="Text Box 35"/>
          <p:cNvSpPr txBox="1">
            <a:spLocks noChangeArrowheads="1"/>
          </p:cNvSpPr>
          <p:nvPr/>
        </p:nvSpPr>
        <p:spPr bwMode="auto">
          <a:xfrm>
            <a:off x="3276600" y="1439863"/>
            <a:ext cx="1079500" cy="336550"/>
          </a:xfrm>
          <a:prstGeom prst="rect">
            <a:avLst/>
          </a:prstGeom>
          <a:noFill/>
          <a:ln w="9525">
            <a:noFill/>
            <a:miter lim="800000"/>
            <a:headEnd/>
            <a:tailEnd/>
          </a:ln>
        </p:spPr>
        <p:txBody>
          <a:bodyPr>
            <a:spAutoFit/>
          </a:bodyPr>
          <a:lstStyle/>
          <a:p>
            <a:pPr algn="ctr"/>
            <a:r>
              <a:rPr lang="es-ES" sz="1600">
                <a:latin typeface="Eras Demi ITC" pitchFamily="34" charset="0"/>
                <a:cs typeface="Arial" charset="0"/>
              </a:rPr>
              <a:t>Justicia</a:t>
            </a:r>
          </a:p>
        </p:txBody>
      </p:sp>
      <p:sp>
        <p:nvSpPr>
          <p:cNvPr id="4135" name="Text Box 36"/>
          <p:cNvSpPr txBox="1">
            <a:spLocks noChangeArrowheads="1"/>
          </p:cNvSpPr>
          <p:nvPr/>
        </p:nvSpPr>
        <p:spPr bwMode="auto">
          <a:xfrm>
            <a:off x="250825" y="1439863"/>
            <a:ext cx="1368425" cy="336550"/>
          </a:xfrm>
          <a:prstGeom prst="rect">
            <a:avLst/>
          </a:prstGeom>
          <a:noFill/>
          <a:ln w="9525">
            <a:noFill/>
            <a:miter lim="800000"/>
            <a:headEnd/>
            <a:tailEnd/>
          </a:ln>
        </p:spPr>
        <p:txBody>
          <a:bodyPr>
            <a:spAutoFit/>
          </a:bodyPr>
          <a:lstStyle/>
          <a:p>
            <a:pPr algn="ctr"/>
            <a:r>
              <a:rPr lang="es-ES" sz="1600">
                <a:latin typeface="Eras Demi ITC" pitchFamily="34" charset="0"/>
                <a:cs typeface="Arial" charset="0"/>
              </a:rPr>
              <a:t>Defensa</a:t>
            </a:r>
          </a:p>
        </p:txBody>
      </p:sp>
      <p:sp>
        <p:nvSpPr>
          <p:cNvPr id="4136" name="Text Box 37"/>
          <p:cNvSpPr txBox="1">
            <a:spLocks noChangeArrowheads="1"/>
          </p:cNvSpPr>
          <p:nvPr/>
        </p:nvSpPr>
        <p:spPr bwMode="auto">
          <a:xfrm>
            <a:off x="395288" y="3789363"/>
            <a:ext cx="1511300" cy="581025"/>
          </a:xfrm>
          <a:prstGeom prst="rect">
            <a:avLst/>
          </a:prstGeom>
          <a:noFill/>
          <a:ln w="9525">
            <a:noFill/>
            <a:miter lim="800000"/>
            <a:headEnd/>
            <a:tailEnd/>
          </a:ln>
        </p:spPr>
        <p:txBody>
          <a:bodyPr>
            <a:spAutoFit/>
          </a:bodyPr>
          <a:lstStyle/>
          <a:p>
            <a:pPr algn="ctr"/>
            <a:r>
              <a:rPr lang="es-ES" sz="1600">
                <a:latin typeface="Eras Demi ITC" pitchFamily="34" charset="0"/>
                <a:cs typeface="Arial" charset="0"/>
              </a:rPr>
              <a:t>Inmigración y emigración</a:t>
            </a:r>
          </a:p>
        </p:txBody>
      </p:sp>
      <p:sp>
        <p:nvSpPr>
          <p:cNvPr id="4137" name="_s1036"/>
          <p:cNvSpPr>
            <a:spLocks noChangeArrowheads="1" noTextEdit="1"/>
          </p:cNvSpPr>
          <p:nvPr/>
        </p:nvSpPr>
        <p:spPr bwMode="auto">
          <a:xfrm>
            <a:off x="5076825" y="1008063"/>
            <a:ext cx="1223963" cy="1155700"/>
          </a:xfrm>
          <a:prstGeom prst="ellipse">
            <a:avLst/>
          </a:prstGeom>
          <a:solidFill>
            <a:schemeClr val="accent1">
              <a:alpha val="50195"/>
            </a:schemeClr>
          </a:solidFill>
          <a:ln w="4670">
            <a:solidFill>
              <a:schemeClr val="accent1"/>
            </a:solidFill>
            <a:round/>
            <a:headEnd/>
            <a:tailEnd/>
          </a:ln>
        </p:spPr>
        <p:txBody>
          <a:bodyPr lIns="0" tIns="0" rIns="0" bIns="0" anchor="ctr"/>
          <a:lstStyle/>
          <a:p>
            <a:endParaRPr lang="en-US"/>
          </a:p>
        </p:txBody>
      </p:sp>
      <p:sp>
        <p:nvSpPr>
          <p:cNvPr id="4138" name="Text Box 39"/>
          <p:cNvSpPr txBox="1">
            <a:spLocks noChangeArrowheads="1"/>
          </p:cNvSpPr>
          <p:nvPr/>
        </p:nvSpPr>
        <p:spPr bwMode="auto">
          <a:xfrm>
            <a:off x="5003800" y="1327150"/>
            <a:ext cx="1439863" cy="517525"/>
          </a:xfrm>
          <a:prstGeom prst="rect">
            <a:avLst/>
          </a:prstGeom>
          <a:noFill/>
          <a:ln w="9525">
            <a:noFill/>
            <a:miter lim="800000"/>
            <a:headEnd/>
            <a:tailEnd/>
          </a:ln>
        </p:spPr>
        <p:txBody>
          <a:bodyPr>
            <a:spAutoFit/>
          </a:bodyPr>
          <a:lstStyle/>
          <a:p>
            <a:pPr algn="ctr"/>
            <a:r>
              <a:rPr lang="es-ES" sz="1400">
                <a:latin typeface="Eras Demi ITC" pitchFamily="34" charset="0"/>
                <a:cs typeface="Arial" charset="0"/>
              </a:rPr>
              <a:t>Planificación Económica</a:t>
            </a:r>
          </a:p>
        </p:txBody>
      </p:sp>
      <p:sp>
        <p:nvSpPr>
          <p:cNvPr id="4139" name="_s1040"/>
          <p:cNvSpPr>
            <a:spLocks noChangeArrowheads="1" noTextEdit="1"/>
          </p:cNvSpPr>
          <p:nvPr/>
        </p:nvSpPr>
        <p:spPr bwMode="auto">
          <a:xfrm>
            <a:off x="4141788" y="1844675"/>
            <a:ext cx="1150937" cy="1085850"/>
          </a:xfrm>
          <a:prstGeom prst="ellipse">
            <a:avLst/>
          </a:prstGeom>
          <a:solidFill>
            <a:schemeClr val="hlink">
              <a:alpha val="50195"/>
            </a:schemeClr>
          </a:solidFill>
          <a:ln w="4670">
            <a:solidFill>
              <a:schemeClr val="hlink"/>
            </a:solidFill>
            <a:round/>
            <a:headEnd/>
            <a:tailEnd/>
          </a:ln>
        </p:spPr>
        <p:txBody>
          <a:bodyPr lIns="0" tIns="0" rIns="0" bIns="0" anchor="ctr"/>
          <a:lstStyle/>
          <a:p>
            <a:endParaRPr lang="en-US"/>
          </a:p>
        </p:txBody>
      </p:sp>
      <p:sp>
        <p:nvSpPr>
          <p:cNvPr id="4140" name="Text Box 41"/>
          <p:cNvSpPr txBox="1">
            <a:spLocks noChangeArrowheads="1"/>
          </p:cNvSpPr>
          <p:nvPr/>
        </p:nvSpPr>
        <p:spPr bwMode="auto">
          <a:xfrm>
            <a:off x="3851275" y="2133600"/>
            <a:ext cx="1873250" cy="517525"/>
          </a:xfrm>
          <a:prstGeom prst="rect">
            <a:avLst/>
          </a:prstGeom>
          <a:noFill/>
          <a:ln w="9525">
            <a:noFill/>
            <a:miter lim="800000"/>
            <a:headEnd/>
            <a:tailEnd/>
          </a:ln>
        </p:spPr>
        <p:txBody>
          <a:bodyPr>
            <a:spAutoFit/>
          </a:bodyPr>
          <a:lstStyle/>
          <a:p>
            <a:pPr algn="ctr"/>
            <a:r>
              <a:rPr lang="es-ES" sz="1400">
                <a:latin typeface="Eras Demi ITC" pitchFamily="34" charset="0"/>
                <a:cs typeface="Arial" charset="0"/>
              </a:rPr>
              <a:t>Seguridad  </a:t>
            </a:r>
          </a:p>
          <a:p>
            <a:pPr algn="ctr">
              <a:spcBef>
                <a:spcPct val="0"/>
              </a:spcBef>
            </a:pPr>
            <a:r>
              <a:rPr lang="es-ES" sz="1400">
                <a:latin typeface="Eras Demi ITC" pitchFamily="34" charset="0"/>
                <a:cs typeface="Arial" charset="0"/>
              </a:rPr>
              <a:t>Social</a:t>
            </a:r>
          </a:p>
        </p:txBody>
      </p:sp>
      <p:sp>
        <p:nvSpPr>
          <p:cNvPr id="4141" name="Text Box 42"/>
          <p:cNvSpPr txBox="1">
            <a:spLocks noChangeArrowheads="1"/>
          </p:cNvSpPr>
          <p:nvPr/>
        </p:nvSpPr>
        <p:spPr bwMode="auto">
          <a:xfrm>
            <a:off x="1979613" y="1295400"/>
            <a:ext cx="1368425" cy="336550"/>
          </a:xfrm>
          <a:prstGeom prst="rect">
            <a:avLst/>
          </a:prstGeom>
          <a:noFill/>
          <a:ln w="9525">
            <a:noFill/>
            <a:miter lim="800000"/>
            <a:headEnd/>
            <a:tailEnd/>
          </a:ln>
        </p:spPr>
        <p:txBody>
          <a:bodyPr>
            <a:spAutoFit/>
          </a:bodyPr>
          <a:lstStyle/>
          <a:p>
            <a:pPr algn="ctr"/>
            <a:r>
              <a:rPr lang="es-ES" sz="1600">
                <a:latin typeface="Eras Demi ITC" pitchFamily="34" charset="0"/>
                <a:cs typeface="Arial" charset="0"/>
              </a:rPr>
              <a:t>Hacienda</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054" name="Group 142"/>
          <p:cNvGraphicFramePr>
            <a:graphicFrameLocks noGrp="1"/>
          </p:cNvGraphicFramePr>
          <p:nvPr/>
        </p:nvGraphicFramePr>
        <p:xfrm>
          <a:off x="522288" y="1343025"/>
          <a:ext cx="8329612" cy="5411788"/>
        </p:xfrm>
        <a:graphic>
          <a:graphicData uri="http://schemas.openxmlformats.org/drawingml/2006/table">
            <a:tbl>
              <a:tblPr/>
              <a:tblGrid>
                <a:gridCol w="3529012"/>
                <a:gridCol w="2784475"/>
                <a:gridCol w="2016125"/>
              </a:tblGrid>
              <a:tr h="138113">
                <a:tc>
                  <a:txBody>
                    <a:bodyPr/>
                    <a:lstStyle/>
                    <a:p>
                      <a:pPr marL="176213" marR="0" lvl="0" indent="0" algn="l" defTabSz="914400" rtl="0" eaLnBrk="1" fontAlgn="b" latinLnBrk="0" hangingPunct="1">
                        <a:lnSpc>
                          <a:spcPct val="100000"/>
                        </a:lnSpc>
                        <a:spcBef>
                          <a:spcPct val="3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Conferencia Sectorial de Educación</a:t>
                      </a:r>
                    </a:p>
                  </a:txBody>
                  <a:tcPr marL="3600" marR="3600" marT="3600"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gridSpan="2">
                  <a:txBody>
                    <a:bodyPr/>
                    <a:lstStyle/>
                    <a:p>
                      <a:pPr marL="0" marR="0" lvl="0" indent="17780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Sistema General de Becas Educativas (2008)</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hMerge="1">
                  <a:txBody>
                    <a:bodyPr/>
                    <a:lstStyle/>
                    <a:p>
                      <a:endParaRPr lang="es-ES"/>
                    </a:p>
                  </a:txBody>
                  <a:tcPr/>
                </a:tc>
              </a:tr>
              <a:tr h="139700">
                <a:tc rowSpan="2">
                  <a:txBody>
                    <a:bodyPr/>
                    <a:lstStyle/>
                    <a:p>
                      <a:pPr marL="176213" marR="0" lvl="0" indent="0" algn="l" defTabSz="914400" rtl="0" eaLnBrk="1" fontAlgn="b" latinLnBrk="0" hangingPunct="1">
                        <a:lnSpc>
                          <a:spcPct val="100000"/>
                        </a:lnSpc>
                        <a:spcBef>
                          <a:spcPct val="3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Consejo Interterritorial del Sistema Nacional de Salud</a:t>
                      </a:r>
                    </a:p>
                  </a:txBody>
                  <a:tcPr marL="3600" marR="3600" marT="3600"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Racionalización del Gasto Farmacéutico (2007)</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150813">
                <a:tc vMerge="1">
                  <a:txBody>
                    <a:bodyPr/>
                    <a:lstStyle/>
                    <a:p>
                      <a:endParaRPr lang="es-ES"/>
                    </a:p>
                  </a:txBody>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Estrategia de Salud de Cuidados Paliativos (2010)</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133350">
                <a:tc>
                  <a:txBody>
                    <a:bodyPr/>
                    <a:lstStyle/>
                    <a:p>
                      <a:pPr marL="176213" marR="0" lvl="0" indent="0" algn="l" defTabSz="914400" rtl="0" eaLnBrk="1" fontAlgn="b" latinLnBrk="0" hangingPunct="1">
                        <a:lnSpc>
                          <a:spcPct val="100000"/>
                        </a:lnSpc>
                        <a:spcBef>
                          <a:spcPct val="3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Conferencia Nacional de Transportes</a:t>
                      </a:r>
                    </a:p>
                  </a:txBody>
                  <a:tcPr marL="3600" marR="3600" marT="3600"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Plan Estratégico de Seguridad Vial (2009)</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hMerge="1">
                  <a:txBody>
                    <a:bodyPr/>
                    <a:lstStyle/>
                    <a:p>
                      <a:endParaRPr lang="es-ES"/>
                    </a:p>
                  </a:txBody>
                  <a:tcPr/>
                </a:tc>
              </a:tr>
              <a:tr h="138113">
                <a:tc rowSpan="5">
                  <a:txBody>
                    <a:bodyPr/>
                    <a:lstStyle/>
                    <a:p>
                      <a:pPr marL="176213" marR="0" lvl="0" indent="0" algn="l" defTabSz="914400" rtl="0" eaLnBrk="1" fontAlgn="b" latinLnBrk="0" hangingPunct="1">
                        <a:lnSpc>
                          <a:spcPct val="100000"/>
                        </a:lnSpc>
                        <a:spcBef>
                          <a:spcPct val="3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Conferencia Sectorial de Medio Ambiente</a:t>
                      </a:r>
                    </a:p>
                  </a:txBody>
                  <a:tcPr marL="3600" marR="3600" marT="3600"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pt-BR" sz="700" b="1" i="0" u="none" strike="noStrike" cap="none" normalizeH="0" baseline="0" smtClean="0">
                          <a:ln>
                            <a:noFill/>
                          </a:ln>
                          <a:solidFill>
                            <a:srgbClr val="000000"/>
                          </a:solidFill>
                          <a:effectLst/>
                          <a:latin typeface="Arial" charset="0"/>
                        </a:rPr>
                        <a:t>Registro Gases Efecto Invernadero (2007)</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138113">
                <a:tc vMerge="1">
                  <a:txBody>
                    <a:bodyPr/>
                    <a:lstStyle/>
                    <a:p>
                      <a:endParaRPr lang="es-ES"/>
                    </a:p>
                  </a:txBody>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Acciones en AISEs Red de Parques Nacionales (2008)</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139700">
                <a:tc vMerge="1">
                  <a:txBody>
                    <a:bodyPr/>
                    <a:lstStyle/>
                    <a:p>
                      <a:endParaRPr lang="es-ES"/>
                    </a:p>
                  </a:txBody>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Confederaciones Hidrográficas (2009)</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138113">
                <a:tc vMerge="1">
                  <a:txBody>
                    <a:bodyPr/>
                    <a:lstStyle/>
                    <a:p>
                      <a:endParaRPr lang="es-ES"/>
                    </a:p>
                  </a:txBody>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Demarcaciones de Costas (2010)</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139700">
                <a:tc vMerge="1">
                  <a:txBody>
                    <a:bodyPr/>
                    <a:lstStyle/>
                    <a:p>
                      <a:endParaRPr lang="es-ES"/>
                    </a:p>
                  </a:txBody>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Plan Energías Renovables (2010)</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249238">
                <a:tc>
                  <a:txBody>
                    <a:bodyPr/>
                    <a:lstStyle/>
                    <a:p>
                      <a:pPr marL="176213" marR="0" lvl="0" indent="0" algn="l" defTabSz="914400" rtl="0" eaLnBrk="1" fontAlgn="b" latinLnBrk="0" hangingPunct="1">
                        <a:lnSpc>
                          <a:spcPct val="100000"/>
                        </a:lnSpc>
                        <a:spcBef>
                          <a:spcPct val="3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Conferencia Sectorial de Asuntos Sociales</a:t>
                      </a:r>
                    </a:p>
                  </a:txBody>
                  <a:tcPr marL="3600" marR="3600" marT="3600"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Programas Termalismo Social y Vacaciones para mayores (2010)</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hMerge="1">
                  <a:txBody>
                    <a:bodyPr/>
                    <a:lstStyle/>
                    <a:p>
                      <a:endParaRPr lang="es-ES"/>
                    </a:p>
                  </a:txBody>
                  <a:tcPr/>
                </a:tc>
              </a:tr>
              <a:tr h="139700">
                <a:tc rowSpan="3">
                  <a:txBody>
                    <a:bodyPr/>
                    <a:lstStyle/>
                    <a:p>
                      <a:pPr marL="176213" marR="0" lvl="0" indent="0" algn="l" defTabSz="914400" rtl="0" eaLnBrk="1" fontAlgn="b" latinLnBrk="0" hangingPunct="1">
                        <a:lnSpc>
                          <a:spcPct val="100000"/>
                        </a:lnSpc>
                        <a:spcBef>
                          <a:spcPct val="3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Conferencia Sectorial de Cultura</a:t>
                      </a:r>
                    </a:p>
                  </a:txBody>
                  <a:tcPr marL="3600" marR="3600" marT="3600"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Calidad de los Museos de Titularidad Estatal (2007)</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138113">
                <a:tc vMerge="1">
                  <a:txBody>
                    <a:bodyPr/>
                    <a:lstStyle/>
                    <a:p>
                      <a:endParaRPr lang="es-ES"/>
                    </a:p>
                  </a:txBody>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Gestión de los Derechos de Propiedad Intelectual: Fase I (2008)</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139700">
                <a:tc vMerge="1">
                  <a:txBody>
                    <a:bodyPr/>
                    <a:lstStyle/>
                    <a:p>
                      <a:endParaRPr lang="es-ES"/>
                    </a:p>
                  </a:txBody>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Gestión de los Derechos de Propiedad Intelectual Fase II (2009)</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136525">
                <a:tc rowSpan="3">
                  <a:txBody>
                    <a:bodyPr/>
                    <a:lstStyle/>
                    <a:p>
                      <a:pPr marL="176213" marR="0" lvl="0" indent="0" algn="l" defTabSz="914400" rtl="0" eaLnBrk="1" fontAlgn="b" latinLnBrk="0" hangingPunct="1">
                        <a:lnSpc>
                          <a:spcPct val="100000"/>
                        </a:lnSpc>
                        <a:spcBef>
                          <a:spcPct val="3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Conferencia Sectorial de Industria y Energía</a:t>
                      </a:r>
                    </a:p>
                  </a:txBody>
                  <a:tcPr marL="3600" marR="3600" marT="3600"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Efectividad políticas seguridad energética (2007)</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hMerge="1">
                  <a:txBody>
                    <a:bodyPr/>
                    <a:lstStyle/>
                    <a:p>
                      <a:endParaRPr lang="es-ES"/>
                    </a:p>
                  </a:txBody>
                  <a:tcPr/>
                </a:tc>
              </a:tr>
              <a:tr h="139700">
                <a:tc vMerge="1">
                  <a:txBody>
                    <a:bodyPr/>
                    <a:lstStyle/>
                    <a:p>
                      <a:endParaRPr lang="es-ES"/>
                    </a:p>
                  </a:txBody>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Plan Energías Renovables (2010)</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hMerge="1">
                  <a:txBody>
                    <a:bodyPr/>
                    <a:lstStyle/>
                    <a:p>
                      <a:endParaRPr lang="es-ES"/>
                    </a:p>
                  </a:txBody>
                  <a:tcPr/>
                </a:tc>
              </a:tr>
              <a:tr h="138113">
                <a:tc vMerge="1">
                  <a:txBody>
                    <a:bodyPr/>
                    <a:lstStyle/>
                    <a:p>
                      <a:endParaRPr lang="es-ES"/>
                    </a:p>
                  </a:txBody>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Programa REINDUS (2010)</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hMerge="1">
                  <a:txBody>
                    <a:bodyPr/>
                    <a:lstStyle/>
                    <a:p>
                      <a:endParaRPr lang="es-ES"/>
                    </a:p>
                  </a:txBody>
                  <a:tcPr/>
                </a:tc>
              </a:tr>
              <a:tr h="138113">
                <a:tc rowSpan="4">
                  <a:txBody>
                    <a:bodyPr/>
                    <a:lstStyle/>
                    <a:p>
                      <a:pPr marL="176213" marR="0" lvl="0" indent="0" algn="l" defTabSz="914400" rtl="0" eaLnBrk="1" fontAlgn="b" latinLnBrk="0" hangingPunct="1">
                        <a:lnSpc>
                          <a:spcPct val="100000"/>
                        </a:lnSpc>
                        <a:spcBef>
                          <a:spcPct val="3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Conferencia Sectorial de Empleo y Asuntos Laborales</a:t>
                      </a:r>
                    </a:p>
                  </a:txBody>
                  <a:tcPr marL="3600" marR="3600" marT="3600"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Bonificación de Cuotas en Ceuta y Meilla (2007)</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139700">
                <a:tc vMerge="1">
                  <a:txBody>
                    <a:bodyPr/>
                    <a:lstStyle/>
                    <a:p>
                      <a:endParaRPr lang="es-ES"/>
                    </a:p>
                  </a:txBody>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Bonificación de Cuotas: 4 colectivos (2008)</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136525">
                <a:tc vMerge="1">
                  <a:txBody>
                    <a:bodyPr/>
                    <a:lstStyle/>
                    <a:p>
                      <a:endParaRPr lang="es-ES"/>
                    </a:p>
                  </a:txBody>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Bonificación cuotas personas con discapacidad (2009)</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141288">
                <a:tc vMerge="1">
                  <a:txBody>
                    <a:bodyPr/>
                    <a:lstStyle/>
                    <a:p>
                      <a:endParaRPr lang="es-ES"/>
                    </a:p>
                  </a:txBody>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Medidas de racionalización de Incapacidad Temporal (2009)</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138113">
                <a:tc rowSpan="6">
                  <a:txBody>
                    <a:bodyPr/>
                    <a:lstStyle/>
                    <a:p>
                      <a:pPr marL="176213" marR="0" lvl="0" indent="0" algn="l" defTabSz="914400" rtl="0" eaLnBrk="1" fontAlgn="b" latinLnBrk="0" hangingPunct="1">
                        <a:lnSpc>
                          <a:spcPct val="100000"/>
                        </a:lnSpc>
                        <a:spcBef>
                          <a:spcPct val="3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Conferencia Sectorial de la Pequeña y Mediana Empresa (PYME)</a:t>
                      </a:r>
                    </a:p>
                  </a:txBody>
                  <a:tcPr marL="3600" marR="3600" marT="3600"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Trámites administrativos para la creación de empresas (2007)</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hMerge="1">
                  <a:txBody>
                    <a:bodyPr/>
                    <a:lstStyle/>
                    <a:p>
                      <a:endParaRPr lang="es-ES"/>
                    </a:p>
                  </a:txBody>
                  <a:tcPr/>
                </a:tc>
              </a:tr>
              <a:tr h="138113">
                <a:tc vMerge="1">
                  <a:txBody>
                    <a:bodyPr/>
                    <a:lstStyle/>
                    <a:p>
                      <a:endParaRPr lang="es-ES"/>
                    </a:p>
                  </a:txBody>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Líneas de financiación para el fomento de la actividad emprendedora (2007)</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hMerge="1">
                  <a:txBody>
                    <a:bodyPr/>
                    <a:lstStyle/>
                    <a:p>
                      <a:endParaRPr lang="es-ES"/>
                    </a:p>
                  </a:txBody>
                  <a:tcPr/>
                </a:tc>
              </a:tr>
              <a:tr h="139700">
                <a:tc vMerge="1">
                  <a:txBody>
                    <a:bodyPr/>
                    <a:lstStyle/>
                    <a:p>
                      <a:endParaRPr lang="es-ES"/>
                    </a:p>
                  </a:txBody>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Política de mejora del sistema de transferencia de tecnología a las empresas (2008)</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hMerge="1">
                  <a:txBody>
                    <a:bodyPr/>
                    <a:lstStyle/>
                    <a:p>
                      <a:endParaRPr lang="es-ES"/>
                    </a:p>
                  </a:txBody>
                  <a:tcPr/>
                </a:tc>
              </a:tr>
              <a:tr h="138113">
                <a:tc vMerge="1">
                  <a:txBody>
                    <a:bodyPr/>
                    <a:lstStyle/>
                    <a:p>
                      <a:endParaRPr lang="es-ES"/>
                    </a:p>
                  </a:txBody>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Programa Aprendiendo a exportar (2009)</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hMerge="1">
                  <a:txBody>
                    <a:bodyPr/>
                    <a:lstStyle/>
                    <a:p>
                      <a:endParaRPr lang="es-ES"/>
                    </a:p>
                  </a:txBody>
                  <a:tcPr/>
                </a:tc>
              </a:tr>
              <a:tr h="138113">
                <a:tc vMerge="1">
                  <a:txBody>
                    <a:bodyPr/>
                    <a:lstStyle/>
                    <a:p>
                      <a:endParaRPr lang="es-ES"/>
                    </a:p>
                  </a:txBody>
                  <a:tcPr/>
                </a:tc>
                <a:tc>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Líneas ICO-PYME (2010)</a:t>
                      </a:r>
                    </a:p>
                  </a:txBody>
                  <a:tcPr marL="2644" marR="2644" marT="2644" marB="0" anchor="ctr" horzOverflow="overflow">
                    <a:lnL w="12700" cap="flat" cmpd="sng" algn="ctr">
                      <a:solidFill>
                        <a:schemeClr val="tx1"/>
                      </a:solidFill>
                      <a:prstDash val="solid"/>
                      <a:round/>
                      <a:headEnd type="none" w="med" len="med"/>
                      <a:tailEnd type="none" w="med" len="med"/>
                    </a:lnL>
                    <a:lnR>
                      <a:noFill/>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a:txBody>
                    <a:bodyPr/>
                    <a:lstStyle/>
                    <a:p>
                      <a:pPr marL="0" marR="0" lvl="0" indent="0" algn="l" defTabSz="914400" rtl="0" eaLnBrk="1" fontAlgn="b" latinLnBrk="0" hangingPunct="1">
                        <a:lnSpc>
                          <a:spcPct val="100000"/>
                        </a:lnSpc>
                        <a:spcBef>
                          <a:spcPct val="20000"/>
                        </a:spcBef>
                        <a:spcAft>
                          <a:spcPct val="20000"/>
                        </a:spcAft>
                        <a:buClrTx/>
                        <a:buSzTx/>
                        <a:buFontTx/>
                        <a:buNone/>
                        <a:tabLst/>
                      </a:pPr>
                      <a:endParaRPr kumimoji="0" lang="es-ES" sz="800" b="1" i="0" u="none" strike="noStrike" cap="none" normalizeH="0" baseline="0" smtClean="0">
                        <a:ln>
                          <a:noFill/>
                        </a:ln>
                        <a:solidFill>
                          <a:srgbClr val="000000"/>
                        </a:solidFill>
                        <a:effectLst/>
                        <a:latin typeface="Arial" charset="0"/>
                      </a:endParaRPr>
                    </a:p>
                  </a:txBody>
                  <a:tcPr marL="2644" marR="2644" marT="2644" marB="0" anchor="ctr" horzOverflow="overflow">
                    <a:lnL>
                      <a:noFill/>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r>
              <a:tr h="138113">
                <a:tc vMerge="1">
                  <a:txBody>
                    <a:bodyPr/>
                    <a:lstStyle/>
                    <a:p>
                      <a:endParaRPr lang="es-ES"/>
                    </a:p>
                  </a:txBody>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Programa REINDUS (2010)</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hMerge="1">
                  <a:txBody>
                    <a:bodyPr/>
                    <a:lstStyle/>
                    <a:p>
                      <a:endParaRPr lang="es-ES"/>
                    </a:p>
                  </a:txBody>
                  <a:tcPr/>
                </a:tc>
              </a:tr>
              <a:tr h="139700">
                <a:tc rowSpan="2">
                  <a:txBody>
                    <a:bodyPr/>
                    <a:lstStyle/>
                    <a:p>
                      <a:pPr marL="176213" marR="0" lvl="0" indent="0" algn="l" defTabSz="914400" rtl="0" eaLnBrk="1" fontAlgn="b" latinLnBrk="0" hangingPunct="1">
                        <a:lnSpc>
                          <a:spcPct val="100000"/>
                        </a:lnSpc>
                        <a:spcBef>
                          <a:spcPct val="3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Conferencia Sectorial en Ciencia y Tecnología</a:t>
                      </a:r>
                    </a:p>
                  </a:txBody>
                  <a:tcPr marL="3600" marR="3600" marT="3600"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pt-BR" sz="700" b="1" i="0" u="none" strike="noStrike" cap="none" normalizeH="0" baseline="0" smtClean="0">
                          <a:ln>
                            <a:noFill/>
                          </a:ln>
                          <a:solidFill>
                            <a:srgbClr val="000000"/>
                          </a:solidFill>
                          <a:effectLst/>
                          <a:latin typeface="Arial" charset="0"/>
                        </a:rPr>
                        <a:t>Programas de Fomento de  (I+D+i 2007)</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147638">
                <a:tc vMerge="1">
                  <a:txBody>
                    <a:bodyPr/>
                    <a:lstStyle/>
                    <a:p>
                      <a:endParaRPr lang="es-ES"/>
                    </a:p>
                  </a:txBody>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Política de mejora del sistema de transferencia de tecnología a las empresas (2008)</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374650">
                <a:tc>
                  <a:txBody>
                    <a:bodyPr/>
                    <a:lstStyle/>
                    <a:p>
                      <a:pPr marL="176213" marR="0" lvl="0" indent="0" algn="l" defTabSz="914400" rtl="0" eaLnBrk="1" fontAlgn="b" latinLnBrk="0" hangingPunct="1">
                        <a:lnSpc>
                          <a:spcPct val="100000"/>
                        </a:lnSpc>
                        <a:spcBef>
                          <a:spcPct val="3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Conferencia Sectorial de Telecomunicaciones y Sociedad de la Información</a:t>
                      </a:r>
                    </a:p>
                  </a:txBody>
                  <a:tcPr marL="3600" marR="3600" marT="3600"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Plan Nacional de Transición a la TDT (2009)</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hMerge="1">
                  <a:txBody>
                    <a:bodyPr/>
                    <a:lstStyle/>
                    <a:p>
                      <a:endParaRPr lang="es-ES"/>
                    </a:p>
                  </a:txBody>
                  <a:tcPr/>
                </a:tc>
              </a:tr>
              <a:tr h="374650">
                <a:tc>
                  <a:txBody>
                    <a:bodyPr/>
                    <a:lstStyle/>
                    <a:p>
                      <a:pPr marL="176213" marR="0" lvl="0" indent="0" algn="l" defTabSz="914400" rtl="0" eaLnBrk="1" fontAlgn="b" latinLnBrk="0" hangingPunct="1">
                        <a:lnSpc>
                          <a:spcPct val="100000"/>
                        </a:lnSpc>
                        <a:spcBef>
                          <a:spcPct val="3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Consejo Territorial del Sistema para la Autonomía y Atención a la Dependencia</a:t>
                      </a:r>
                    </a:p>
                  </a:txBody>
                  <a:tcPr marL="3600" marR="3600" marT="3600"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La participación de la AGE en el SAAD (2008)</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138113">
                <a:tc>
                  <a:txBody>
                    <a:bodyPr/>
                    <a:lstStyle/>
                    <a:p>
                      <a:pPr marL="176213" marR="0" lvl="0" indent="0" algn="l" defTabSz="914400" rtl="0" eaLnBrk="1" fontAlgn="b" latinLnBrk="0" hangingPunct="1">
                        <a:lnSpc>
                          <a:spcPct val="100000"/>
                        </a:lnSpc>
                        <a:spcBef>
                          <a:spcPct val="3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Conferencia Sectorial del Agua</a:t>
                      </a:r>
                    </a:p>
                  </a:txBody>
                  <a:tcPr marL="3600" marR="3600" marT="3600"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Confederaciones Hidrográficas (2009)</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hMerge="1">
                  <a:txBody>
                    <a:bodyPr/>
                    <a:lstStyle/>
                    <a:p>
                      <a:endParaRPr lang="es-ES"/>
                    </a:p>
                  </a:txBody>
                  <a:tcPr/>
                </a:tc>
              </a:tr>
              <a:tr h="250825">
                <a:tc>
                  <a:txBody>
                    <a:bodyPr/>
                    <a:lstStyle/>
                    <a:p>
                      <a:pPr marL="176213" marR="0" lvl="0" indent="0" algn="l" defTabSz="914400" rtl="0" eaLnBrk="1" fontAlgn="b" latinLnBrk="0" hangingPunct="1">
                        <a:lnSpc>
                          <a:spcPct val="100000"/>
                        </a:lnSpc>
                        <a:spcBef>
                          <a:spcPct val="3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Conferencia Sectorial de la Inmigración</a:t>
                      </a:r>
                    </a:p>
                  </a:txBody>
                  <a:tcPr marL="3600" marR="3600" marT="3600"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Plan Estratégico de Ciudadanía e integración (2009)</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hMerge="1">
                  <a:txBody>
                    <a:bodyPr/>
                    <a:lstStyle/>
                    <a:p>
                      <a:endParaRPr lang="es-ES"/>
                    </a:p>
                  </a:txBody>
                  <a:tcPr/>
                </a:tc>
              </a:tr>
              <a:tr h="263525">
                <a:tc>
                  <a:txBody>
                    <a:bodyPr/>
                    <a:lstStyle/>
                    <a:p>
                      <a:pPr marL="176213" marR="0" lvl="0" indent="0" algn="l" defTabSz="914400" rtl="0" eaLnBrk="1" fontAlgn="b" latinLnBrk="0" hangingPunct="1">
                        <a:lnSpc>
                          <a:spcPct val="100000"/>
                        </a:lnSpc>
                        <a:spcBef>
                          <a:spcPct val="3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Conferencia Sectorial de Cooperación Internacional para el Desarrollo</a:t>
                      </a:r>
                    </a:p>
                  </a:txBody>
                  <a:tcPr marL="3600" marR="3600" marT="3600"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gridSpan="2">
                  <a:txBody>
                    <a:bodyPr/>
                    <a:lstStyle/>
                    <a:p>
                      <a:pPr marL="177800" marR="0" lvl="0" indent="0" algn="l" defTabSz="914400" rtl="0" eaLnBrk="1" fontAlgn="b" latinLnBrk="0" hangingPunct="1">
                        <a:lnSpc>
                          <a:spcPct val="100000"/>
                        </a:lnSpc>
                        <a:spcBef>
                          <a:spcPct val="10000"/>
                        </a:spcBef>
                        <a:spcAft>
                          <a:spcPct val="20000"/>
                        </a:spcAft>
                        <a:buClrTx/>
                        <a:buSzTx/>
                        <a:buFontTx/>
                        <a:buNone/>
                        <a:tabLst/>
                      </a:pPr>
                      <a:r>
                        <a:rPr kumimoji="0" lang="es-ES_tradnl" sz="700" b="1" i="0" u="none" strike="noStrike" cap="none" normalizeH="0" baseline="0" smtClean="0">
                          <a:ln>
                            <a:noFill/>
                          </a:ln>
                          <a:solidFill>
                            <a:srgbClr val="000000"/>
                          </a:solidFill>
                          <a:effectLst/>
                          <a:latin typeface="Arial" charset="0"/>
                        </a:rPr>
                        <a:t>Programas de Formación de la Cooperación española (2009)</a:t>
                      </a:r>
                    </a:p>
                  </a:txBody>
                  <a:tcPr marL="2644" marR="2644" marT="2644" marB="0" anchor="ctr"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hMerge="1">
                  <a:txBody>
                    <a:bodyPr/>
                    <a:lstStyle/>
                    <a:p>
                      <a:endParaRPr lang="es-ES"/>
                    </a:p>
                  </a:txBody>
                  <a:tcPr/>
                </a:tc>
              </a:tr>
            </a:tbl>
          </a:graphicData>
        </a:graphic>
      </p:graphicFrame>
      <p:grpSp>
        <p:nvGrpSpPr>
          <p:cNvPr id="39001" name="5 Rectángulo"/>
          <p:cNvGrpSpPr>
            <a:grpSpLocks/>
          </p:cNvGrpSpPr>
          <p:nvPr/>
        </p:nvGrpSpPr>
        <p:grpSpPr bwMode="auto">
          <a:xfrm>
            <a:off x="511175" y="869950"/>
            <a:ext cx="8351838" cy="479425"/>
            <a:chOff x="35" y="660"/>
            <a:chExt cx="1939" cy="454"/>
          </a:xfrm>
        </p:grpSpPr>
        <p:pic>
          <p:nvPicPr>
            <p:cNvPr id="39004" name="5 Rectángulo"/>
            <p:cNvPicPr>
              <a:picLocks noChangeArrowheads="1"/>
            </p:cNvPicPr>
            <p:nvPr/>
          </p:nvPicPr>
          <p:blipFill>
            <a:blip r:embed="rId3" cstate="print"/>
            <a:srcRect/>
            <a:stretch>
              <a:fillRect/>
            </a:stretch>
          </p:blipFill>
          <p:spPr bwMode="auto">
            <a:xfrm>
              <a:off x="35" y="660"/>
              <a:ext cx="1939" cy="454"/>
            </a:xfrm>
            <a:prstGeom prst="rect">
              <a:avLst/>
            </a:prstGeom>
            <a:solidFill>
              <a:srgbClr val="CBBD79"/>
            </a:solidFill>
            <a:ln w="9525">
              <a:noFill/>
              <a:miter lim="800000"/>
              <a:headEnd/>
              <a:tailEnd/>
            </a:ln>
          </p:spPr>
        </p:pic>
        <p:sp>
          <p:nvSpPr>
            <p:cNvPr id="39005" name="Text Box 93"/>
            <p:cNvSpPr txBox="1">
              <a:spLocks noChangeArrowheads="1"/>
            </p:cNvSpPr>
            <p:nvPr/>
          </p:nvSpPr>
          <p:spPr bwMode="auto">
            <a:xfrm>
              <a:off x="48" y="672"/>
              <a:ext cx="1920" cy="432"/>
            </a:xfrm>
            <a:prstGeom prst="rect">
              <a:avLst/>
            </a:prstGeom>
            <a:solidFill>
              <a:srgbClr val="CBBD79"/>
            </a:solidFill>
            <a:ln w="9525">
              <a:noFill/>
              <a:miter lim="800000"/>
              <a:headEnd/>
              <a:tailEnd/>
            </a:ln>
          </p:spPr>
          <p:txBody>
            <a:bodyPr/>
            <a:lstStyle/>
            <a:p>
              <a:endParaRPr lang="en-US"/>
            </a:p>
          </p:txBody>
        </p:sp>
      </p:grpSp>
      <p:sp>
        <p:nvSpPr>
          <p:cNvPr id="39002" name="8 CuadroTexto"/>
          <p:cNvSpPr txBox="1">
            <a:spLocks noChangeArrowheads="1"/>
          </p:cNvSpPr>
          <p:nvPr/>
        </p:nvSpPr>
        <p:spPr bwMode="auto">
          <a:xfrm>
            <a:off x="1004888" y="795338"/>
            <a:ext cx="7421562" cy="336550"/>
          </a:xfrm>
          <a:prstGeom prst="rect">
            <a:avLst/>
          </a:prstGeom>
          <a:noFill/>
          <a:ln w="9525">
            <a:noFill/>
            <a:miter lim="800000"/>
            <a:headEnd/>
            <a:tailEnd/>
          </a:ln>
        </p:spPr>
        <p:txBody>
          <a:bodyPr wrap="none">
            <a:spAutoFit/>
          </a:bodyPr>
          <a:lstStyle/>
          <a:p>
            <a:pPr>
              <a:spcBef>
                <a:spcPct val="0"/>
              </a:spcBef>
            </a:pPr>
            <a:r>
              <a:rPr lang="es-ES" sz="1600">
                <a:latin typeface="Calibri" pitchFamily="34" charset="0"/>
              </a:rPr>
              <a:t>Se relacionan con los contenidos de 15 (27, 3%) conferencias las evaluaciones de AEVAL</a:t>
            </a:r>
            <a:endParaRPr lang="es-ES_tradnl" sz="1600">
              <a:latin typeface="Calibri" pitchFamily="34" charset="0"/>
            </a:endParaRPr>
          </a:p>
        </p:txBody>
      </p:sp>
      <p:sp>
        <p:nvSpPr>
          <p:cNvPr id="39003" name="13 CuadroTexto"/>
          <p:cNvSpPr txBox="1">
            <a:spLocks noChangeArrowheads="1"/>
          </p:cNvSpPr>
          <p:nvPr/>
        </p:nvSpPr>
        <p:spPr bwMode="auto">
          <a:xfrm>
            <a:off x="3165475" y="1101725"/>
            <a:ext cx="2736850" cy="241300"/>
          </a:xfrm>
          <a:prstGeom prst="rect">
            <a:avLst/>
          </a:prstGeom>
          <a:gradFill rotWithShape="1">
            <a:gsLst>
              <a:gs pos="0">
                <a:srgbClr val="666633">
                  <a:alpha val="70000"/>
                </a:srgbClr>
              </a:gs>
              <a:gs pos="100000">
                <a:srgbClr val="2F2F18">
                  <a:alpha val="12999"/>
                </a:srgbClr>
              </a:gs>
            </a:gsLst>
            <a:lin ang="5400000" scaled="1"/>
          </a:gradFill>
          <a:ln w="9525">
            <a:noFill/>
            <a:miter lim="800000"/>
            <a:headEnd/>
            <a:tailEnd/>
          </a:ln>
        </p:spPr>
        <p:txBody>
          <a:bodyPr>
            <a:spAutoFit/>
          </a:bodyPr>
          <a:lstStyle/>
          <a:p>
            <a:pPr algn="ctr">
              <a:lnSpc>
                <a:spcPct val="70000"/>
              </a:lnSpc>
              <a:spcBef>
                <a:spcPct val="0"/>
              </a:spcBef>
            </a:pPr>
            <a:r>
              <a:rPr lang="es-ES_tradnl" sz="1400" b="1">
                <a:solidFill>
                  <a:schemeClr val="bg1"/>
                </a:solidFill>
                <a:latin typeface="Calibri" pitchFamily="34" charset="0"/>
                <a:cs typeface="Arial" charset="0"/>
              </a:rPr>
              <a:t>Conferencias Sectoriales:     45</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031" name="Group 95"/>
          <p:cNvGraphicFramePr>
            <a:graphicFrameLocks noGrp="1"/>
          </p:cNvGraphicFramePr>
          <p:nvPr/>
        </p:nvGraphicFramePr>
        <p:xfrm>
          <a:off x="611188" y="1666875"/>
          <a:ext cx="8135937" cy="5040313"/>
        </p:xfrm>
        <a:graphic>
          <a:graphicData uri="http://schemas.openxmlformats.org/drawingml/2006/table">
            <a:tbl>
              <a:tblPr/>
              <a:tblGrid>
                <a:gridCol w="4068762"/>
                <a:gridCol w="4067175"/>
              </a:tblGrid>
              <a:tr h="298450">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Comisión Interterritorial de Cooperación al Desarrollo</a:t>
                      </a:r>
                    </a:p>
                  </a:txBody>
                  <a:tcPr marL="1971" marR="1971" marT="1971"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Programas de Formación de la Cooperación española (2009)</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r>
              <a:tr h="215900">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Consejo Superior de Tráfico y Seguridad Vial</a:t>
                      </a:r>
                    </a:p>
                  </a:txBody>
                  <a:tcPr marL="1971" marR="1971" marT="1971"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Plan Estratégico de Seguridad Vial (2009)</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r>
              <a:tr h="298450">
                <a:tc rowSpan="2">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Consejo Estatal de las Personas Mayores</a:t>
                      </a:r>
                    </a:p>
                  </a:txBody>
                  <a:tcPr marL="1971" marR="1971" marT="1971"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Programas Termalismo Social y Vacaciones para mayores (2010)</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r>
              <a:tr h="212725">
                <a:tc vMerge="1">
                  <a:txBody>
                    <a:bodyPr/>
                    <a:lstStyle/>
                    <a:p>
                      <a:endParaRPr lang="es-ES"/>
                    </a:p>
                  </a:txBody>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La participación de la AGE en el SAAD (2008)</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r>
              <a:tr h="215900">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Consejo del Real Patronato sobre Discapacidad</a:t>
                      </a:r>
                    </a:p>
                  </a:txBody>
                  <a:tcPr marL="1971" marR="1971" marT="1971"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La participación de la AGE en el SAAD (2008)</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r>
              <a:tr h="298450">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Consejo Estatal de Organizaciones no Gubernamentales de Acción Social</a:t>
                      </a:r>
                    </a:p>
                  </a:txBody>
                  <a:tcPr marL="1971" marR="1971" marT="1971"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Plan Estratégico de Ciudadanía e integración (2009)</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r>
              <a:tr h="214313">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Consejo General del Sistema Nacional de Empleo</a:t>
                      </a:r>
                    </a:p>
                  </a:txBody>
                  <a:tcPr marL="1971" marR="1971" marT="1971"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a:noFill/>
                    </a:lnB>
                    <a:lnTlToBr>
                      <a:noFill/>
                    </a:lnTlToBr>
                    <a:lnBlToTr>
                      <a:noFill/>
                    </a:lnBlToTr>
                    <a:solidFill>
                      <a:srgbClr val="E2E9A1"/>
                    </a:solidFill>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Bonificación de Cuotas en Ceuta y Meilla (2007)</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r>
              <a:tr h="171450">
                <a:tc>
                  <a:txBody>
                    <a:bodyPr/>
                    <a:lstStyle/>
                    <a:p>
                      <a:pPr marL="0" marR="0" lvl="0" indent="0" algn="l" defTabSz="914400" rtl="0" eaLnBrk="1" fontAlgn="b" latinLnBrk="0" hangingPunct="1">
                        <a:lnSpc>
                          <a:spcPct val="100000"/>
                        </a:lnSpc>
                        <a:spcBef>
                          <a:spcPct val="20000"/>
                        </a:spcBef>
                        <a:spcAft>
                          <a:spcPct val="20000"/>
                        </a:spcAft>
                        <a:buClrTx/>
                        <a:buSzTx/>
                        <a:buFontTx/>
                        <a:buNone/>
                        <a:tabLst/>
                      </a:pPr>
                      <a:endParaRPr kumimoji="0" lang="es-ES" sz="800" b="1" i="0" u="none" strike="noStrike" cap="none" normalizeH="0" baseline="0" smtClean="0">
                        <a:ln>
                          <a:noFill/>
                        </a:ln>
                        <a:solidFill>
                          <a:srgbClr val="000000"/>
                        </a:solidFill>
                        <a:effectLst/>
                        <a:latin typeface="Arial" charset="0"/>
                      </a:endParaRPr>
                    </a:p>
                  </a:txBody>
                  <a:tcPr marL="1971" marR="1971" marT="1971"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E2E9A1"/>
                    </a:solidFill>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Bonificación de Cuotas: 4 colectivos (2008)</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r>
              <a:tr h="257175">
                <a:tc>
                  <a:txBody>
                    <a:bodyPr/>
                    <a:lstStyle/>
                    <a:p>
                      <a:pPr marL="0" marR="0" lvl="0" indent="0" algn="l" defTabSz="914400" rtl="0" eaLnBrk="1" fontAlgn="b" latinLnBrk="0" hangingPunct="1">
                        <a:lnSpc>
                          <a:spcPct val="100000"/>
                        </a:lnSpc>
                        <a:spcBef>
                          <a:spcPct val="20000"/>
                        </a:spcBef>
                        <a:spcAft>
                          <a:spcPct val="20000"/>
                        </a:spcAft>
                        <a:buClrTx/>
                        <a:buSzTx/>
                        <a:buFontTx/>
                        <a:buNone/>
                        <a:tabLst/>
                      </a:pPr>
                      <a:endParaRPr kumimoji="0" lang="es-ES" sz="800" b="1" i="0" u="none" strike="noStrike" cap="none" normalizeH="0" baseline="0" smtClean="0">
                        <a:ln>
                          <a:noFill/>
                        </a:ln>
                        <a:solidFill>
                          <a:srgbClr val="000000"/>
                        </a:solidFill>
                        <a:effectLst/>
                        <a:latin typeface="Arial" charset="0"/>
                      </a:endParaRPr>
                    </a:p>
                  </a:txBody>
                  <a:tcPr marL="1971" marR="1971" marT="1971"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Bonificación cuotas personas con discapacidad (2009)</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r>
              <a:tr h="487363">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Consejo Asesor de Telecomunicaciones y de la Sociedad de la Información</a:t>
                      </a:r>
                    </a:p>
                  </a:txBody>
                  <a:tcPr marL="1971" marR="1971" marT="1971"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Plan Nacional de Transición a la TDT (2009)</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r>
              <a:tr h="173038">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Consejo Nacional del Agua</a:t>
                      </a:r>
                    </a:p>
                  </a:txBody>
                  <a:tcPr marL="1971" marR="1971" marT="1971"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Confederaciones Hidrográficas (2009)</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r>
              <a:tr h="171450">
                <a:tc rowSpan="2">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Consejo Nacional del Clima </a:t>
                      </a:r>
                    </a:p>
                  </a:txBody>
                  <a:tcPr marL="1971" marR="1971" marT="1971"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pt-BR" sz="800" b="1" i="0" u="none" strike="noStrike" cap="none" normalizeH="0" baseline="0" smtClean="0">
                          <a:ln>
                            <a:noFill/>
                          </a:ln>
                          <a:solidFill>
                            <a:srgbClr val="000000"/>
                          </a:solidFill>
                          <a:effectLst/>
                          <a:latin typeface="Arial" charset="0"/>
                        </a:rPr>
                        <a:t>Registro Gases Efecto Invernadero (2007)</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r>
              <a:tr h="173038">
                <a:tc vMerge="1">
                  <a:txBody>
                    <a:bodyPr/>
                    <a:lstStyle/>
                    <a:p>
                      <a:endParaRPr lang="es-ES"/>
                    </a:p>
                  </a:txBody>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Plan Energías Renovables (2010)</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r>
              <a:tr h="215900">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Consejo de la Red de Parques Nacionales</a:t>
                      </a:r>
                    </a:p>
                  </a:txBody>
                  <a:tcPr marL="1971" marR="1971" marT="1971"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Acciones en AISEs Red de Parques Nacionales (2008)</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r>
              <a:tr h="201613">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Consejo Interterritorial para la Gestión del Plan Nacional de Regadios</a:t>
                      </a:r>
                    </a:p>
                  </a:txBody>
                  <a:tcPr marL="1971" marR="1971" marT="1971"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a:noFill/>
                    </a:lnB>
                    <a:lnTlToBr>
                      <a:noFill/>
                    </a:lnTlToBr>
                    <a:lnBlToTr>
                      <a:noFill/>
                    </a:lnBlToTr>
                    <a:solidFill>
                      <a:srgbClr val="F2F2EA"/>
                    </a:solidFill>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Confederaciones Hidrográficas (2009)</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a:noFill/>
                    </a:lnB>
                    <a:lnTlToBr>
                      <a:noFill/>
                    </a:lnTlToBr>
                    <a:lnBlToTr>
                      <a:noFill/>
                    </a:lnBlToTr>
                    <a:solidFill>
                      <a:srgbClr val="F2F2EA"/>
                    </a:solidFill>
                  </a:tcPr>
                </a:tc>
              </a:tr>
              <a:tr h="155575">
                <a:tc gridSpan="2">
                  <a:txBody>
                    <a:bodyPr/>
                    <a:lstStyle/>
                    <a:p>
                      <a:pPr marL="0" marR="0" lvl="0" indent="0" algn="l" defTabSz="914400" rtl="0" eaLnBrk="1" fontAlgn="b" latinLnBrk="0" hangingPunct="1">
                        <a:lnSpc>
                          <a:spcPct val="100000"/>
                        </a:lnSpc>
                        <a:spcBef>
                          <a:spcPct val="20000"/>
                        </a:spcBef>
                        <a:spcAft>
                          <a:spcPct val="20000"/>
                        </a:spcAft>
                        <a:buClrTx/>
                        <a:buSzTx/>
                        <a:buFontTx/>
                        <a:buNone/>
                        <a:tabLst/>
                      </a:pPr>
                      <a:endParaRPr kumimoji="0" lang="es-ES" sz="800" b="1" i="0" u="none" strike="noStrike" cap="none" normalizeH="0" baseline="0" smtClean="0">
                        <a:ln>
                          <a:noFill/>
                        </a:ln>
                        <a:solidFill>
                          <a:srgbClr val="000000"/>
                        </a:solidFill>
                        <a:effectLst/>
                        <a:latin typeface="Arial" charset="0"/>
                      </a:endParaRP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a:noFill/>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hMerge="1">
                  <a:txBody>
                    <a:bodyPr/>
                    <a:lstStyle/>
                    <a:p>
                      <a:endParaRPr lang="es-ES"/>
                    </a:p>
                  </a:txBody>
                  <a:tcPr/>
                </a:tc>
              </a:tr>
              <a:tr h="425450">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Comisión Intersectorial para actuar contra las actividades vulneradoras de los derechos de propiedad intelectual</a:t>
                      </a:r>
                    </a:p>
                  </a:txBody>
                  <a:tcPr marL="1971" marR="1971" marT="1971"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a:noFill/>
                    </a:lnB>
                    <a:lnTlToBr>
                      <a:noFill/>
                    </a:lnTlToBr>
                    <a:lnBlToTr>
                      <a:noFill/>
                    </a:lnBlToTr>
                    <a:solidFill>
                      <a:srgbClr val="E2E9A1"/>
                    </a:solidFill>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Gestión de los Derechos de Propiedad Intelectual: Fase I (2008)</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r>
              <a:tr h="298450">
                <a:tc>
                  <a:txBody>
                    <a:bodyPr/>
                    <a:lstStyle/>
                    <a:p>
                      <a:pPr marL="0" marR="0" lvl="0" indent="0" algn="l" defTabSz="914400" rtl="0" eaLnBrk="1" fontAlgn="b" latinLnBrk="0" hangingPunct="1">
                        <a:lnSpc>
                          <a:spcPct val="100000"/>
                        </a:lnSpc>
                        <a:spcBef>
                          <a:spcPct val="20000"/>
                        </a:spcBef>
                        <a:spcAft>
                          <a:spcPct val="20000"/>
                        </a:spcAft>
                        <a:buClrTx/>
                        <a:buSzTx/>
                        <a:buFontTx/>
                        <a:buNone/>
                        <a:tabLst/>
                      </a:pPr>
                      <a:endParaRPr kumimoji="0" lang="es-ES" sz="800" b="1" i="0" u="none" strike="noStrike" cap="none" normalizeH="0" baseline="0" smtClean="0">
                        <a:ln>
                          <a:noFill/>
                        </a:ln>
                        <a:solidFill>
                          <a:srgbClr val="000000"/>
                        </a:solidFill>
                        <a:effectLst/>
                        <a:latin typeface="Arial" charset="0"/>
                      </a:endParaRPr>
                    </a:p>
                  </a:txBody>
                  <a:tcPr marL="1971" marR="1971" marT="1971"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Gestión de los Derechos de Propiedad Intelectual Fase II (2009)</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E2E9A1"/>
                    </a:solidFill>
                  </a:tcPr>
                </a:tc>
              </a:tr>
              <a:tr h="214313">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Consejo General de la Ciencia y La Tecnología </a:t>
                      </a:r>
                    </a:p>
                  </a:txBody>
                  <a:tcPr marL="1971" marR="1971" marT="1971"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BBD83"/>
                      </a:solidFill>
                      <a:prstDash val="solid"/>
                      <a:round/>
                      <a:headEnd type="none" w="med" len="med"/>
                      <a:tailEnd type="none" w="med" len="med"/>
                    </a:lnT>
                    <a:lnB>
                      <a:noFill/>
                    </a:lnB>
                    <a:lnTlToBr>
                      <a:noFill/>
                    </a:lnTlToBr>
                    <a:lnBlToTr>
                      <a:noFill/>
                    </a:lnBlToTr>
                    <a:solidFill>
                      <a:srgbClr val="F2F2EA"/>
                    </a:solidFill>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pt-BR" sz="800" b="1" i="0" u="none" strike="noStrike" cap="none" normalizeH="0" baseline="0" smtClean="0">
                          <a:ln>
                            <a:noFill/>
                          </a:ln>
                          <a:solidFill>
                            <a:srgbClr val="000000"/>
                          </a:solidFill>
                          <a:effectLst/>
                          <a:latin typeface="Arial" charset="0"/>
                        </a:rPr>
                        <a:t>Programas de Fomento de  (I+D+i 2007)</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r>
              <a:tr h="341313">
                <a:tc>
                  <a:txBody>
                    <a:bodyPr/>
                    <a:lstStyle/>
                    <a:p>
                      <a:pPr marL="0" marR="0" lvl="0" indent="0" algn="l" defTabSz="914400" rtl="0" eaLnBrk="1" fontAlgn="b" latinLnBrk="0" hangingPunct="1">
                        <a:lnSpc>
                          <a:spcPct val="100000"/>
                        </a:lnSpc>
                        <a:spcBef>
                          <a:spcPct val="20000"/>
                        </a:spcBef>
                        <a:spcAft>
                          <a:spcPct val="20000"/>
                        </a:spcAft>
                        <a:buClrTx/>
                        <a:buSzTx/>
                        <a:buFontTx/>
                        <a:buNone/>
                        <a:tabLst/>
                      </a:pPr>
                      <a:endParaRPr kumimoji="0" lang="es-ES" sz="800" b="1" i="0" u="none" strike="noStrike" cap="none" normalizeH="0" baseline="0" smtClean="0">
                        <a:ln>
                          <a:noFill/>
                        </a:ln>
                        <a:solidFill>
                          <a:srgbClr val="000000"/>
                        </a:solidFill>
                        <a:effectLst/>
                        <a:latin typeface="Arial" charset="0"/>
                      </a:endParaRPr>
                    </a:p>
                  </a:txBody>
                  <a:tcPr marL="1971" marR="1971" marT="1971" marB="0" horzOverflow="overflow">
                    <a:lnL w="12700" cap="flat" cmpd="sng" algn="ctr">
                      <a:solidFill>
                        <a:srgbClr val="CBBD83"/>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c>
                  <a:txBody>
                    <a:bodyPr/>
                    <a:lstStyle/>
                    <a:p>
                      <a:pPr marL="176213" marR="0" lvl="0" indent="0" algn="l" defTabSz="914400" rtl="0" eaLnBrk="1" fontAlgn="b" latinLnBrk="0" hangingPunct="1">
                        <a:lnSpc>
                          <a:spcPct val="100000"/>
                        </a:lnSpc>
                        <a:spcBef>
                          <a:spcPct val="20000"/>
                        </a:spcBef>
                        <a:spcAft>
                          <a:spcPct val="20000"/>
                        </a:spcAft>
                        <a:buClrTx/>
                        <a:buSzTx/>
                        <a:buFontTx/>
                        <a:buNone/>
                        <a:tabLst/>
                      </a:pPr>
                      <a:r>
                        <a:rPr kumimoji="0" lang="es-ES_tradnl" sz="800" b="1" i="0" u="none" strike="noStrike" cap="none" normalizeH="0" baseline="0" smtClean="0">
                          <a:ln>
                            <a:noFill/>
                          </a:ln>
                          <a:solidFill>
                            <a:srgbClr val="000000"/>
                          </a:solidFill>
                          <a:effectLst/>
                          <a:latin typeface="Arial" charset="0"/>
                        </a:rPr>
                        <a:t>Política de mejora del sistema de transferencia de tecnología a las empresas (2008)</a:t>
                      </a:r>
                    </a:p>
                  </a:txBody>
                  <a:tcPr marL="1971" marR="1971" marT="1971" marB="0" horzOverflow="overflow">
                    <a:lnL w="12700" cap="flat" cmpd="sng" algn="ctr">
                      <a:solidFill>
                        <a:schemeClr val="tx1"/>
                      </a:solidFill>
                      <a:prstDash val="solid"/>
                      <a:round/>
                      <a:headEnd type="none" w="med" len="med"/>
                      <a:tailEnd type="none" w="med" len="med"/>
                    </a:lnL>
                    <a:lnR w="12700" cap="flat" cmpd="sng" algn="ctr">
                      <a:solidFill>
                        <a:srgbClr val="CBBD83"/>
                      </a:solidFill>
                      <a:prstDash val="solid"/>
                      <a:round/>
                      <a:headEnd type="none" w="med" len="med"/>
                      <a:tailEnd type="none" w="med" len="med"/>
                    </a:lnR>
                    <a:lnT w="12700" cap="flat" cmpd="sng" algn="ctr">
                      <a:solidFill>
                        <a:srgbClr val="CBBD83"/>
                      </a:solidFill>
                      <a:prstDash val="solid"/>
                      <a:round/>
                      <a:headEnd type="none" w="med" len="med"/>
                      <a:tailEnd type="none" w="med" len="med"/>
                    </a:lnT>
                    <a:lnB w="12700" cap="flat" cmpd="sng" algn="ctr">
                      <a:solidFill>
                        <a:srgbClr val="CBBD83"/>
                      </a:solidFill>
                      <a:prstDash val="solid"/>
                      <a:round/>
                      <a:headEnd type="none" w="med" len="med"/>
                      <a:tailEnd type="none" w="med" len="med"/>
                    </a:lnB>
                    <a:lnTlToBr>
                      <a:noFill/>
                    </a:lnTlToBr>
                    <a:lnBlToTr>
                      <a:noFill/>
                    </a:lnBlToTr>
                    <a:solidFill>
                      <a:srgbClr val="F2F2EA"/>
                    </a:solidFill>
                  </a:tcPr>
                </a:tc>
              </a:tr>
            </a:tbl>
          </a:graphicData>
        </a:graphic>
      </p:graphicFrame>
      <p:grpSp>
        <p:nvGrpSpPr>
          <p:cNvPr id="40002" name="5 Rectángulo"/>
          <p:cNvGrpSpPr>
            <a:grpSpLocks/>
          </p:cNvGrpSpPr>
          <p:nvPr/>
        </p:nvGrpSpPr>
        <p:grpSpPr bwMode="auto">
          <a:xfrm>
            <a:off x="612775" y="946150"/>
            <a:ext cx="8135938" cy="720725"/>
            <a:chOff x="35" y="660"/>
            <a:chExt cx="1939" cy="454"/>
          </a:xfrm>
        </p:grpSpPr>
        <p:pic>
          <p:nvPicPr>
            <p:cNvPr id="40005" name="5 Rectángulo"/>
            <p:cNvPicPr>
              <a:picLocks noChangeArrowheads="1"/>
            </p:cNvPicPr>
            <p:nvPr/>
          </p:nvPicPr>
          <p:blipFill>
            <a:blip r:embed="rId3" cstate="print"/>
            <a:srcRect/>
            <a:stretch>
              <a:fillRect/>
            </a:stretch>
          </p:blipFill>
          <p:spPr bwMode="auto">
            <a:xfrm>
              <a:off x="35" y="660"/>
              <a:ext cx="1939" cy="454"/>
            </a:xfrm>
            <a:prstGeom prst="rect">
              <a:avLst/>
            </a:prstGeom>
            <a:solidFill>
              <a:srgbClr val="CBBD79"/>
            </a:solidFill>
            <a:ln w="9525">
              <a:noFill/>
              <a:miter lim="800000"/>
              <a:headEnd/>
              <a:tailEnd/>
            </a:ln>
          </p:spPr>
        </p:pic>
        <p:sp>
          <p:nvSpPr>
            <p:cNvPr id="40006" name="Text Box 71"/>
            <p:cNvSpPr txBox="1">
              <a:spLocks noChangeArrowheads="1"/>
            </p:cNvSpPr>
            <p:nvPr/>
          </p:nvSpPr>
          <p:spPr bwMode="auto">
            <a:xfrm>
              <a:off x="48" y="672"/>
              <a:ext cx="1920" cy="432"/>
            </a:xfrm>
            <a:prstGeom prst="rect">
              <a:avLst/>
            </a:prstGeom>
            <a:solidFill>
              <a:srgbClr val="CBBD79"/>
            </a:solidFill>
            <a:ln w="9525">
              <a:noFill/>
              <a:miter lim="800000"/>
              <a:headEnd/>
              <a:tailEnd/>
            </a:ln>
          </p:spPr>
          <p:txBody>
            <a:bodyPr/>
            <a:lstStyle/>
            <a:p>
              <a:endParaRPr lang="en-US"/>
            </a:p>
          </p:txBody>
        </p:sp>
      </p:grpSp>
      <p:sp>
        <p:nvSpPr>
          <p:cNvPr id="40003" name="8 CuadroTexto"/>
          <p:cNvSpPr txBox="1">
            <a:spLocks noChangeArrowheads="1"/>
          </p:cNvSpPr>
          <p:nvPr/>
        </p:nvSpPr>
        <p:spPr bwMode="auto">
          <a:xfrm>
            <a:off x="728663" y="941388"/>
            <a:ext cx="7953375" cy="338137"/>
          </a:xfrm>
          <a:prstGeom prst="rect">
            <a:avLst/>
          </a:prstGeom>
          <a:noFill/>
          <a:ln w="9525">
            <a:noFill/>
            <a:miter lim="800000"/>
            <a:headEnd/>
            <a:tailEnd/>
          </a:ln>
        </p:spPr>
        <p:txBody>
          <a:bodyPr wrap="none">
            <a:spAutoFit/>
          </a:bodyPr>
          <a:lstStyle/>
          <a:p>
            <a:pPr>
              <a:spcBef>
                <a:spcPct val="0"/>
              </a:spcBef>
            </a:pPr>
            <a:r>
              <a:rPr lang="es-ES_tradnl" sz="1600">
                <a:latin typeface="Calibri" pitchFamily="34" charset="0"/>
              </a:rPr>
              <a:t>Se relacionan con los contenidos de 13 (28, 3%) órganos colegiados las evaluaciones de AEVAL</a:t>
            </a:r>
          </a:p>
        </p:txBody>
      </p:sp>
      <p:sp>
        <p:nvSpPr>
          <p:cNvPr id="40004" name="13 CuadroTexto"/>
          <p:cNvSpPr txBox="1">
            <a:spLocks noChangeArrowheads="1"/>
          </p:cNvSpPr>
          <p:nvPr/>
        </p:nvSpPr>
        <p:spPr bwMode="auto">
          <a:xfrm>
            <a:off x="1825625" y="1279525"/>
            <a:ext cx="5616575" cy="304800"/>
          </a:xfrm>
          <a:prstGeom prst="rect">
            <a:avLst/>
          </a:prstGeom>
          <a:gradFill rotWithShape="1">
            <a:gsLst>
              <a:gs pos="0">
                <a:srgbClr val="666633">
                  <a:alpha val="70000"/>
                </a:srgbClr>
              </a:gs>
              <a:gs pos="100000">
                <a:srgbClr val="2F2F18">
                  <a:alpha val="12999"/>
                </a:srgbClr>
              </a:gs>
            </a:gsLst>
            <a:lin ang="5400000" scaled="1"/>
          </a:gradFill>
          <a:ln w="9525">
            <a:noFill/>
            <a:miter lim="800000"/>
            <a:headEnd/>
            <a:tailEnd/>
          </a:ln>
        </p:spPr>
        <p:txBody>
          <a:bodyPr>
            <a:spAutoFit/>
          </a:bodyPr>
          <a:lstStyle/>
          <a:p>
            <a:pPr algn="ctr">
              <a:spcBef>
                <a:spcPct val="0"/>
              </a:spcBef>
            </a:pPr>
            <a:r>
              <a:rPr lang="es-ES_tradnl" sz="1400" b="1">
                <a:solidFill>
                  <a:schemeClr val="bg1"/>
                </a:solidFill>
                <a:latin typeface="Calibri" pitchFamily="34" charset="0"/>
                <a:cs typeface="Arial" charset="0"/>
              </a:rPr>
              <a:t>Órganos  colegiados AGE con participación CCAA:      46</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Rectángulo redondeado"/>
          <p:cNvSpPr/>
          <p:nvPr/>
        </p:nvSpPr>
        <p:spPr>
          <a:xfrm>
            <a:off x="71438" y="981075"/>
            <a:ext cx="8926512" cy="1727200"/>
          </a:xfrm>
          <a:prstGeom prst="roundRect">
            <a:avLst/>
          </a:prstGeom>
          <a:solidFill>
            <a:schemeClr val="bg1"/>
          </a:solidFill>
          <a:ln w="19050">
            <a:solidFill>
              <a:schemeClr val="accent4">
                <a:lumMod val="50000"/>
              </a:schemeClr>
            </a:solidFill>
          </a:ln>
        </p:spPr>
        <p:style>
          <a:lnRef idx="1">
            <a:schemeClr val="accent3"/>
          </a:lnRef>
          <a:fillRef idx="2">
            <a:schemeClr val="accent3"/>
          </a:fillRef>
          <a:effectRef idx="1">
            <a:schemeClr val="accent3"/>
          </a:effectRef>
          <a:fontRef idx="minor">
            <a:schemeClr val="dk1"/>
          </a:fontRef>
        </p:style>
      </p:sp>
      <p:sp>
        <p:nvSpPr>
          <p:cNvPr id="94211" name="Text Box 12"/>
          <p:cNvSpPr txBox="1">
            <a:spLocks noChangeArrowheads="1"/>
          </p:cNvSpPr>
          <p:nvPr/>
        </p:nvSpPr>
        <p:spPr bwMode="auto">
          <a:xfrm>
            <a:off x="1962150" y="1052513"/>
            <a:ext cx="7180263" cy="1957387"/>
          </a:xfrm>
          <a:prstGeom prst="rect">
            <a:avLst/>
          </a:prstGeom>
          <a:noFill/>
          <a:ln w="9525">
            <a:noFill/>
            <a:miter lim="800000"/>
            <a:headEnd/>
            <a:tailEnd/>
          </a:ln>
        </p:spPr>
        <p:txBody>
          <a:bodyPr>
            <a:spAutoFit/>
          </a:bodyPr>
          <a:lstStyle/>
          <a:p>
            <a:pPr marL="447675" lvl="1" indent="-266700">
              <a:spcBef>
                <a:spcPct val="20000"/>
              </a:spcBef>
              <a:buFontTx/>
              <a:buBlip>
                <a:blip r:embed="rId2"/>
              </a:buBlip>
            </a:pPr>
            <a:r>
              <a:rPr lang="es-ES" sz="1300">
                <a:latin typeface="Calibri" pitchFamily="34" charset="0"/>
              </a:rPr>
              <a:t>Ev. Sistema general de becas educativas (2008)</a:t>
            </a:r>
          </a:p>
          <a:p>
            <a:pPr marL="447675" lvl="1" indent="-266700">
              <a:spcBef>
                <a:spcPct val="20000"/>
              </a:spcBef>
              <a:buFontTx/>
              <a:buBlip>
                <a:blip r:embed="rId2"/>
              </a:buBlip>
            </a:pPr>
            <a:r>
              <a:rPr lang="es-ES" sz="1300">
                <a:latin typeface="Calibri" pitchFamily="34" charset="0"/>
              </a:rPr>
              <a:t>Ev. Participación de la AGE en el SAAD (2008).</a:t>
            </a:r>
          </a:p>
          <a:p>
            <a:pPr marL="447675" lvl="1" indent="-266700">
              <a:spcBef>
                <a:spcPct val="20000"/>
              </a:spcBef>
              <a:buFontTx/>
              <a:buBlip>
                <a:blip r:embed="rId2"/>
              </a:buBlip>
            </a:pPr>
            <a:r>
              <a:rPr lang="es-ES" sz="1300">
                <a:latin typeface="Calibri" pitchFamily="34" charset="0"/>
              </a:rPr>
              <a:t>Ev. AISEs Red de Parques Nacionales (2008)</a:t>
            </a:r>
          </a:p>
          <a:p>
            <a:pPr marL="447675" lvl="1" indent="-266700">
              <a:spcBef>
                <a:spcPct val="20000"/>
              </a:spcBef>
              <a:buFontTx/>
              <a:buBlip>
                <a:blip r:embed="rId2"/>
              </a:buBlip>
            </a:pPr>
            <a:r>
              <a:rPr lang="es-ES" sz="1300">
                <a:latin typeface="Calibri" pitchFamily="34" charset="0"/>
              </a:rPr>
              <a:t>Ev. Intermedia del PECI (2009)</a:t>
            </a:r>
          </a:p>
          <a:p>
            <a:pPr marL="447675" lvl="1" indent="-266700">
              <a:spcBef>
                <a:spcPct val="20000"/>
              </a:spcBef>
              <a:buFontTx/>
              <a:buBlip>
                <a:blip r:embed="rId2"/>
              </a:buBlip>
            </a:pPr>
            <a:r>
              <a:rPr lang="es-ES" sz="1300">
                <a:latin typeface="Calibri" pitchFamily="34" charset="0"/>
              </a:rPr>
              <a:t>Ev. Plan Estratégico de Seguridad Vial 2005-2008 (2009)</a:t>
            </a:r>
          </a:p>
          <a:p>
            <a:pPr marL="447675" lvl="1" indent="-266700">
              <a:spcBef>
                <a:spcPct val="20000"/>
              </a:spcBef>
              <a:buFontTx/>
              <a:buBlip>
                <a:blip r:embed="rId2"/>
              </a:buBlip>
            </a:pPr>
            <a:r>
              <a:rPr lang="es-ES" sz="1300">
                <a:latin typeface="Calibri" pitchFamily="34" charset="0"/>
              </a:rPr>
              <a:t>Ev. Plan Estratégico de Seguridad Vial 2005-2008 (2009)</a:t>
            </a:r>
          </a:p>
          <a:p>
            <a:pPr marL="447675" lvl="1" indent="-266700">
              <a:spcBef>
                <a:spcPct val="20000"/>
              </a:spcBef>
              <a:buFontTx/>
              <a:buBlip>
                <a:blip r:embed="rId2"/>
              </a:buBlip>
            </a:pPr>
            <a:endParaRPr lang="es-ES" sz="1300">
              <a:latin typeface="Calibri" pitchFamily="34" charset="0"/>
            </a:endParaRPr>
          </a:p>
          <a:p>
            <a:pPr marL="447675" lvl="1" indent="-266700">
              <a:spcBef>
                <a:spcPct val="20000"/>
              </a:spcBef>
              <a:buFontTx/>
              <a:buBlip>
                <a:blip r:embed="rId2"/>
              </a:buBlip>
            </a:pPr>
            <a:endParaRPr lang="es-ES" sz="1300">
              <a:latin typeface="Calibri" pitchFamily="34" charset="0"/>
            </a:endParaRPr>
          </a:p>
        </p:txBody>
      </p:sp>
      <p:sp>
        <p:nvSpPr>
          <p:cNvPr id="94213" name="Rectangle 2"/>
          <p:cNvSpPr>
            <a:spLocks noChangeArrowheads="1"/>
          </p:cNvSpPr>
          <p:nvPr/>
        </p:nvSpPr>
        <p:spPr bwMode="auto">
          <a:xfrm>
            <a:off x="442913" y="387350"/>
            <a:ext cx="4824412"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rPr>
              <a:t>RECOMENDACIONES RELACIONADAS CON CC.AA</a:t>
            </a:r>
          </a:p>
        </p:txBody>
      </p:sp>
      <p:sp>
        <p:nvSpPr>
          <p:cNvPr id="3" name="18 Rectángulo redondeado"/>
          <p:cNvSpPr/>
          <p:nvPr/>
        </p:nvSpPr>
        <p:spPr>
          <a:xfrm>
            <a:off x="71438" y="2870200"/>
            <a:ext cx="8932862" cy="990600"/>
          </a:xfrm>
          <a:prstGeom prst="roundRect">
            <a:avLst/>
          </a:prstGeom>
          <a:solidFill>
            <a:schemeClr val="bg1"/>
          </a:solidFill>
          <a:ln w="19050">
            <a:solidFill>
              <a:schemeClr val="accent4">
                <a:lumMod val="50000"/>
              </a:schemeClr>
            </a:solidFill>
          </a:ln>
        </p:spPr>
        <p:style>
          <a:lnRef idx="1">
            <a:schemeClr val="accent3"/>
          </a:lnRef>
          <a:fillRef idx="2">
            <a:schemeClr val="accent3"/>
          </a:fillRef>
          <a:effectRef idx="1">
            <a:schemeClr val="accent3"/>
          </a:effectRef>
          <a:fontRef idx="minor">
            <a:schemeClr val="dk1"/>
          </a:fontRef>
        </p:style>
      </p:sp>
      <p:sp>
        <p:nvSpPr>
          <p:cNvPr id="94215" name="Text Box 12"/>
          <p:cNvSpPr txBox="1">
            <a:spLocks noChangeArrowheads="1"/>
          </p:cNvSpPr>
          <p:nvPr/>
        </p:nvSpPr>
        <p:spPr bwMode="auto">
          <a:xfrm>
            <a:off x="1982788" y="3013075"/>
            <a:ext cx="7019925" cy="766763"/>
          </a:xfrm>
          <a:prstGeom prst="rect">
            <a:avLst/>
          </a:prstGeom>
          <a:noFill/>
          <a:ln w="9525">
            <a:noFill/>
            <a:miter lim="800000"/>
            <a:headEnd/>
            <a:tailEnd/>
          </a:ln>
        </p:spPr>
        <p:txBody>
          <a:bodyPr>
            <a:spAutoFit/>
          </a:bodyPr>
          <a:lstStyle/>
          <a:p>
            <a:pPr marL="447675" lvl="1" indent="-266700">
              <a:spcBef>
                <a:spcPct val="20000"/>
              </a:spcBef>
              <a:buFontTx/>
              <a:buBlip>
                <a:blip r:embed="rId2"/>
              </a:buBlip>
            </a:pPr>
            <a:r>
              <a:rPr lang="es-ES" sz="1300">
                <a:latin typeface="Calibri" pitchFamily="34" charset="0"/>
              </a:rPr>
              <a:t>Ev. Medidas racionalización del gasto farmacéutico (2007)</a:t>
            </a:r>
          </a:p>
          <a:p>
            <a:pPr marL="447675" lvl="1" indent="-266700">
              <a:spcBef>
                <a:spcPct val="20000"/>
              </a:spcBef>
              <a:buFontTx/>
              <a:buBlip>
                <a:blip r:embed="rId2"/>
              </a:buBlip>
            </a:pPr>
            <a:r>
              <a:rPr lang="es-ES" sz="1300">
                <a:latin typeface="Calibri" pitchFamily="34" charset="0"/>
              </a:rPr>
              <a:t>Ev. Participación de la AGE en el SAAD (2008).</a:t>
            </a:r>
          </a:p>
          <a:p>
            <a:pPr marL="447675" lvl="1" indent="-266700">
              <a:spcBef>
                <a:spcPct val="20000"/>
              </a:spcBef>
              <a:buFontTx/>
              <a:buBlip>
                <a:blip r:embed="rId2"/>
              </a:buBlip>
            </a:pPr>
            <a:r>
              <a:rPr lang="es-ES" sz="1300">
                <a:latin typeface="Calibri" pitchFamily="34" charset="0"/>
              </a:rPr>
              <a:t>Ev. Plan Estratégico de Seguridad Vial 2005-2008 (2009)</a:t>
            </a:r>
          </a:p>
        </p:txBody>
      </p:sp>
      <p:grpSp>
        <p:nvGrpSpPr>
          <p:cNvPr id="2" name="24 Grupo"/>
          <p:cNvGrpSpPr/>
          <p:nvPr/>
        </p:nvGrpSpPr>
        <p:grpSpPr>
          <a:xfrm>
            <a:off x="121310" y="2966318"/>
            <a:ext cx="1918134" cy="839849"/>
            <a:chOff x="0" y="1219199"/>
            <a:chExt cx="1828800" cy="1625600"/>
          </a:xfrm>
          <a:scene3d>
            <a:camera prst="orthographicFront"/>
            <a:lightRig rig="threePt" dir="t">
              <a:rot lat="0" lon="0" rev="7500000"/>
            </a:lightRig>
          </a:scene3d>
        </p:grpSpPr>
        <p:sp>
          <p:nvSpPr>
            <p:cNvPr id="26" name="25 Rectángulo redondeado"/>
            <p:cNvSpPr/>
            <p:nvPr/>
          </p:nvSpPr>
          <p:spPr>
            <a:xfrm>
              <a:off x="0" y="1219199"/>
              <a:ext cx="1828800" cy="1625600"/>
            </a:xfrm>
            <a:prstGeom prst="roundRect">
              <a:avLst/>
            </a:prstGeom>
            <a:sp3d prstMaterial="plastic">
              <a:bevelT w="127000" h="25400" prst="relaxedInset"/>
            </a:sp3d>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27" name="26 Rectángulo"/>
            <p:cNvSpPr/>
            <p:nvPr/>
          </p:nvSpPr>
          <p:spPr>
            <a:xfrm>
              <a:off x="79355" y="1298554"/>
              <a:ext cx="1670090" cy="146689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140970" tIns="140970" rIns="140970" bIns="140970" spcCol="1270" anchor="ctr"/>
            <a:lstStyle/>
            <a:p>
              <a:pPr algn="ctr" defTabSz="1644650">
                <a:lnSpc>
                  <a:spcPct val="90000"/>
                </a:lnSpc>
                <a:spcBef>
                  <a:spcPct val="0"/>
                </a:spcBef>
                <a:spcAft>
                  <a:spcPct val="35000"/>
                </a:spcAft>
                <a:defRPr/>
              </a:pPr>
              <a:endParaRPr lang="es-ES" sz="3700"/>
            </a:p>
          </p:txBody>
        </p:sp>
      </p:grpSp>
      <p:sp>
        <p:nvSpPr>
          <p:cNvPr id="94217" name="Text Box 9"/>
          <p:cNvSpPr txBox="1">
            <a:spLocks noChangeArrowheads="1"/>
          </p:cNvSpPr>
          <p:nvPr/>
        </p:nvSpPr>
        <p:spPr bwMode="auto">
          <a:xfrm>
            <a:off x="109538" y="2933700"/>
            <a:ext cx="1903412" cy="88582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pPr>
            <a:r>
              <a:rPr lang="es-ES" sz="1300">
                <a:latin typeface="Calibri" pitchFamily="34" charset="0"/>
              </a:rPr>
              <a:t>Mejora o establecimiento de órganos de colaboración y cooperación</a:t>
            </a:r>
          </a:p>
        </p:txBody>
      </p:sp>
      <p:grpSp>
        <p:nvGrpSpPr>
          <p:cNvPr id="4" name="24 Grupo"/>
          <p:cNvGrpSpPr/>
          <p:nvPr/>
        </p:nvGrpSpPr>
        <p:grpSpPr>
          <a:xfrm>
            <a:off x="119561" y="1375563"/>
            <a:ext cx="1912077" cy="836933"/>
            <a:chOff x="0" y="1219199"/>
            <a:chExt cx="1828800" cy="1625600"/>
          </a:xfrm>
          <a:scene3d>
            <a:camera prst="orthographicFront"/>
            <a:lightRig rig="threePt" dir="t">
              <a:rot lat="0" lon="0" rev="7500000"/>
            </a:lightRig>
          </a:scene3d>
        </p:grpSpPr>
        <p:sp>
          <p:nvSpPr>
            <p:cNvPr id="5" name="25 Rectángulo redondeado"/>
            <p:cNvSpPr/>
            <p:nvPr/>
          </p:nvSpPr>
          <p:spPr>
            <a:xfrm>
              <a:off x="0" y="1219199"/>
              <a:ext cx="1828800" cy="1625600"/>
            </a:xfrm>
            <a:prstGeom prst="roundRect">
              <a:avLst/>
            </a:prstGeom>
            <a:sp3d prstMaterial="plastic">
              <a:bevelT w="127000" h="25400" prst="relaxedInset"/>
            </a:sp3d>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6" name="26 Rectángulo"/>
            <p:cNvSpPr/>
            <p:nvPr/>
          </p:nvSpPr>
          <p:spPr>
            <a:xfrm>
              <a:off x="79355" y="1298554"/>
              <a:ext cx="1670090" cy="146689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140970" tIns="140970" rIns="140970" bIns="140970" spcCol="1270" anchor="ctr"/>
            <a:lstStyle/>
            <a:p>
              <a:pPr algn="ctr" defTabSz="1644650">
                <a:lnSpc>
                  <a:spcPct val="90000"/>
                </a:lnSpc>
                <a:spcBef>
                  <a:spcPct val="0"/>
                </a:spcBef>
                <a:spcAft>
                  <a:spcPct val="35000"/>
                </a:spcAft>
                <a:defRPr/>
              </a:pPr>
              <a:endParaRPr lang="es-ES" sz="3700"/>
            </a:p>
          </p:txBody>
        </p:sp>
      </p:grpSp>
      <p:sp>
        <p:nvSpPr>
          <p:cNvPr id="94219" name="Text Box 11"/>
          <p:cNvSpPr txBox="1">
            <a:spLocks noChangeArrowheads="1"/>
          </p:cNvSpPr>
          <p:nvPr/>
        </p:nvSpPr>
        <p:spPr bwMode="auto">
          <a:xfrm>
            <a:off x="204788" y="1557338"/>
            <a:ext cx="1766887" cy="48895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spcBef>
                <a:spcPct val="0"/>
              </a:spcBef>
            </a:pPr>
            <a:r>
              <a:rPr lang="es-ES" sz="1300">
                <a:latin typeface="Calibri" pitchFamily="34" charset="0"/>
              </a:rPr>
              <a:t>Mejora de los sistemas </a:t>
            </a:r>
          </a:p>
          <a:p>
            <a:pPr algn="ctr">
              <a:spcBef>
                <a:spcPct val="0"/>
              </a:spcBef>
            </a:pPr>
            <a:r>
              <a:rPr lang="es-ES" sz="1300">
                <a:latin typeface="Calibri" pitchFamily="34" charset="0"/>
              </a:rPr>
              <a:t>de información</a:t>
            </a:r>
          </a:p>
        </p:txBody>
      </p:sp>
      <p:sp>
        <p:nvSpPr>
          <p:cNvPr id="7" name="18 Rectángulo redondeado"/>
          <p:cNvSpPr/>
          <p:nvPr/>
        </p:nvSpPr>
        <p:spPr>
          <a:xfrm>
            <a:off x="71438" y="3943350"/>
            <a:ext cx="8855075" cy="2798763"/>
          </a:xfrm>
          <a:prstGeom prst="roundRect">
            <a:avLst/>
          </a:prstGeom>
          <a:solidFill>
            <a:schemeClr val="bg1"/>
          </a:solidFill>
          <a:ln w="19050">
            <a:solidFill>
              <a:schemeClr val="accent4">
                <a:lumMod val="50000"/>
              </a:schemeClr>
            </a:solidFill>
          </a:ln>
        </p:spPr>
        <p:style>
          <a:lnRef idx="1">
            <a:schemeClr val="accent3"/>
          </a:lnRef>
          <a:fillRef idx="2">
            <a:schemeClr val="accent3"/>
          </a:fillRef>
          <a:effectRef idx="1">
            <a:schemeClr val="accent3"/>
          </a:effectRef>
          <a:fontRef idx="minor">
            <a:schemeClr val="dk1"/>
          </a:fontRef>
        </p:style>
      </p:sp>
      <p:sp>
        <p:nvSpPr>
          <p:cNvPr id="94221" name="Text Box 12"/>
          <p:cNvSpPr txBox="1">
            <a:spLocks noChangeArrowheads="1"/>
          </p:cNvSpPr>
          <p:nvPr/>
        </p:nvSpPr>
        <p:spPr bwMode="auto">
          <a:xfrm>
            <a:off x="1982788" y="4151313"/>
            <a:ext cx="7019925" cy="2195512"/>
          </a:xfrm>
          <a:prstGeom prst="rect">
            <a:avLst/>
          </a:prstGeom>
          <a:noFill/>
          <a:ln w="9525">
            <a:noFill/>
            <a:miter lim="800000"/>
            <a:headEnd/>
            <a:tailEnd/>
          </a:ln>
        </p:spPr>
        <p:txBody>
          <a:bodyPr>
            <a:spAutoFit/>
          </a:bodyPr>
          <a:lstStyle/>
          <a:p>
            <a:pPr marL="447675" lvl="1" indent="-266700">
              <a:spcBef>
                <a:spcPct val="20000"/>
              </a:spcBef>
              <a:buFontTx/>
              <a:buBlip>
                <a:blip r:embed="rId2"/>
              </a:buBlip>
            </a:pPr>
            <a:r>
              <a:rPr lang="es-ES" sz="1300">
                <a:latin typeface="Calibri" pitchFamily="34" charset="0"/>
              </a:rPr>
              <a:t>Ev. Medidas racionalización del gasto farmacéutico (2007)</a:t>
            </a:r>
          </a:p>
          <a:p>
            <a:pPr marL="447675" lvl="1" indent="-266700">
              <a:spcBef>
                <a:spcPct val="20000"/>
              </a:spcBef>
              <a:buFontTx/>
              <a:buBlip>
                <a:blip r:embed="rId2"/>
              </a:buBlip>
            </a:pPr>
            <a:r>
              <a:rPr lang="es-ES" sz="1300">
                <a:latin typeface="Calibri" pitchFamily="34" charset="0"/>
              </a:rPr>
              <a:t>Ev. Efectividad de las medidas en  materia de seguridad energética (2007)</a:t>
            </a:r>
          </a:p>
          <a:p>
            <a:pPr marL="447675" lvl="1" indent="-266700">
              <a:spcBef>
                <a:spcPct val="20000"/>
              </a:spcBef>
              <a:buFontTx/>
              <a:buBlip>
                <a:blip r:embed="rId2"/>
              </a:buBlip>
            </a:pPr>
            <a:r>
              <a:rPr lang="es-ES" sz="1300">
                <a:latin typeface="Calibri" pitchFamily="34" charset="0"/>
              </a:rPr>
              <a:t>Ev. Programas de fomento de las actividades de I+D+i. Ingenio 2010 (2007)</a:t>
            </a:r>
          </a:p>
          <a:p>
            <a:pPr marL="447675" lvl="1" indent="-266700">
              <a:spcBef>
                <a:spcPct val="20000"/>
              </a:spcBef>
              <a:buFontTx/>
              <a:buBlip>
                <a:blip r:embed="rId2"/>
              </a:buBlip>
            </a:pPr>
            <a:r>
              <a:rPr lang="es-ES" sz="1300">
                <a:latin typeface="Calibri" pitchFamily="34" charset="0"/>
              </a:rPr>
              <a:t>Ev. Participación de la AGE en el SAAD (2008).</a:t>
            </a:r>
          </a:p>
          <a:p>
            <a:pPr marL="447675" lvl="1" indent="-266700">
              <a:spcBef>
                <a:spcPct val="20000"/>
              </a:spcBef>
              <a:buFontTx/>
              <a:buBlip>
                <a:blip r:embed="rId2"/>
              </a:buBlip>
            </a:pPr>
            <a:r>
              <a:rPr lang="es-ES" sz="1300">
                <a:latin typeface="Calibri" pitchFamily="34" charset="0"/>
              </a:rPr>
              <a:t>Ev. AISEs Red de Parques Nacionales (2008).</a:t>
            </a:r>
          </a:p>
          <a:p>
            <a:pPr marL="447675" lvl="1" indent="-266700">
              <a:spcBef>
                <a:spcPct val="20000"/>
              </a:spcBef>
              <a:buFontTx/>
              <a:buBlip>
                <a:blip r:embed="rId2"/>
              </a:buBlip>
            </a:pPr>
            <a:r>
              <a:rPr lang="es-ES" sz="1300">
                <a:latin typeface="Calibri" pitchFamily="34" charset="0"/>
              </a:rPr>
              <a:t>Ev. Política de mejora del sistema de transferencia de tecnología a las empresas (2008)</a:t>
            </a:r>
          </a:p>
          <a:p>
            <a:pPr marL="447675" lvl="1" indent="-266700">
              <a:spcBef>
                <a:spcPct val="20000"/>
              </a:spcBef>
              <a:buFontTx/>
              <a:buBlip>
                <a:blip r:embed="rId2"/>
              </a:buBlip>
            </a:pPr>
            <a:r>
              <a:rPr lang="es-ES" sz="1300">
                <a:latin typeface="Calibri" pitchFamily="34" charset="0"/>
              </a:rPr>
              <a:t>Ev. Intermedia del PECI (2009)</a:t>
            </a:r>
          </a:p>
          <a:p>
            <a:pPr marL="447675" lvl="1" indent="-266700">
              <a:spcBef>
                <a:spcPct val="20000"/>
              </a:spcBef>
              <a:buFontTx/>
              <a:buBlip>
                <a:blip r:embed="rId2"/>
              </a:buBlip>
            </a:pPr>
            <a:r>
              <a:rPr lang="es-ES" sz="1300">
                <a:latin typeface="Calibri" pitchFamily="34" charset="0"/>
              </a:rPr>
              <a:t>Ev. Medidas racionalización y mejora de la gestión de la Incapacidad Temporal (2009)</a:t>
            </a:r>
          </a:p>
          <a:p>
            <a:pPr marL="447675" lvl="1" indent="-266700">
              <a:spcBef>
                <a:spcPct val="20000"/>
              </a:spcBef>
              <a:buFontTx/>
              <a:buBlip>
                <a:blip r:embed="rId2"/>
              </a:buBlip>
            </a:pPr>
            <a:r>
              <a:rPr lang="es-ES" sz="1300">
                <a:latin typeface="Calibri" pitchFamily="34" charset="0"/>
              </a:rPr>
              <a:t>Ev. Intermedia Plan Nacional de Transición a la TDT (2009)</a:t>
            </a:r>
          </a:p>
        </p:txBody>
      </p:sp>
      <p:grpSp>
        <p:nvGrpSpPr>
          <p:cNvPr id="8" name="24 Grupo"/>
          <p:cNvGrpSpPr/>
          <p:nvPr/>
        </p:nvGrpSpPr>
        <p:grpSpPr>
          <a:xfrm>
            <a:off x="114960" y="4647618"/>
            <a:ext cx="1918134" cy="1191244"/>
            <a:chOff x="0" y="1219199"/>
            <a:chExt cx="1828800" cy="1625600"/>
          </a:xfrm>
          <a:scene3d>
            <a:camera prst="orthographicFront"/>
            <a:lightRig rig="threePt" dir="t">
              <a:rot lat="0" lon="0" rev="7500000"/>
            </a:lightRig>
          </a:scene3d>
        </p:grpSpPr>
        <p:sp>
          <p:nvSpPr>
            <p:cNvPr id="9" name="25 Rectángulo redondeado"/>
            <p:cNvSpPr/>
            <p:nvPr/>
          </p:nvSpPr>
          <p:spPr>
            <a:xfrm>
              <a:off x="0" y="1219199"/>
              <a:ext cx="1828800" cy="1625600"/>
            </a:xfrm>
            <a:prstGeom prst="roundRect">
              <a:avLst/>
            </a:prstGeom>
            <a:sp3d prstMaterial="plastic">
              <a:bevelT w="127000" h="25400" prst="relaxedInset"/>
            </a:sp3d>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0" name="26 Rectángulo"/>
            <p:cNvSpPr/>
            <p:nvPr/>
          </p:nvSpPr>
          <p:spPr>
            <a:xfrm>
              <a:off x="79355" y="1298554"/>
              <a:ext cx="1670090" cy="146689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140970" tIns="140970" rIns="140970" bIns="140970" spcCol="1270" anchor="ctr"/>
            <a:lstStyle/>
            <a:p>
              <a:pPr algn="ctr" defTabSz="1644650">
                <a:lnSpc>
                  <a:spcPct val="90000"/>
                </a:lnSpc>
                <a:spcBef>
                  <a:spcPct val="0"/>
                </a:spcBef>
                <a:spcAft>
                  <a:spcPct val="35000"/>
                </a:spcAft>
                <a:defRPr/>
              </a:pPr>
              <a:endParaRPr lang="es-ES" sz="3700"/>
            </a:p>
          </p:txBody>
        </p:sp>
      </p:grpSp>
      <p:sp>
        <p:nvSpPr>
          <p:cNvPr id="94223" name="Text Box 15"/>
          <p:cNvSpPr txBox="1">
            <a:spLocks noChangeArrowheads="1"/>
          </p:cNvSpPr>
          <p:nvPr/>
        </p:nvSpPr>
        <p:spPr bwMode="auto">
          <a:xfrm>
            <a:off x="63500" y="4687888"/>
            <a:ext cx="1919288" cy="1084262"/>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pPr>
            <a:r>
              <a:rPr lang="es-ES" sz="1300">
                <a:latin typeface="Calibri" pitchFamily="34" charset="0"/>
              </a:rPr>
              <a:t>Mejora de los contenidos y elaboración de los marcos de colaboración y cooperación interadministrativa</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2"/>
          <p:cNvSpPr>
            <a:spLocks noChangeArrowheads="1"/>
          </p:cNvSpPr>
          <p:nvPr/>
        </p:nvSpPr>
        <p:spPr bwMode="auto">
          <a:xfrm>
            <a:off x="430213" y="371475"/>
            <a:ext cx="4824412"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rPr>
              <a:t>RECOMENDACIONES RELACIONADAS CON CC.AA</a:t>
            </a:r>
          </a:p>
        </p:txBody>
      </p:sp>
      <p:sp>
        <p:nvSpPr>
          <p:cNvPr id="19" name="18 Rectángulo redondeado"/>
          <p:cNvSpPr/>
          <p:nvPr/>
        </p:nvSpPr>
        <p:spPr>
          <a:xfrm>
            <a:off x="136525" y="1204913"/>
            <a:ext cx="8932863" cy="838200"/>
          </a:xfrm>
          <a:prstGeom prst="roundRect">
            <a:avLst/>
          </a:prstGeom>
          <a:solidFill>
            <a:schemeClr val="bg1"/>
          </a:solidFill>
          <a:ln w="19050">
            <a:solidFill>
              <a:schemeClr val="accent4">
                <a:lumMod val="50000"/>
              </a:schemeClr>
            </a:solidFill>
          </a:ln>
        </p:spPr>
        <p:style>
          <a:lnRef idx="1">
            <a:schemeClr val="accent3"/>
          </a:lnRef>
          <a:fillRef idx="2">
            <a:schemeClr val="accent3"/>
          </a:fillRef>
          <a:effectRef idx="1">
            <a:schemeClr val="accent3"/>
          </a:effectRef>
          <a:fontRef idx="minor">
            <a:schemeClr val="dk1"/>
          </a:fontRef>
        </p:style>
      </p:sp>
      <p:grpSp>
        <p:nvGrpSpPr>
          <p:cNvPr id="2" name="24 Grupo"/>
          <p:cNvGrpSpPr/>
          <p:nvPr/>
        </p:nvGrpSpPr>
        <p:grpSpPr>
          <a:xfrm>
            <a:off x="186398" y="1297182"/>
            <a:ext cx="1918133" cy="699874"/>
            <a:chOff x="0" y="1219199"/>
            <a:chExt cx="1828800" cy="1625600"/>
          </a:xfrm>
          <a:scene3d>
            <a:camera prst="orthographicFront"/>
            <a:lightRig rig="threePt" dir="t">
              <a:rot lat="0" lon="0" rev="7500000"/>
            </a:lightRig>
          </a:scene3d>
        </p:grpSpPr>
        <p:sp>
          <p:nvSpPr>
            <p:cNvPr id="26" name="25 Rectángulo redondeado"/>
            <p:cNvSpPr/>
            <p:nvPr/>
          </p:nvSpPr>
          <p:spPr>
            <a:xfrm>
              <a:off x="0" y="1219199"/>
              <a:ext cx="1828800" cy="1625600"/>
            </a:xfrm>
            <a:prstGeom prst="roundRect">
              <a:avLst/>
            </a:prstGeom>
            <a:sp3d prstMaterial="plastic">
              <a:bevelT w="127000" h="25400" prst="relaxedInset"/>
            </a:sp3d>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27" name="26 Rectángulo"/>
            <p:cNvSpPr/>
            <p:nvPr/>
          </p:nvSpPr>
          <p:spPr>
            <a:xfrm>
              <a:off x="79355" y="1298554"/>
              <a:ext cx="1670090" cy="146689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140970" tIns="140970" rIns="140970" bIns="140970" spcCol="1270" anchor="ctr"/>
            <a:lstStyle/>
            <a:p>
              <a:pPr algn="ctr" defTabSz="1644650">
                <a:lnSpc>
                  <a:spcPct val="90000"/>
                </a:lnSpc>
                <a:spcBef>
                  <a:spcPct val="0"/>
                </a:spcBef>
                <a:spcAft>
                  <a:spcPct val="35000"/>
                </a:spcAft>
                <a:defRPr/>
              </a:pPr>
              <a:endParaRPr lang="es-ES" sz="3700"/>
            </a:p>
          </p:txBody>
        </p:sp>
      </p:grpSp>
      <p:sp>
        <p:nvSpPr>
          <p:cNvPr id="95238" name="Text Box 6"/>
          <p:cNvSpPr txBox="1">
            <a:spLocks noChangeArrowheads="1"/>
          </p:cNvSpPr>
          <p:nvPr/>
        </p:nvSpPr>
        <p:spPr bwMode="auto">
          <a:xfrm>
            <a:off x="174625" y="1268413"/>
            <a:ext cx="1792288" cy="82232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pPr>
            <a:r>
              <a:rPr lang="es-ES" sz="1200">
                <a:latin typeface="Calibri" pitchFamily="34" charset="0"/>
              </a:rPr>
              <a:t>Promover una oferta homogénea de servicios, con estándares de calidad</a:t>
            </a:r>
          </a:p>
          <a:p>
            <a:pPr algn="ctr">
              <a:spcBef>
                <a:spcPct val="0"/>
              </a:spcBef>
            </a:pPr>
            <a:r>
              <a:rPr lang="es-ES" sz="1200">
                <a:latin typeface="Calibri" pitchFamily="34" charset="0"/>
              </a:rPr>
              <a:t>comunes</a:t>
            </a:r>
          </a:p>
        </p:txBody>
      </p:sp>
      <p:sp>
        <p:nvSpPr>
          <p:cNvPr id="95239" name="Text Box 12"/>
          <p:cNvSpPr txBox="1">
            <a:spLocks noChangeArrowheads="1"/>
          </p:cNvSpPr>
          <p:nvPr/>
        </p:nvSpPr>
        <p:spPr bwMode="auto">
          <a:xfrm>
            <a:off x="2043113" y="1277938"/>
            <a:ext cx="7019925" cy="528637"/>
          </a:xfrm>
          <a:prstGeom prst="rect">
            <a:avLst/>
          </a:prstGeom>
          <a:noFill/>
          <a:ln w="9525">
            <a:noFill/>
            <a:miter lim="800000"/>
            <a:headEnd/>
            <a:tailEnd/>
          </a:ln>
        </p:spPr>
        <p:txBody>
          <a:bodyPr>
            <a:spAutoFit/>
          </a:bodyPr>
          <a:lstStyle/>
          <a:p>
            <a:pPr marL="447675" lvl="1" indent="-266700">
              <a:spcBef>
                <a:spcPct val="20000"/>
              </a:spcBef>
              <a:buFontTx/>
              <a:buBlip>
                <a:blip r:embed="rId2"/>
              </a:buBlip>
            </a:pPr>
            <a:r>
              <a:rPr lang="es-ES" sz="1300">
                <a:latin typeface="Calibri" pitchFamily="34" charset="0"/>
              </a:rPr>
              <a:t>Ev. Medidas racionalización del gasto farmacéutico (2007)</a:t>
            </a:r>
          </a:p>
          <a:p>
            <a:pPr marL="447675" lvl="1" indent="-266700">
              <a:spcBef>
                <a:spcPct val="20000"/>
              </a:spcBef>
              <a:buFontTx/>
              <a:buBlip>
                <a:blip r:embed="rId2"/>
              </a:buBlip>
            </a:pPr>
            <a:r>
              <a:rPr lang="es-ES" sz="1300">
                <a:latin typeface="Calibri" pitchFamily="34" charset="0"/>
              </a:rPr>
              <a:t>Ev. Participación de la AGE en el SAAD (2008).</a:t>
            </a:r>
          </a:p>
        </p:txBody>
      </p:sp>
      <p:sp>
        <p:nvSpPr>
          <p:cNvPr id="3" name="18 Rectángulo redondeado"/>
          <p:cNvSpPr/>
          <p:nvPr/>
        </p:nvSpPr>
        <p:spPr>
          <a:xfrm>
            <a:off x="163513" y="2230438"/>
            <a:ext cx="8932862" cy="1152525"/>
          </a:xfrm>
          <a:prstGeom prst="roundRect">
            <a:avLst/>
          </a:prstGeom>
          <a:solidFill>
            <a:schemeClr val="bg1"/>
          </a:solidFill>
          <a:ln w="19050">
            <a:solidFill>
              <a:schemeClr val="accent4">
                <a:lumMod val="50000"/>
              </a:schemeClr>
            </a:solidFill>
          </a:ln>
        </p:spPr>
        <p:style>
          <a:lnRef idx="1">
            <a:schemeClr val="accent3"/>
          </a:lnRef>
          <a:fillRef idx="2">
            <a:schemeClr val="accent3"/>
          </a:fillRef>
          <a:effectRef idx="1">
            <a:schemeClr val="accent3"/>
          </a:effectRef>
          <a:fontRef idx="minor">
            <a:schemeClr val="dk1"/>
          </a:fontRef>
        </p:style>
      </p:sp>
      <p:grpSp>
        <p:nvGrpSpPr>
          <p:cNvPr id="4" name="24 Grupo"/>
          <p:cNvGrpSpPr/>
          <p:nvPr/>
        </p:nvGrpSpPr>
        <p:grpSpPr>
          <a:xfrm>
            <a:off x="186520" y="2327293"/>
            <a:ext cx="1922675" cy="924417"/>
            <a:chOff x="0" y="1219199"/>
            <a:chExt cx="1828800" cy="1625600"/>
          </a:xfrm>
          <a:scene3d>
            <a:camera prst="orthographicFront"/>
            <a:lightRig rig="threePt" dir="t">
              <a:rot lat="0" lon="0" rev="7500000"/>
            </a:lightRig>
          </a:scene3d>
        </p:grpSpPr>
        <p:sp>
          <p:nvSpPr>
            <p:cNvPr id="5" name="25 Rectángulo redondeado"/>
            <p:cNvSpPr/>
            <p:nvPr/>
          </p:nvSpPr>
          <p:spPr>
            <a:xfrm>
              <a:off x="0" y="1219199"/>
              <a:ext cx="1828800" cy="1625600"/>
            </a:xfrm>
            <a:prstGeom prst="roundRect">
              <a:avLst/>
            </a:prstGeom>
            <a:sp3d prstMaterial="plastic">
              <a:bevelT w="127000" h="25400" prst="relaxedInset"/>
            </a:sp3d>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6" name="26 Rectángulo"/>
            <p:cNvSpPr/>
            <p:nvPr/>
          </p:nvSpPr>
          <p:spPr>
            <a:xfrm>
              <a:off x="79355" y="1298554"/>
              <a:ext cx="1670090" cy="146689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140970" tIns="140970" rIns="140970" bIns="140970" spcCol="1270" anchor="ctr"/>
            <a:lstStyle/>
            <a:p>
              <a:pPr algn="ctr" defTabSz="1644650">
                <a:lnSpc>
                  <a:spcPct val="90000"/>
                </a:lnSpc>
                <a:spcBef>
                  <a:spcPct val="0"/>
                </a:spcBef>
                <a:spcAft>
                  <a:spcPct val="35000"/>
                </a:spcAft>
                <a:defRPr/>
              </a:pPr>
              <a:endParaRPr lang="es-ES" sz="3700"/>
            </a:p>
          </p:txBody>
        </p:sp>
      </p:grpSp>
      <p:sp>
        <p:nvSpPr>
          <p:cNvPr id="95242" name="Text Box 10"/>
          <p:cNvSpPr txBox="1">
            <a:spLocks noChangeArrowheads="1"/>
          </p:cNvSpPr>
          <p:nvPr/>
        </p:nvSpPr>
        <p:spPr bwMode="auto">
          <a:xfrm>
            <a:off x="201613" y="2293938"/>
            <a:ext cx="1792287" cy="1004887"/>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pPr>
            <a:r>
              <a:rPr lang="es-ES" sz="1200">
                <a:latin typeface="Calibri" pitchFamily="34" charset="0"/>
              </a:rPr>
              <a:t>Garantizar que la implementación y resultados de las políticas se orientan a los objetivos</a:t>
            </a:r>
          </a:p>
        </p:txBody>
      </p:sp>
      <p:sp>
        <p:nvSpPr>
          <p:cNvPr id="95243" name="Text Box 12"/>
          <p:cNvSpPr txBox="1">
            <a:spLocks noChangeArrowheads="1"/>
          </p:cNvSpPr>
          <p:nvPr/>
        </p:nvSpPr>
        <p:spPr bwMode="auto">
          <a:xfrm>
            <a:off x="2070100" y="2651125"/>
            <a:ext cx="7019925" cy="290513"/>
          </a:xfrm>
          <a:prstGeom prst="rect">
            <a:avLst/>
          </a:prstGeom>
          <a:noFill/>
          <a:ln w="9525">
            <a:noFill/>
            <a:miter lim="800000"/>
            <a:headEnd/>
            <a:tailEnd/>
          </a:ln>
        </p:spPr>
        <p:txBody>
          <a:bodyPr>
            <a:spAutoFit/>
          </a:bodyPr>
          <a:lstStyle/>
          <a:p>
            <a:pPr marL="447675" lvl="1" indent="-266700">
              <a:spcBef>
                <a:spcPct val="20000"/>
              </a:spcBef>
              <a:buFontTx/>
              <a:buBlip>
                <a:blip r:embed="rId2"/>
              </a:buBlip>
            </a:pPr>
            <a:r>
              <a:rPr lang="es-ES" sz="1300">
                <a:latin typeface="Calibri" pitchFamily="34" charset="0"/>
              </a:rPr>
              <a:t>Ev. AISEs Red de Parques Nacionales (2008).</a:t>
            </a:r>
          </a:p>
        </p:txBody>
      </p:sp>
      <p:sp>
        <p:nvSpPr>
          <p:cNvPr id="7" name="18 Rectángulo redondeado"/>
          <p:cNvSpPr/>
          <p:nvPr/>
        </p:nvSpPr>
        <p:spPr>
          <a:xfrm>
            <a:off x="136525" y="3597275"/>
            <a:ext cx="8999538" cy="1457325"/>
          </a:xfrm>
          <a:prstGeom prst="roundRect">
            <a:avLst/>
          </a:prstGeom>
          <a:solidFill>
            <a:schemeClr val="bg1"/>
          </a:solidFill>
          <a:ln w="19050">
            <a:solidFill>
              <a:schemeClr val="accent4">
                <a:lumMod val="50000"/>
              </a:schemeClr>
            </a:solidFill>
          </a:ln>
        </p:spPr>
        <p:style>
          <a:lnRef idx="1">
            <a:schemeClr val="accent3"/>
          </a:lnRef>
          <a:fillRef idx="2">
            <a:schemeClr val="accent3"/>
          </a:fillRef>
          <a:effectRef idx="1">
            <a:schemeClr val="accent3"/>
          </a:effectRef>
          <a:fontRef idx="minor">
            <a:schemeClr val="dk1"/>
          </a:fontRef>
        </p:style>
      </p:sp>
      <p:sp>
        <p:nvSpPr>
          <p:cNvPr id="95245" name="Text Box 12"/>
          <p:cNvSpPr txBox="1">
            <a:spLocks noChangeArrowheads="1"/>
          </p:cNvSpPr>
          <p:nvPr/>
        </p:nvSpPr>
        <p:spPr bwMode="auto">
          <a:xfrm>
            <a:off x="2047875" y="3740150"/>
            <a:ext cx="7019925" cy="1243013"/>
          </a:xfrm>
          <a:prstGeom prst="rect">
            <a:avLst/>
          </a:prstGeom>
          <a:noFill/>
          <a:ln w="9525">
            <a:noFill/>
            <a:miter lim="800000"/>
            <a:headEnd/>
            <a:tailEnd/>
          </a:ln>
        </p:spPr>
        <p:txBody>
          <a:bodyPr>
            <a:spAutoFit/>
          </a:bodyPr>
          <a:lstStyle/>
          <a:p>
            <a:pPr marL="447675" lvl="1" indent="-266700">
              <a:spcBef>
                <a:spcPct val="20000"/>
              </a:spcBef>
              <a:buFontTx/>
              <a:buBlip>
                <a:blip r:embed="rId2"/>
              </a:buBlip>
            </a:pPr>
            <a:r>
              <a:rPr lang="es-ES" sz="1300">
                <a:latin typeface="Calibri" pitchFamily="34" charset="0"/>
              </a:rPr>
              <a:t>Ev. Medidas racionalización del gasto farmacéutico (2007)</a:t>
            </a:r>
          </a:p>
          <a:p>
            <a:pPr marL="447675" lvl="1" indent="-266700">
              <a:spcBef>
                <a:spcPct val="20000"/>
              </a:spcBef>
              <a:buFontTx/>
              <a:buBlip>
                <a:blip r:embed="rId2"/>
              </a:buBlip>
            </a:pPr>
            <a:r>
              <a:rPr lang="es-ES" sz="1300">
                <a:latin typeface="Calibri" pitchFamily="34" charset="0"/>
              </a:rPr>
              <a:t>Ev. Líneas de financiación para el fomento de la actividad emprendedora (2007)</a:t>
            </a:r>
          </a:p>
          <a:p>
            <a:pPr marL="447675" lvl="1" indent="-266700">
              <a:spcBef>
                <a:spcPct val="20000"/>
              </a:spcBef>
              <a:buFontTx/>
              <a:buBlip>
                <a:blip r:embed="rId2"/>
              </a:buBlip>
            </a:pPr>
            <a:r>
              <a:rPr lang="es-ES" sz="1300">
                <a:latin typeface="Calibri" pitchFamily="34" charset="0"/>
              </a:rPr>
              <a:t>Ev. Participación de la AGE en el SAAD (2008).</a:t>
            </a:r>
          </a:p>
          <a:p>
            <a:pPr marL="447675" lvl="1" indent="-266700">
              <a:spcBef>
                <a:spcPct val="20000"/>
              </a:spcBef>
              <a:buFontTx/>
              <a:buBlip>
                <a:blip r:embed="rId2"/>
              </a:buBlip>
            </a:pPr>
            <a:r>
              <a:rPr lang="es-ES" sz="1300">
                <a:latin typeface="Calibri" pitchFamily="34" charset="0"/>
              </a:rPr>
              <a:t>Ev. Política de mejora del sistema de transferencia de tecnología a las empresas (2008)</a:t>
            </a:r>
          </a:p>
          <a:p>
            <a:pPr marL="447675" lvl="1" indent="-266700">
              <a:spcBef>
                <a:spcPct val="20000"/>
              </a:spcBef>
              <a:buFontTx/>
              <a:buBlip>
                <a:blip r:embed="rId2"/>
              </a:buBlip>
            </a:pPr>
            <a:r>
              <a:rPr lang="es-ES" sz="1300">
                <a:latin typeface="Calibri" pitchFamily="34" charset="0"/>
              </a:rPr>
              <a:t>Ev. Plan Estratégico de Seguridad Vial 2005-2008 (2009)</a:t>
            </a:r>
          </a:p>
        </p:txBody>
      </p:sp>
      <p:grpSp>
        <p:nvGrpSpPr>
          <p:cNvPr id="8" name="24 Grupo"/>
          <p:cNvGrpSpPr/>
          <p:nvPr/>
        </p:nvGrpSpPr>
        <p:grpSpPr>
          <a:xfrm>
            <a:off x="186398" y="3858493"/>
            <a:ext cx="1918133" cy="839849"/>
            <a:chOff x="0" y="1219199"/>
            <a:chExt cx="1828800" cy="1625600"/>
          </a:xfrm>
          <a:scene3d>
            <a:camera prst="orthographicFront"/>
            <a:lightRig rig="threePt" dir="t">
              <a:rot lat="0" lon="0" rev="7500000"/>
            </a:lightRig>
          </a:scene3d>
        </p:grpSpPr>
        <p:sp>
          <p:nvSpPr>
            <p:cNvPr id="9" name="25 Rectángulo redondeado"/>
            <p:cNvSpPr/>
            <p:nvPr/>
          </p:nvSpPr>
          <p:spPr>
            <a:xfrm>
              <a:off x="0" y="1219199"/>
              <a:ext cx="1828800" cy="1625600"/>
            </a:xfrm>
            <a:prstGeom prst="roundRect">
              <a:avLst/>
            </a:prstGeom>
            <a:sp3d prstMaterial="plastic">
              <a:bevelT w="127000" h="25400" prst="relaxedInset"/>
            </a:sp3d>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0" name="26 Rectángulo"/>
            <p:cNvSpPr/>
            <p:nvPr/>
          </p:nvSpPr>
          <p:spPr>
            <a:xfrm>
              <a:off x="79355" y="1298554"/>
              <a:ext cx="1670090" cy="146689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140970" tIns="140970" rIns="140970" bIns="140970" spcCol="1270" anchor="ctr"/>
            <a:lstStyle/>
            <a:p>
              <a:pPr algn="ctr" defTabSz="1644650">
                <a:lnSpc>
                  <a:spcPct val="90000"/>
                </a:lnSpc>
                <a:spcBef>
                  <a:spcPct val="0"/>
                </a:spcBef>
                <a:spcAft>
                  <a:spcPct val="35000"/>
                </a:spcAft>
                <a:defRPr/>
              </a:pPr>
              <a:endParaRPr lang="es-ES" sz="3700"/>
            </a:p>
          </p:txBody>
        </p:sp>
      </p:grpSp>
      <p:sp>
        <p:nvSpPr>
          <p:cNvPr id="95247" name="Text Box 15"/>
          <p:cNvSpPr txBox="1">
            <a:spLocks noChangeArrowheads="1"/>
          </p:cNvSpPr>
          <p:nvPr/>
        </p:nvSpPr>
        <p:spPr bwMode="auto">
          <a:xfrm>
            <a:off x="250825" y="3825875"/>
            <a:ext cx="1792288" cy="82232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pPr>
            <a:r>
              <a:rPr lang="es-ES" sz="1200">
                <a:latin typeface="Calibri" pitchFamily="34" charset="0"/>
              </a:rPr>
              <a:t>Mejorar la complementariedad de políticas estatales y autonómicas</a:t>
            </a:r>
          </a:p>
        </p:txBody>
      </p:sp>
      <p:sp>
        <p:nvSpPr>
          <p:cNvPr id="11" name="18 Rectángulo redondeado"/>
          <p:cNvSpPr/>
          <p:nvPr/>
        </p:nvSpPr>
        <p:spPr>
          <a:xfrm>
            <a:off x="149225" y="5275263"/>
            <a:ext cx="8932863" cy="1144587"/>
          </a:xfrm>
          <a:prstGeom prst="roundRect">
            <a:avLst/>
          </a:prstGeom>
          <a:solidFill>
            <a:schemeClr val="bg1"/>
          </a:solidFill>
          <a:ln w="19050">
            <a:solidFill>
              <a:schemeClr val="accent4">
                <a:lumMod val="50000"/>
              </a:schemeClr>
            </a:solidFill>
          </a:ln>
        </p:spPr>
        <p:style>
          <a:lnRef idx="1">
            <a:schemeClr val="accent3"/>
          </a:lnRef>
          <a:fillRef idx="2">
            <a:schemeClr val="accent3"/>
          </a:fillRef>
          <a:effectRef idx="1">
            <a:schemeClr val="accent3"/>
          </a:effectRef>
          <a:fontRef idx="minor">
            <a:schemeClr val="dk1"/>
          </a:fontRef>
        </p:style>
      </p:sp>
      <p:sp>
        <p:nvSpPr>
          <p:cNvPr id="95249" name="Text Box 12"/>
          <p:cNvSpPr txBox="1">
            <a:spLocks noChangeArrowheads="1"/>
          </p:cNvSpPr>
          <p:nvPr/>
        </p:nvSpPr>
        <p:spPr bwMode="auto">
          <a:xfrm>
            <a:off x="2060575" y="5430838"/>
            <a:ext cx="7019925" cy="604837"/>
          </a:xfrm>
          <a:prstGeom prst="rect">
            <a:avLst/>
          </a:prstGeom>
          <a:noFill/>
          <a:ln w="9525">
            <a:noFill/>
            <a:miter lim="800000"/>
            <a:headEnd/>
            <a:tailEnd/>
          </a:ln>
        </p:spPr>
        <p:txBody>
          <a:bodyPr>
            <a:spAutoFit/>
          </a:bodyPr>
          <a:lstStyle/>
          <a:p>
            <a:pPr marL="447675" lvl="1" indent="-266700">
              <a:spcBef>
                <a:spcPct val="20000"/>
              </a:spcBef>
              <a:buFontTx/>
              <a:buBlip>
                <a:blip r:embed="rId2"/>
              </a:buBlip>
            </a:pPr>
            <a:r>
              <a:rPr lang="es-ES" sz="1300">
                <a:latin typeface="Calibri" pitchFamily="34" charset="0"/>
              </a:rPr>
              <a:t>Ev. Política de mejora del sistema de transferencia de tecnología a las empresas</a:t>
            </a:r>
            <a:r>
              <a:rPr lang="es-ES" sz="1800">
                <a:latin typeface="Arial" charset="0"/>
              </a:rPr>
              <a:t> </a:t>
            </a:r>
            <a:r>
              <a:rPr lang="es-ES" sz="1300">
                <a:latin typeface="Calibri" pitchFamily="34" charset="0"/>
              </a:rPr>
              <a:t>(2008).</a:t>
            </a:r>
          </a:p>
          <a:p>
            <a:pPr marL="447675" lvl="1" indent="-266700">
              <a:spcBef>
                <a:spcPct val="20000"/>
              </a:spcBef>
              <a:buFontTx/>
              <a:buBlip>
                <a:blip r:embed="rId2"/>
              </a:buBlip>
            </a:pPr>
            <a:endParaRPr lang="es-ES" sz="1300">
              <a:latin typeface="Calibri" pitchFamily="34" charset="0"/>
            </a:endParaRPr>
          </a:p>
        </p:txBody>
      </p:sp>
      <p:grpSp>
        <p:nvGrpSpPr>
          <p:cNvPr id="12" name="24 Grupo"/>
          <p:cNvGrpSpPr/>
          <p:nvPr/>
        </p:nvGrpSpPr>
        <p:grpSpPr>
          <a:xfrm>
            <a:off x="235610" y="5477069"/>
            <a:ext cx="1918134" cy="699874"/>
            <a:chOff x="0" y="1219199"/>
            <a:chExt cx="1828800" cy="1625600"/>
          </a:xfrm>
          <a:scene3d>
            <a:camera prst="orthographicFront"/>
            <a:lightRig rig="threePt" dir="t">
              <a:rot lat="0" lon="0" rev="7500000"/>
            </a:lightRig>
          </a:scene3d>
        </p:grpSpPr>
        <p:sp>
          <p:nvSpPr>
            <p:cNvPr id="13" name="25 Rectángulo redondeado"/>
            <p:cNvSpPr/>
            <p:nvPr/>
          </p:nvSpPr>
          <p:spPr>
            <a:xfrm>
              <a:off x="0" y="1219199"/>
              <a:ext cx="1828800" cy="1625600"/>
            </a:xfrm>
            <a:prstGeom prst="roundRect">
              <a:avLst/>
            </a:prstGeom>
            <a:sp3d prstMaterial="plastic">
              <a:bevelT w="127000" h="25400" prst="relaxedInset"/>
            </a:sp3d>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4" name="26 Rectángulo"/>
            <p:cNvSpPr/>
            <p:nvPr/>
          </p:nvSpPr>
          <p:spPr>
            <a:xfrm>
              <a:off x="79355" y="1298554"/>
              <a:ext cx="1670090" cy="146689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140970" tIns="140970" rIns="140970" bIns="140970" spcCol="1270" anchor="ctr"/>
            <a:lstStyle/>
            <a:p>
              <a:pPr algn="ctr" defTabSz="1644650">
                <a:lnSpc>
                  <a:spcPct val="90000"/>
                </a:lnSpc>
                <a:spcBef>
                  <a:spcPct val="0"/>
                </a:spcBef>
                <a:spcAft>
                  <a:spcPct val="35000"/>
                </a:spcAft>
                <a:defRPr/>
              </a:pPr>
              <a:endParaRPr lang="es-ES" sz="3700"/>
            </a:p>
          </p:txBody>
        </p:sp>
      </p:grpSp>
      <p:sp>
        <p:nvSpPr>
          <p:cNvPr id="95251" name="Text Box 19"/>
          <p:cNvSpPr txBox="1">
            <a:spLocks noChangeArrowheads="1"/>
          </p:cNvSpPr>
          <p:nvPr/>
        </p:nvSpPr>
        <p:spPr bwMode="auto">
          <a:xfrm>
            <a:off x="269875" y="5432425"/>
            <a:ext cx="1919288" cy="822325"/>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pPr>
            <a:r>
              <a:rPr lang="es-ES" sz="1200">
                <a:latin typeface="Calibri" pitchFamily="34" charset="0"/>
              </a:rPr>
              <a:t>Mejorar la accesibilidad a los servicios y prestaciones</a:t>
            </a:r>
          </a:p>
          <a:p>
            <a:pPr algn="ctr">
              <a:spcBef>
                <a:spcPct val="0"/>
              </a:spcBef>
            </a:pPr>
            <a:r>
              <a:rPr lang="es-ES" sz="1200">
                <a:latin typeface="Calibri" pitchFamily="34" charset="0"/>
              </a:rPr>
              <a:t>en todo el territorio del Estado</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8 Rectángulo redondeado"/>
          <p:cNvSpPr/>
          <p:nvPr/>
        </p:nvSpPr>
        <p:spPr>
          <a:xfrm>
            <a:off x="180975" y="4076700"/>
            <a:ext cx="8783638" cy="2003425"/>
          </a:xfrm>
          <a:prstGeom prst="roundRect">
            <a:avLst/>
          </a:prstGeom>
          <a:solidFill>
            <a:schemeClr val="bg1"/>
          </a:solidFill>
          <a:ln w="19050">
            <a:solidFill>
              <a:schemeClr val="accent4">
                <a:lumMod val="50000"/>
              </a:schemeClr>
            </a:solidFill>
          </a:ln>
        </p:spPr>
        <p:style>
          <a:lnRef idx="1">
            <a:schemeClr val="accent3"/>
          </a:lnRef>
          <a:fillRef idx="2">
            <a:schemeClr val="accent3"/>
          </a:fillRef>
          <a:effectRef idx="1">
            <a:schemeClr val="accent3"/>
          </a:effectRef>
          <a:fontRef idx="minor">
            <a:schemeClr val="dk1"/>
          </a:fontRef>
        </p:style>
      </p:sp>
      <p:sp>
        <p:nvSpPr>
          <p:cNvPr id="96259" name="Text Box 12"/>
          <p:cNvSpPr txBox="1">
            <a:spLocks noChangeArrowheads="1"/>
          </p:cNvSpPr>
          <p:nvPr/>
        </p:nvSpPr>
        <p:spPr bwMode="auto">
          <a:xfrm>
            <a:off x="2071688" y="4351338"/>
            <a:ext cx="7180262" cy="1957387"/>
          </a:xfrm>
          <a:prstGeom prst="rect">
            <a:avLst/>
          </a:prstGeom>
          <a:noFill/>
          <a:ln w="9525">
            <a:noFill/>
            <a:miter lim="800000"/>
            <a:headEnd/>
            <a:tailEnd/>
          </a:ln>
        </p:spPr>
        <p:txBody>
          <a:bodyPr>
            <a:spAutoFit/>
          </a:bodyPr>
          <a:lstStyle/>
          <a:p>
            <a:pPr marL="447675" lvl="1" indent="-266700">
              <a:spcBef>
                <a:spcPct val="20000"/>
              </a:spcBef>
              <a:buFontTx/>
              <a:buBlip>
                <a:blip r:embed="rId2"/>
              </a:buBlip>
            </a:pPr>
            <a:r>
              <a:rPr lang="es-ES" sz="1300">
                <a:latin typeface="Calibri" pitchFamily="34" charset="0"/>
              </a:rPr>
              <a:t>Ev. Líneas de financiación para el fomento de la actividad emprendedora (2007)</a:t>
            </a:r>
          </a:p>
          <a:p>
            <a:pPr marL="447675" lvl="1" indent="-266700">
              <a:spcBef>
                <a:spcPct val="20000"/>
              </a:spcBef>
              <a:buFontTx/>
              <a:buBlip>
                <a:blip r:embed="rId2"/>
              </a:buBlip>
            </a:pPr>
            <a:r>
              <a:rPr lang="es-ES" sz="1300">
                <a:latin typeface="Calibri" pitchFamily="34" charset="0"/>
              </a:rPr>
              <a:t>Ev. Sistema general de becas educativas (2008)</a:t>
            </a:r>
          </a:p>
          <a:p>
            <a:pPr marL="447675" lvl="1" indent="-266700">
              <a:spcBef>
                <a:spcPct val="20000"/>
              </a:spcBef>
              <a:buFontTx/>
              <a:buBlip>
                <a:blip r:embed="rId2"/>
              </a:buBlip>
            </a:pPr>
            <a:r>
              <a:rPr lang="es-ES" sz="1300">
                <a:latin typeface="Calibri" pitchFamily="34" charset="0"/>
              </a:rPr>
              <a:t>Ev. AISEs Red de Parques Nacionales (2008)</a:t>
            </a:r>
          </a:p>
          <a:p>
            <a:pPr marL="447675" lvl="1" indent="-266700">
              <a:spcBef>
                <a:spcPct val="20000"/>
              </a:spcBef>
              <a:buFontTx/>
              <a:buBlip>
                <a:blip r:embed="rId2"/>
              </a:buBlip>
            </a:pPr>
            <a:r>
              <a:rPr lang="es-ES" sz="1300">
                <a:latin typeface="Calibri" pitchFamily="34" charset="0"/>
              </a:rPr>
              <a:t>Ev. Política de mejora del sistema de transferencia de tecnología a las empresas (2008)</a:t>
            </a:r>
          </a:p>
          <a:p>
            <a:pPr marL="447675" lvl="1" indent="-266700">
              <a:spcBef>
                <a:spcPct val="20000"/>
              </a:spcBef>
              <a:buFontTx/>
              <a:buBlip>
                <a:blip r:embed="rId2"/>
              </a:buBlip>
            </a:pPr>
            <a:r>
              <a:rPr lang="es-ES" sz="1300">
                <a:latin typeface="Calibri" pitchFamily="34" charset="0"/>
              </a:rPr>
              <a:t>Ev. Intermedia PECI (2009).</a:t>
            </a:r>
          </a:p>
          <a:p>
            <a:pPr marL="447675" lvl="1" indent="-266700">
              <a:spcBef>
                <a:spcPct val="20000"/>
              </a:spcBef>
              <a:buFontTx/>
              <a:buBlip>
                <a:blip r:embed="rId2"/>
              </a:buBlip>
            </a:pPr>
            <a:r>
              <a:rPr lang="es-ES" sz="1300">
                <a:latin typeface="Calibri" pitchFamily="34" charset="0"/>
              </a:rPr>
              <a:t>Ev. Programas de fomento de las actividades de I+D+i. Ingenio 2010 (2007)</a:t>
            </a:r>
          </a:p>
          <a:p>
            <a:pPr marL="447675" lvl="1" indent="-266700">
              <a:spcBef>
                <a:spcPct val="20000"/>
              </a:spcBef>
              <a:buFontTx/>
              <a:buBlip>
                <a:blip r:embed="rId2"/>
              </a:buBlip>
            </a:pPr>
            <a:endParaRPr lang="es-ES" sz="1300">
              <a:latin typeface="Calibri" pitchFamily="34" charset="0"/>
            </a:endParaRPr>
          </a:p>
          <a:p>
            <a:pPr marL="447675" lvl="1" indent="-266700">
              <a:spcBef>
                <a:spcPct val="20000"/>
              </a:spcBef>
              <a:buFontTx/>
              <a:buBlip>
                <a:blip r:embed="rId2"/>
              </a:buBlip>
            </a:pPr>
            <a:endParaRPr lang="es-ES" sz="1300">
              <a:latin typeface="Calibri" pitchFamily="34" charset="0"/>
            </a:endParaRPr>
          </a:p>
        </p:txBody>
      </p:sp>
      <p:sp>
        <p:nvSpPr>
          <p:cNvPr id="96261" name="Rectangle 2"/>
          <p:cNvSpPr>
            <a:spLocks noChangeArrowheads="1"/>
          </p:cNvSpPr>
          <p:nvPr/>
        </p:nvSpPr>
        <p:spPr bwMode="auto">
          <a:xfrm>
            <a:off x="438150" y="354013"/>
            <a:ext cx="4824413"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rPr>
              <a:t>RECOMENDACIONES RELACIONADAS CON CC.AA</a:t>
            </a:r>
          </a:p>
        </p:txBody>
      </p:sp>
      <p:grpSp>
        <p:nvGrpSpPr>
          <p:cNvPr id="2" name="24 Grupo"/>
          <p:cNvGrpSpPr/>
          <p:nvPr/>
        </p:nvGrpSpPr>
        <p:grpSpPr>
          <a:xfrm>
            <a:off x="251323" y="4628351"/>
            <a:ext cx="1912078" cy="836933"/>
            <a:chOff x="0" y="1219199"/>
            <a:chExt cx="1828800" cy="1625600"/>
          </a:xfrm>
          <a:scene3d>
            <a:camera prst="orthographicFront"/>
            <a:lightRig rig="threePt" dir="t">
              <a:rot lat="0" lon="0" rev="7500000"/>
            </a:lightRig>
          </a:scene3d>
        </p:grpSpPr>
        <p:sp>
          <p:nvSpPr>
            <p:cNvPr id="26" name="25 Rectángulo redondeado"/>
            <p:cNvSpPr/>
            <p:nvPr/>
          </p:nvSpPr>
          <p:spPr>
            <a:xfrm>
              <a:off x="0" y="1219199"/>
              <a:ext cx="1828800" cy="1625600"/>
            </a:xfrm>
            <a:prstGeom prst="roundRect">
              <a:avLst/>
            </a:prstGeom>
            <a:sp3d prstMaterial="plastic">
              <a:bevelT w="127000" h="25400" prst="relaxedInset"/>
            </a:sp3d>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27" name="26 Rectángulo"/>
            <p:cNvSpPr/>
            <p:nvPr/>
          </p:nvSpPr>
          <p:spPr>
            <a:xfrm>
              <a:off x="79355" y="1298554"/>
              <a:ext cx="1670090" cy="146689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140970" tIns="140970" rIns="140970" bIns="140970" spcCol="1270" anchor="ctr"/>
            <a:lstStyle/>
            <a:p>
              <a:pPr algn="ctr" defTabSz="1644650">
                <a:lnSpc>
                  <a:spcPct val="90000"/>
                </a:lnSpc>
                <a:spcBef>
                  <a:spcPct val="0"/>
                </a:spcBef>
                <a:spcAft>
                  <a:spcPct val="35000"/>
                </a:spcAft>
                <a:defRPr/>
              </a:pPr>
              <a:endParaRPr lang="es-ES" sz="3700"/>
            </a:p>
          </p:txBody>
        </p:sp>
      </p:grpSp>
      <p:sp>
        <p:nvSpPr>
          <p:cNvPr id="96263" name="Text Box 7"/>
          <p:cNvSpPr txBox="1">
            <a:spLocks noChangeArrowheads="1"/>
          </p:cNvSpPr>
          <p:nvPr/>
        </p:nvSpPr>
        <p:spPr bwMode="auto">
          <a:xfrm>
            <a:off x="573088" y="4738688"/>
            <a:ext cx="1365250" cy="488950"/>
          </a:xfrm>
          <a:prstGeom prst="rect">
            <a:avLst/>
          </a:prstGeom>
          <a:noFill/>
          <a:ln w="9525">
            <a:noFill/>
            <a:miter lim="800000"/>
            <a:headEnd/>
            <a:tailEnd/>
          </a:ln>
          <a:effectLst>
            <a:prstShdw prst="shdw17" dist="17961" dir="2700000">
              <a:schemeClr val="accent1">
                <a:gamma/>
                <a:shade val="60000"/>
                <a:invGamma/>
              </a:schemeClr>
            </a:prstShdw>
          </a:effectLst>
        </p:spPr>
        <p:txBody>
          <a:bodyPr wrap="none">
            <a:spAutoFit/>
          </a:bodyPr>
          <a:lstStyle/>
          <a:p>
            <a:pPr algn="ctr">
              <a:spcBef>
                <a:spcPct val="0"/>
              </a:spcBef>
            </a:pPr>
            <a:r>
              <a:rPr lang="es-ES" sz="1300">
                <a:latin typeface="Calibri" pitchFamily="34" charset="0"/>
              </a:rPr>
              <a:t>Fomento</a:t>
            </a:r>
          </a:p>
          <a:p>
            <a:pPr algn="ctr">
              <a:spcBef>
                <a:spcPct val="0"/>
              </a:spcBef>
            </a:pPr>
            <a:r>
              <a:rPr lang="es-ES" sz="1300">
                <a:latin typeface="Calibri" pitchFamily="34" charset="0"/>
              </a:rPr>
              <a:t>de la Gobernanza</a:t>
            </a:r>
          </a:p>
        </p:txBody>
      </p:sp>
      <p:sp>
        <p:nvSpPr>
          <p:cNvPr id="3" name="18 Rectángulo redondeado"/>
          <p:cNvSpPr/>
          <p:nvPr/>
        </p:nvSpPr>
        <p:spPr>
          <a:xfrm>
            <a:off x="180975" y="1184275"/>
            <a:ext cx="8782050" cy="1295400"/>
          </a:xfrm>
          <a:prstGeom prst="roundRect">
            <a:avLst/>
          </a:prstGeom>
          <a:solidFill>
            <a:schemeClr val="bg1"/>
          </a:solidFill>
          <a:ln w="19050">
            <a:solidFill>
              <a:schemeClr val="accent4">
                <a:lumMod val="50000"/>
              </a:schemeClr>
            </a:solidFill>
          </a:ln>
        </p:spPr>
        <p:style>
          <a:lnRef idx="1">
            <a:schemeClr val="accent3"/>
          </a:lnRef>
          <a:fillRef idx="2">
            <a:schemeClr val="accent3"/>
          </a:fillRef>
          <a:effectRef idx="1">
            <a:schemeClr val="accent3"/>
          </a:effectRef>
          <a:fontRef idx="minor">
            <a:schemeClr val="dk1"/>
          </a:fontRef>
        </p:style>
      </p:sp>
      <p:grpSp>
        <p:nvGrpSpPr>
          <p:cNvPr id="4" name="24 Grupo"/>
          <p:cNvGrpSpPr/>
          <p:nvPr/>
        </p:nvGrpSpPr>
        <p:grpSpPr>
          <a:xfrm>
            <a:off x="254660" y="1416244"/>
            <a:ext cx="1918134" cy="699874"/>
            <a:chOff x="0" y="1219199"/>
            <a:chExt cx="1828800" cy="1625600"/>
          </a:xfrm>
          <a:scene3d>
            <a:camera prst="orthographicFront"/>
            <a:lightRig rig="threePt" dir="t">
              <a:rot lat="0" lon="0" rev="7500000"/>
            </a:lightRig>
          </a:scene3d>
        </p:grpSpPr>
        <p:sp>
          <p:nvSpPr>
            <p:cNvPr id="5" name="25 Rectángulo redondeado"/>
            <p:cNvSpPr/>
            <p:nvPr/>
          </p:nvSpPr>
          <p:spPr>
            <a:xfrm>
              <a:off x="0" y="1219199"/>
              <a:ext cx="1828800" cy="1625600"/>
            </a:xfrm>
            <a:prstGeom prst="roundRect">
              <a:avLst/>
            </a:prstGeom>
            <a:sp3d prstMaterial="plastic">
              <a:bevelT w="127000" h="25400" prst="relaxedInset"/>
            </a:sp3d>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6" name="26 Rectángulo"/>
            <p:cNvSpPr/>
            <p:nvPr/>
          </p:nvSpPr>
          <p:spPr>
            <a:xfrm>
              <a:off x="79355" y="1298554"/>
              <a:ext cx="1670090" cy="146689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140970" tIns="140970" rIns="140970" bIns="140970" spcCol="1270" anchor="ctr"/>
            <a:lstStyle/>
            <a:p>
              <a:pPr algn="ctr" defTabSz="1644650">
                <a:lnSpc>
                  <a:spcPct val="90000"/>
                </a:lnSpc>
                <a:spcBef>
                  <a:spcPct val="0"/>
                </a:spcBef>
                <a:spcAft>
                  <a:spcPct val="35000"/>
                </a:spcAft>
                <a:defRPr/>
              </a:pPr>
              <a:endParaRPr lang="es-ES" sz="3700"/>
            </a:p>
          </p:txBody>
        </p:sp>
      </p:grpSp>
      <p:sp>
        <p:nvSpPr>
          <p:cNvPr id="96266" name="Text Box 10"/>
          <p:cNvSpPr txBox="1">
            <a:spLocks noChangeArrowheads="1"/>
          </p:cNvSpPr>
          <p:nvPr/>
        </p:nvSpPr>
        <p:spPr bwMode="auto">
          <a:xfrm>
            <a:off x="269875" y="1387475"/>
            <a:ext cx="1792288" cy="639763"/>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pPr>
            <a:r>
              <a:rPr lang="es-ES" sz="1200">
                <a:latin typeface="Calibri" pitchFamily="34" charset="0"/>
              </a:rPr>
              <a:t>Impulso de los mecanismos informales de coordinación.</a:t>
            </a:r>
          </a:p>
        </p:txBody>
      </p:sp>
      <p:sp>
        <p:nvSpPr>
          <p:cNvPr id="96267" name="Text Box 12"/>
          <p:cNvSpPr txBox="1">
            <a:spLocks noChangeArrowheads="1"/>
          </p:cNvSpPr>
          <p:nvPr/>
        </p:nvSpPr>
        <p:spPr bwMode="auto">
          <a:xfrm>
            <a:off x="2087563" y="1238250"/>
            <a:ext cx="7019925" cy="1243013"/>
          </a:xfrm>
          <a:prstGeom prst="rect">
            <a:avLst/>
          </a:prstGeom>
          <a:noFill/>
          <a:ln w="9525">
            <a:noFill/>
            <a:miter lim="800000"/>
            <a:headEnd/>
            <a:tailEnd/>
          </a:ln>
        </p:spPr>
        <p:txBody>
          <a:bodyPr>
            <a:spAutoFit/>
          </a:bodyPr>
          <a:lstStyle/>
          <a:p>
            <a:pPr marL="447675" lvl="1" indent="-266700">
              <a:spcBef>
                <a:spcPct val="20000"/>
              </a:spcBef>
              <a:buFontTx/>
              <a:buBlip>
                <a:blip r:embed="rId2"/>
              </a:buBlip>
            </a:pPr>
            <a:r>
              <a:rPr lang="es-ES" sz="1300">
                <a:latin typeface="Calibri" pitchFamily="34" charset="0"/>
              </a:rPr>
              <a:t>Ev. Medidas racionalización del gasto farmacéutico (2007)</a:t>
            </a:r>
          </a:p>
          <a:p>
            <a:pPr marL="447675" lvl="1" indent="-266700">
              <a:spcBef>
                <a:spcPct val="20000"/>
              </a:spcBef>
              <a:buFontTx/>
              <a:buBlip>
                <a:blip r:embed="rId2"/>
              </a:buBlip>
            </a:pPr>
            <a:r>
              <a:rPr lang="es-ES" sz="1300">
                <a:latin typeface="Calibri" pitchFamily="34" charset="0"/>
              </a:rPr>
              <a:t>Ev. Programas de fomento de las actividades de I+D+i. Ingenio 2010 (2007)</a:t>
            </a:r>
          </a:p>
          <a:p>
            <a:pPr marL="447675" lvl="1" indent="-266700">
              <a:spcBef>
                <a:spcPct val="20000"/>
              </a:spcBef>
              <a:buFontTx/>
              <a:buBlip>
                <a:blip r:embed="rId2"/>
              </a:buBlip>
            </a:pPr>
            <a:r>
              <a:rPr lang="es-ES" sz="1300">
                <a:latin typeface="Calibri" pitchFamily="34" charset="0"/>
              </a:rPr>
              <a:t>Ev. Intermedia PECI (2009).</a:t>
            </a:r>
          </a:p>
          <a:p>
            <a:pPr marL="447675" lvl="1" indent="-266700">
              <a:spcBef>
                <a:spcPct val="20000"/>
              </a:spcBef>
              <a:buFontTx/>
              <a:buBlip>
                <a:blip r:embed="rId2"/>
              </a:buBlip>
            </a:pPr>
            <a:r>
              <a:rPr lang="es-ES" sz="1300">
                <a:latin typeface="Calibri" pitchFamily="34" charset="0"/>
              </a:rPr>
              <a:t>Ev. Medidas racionalización y mejora de la gestión de la Incapacidad Temporal (2009)</a:t>
            </a:r>
          </a:p>
          <a:p>
            <a:pPr marL="447675" lvl="1" indent="-266700">
              <a:spcBef>
                <a:spcPct val="20000"/>
              </a:spcBef>
              <a:buFontTx/>
              <a:buBlip>
                <a:blip r:embed="rId2"/>
              </a:buBlip>
            </a:pPr>
            <a:endParaRPr lang="es-ES" sz="1300">
              <a:latin typeface="Calibri" pitchFamily="34" charset="0"/>
            </a:endParaRPr>
          </a:p>
        </p:txBody>
      </p:sp>
      <p:sp>
        <p:nvSpPr>
          <p:cNvPr id="7" name="18 Rectángulo redondeado"/>
          <p:cNvSpPr/>
          <p:nvPr/>
        </p:nvSpPr>
        <p:spPr>
          <a:xfrm>
            <a:off x="207963" y="2767013"/>
            <a:ext cx="8756650" cy="1152525"/>
          </a:xfrm>
          <a:prstGeom prst="roundRect">
            <a:avLst/>
          </a:prstGeom>
          <a:solidFill>
            <a:schemeClr val="bg1"/>
          </a:solidFill>
          <a:ln w="19050">
            <a:solidFill>
              <a:schemeClr val="accent4">
                <a:lumMod val="50000"/>
              </a:schemeClr>
            </a:solidFill>
          </a:ln>
        </p:spPr>
        <p:style>
          <a:lnRef idx="1">
            <a:schemeClr val="accent3"/>
          </a:lnRef>
          <a:fillRef idx="2">
            <a:schemeClr val="accent3"/>
          </a:fillRef>
          <a:effectRef idx="1">
            <a:schemeClr val="accent3"/>
          </a:effectRef>
          <a:fontRef idx="minor">
            <a:schemeClr val="dk1"/>
          </a:fontRef>
        </p:style>
      </p:sp>
      <p:grpSp>
        <p:nvGrpSpPr>
          <p:cNvPr id="8" name="24 Grupo"/>
          <p:cNvGrpSpPr/>
          <p:nvPr/>
        </p:nvGrpSpPr>
        <p:grpSpPr>
          <a:xfrm>
            <a:off x="269070" y="2865456"/>
            <a:ext cx="1922675" cy="924417"/>
            <a:chOff x="0" y="1219199"/>
            <a:chExt cx="1828800" cy="1625600"/>
          </a:xfrm>
          <a:scene3d>
            <a:camera prst="orthographicFront"/>
            <a:lightRig rig="threePt" dir="t">
              <a:rot lat="0" lon="0" rev="7500000"/>
            </a:lightRig>
          </a:scene3d>
        </p:grpSpPr>
        <p:sp>
          <p:nvSpPr>
            <p:cNvPr id="9" name="25 Rectángulo redondeado"/>
            <p:cNvSpPr/>
            <p:nvPr/>
          </p:nvSpPr>
          <p:spPr>
            <a:xfrm>
              <a:off x="0" y="1219199"/>
              <a:ext cx="1828800" cy="1625600"/>
            </a:xfrm>
            <a:prstGeom prst="roundRect">
              <a:avLst/>
            </a:prstGeom>
            <a:sp3d prstMaterial="plastic">
              <a:bevelT w="127000" h="25400" prst="relaxedInset"/>
            </a:sp3d>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10" name="26 Rectángulo"/>
            <p:cNvSpPr/>
            <p:nvPr/>
          </p:nvSpPr>
          <p:spPr>
            <a:xfrm>
              <a:off x="79355" y="1298554"/>
              <a:ext cx="1670090" cy="146689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140970" tIns="140970" rIns="140970" bIns="140970" spcCol="1270" anchor="ctr"/>
            <a:lstStyle/>
            <a:p>
              <a:pPr algn="ctr" defTabSz="1644650">
                <a:lnSpc>
                  <a:spcPct val="90000"/>
                </a:lnSpc>
                <a:spcBef>
                  <a:spcPct val="0"/>
                </a:spcBef>
                <a:spcAft>
                  <a:spcPct val="35000"/>
                </a:spcAft>
                <a:defRPr/>
              </a:pPr>
              <a:endParaRPr lang="es-ES" sz="3700"/>
            </a:p>
          </p:txBody>
        </p:sp>
      </p:grpSp>
      <p:sp>
        <p:nvSpPr>
          <p:cNvPr id="96270" name="Text Box 14"/>
          <p:cNvSpPr txBox="1">
            <a:spLocks noChangeArrowheads="1"/>
          </p:cNvSpPr>
          <p:nvPr/>
        </p:nvSpPr>
        <p:spPr bwMode="auto">
          <a:xfrm>
            <a:off x="284163" y="2830513"/>
            <a:ext cx="1792287" cy="1004887"/>
          </a:xfrm>
          <a:prstGeom prst="rect">
            <a:avLst/>
          </a:prstGeom>
          <a:noFill/>
          <a:ln w="9525">
            <a:noFill/>
            <a:miter lim="800000"/>
            <a:headEnd/>
            <a:tailEnd/>
          </a:ln>
          <a:effectLst>
            <a:prstShdw prst="shdw17" dist="17961" dir="2700000">
              <a:schemeClr val="accent1">
                <a:gamma/>
                <a:shade val="60000"/>
                <a:invGamma/>
              </a:schemeClr>
            </a:prstShdw>
          </a:effectLst>
        </p:spPr>
        <p:txBody>
          <a:bodyPr>
            <a:spAutoFit/>
          </a:bodyPr>
          <a:lstStyle/>
          <a:p>
            <a:pPr algn="ctr">
              <a:spcBef>
                <a:spcPct val="0"/>
              </a:spcBef>
            </a:pPr>
            <a:r>
              <a:rPr lang="es-ES" sz="1200">
                <a:latin typeface="Calibri" pitchFamily="34" charset="0"/>
              </a:rPr>
              <a:t>Garantizar que la implementación y resultados de las políticas se orientan a los objetivos</a:t>
            </a:r>
          </a:p>
        </p:txBody>
      </p:sp>
      <p:sp>
        <p:nvSpPr>
          <p:cNvPr id="96271" name="Text Box 12"/>
          <p:cNvSpPr txBox="1">
            <a:spLocks noChangeArrowheads="1"/>
          </p:cNvSpPr>
          <p:nvPr/>
        </p:nvSpPr>
        <p:spPr bwMode="auto">
          <a:xfrm>
            <a:off x="2114550" y="3055938"/>
            <a:ext cx="7019925" cy="528637"/>
          </a:xfrm>
          <a:prstGeom prst="rect">
            <a:avLst/>
          </a:prstGeom>
          <a:noFill/>
          <a:ln w="9525">
            <a:noFill/>
            <a:miter lim="800000"/>
            <a:headEnd/>
            <a:tailEnd/>
          </a:ln>
        </p:spPr>
        <p:txBody>
          <a:bodyPr>
            <a:spAutoFit/>
          </a:bodyPr>
          <a:lstStyle/>
          <a:p>
            <a:pPr marL="447675" lvl="1" indent="-266700">
              <a:spcBef>
                <a:spcPct val="20000"/>
              </a:spcBef>
              <a:buFontTx/>
              <a:buBlip>
                <a:blip r:embed="rId2"/>
              </a:buBlip>
            </a:pPr>
            <a:r>
              <a:rPr lang="es-ES" sz="1300">
                <a:latin typeface="Calibri" pitchFamily="34" charset="0"/>
              </a:rPr>
              <a:t>Ev. Medidas racionalización del gasto farmacéutico (2007)</a:t>
            </a:r>
          </a:p>
          <a:p>
            <a:pPr marL="447675" lvl="1" indent="-266700">
              <a:spcBef>
                <a:spcPct val="20000"/>
              </a:spcBef>
              <a:buFontTx/>
              <a:buBlip>
                <a:blip r:embed="rId2"/>
              </a:buBlip>
            </a:pPr>
            <a:r>
              <a:rPr lang="es-ES" sz="1300">
                <a:latin typeface="Calibri" pitchFamily="34" charset="0"/>
              </a:rPr>
              <a:t>Ev. AISEs Red de Parques Nacionales (2008).</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Text Box 3"/>
          <p:cNvSpPr txBox="1">
            <a:spLocks noChangeArrowheads="1"/>
          </p:cNvSpPr>
          <p:nvPr/>
        </p:nvSpPr>
        <p:spPr bwMode="auto">
          <a:xfrm>
            <a:off x="755650" y="1916113"/>
            <a:ext cx="7561263" cy="1339850"/>
          </a:xfrm>
          <a:prstGeom prst="rect">
            <a:avLst/>
          </a:prstGeom>
          <a:noFill/>
          <a:ln w="28575" cap="sq">
            <a:solidFill>
              <a:schemeClr val="tx1"/>
            </a:solidFill>
            <a:miter lim="800000"/>
            <a:headEnd/>
            <a:tailEnd/>
          </a:ln>
          <a:effectLst/>
        </p:spPr>
        <p:txBody>
          <a:bodyPr>
            <a:spAutoFit/>
          </a:bodyPr>
          <a:lstStyle/>
          <a:p>
            <a:r>
              <a:rPr lang="es-ES" sz="2000" b="1">
                <a:latin typeface="Arial" charset="0"/>
              </a:rPr>
              <a:t>RETO DE AEVAL</a:t>
            </a:r>
            <a:r>
              <a:rPr lang="es-ES" sz="2000">
                <a:latin typeface="Arial" charset="0"/>
              </a:rPr>
              <a:t>: llevar a cabo las tareas encomendadas en un contexto descentralizado en que el diversos niveles de gobierno comparten protagonismo en el diseño, la gestión y la evaluación de las políticas públicas. </a:t>
            </a:r>
          </a:p>
        </p:txBody>
      </p:sp>
      <p:sp>
        <p:nvSpPr>
          <p:cNvPr id="107524" name="Text Box 4"/>
          <p:cNvSpPr txBox="1">
            <a:spLocks noChangeArrowheads="1"/>
          </p:cNvSpPr>
          <p:nvPr/>
        </p:nvSpPr>
        <p:spPr bwMode="auto">
          <a:xfrm>
            <a:off x="1558925" y="4076700"/>
            <a:ext cx="1943100" cy="654050"/>
          </a:xfrm>
          <a:prstGeom prst="rect">
            <a:avLst/>
          </a:prstGeom>
          <a:gradFill rotWithShape="1">
            <a:gsLst>
              <a:gs pos="0">
                <a:srgbClr val="99CC00">
                  <a:gamma/>
                  <a:shade val="46275"/>
                  <a:invGamma/>
                </a:srgbClr>
              </a:gs>
              <a:gs pos="100000">
                <a:srgbClr val="99CC00">
                  <a:alpha val="39999"/>
                </a:srgbClr>
              </a:gs>
            </a:gsLst>
            <a:lin ang="5400000" scaled="1"/>
          </a:gradFill>
          <a:ln w="12700" cap="sq">
            <a:solidFill>
              <a:schemeClr val="tx1"/>
            </a:solidFill>
            <a:miter lim="800000"/>
            <a:headEnd/>
            <a:tailEnd/>
          </a:ln>
          <a:effectLst/>
        </p:spPr>
        <p:txBody>
          <a:bodyPr>
            <a:spAutoFit/>
          </a:bodyPr>
          <a:lstStyle/>
          <a:p>
            <a:pPr algn="ctr"/>
            <a:r>
              <a:rPr lang="es-ES" sz="1800" b="1">
                <a:latin typeface="Arial" charset="0"/>
              </a:rPr>
              <a:t>Principios de actuación</a:t>
            </a:r>
          </a:p>
        </p:txBody>
      </p:sp>
      <p:sp>
        <p:nvSpPr>
          <p:cNvPr id="107525" name="Text Box 5"/>
          <p:cNvSpPr txBox="1">
            <a:spLocks noChangeArrowheads="1"/>
          </p:cNvSpPr>
          <p:nvPr/>
        </p:nvSpPr>
        <p:spPr bwMode="auto">
          <a:xfrm>
            <a:off x="5375275" y="3595688"/>
            <a:ext cx="1943100" cy="317500"/>
          </a:xfrm>
          <a:prstGeom prst="rect">
            <a:avLst/>
          </a:prstGeom>
          <a:gradFill rotWithShape="1">
            <a:gsLst>
              <a:gs pos="0">
                <a:srgbClr val="FFFF99">
                  <a:gamma/>
                  <a:shade val="46275"/>
                  <a:invGamma/>
                </a:srgbClr>
              </a:gs>
              <a:gs pos="50000">
                <a:srgbClr val="FFFF99">
                  <a:alpha val="69000"/>
                </a:srgbClr>
              </a:gs>
              <a:gs pos="100000">
                <a:srgbClr val="FFFF99">
                  <a:gamma/>
                  <a:shade val="46275"/>
                  <a:invGamma/>
                </a:srgbClr>
              </a:gs>
            </a:gsLst>
            <a:lin ang="5400000" scaled="1"/>
          </a:gradFill>
          <a:ln w="12700" cap="sq">
            <a:solidFill>
              <a:srgbClr val="797500"/>
            </a:solidFill>
            <a:miter lim="800000"/>
            <a:headEnd/>
            <a:tailEnd/>
          </a:ln>
          <a:effectLst/>
        </p:spPr>
        <p:txBody>
          <a:bodyPr>
            <a:spAutoFit/>
          </a:bodyPr>
          <a:lstStyle/>
          <a:p>
            <a:pPr algn="ctr"/>
            <a:r>
              <a:rPr lang="es-ES" sz="1400" b="1">
                <a:latin typeface="Arial" charset="0"/>
              </a:rPr>
              <a:t>Adhesión</a:t>
            </a:r>
          </a:p>
        </p:txBody>
      </p:sp>
      <p:sp>
        <p:nvSpPr>
          <p:cNvPr id="107526" name="Text Box 6"/>
          <p:cNvSpPr txBox="1">
            <a:spLocks noChangeArrowheads="1"/>
          </p:cNvSpPr>
          <p:nvPr/>
        </p:nvSpPr>
        <p:spPr bwMode="auto">
          <a:xfrm>
            <a:off x="5375275" y="4238625"/>
            <a:ext cx="1943100" cy="317500"/>
          </a:xfrm>
          <a:prstGeom prst="rect">
            <a:avLst/>
          </a:prstGeom>
          <a:gradFill rotWithShape="1">
            <a:gsLst>
              <a:gs pos="0">
                <a:srgbClr val="FFFF99">
                  <a:gamma/>
                  <a:shade val="46275"/>
                  <a:invGamma/>
                </a:srgbClr>
              </a:gs>
              <a:gs pos="50000">
                <a:srgbClr val="FFFF99">
                  <a:alpha val="69000"/>
                </a:srgbClr>
              </a:gs>
              <a:gs pos="100000">
                <a:srgbClr val="FFFF99">
                  <a:gamma/>
                  <a:shade val="46275"/>
                  <a:invGamma/>
                </a:srgbClr>
              </a:gs>
            </a:gsLst>
            <a:lin ang="5400000" scaled="1"/>
          </a:gradFill>
          <a:ln w="12700" cap="sq">
            <a:solidFill>
              <a:srgbClr val="797500"/>
            </a:solidFill>
            <a:miter lim="800000"/>
            <a:headEnd/>
            <a:tailEnd/>
          </a:ln>
          <a:effectLst/>
        </p:spPr>
        <p:txBody>
          <a:bodyPr>
            <a:spAutoFit/>
          </a:bodyPr>
          <a:lstStyle/>
          <a:p>
            <a:pPr algn="ctr"/>
            <a:r>
              <a:rPr lang="es-ES" sz="1400" b="1">
                <a:latin typeface="Arial" charset="0"/>
              </a:rPr>
              <a:t>Cooperación</a:t>
            </a:r>
          </a:p>
        </p:txBody>
      </p:sp>
      <p:sp>
        <p:nvSpPr>
          <p:cNvPr id="107527" name="Text Box 7"/>
          <p:cNvSpPr txBox="1">
            <a:spLocks noChangeArrowheads="1"/>
          </p:cNvSpPr>
          <p:nvPr/>
        </p:nvSpPr>
        <p:spPr bwMode="auto">
          <a:xfrm>
            <a:off x="5375275" y="4868863"/>
            <a:ext cx="1943100" cy="530225"/>
          </a:xfrm>
          <a:prstGeom prst="rect">
            <a:avLst/>
          </a:prstGeom>
          <a:gradFill rotWithShape="1">
            <a:gsLst>
              <a:gs pos="0">
                <a:srgbClr val="FFFF99">
                  <a:gamma/>
                  <a:shade val="46275"/>
                  <a:invGamma/>
                </a:srgbClr>
              </a:gs>
              <a:gs pos="50000">
                <a:srgbClr val="FFFF99">
                  <a:alpha val="69000"/>
                </a:srgbClr>
              </a:gs>
              <a:gs pos="100000">
                <a:srgbClr val="FFFF99">
                  <a:gamma/>
                  <a:shade val="46275"/>
                  <a:invGamma/>
                </a:srgbClr>
              </a:gs>
            </a:gsLst>
            <a:lin ang="5400000" scaled="1"/>
          </a:gradFill>
          <a:ln w="12700" cap="sq">
            <a:solidFill>
              <a:srgbClr val="797500"/>
            </a:solidFill>
            <a:miter lim="800000"/>
            <a:headEnd/>
            <a:tailEnd/>
          </a:ln>
          <a:effectLst/>
        </p:spPr>
        <p:txBody>
          <a:bodyPr>
            <a:spAutoFit/>
          </a:bodyPr>
          <a:lstStyle/>
          <a:p>
            <a:pPr algn="ctr"/>
            <a:r>
              <a:rPr lang="es-ES" sz="1400" b="1">
                <a:latin typeface="Arial" charset="0"/>
              </a:rPr>
              <a:t>Coordinación no jerárquica</a:t>
            </a:r>
          </a:p>
        </p:txBody>
      </p:sp>
      <p:cxnSp>
        <p:nvCxnSpPr>
          <p:cNvPr id="107528" name="AutoShape 8"/>
          <p:cNvCxnSpPr>
            <a:cxnSpLocks noChangeShapeType="1"/>
            <a:stCxn id="107524" idx="3"/>
            <a:endCxn id="107525" idx="1"/>
          </p:cNvCxnSpPr>
          <p:nvPr/>
        </p:nvCxnSpPr>
        <p:spPr bwMode="auto">
          <a:xfrm flipV="1">
            <a:off x="3502025" y="3754438"/>
            <a:ext cx="1873250" cy="649287"/>
          </a:xfrm>
          <a:prstGeom prst="bentConnector3">
            <a:avLst>
              <a:gd name="adj1" fmla="val 50000"/>
            </a:avLst>
          </a:prstGeom>
          <a:noFill/>
          <a:ln w="22225" cap="sq">
            <a:solidFill>
              <a:schemeClr val="tx1"/>
            </a:solidFill>
            <a:miter lim="800000"/>
            <a:headEnd type="triangle" w="med" len="med"/>
            <a:tailEnd type="triangle" w="med" len="med"/>
          </a:ln>
          <a:effectLst/>
        </p:spPr>
      </p:cxnSp>
      <p:cxnSp>
        <p:nvCxnSpPr>
          <p:cNvPr id="107529" name="AutoShape 9"/>
          <p:cNvCxnSpPr>
            <a:cxnSpLocks noChangeShapeType="1"/>
            <a:stCxn id="107524" idx="3"/>
            <a:endCxn id="107526" idx="1"/>
          </p:cNvCxnSpPr>
          <p:nvPr/>
        </p:nvCxnSpPr>
        <p:spPr bwMode="auto">
          <a:xfrm flipV="1">
            <a:off x="3502025" y="4397375"/>
            <a:ext cx="1873250" cy="6350"/>
          </a:xfrm>
          <a:prstGeom prst="bentConnector3">
            <a:avLst>
              <a:gd name="adj1" fmla="val 50000"/>
            </a:avLst>
          </a:prstGeom>
          <a:noFill/>
          <a:ln w="22225" cap="sq">
            <a:solidFill>
              <a:schemeClr val="tx1"/>
            </a:solidFill>
            <a:miter lim="800000"/>
            <a:headEnd type="triangle" w="med" len="med"/>
            <a:tailEnd type="triangle" w="med" len="med"/>
          </a:ln>
          <a:effectLst/>
        </p:spPr>
      </p:cxnSp>
      <p:cxnSp>
        <p:nvCxnSpPr>
          <p:cNvPr id="107530" name="AutoShape 10"/>
          <p:cNvCxnSpPr>
            <a:cxnSpLocks noChangeShapeType="1"/>
            <a:stCxn id="107524" idx="3"/>
            <a:endCxn id="107527" idx="1"/>
          </p:cNvCxnSpPr>
          <p:nvPr/>
        </p:nvCxnSpPr>
        <p:spPr bwMode="auto">
          <a:xfrm>
            <a:off x="3502025" y="4403725"/>
            <a:ext cx="1873250" cy="730250"/>
          </a:xfrm>
          <a:prstGeom prst="bentConnector3">
            <a:avLst>
              <a:gd name="adj1" fmla="val 50000"/>
            </a:avLst>
          </a:prstGeom>
          <a:noFill/>
          <a:ln w="22225" cap="sq">
            <a:solidFill>
              <a:schemeClr val="tx1"/>
            </a:solidFill>
            <a:miter lim="800000"/>
            <a:headEnd type="triangle" w="med" len="med"/>
            <a:tailEnd type="triangle" w="med" len="med"/>
          </a:ln>
          <a:effectLst/>
        </p:spPr>
      </p:cxnSp>
      <p:sp>
        <p:nvSpPr>
          <p:cNvPr id="107531" name="Rectangle 11"/>
          <p:cNvSpPr>
            <a:spLocks noChangeArrowheads="1"/>
          </p:cNvSpPr>
          <p:nvPr/>
        </p:nvSpPr>
        <p:spPr bwMode="auto">
          <a:xfrm>
            <a:off x="1403350" y="3500438"/>
            <a:ext cx="6337300" cy="2016125"/>
          </a:xfrm>
          <a:prstGeom prst="rect">
            <a:avLst/>
          </a:prstGeom>
          <a:noFill/>
          <a:ln w="28575" cap="sq">
            <a:solidFill>
              <a:schemeClr val="tx1"/>
            </a:solidFill>
            <a:miter lim="800000"/>
            <a:headEnd/>
            <a:tailEnd/>
          </a:ln>
          <a:effectLst/>
        </p:spPr>
        <p:txBody>
          <a:bodyPr anchor="ctr">
            <a:spAutoFit/>
          </a:bodyPr>
          <a:lstStyle/>
          <a:p>
            <a:endParaRPr lang="en-US"/>
          </a:p>
        </p:txBody>
      </p:sp>
      <p:sp>
        <p:nvSpPr>
          <p:cNvPr id="107532" name="Rectangle 2"/>
          <p:cNvSpPr>
            <a:spLocks noChangeArrowheads="1"/>
          </p:cNvSpPr>
          <p:nvPr/>
        </p:nvSpPr>
        <p:spPr bwMode="auto">
          <a:xfrm>
            <a:off x="425450" y="392113"/>
            <a:ext cx="4824413"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rPr>
              <a:t>LA EVALUACIÓN EN EL ESTADO AUTONÓMICO</a:t>
            </a: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Forma libre"/>
          <p:cNvSpPr/>
          <p:nvPr/>
        </p:nvSpPr>
        <p:spPr>
          <a:xfrm>
            <a:off x="468313" y="1052513"/>
            <a:ext cx="7200900" cy="4392612"/>
          </a:xfrm>
          <a:custGeom>
            <a:avLst/>
            <a:gdLst>
              <a:gd name="connsiteX0" fmla="*/ 0 w 7460191"/>
              <a:gd name="connsiteY0" fmla="*/ 328616 h 3866065"/>
              <a:gd name="connsiteX1" fmla="*/ 96250 w 7460191"/>
              <a:gd name="connsiteY1" fmla="*/ 96249 h 3866065"/>
              <a:gd name="connsiteX2" fmla="*/ 328617 w 7460191"/>
              <a:gd name="connsiteY2" fmla="*/ 0 h 3866065"/>
              <a:gd name="connsiteX3" fmla="*/ 7131575 w 7460191"/>
              <a:gd name="connsiteY3" fmla="*/ 0 h 3866065"/>
              <a:gd name="connsiteX4" fmla="*/ 7363942 w 7460191"/>
              <a:gd name="connsiteY4" fmla="*/ 96250 h 3866065"/>
              <a:gd name="connsiteX5" fmla="*/ 7460191 w 7460191"/>
              <a:gd name="connsiteY5" fmla="*/ 328617 h 3866065"/>
              <a:gd name="connsiteX6" fmla="*/ 7460191 w 7460191"/>
              <a:gd name="connsiteY6" fmla="*/ 3537449 h 3866065"/>
              <a:gd name="connsiteX7" fmla="*/ 7363942 w 7460191"/>
              <a:gd name="connsiteY7" fmla="*/ 3769816 h 3866065"/>
              <a:gd name="connsiteX8" fmla="*/ 7131575 w 7460191"/>
              <a:gd name="connsiteY8" fmla="*/ 3866065 h 3866065"/>
              <a:gd name="connsiteX9" fmla="*/ 328616 w 7460191"/>
              <a:gd name="connsiteY9" fmla="*/ 3866065 h 3866065"/>
              <a:gd name="connsiteX10" fmla="*/ 96249 w 7460191"/>
              <a:gd name="connsiteY10" fmla="*/ 3769815 h 3866065"/>
              <a:gd name="connsiteX11" fmla="*/ 0 w 7460191"/>
              <a:gd name="connsiteY11" fmla="*/ 3537448 h 3866065"/>
              <a:gd name="connsiteX12" fmla="*/ 0 w 7460191"/>
              <a:gd name="connsiteY12" fmla="*/ 328616 h 386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60191" h="3866065">
                <a:moveTo>
                  <a:pt x="0" y="328616"/>
                </a:moveTo>
                <a:cubicBezTo>
                  <a:pt x="0" y="241462"/>
                  <a:pt x="34622" y="157877"/>
                  <a:pt x="96250" y="96249"/>
                </a:cubicBezTo>
                <a:cubicBezTo>
                  <a:pt x="157878" y="34622"/>
                  <a:pt x="241462" y="0"/>
                  <a:pt x="328617" y="0"/>
                </a:cubicBezTo>
                <a:lnTo>
                  <a:pt x="7131575" y="0"/>
                </a:lnTo>
                <a:cubicBezTo>
                  <a:pt x="7218729" y="0"/>
                  <a:pt x="7302314" y="34622"/>
                  <a:pt x="7363942" y="96250"/>
                </a:cubicBezTo>
                <a:cubicBezTo>
                  <a:pt x="7425569" y="157878"/>
                  <a:pt x="7460191" y="241462"/>
                  <a:pt x="7460191" y="328617"/>
                </a:cubicBezTo>
                <a:lnTo>
                  <a:pt x="7460191" y="3537449"/>
                </a:lnTo>
                <a:cubicBezTo>
                  <a:pt x="7460191" y="3624603"/>
                  <a:pt x="7425569" y="3708188"/>
                  <a:pt x="7363942" y="3769816"/>
                </a:cubicBezTo>
                <a:cubicBezTo>
                  <a:pt x="7302315" y="3831443"/>
                  <a:pt x="7218730" y="3866065"/>
                  <a:pt x="7131575" y="3866065"/>
                </a:cubicBezTo>
                <a:lnTo>
                  <a:pt x="328616" y="3866065"/>
                </a:lnTo>
                <a:cubicBezTo>
                  <a:pt x="241462" y="3866065"/>
                  <a:pt x="157877" y="3831443"/>
                  <a:pt x="96249" y="3769815"/>
                </a:cubicBezTo>
                <a:cubicBezTo>
                  <a:pt x="34622" y="3708187"/>
                  <a:pt x="0" y="3624603"/>
                  <a:pt x="0" y="3537448"/>
                </a:cubicBezTo>
                <a:lnTo>
                  <a:pt x="0" y="328616"/>
                </a:lnTo>
                <a:close/>
              </a:path>
            </a:pathLst>
          </a:custGeom>
          <a:solidFill>
            <a:schemeClr val="bg1"/>
          </a:solidFill>
          <a:ln>
            <a:solidFill>
              <a:srgbClr val="FFC000"/>
            </a:solid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lIns="149588" tIns="149588" rIns="149588" bIns="3096744" spcCol="1270"/>
          <a:lstStyle/>
          <a:p>
            <a:pPr algn="just" defTabSz="622300">
              <a:lnSpc>
                <a:spcPct val="150000"/>
              </a:lnSpc>
              <a:spcBef>
                <a:spcPct val="0"/>
              </a:spcBef>
              <a:spcAft>
                <a:spcPct val="35000"/>
              </a:spcAft>
              <a:defRPr/>
            </a:pPr>
            <a:endParaRPr lang="es-ES" sz="1400" dirty="0">
              <a:solidFill>
                <a:schemeClr val="tx1"/>
              </a:solidFill>
            </a:endParaRPr>
          </a:p>
        </p:txBody>
      </p:sp>
      <p:sp>
        <p:nvSpPr>
          <p:cNvPr id="108548" name="Rectangle 2"/>
          <p:cNvSpPr>
            <a:spLocks noChangeArrowheads="1"/>
          </p:cNvSpPr>
          <p:nvPr/>
        </p:nvSpPr>
        <p:spPr bwMode="auto">
          <a:xfrm>
            <a:off x="450850" y="379413"/>
            <a:ext cx="4824413"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rPr>
              <a:t>SISTEMA PÚBLICO DE EVALUACIÓN</a:t>
            </a:r>
          </a:p>
        </p:txBody>
      </p:sp>
      <p:sp>
        <p:nvSpPr>
          <p:cNvPr id="12" name="11 Forma libre"/>
          <p:cNvSpPr>
            <a:spLocks/>
          </p:cNvSpPr>
          <p:nvPr/>
        </p:nvSpPr>
        <p:spPr bwMode="auto">
          <a:xfrm>
            <a:off x="1116013" y="2563813"/>
            <a:ext cx="7848600" cy="3887787"/>
          </a:xfrm>
          <a:custGeom>
            <a:avLst/>
            <a:gdLst>
              <a:gd name="T0" fmla="*/ 0 w 6174218"/>
              <a:gd name="T1" fmla="*/ 204142 h 1726012"/>
              <a:gd name="T2" fmla="*/ 53082 w 6174218"/>
              <a:gd name="T3" fmla="*/ 59792 h 1726012"/>
              <a:gd name="T4" fmla="*/ 181232 w 6174218"/>
              <a:gd name="T5" fmla="*/ 0 h 1726012"/>
              <a:gd name="T6" fmla="*/ 5992986 w 6174218"/>
              <a:gd name="T7" fmla="*/ 0 h 1726012"/>
              <a:gd name="T8" fmla="*/ 6121138 w 6174218"/>
              <a:gd name="T9" fmla="*/ 59793 h 1726012"/>
              <a:gd name="T10" fmla="*/ 6174218 w 6174218"/>
              <a:gd name="T11" fmla="*/ 204144 h 1726012"/>
              <a:gd name="T12" fmla="*/ 6174218 w 6174218"/>
              <a:gd name="T13" fmla="*/ 1740074 h 1726012"/>
              <a:gd name="T14" fmla="*/ 6121138 w 6174218"/>
              <a:gd name="T15" fmla="*/ 1884424 h 1726012"/>
              <a:gd name="T16" fmla="*/ 5992986 w 6174218"/>
              <a:gd name="T17" fmla="*/ 1944216 h 1726012"/>
              <a:gd name="T18" fmla="*/ 181231 w 6174218"/>
              <a:gd name="T19" fmla="*/ 1944216 h 1726012"/>
              <a:gd name="T20" fmla="*/ 53081 w 6174218"/>
              <a:gd name="T21" fmla="*/ 1884424 h 1726012"/>
              <a:gd name="T22" fmla="*/ 0 w 6174218"/>
              <a:gd name="T23" fmla="*/ 1740074 h 1726012"/>
              <a:gd name="T24" fmla="*/ 0 w 6174218"/>
              <a:gd name="T25" fmla="*/ 204142 h 17260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6174218" h="1726012">
                <a:moveTo>
                  <a:pt x="0" y="181231"/>
                </a:moveTo>
                <a:cubicBezTo>
                  <a:pt x="0" y="133166"/>
                  <a:pt x="19094" y="87069"/>
                  <a:pt x="53082" y="53081"/>
                </a:cubicBezTo>
                <a:cubicBezTo>
                  <a:pt x="87069" y="19094"/>
                  <a:pt x="133166" y="0"/>
                  <a:pt x="181232" y="0"/>
                </a:cubicBezTo>
                <a:lnTo>
                  <a:pt x="5992987" y="0"/>
                </a:lnTo>
                <a:cubicBezTo>
                  <a:pt x="6041052" y="0"/>
                  <a:pt x="6087149" y="19094"/>
                  <a:pt x="6121137" y="53082"/>
                </a:cubicBezTo>
                <a:cubicBezTo>
                  <a:pt x="6155124" y="87069"/>
                  <a:pt x="6174218" y="133166"/>
                  <a:pt x="6174218" y="181232"/>
                </a:cubicBezTo>
                <a:lnTo>
                  <a:pt x="6174218" y="1544781"/>
                </a:lnTo>
                <a:cubicBezTo>
                  <a:pt x="6174218" y="1592846"/>
                  <a:pt x="6155124" y="1638943"/>
                  <a:pt x="6121137" y="1672931"/>
                </a:cubicBezTo>
                <a:cubicBezTo>
                  <a:pt x="6087150" y="1706918"/>
                  <a:pt x="6041053" y="1726012"/>
                  <a:pt x="5992987" y="1726012"/>
                </a:cubicBezTo>
                <a:lnTo>
                  <a:pt x="181231" y="1726012"/>
                </a:lnTo>
                <a:cubicBezTo>
                  <a:pt x="133166" y="1726012"/>
                  <a:pt x="87069" y="1706918"/>
                  <a:pt x="53081" y="1672931"/>
                </a:cubicBezTo>
                <a:cubicBezTo>
                  <a:pt x="19094" y="1638944"/>
                  <a:pt x="0" y="1592847"/>
                  <a:pt x="0" y="1544781"/>
                </a:cubicBezTo>
                <a:lnTo>
                  <a:pt x="0" y="181231"/>
                </a:lnTo>
                <a:close/>
              </a:path>
            </a:pathLst>
          </a:custGeom>
          <a:solidFill>
            <a:srgbClr val="FCFFD1"/>
          </a:solidFill>
          <a:ln w="25400" cap="flat" cmpd="sng" algn="ctr">
            <a:solidFill>
              <a:srgbClr val="F8F442"/>
            </a:solidFill>
            <a:prstDash val="solid"/>
            <a:round/>
            <a:headEnd/>
            <a:tailEnd/>
          </a:ln>
        </p:spPr>
        <p:txBody>
          <a:bodyPr lIns="114041" tIns="114041" rIns="114041" bIns="166873"/>
          <a:lstStyle/>
          <a:p>
            <a:endParaRPr lang="en-US"/>
          </a:p>
        </p:txBody>
      </p:sp>
      <p:sp>
        <p:nvSpPr>
          <p:cNvPr id="108546" name="Rectangle 2"/>
          <p:cNvSpPr>
            <a:spLocks noGrp="1" noChangeArrowheads="1"/>
          </p:cNvSpPr>
          <p:nvPr>
            <p:ph type="body" idx="1"/>
          </p:nvPr>
        </p:nvSpPr>
        <p:spPr bwMode="auto">
          <a:xfrm>
            <a:off x="828675" y="1339850"/>
            <a:ext cx="6624638" cy="4784725"/>
          </a:xfrm>
          <a:noFill/>
          <a:ln>
            <a:miter lim="800000"/>
            <a:headEnd/>
            <a:tailEnd/>
          </a:ln>
        </p:spPr>
        <p:txBody>
          <a:bodyPr vert="horz" wrap="square" lIns="91440" tIns="45720" rIns="91440" bIns="45720" numCol="1" anchor="t" anchorCtr="0" compatLnSpc="1">
            <a:prstTxWarp prst="textNoShape">
              <a:avLst/>
            </a:prstTxWarp>
          </a:bodyPr>
          <a:lstStyle/>
          <a:p>
            <a:pPr indent="12700">
              <a:lnSpc>
                <a:spcPct val="120000"/>
              </a:lnSpc>
              <a:spcBef>
                <a:spcPct val="30000"/>
              </a:spcBef>
              <a:buFontTx/>
              <a:buNone/>
            </a:pPr>
            <a:r>
              <a:rPr lang="es-ES" sz="1600" smtClean="0">
                <a:latin typeface="Calibri" pitchFamily="34" charset="0"/>
              </a:rPr>
              <a:t>La aplicación de estos principios permitirá, respetando la distribución competencial, proporcionar el valor que no puede alcanzarse desde una perspectiva sectorial, autonómica o local:</a:t>
            </a:r>
          </a:p>
        </p:txBody>
      </p:sp>
      <p:sp>
        <p:nvSpPr>
          <p:cNvPr id="108551" name="Text Box 7"/>
          <p:cNvSpPr txBox="1">
            <a:spLocks noChangeArrowheads="1"/>
          </p:cNvSpPr>
          <p:nvPr/>
        </p:nvSpPr>
        <p:spPr bwMode="auto">
          <a:xfrm>
            <a:off x="1476375" y="2636838"/>
            <a:ext cx="7488238" cy="4122737"/>
          </a:xfrm>
          <a:prstGeom prst="rect">
            <a:avLst/>
          </a:prstGeom>
          <a:noFill/>
          <a:ln w="9525" algn="ctr">
            <a:noFill/>
            <a:miter lim="800000"/>
            <a:headEnd/>
            <a:tailEnd/>
          </a:ln>
          <a:effectLst>
            <a:prstShdw prst="shdw17" dist="17961" dir="2700000">
              <a:srgbClr val="666633">
                <a:gamma/>
                <a:shade val="60000"/>
                <a:invGamma/>
                <a:alpha val="50000"/>
              </a:srgbClr>
            </a:prstShdw>
          </a:effectLst>
        </p:spPr>
        <p:txBody>
          <a:bodyPr>
            <a:spAutoFit/>
          </a:bodyPr>
          <a:lstStyle/>
          <a:p>
            <a:pPr marL="622300" lvl="1">
              <a:lnSpc>
                <a:spcPct val="130000"/>
              </a:lnSpc>
              <a:buFontTx/>
              <a:buBlip>
                <a:blip r:embed="rId2"/>
              </a:buBlip>
            </a:pPr>
            <a:r>
              <a:rPr lang="es-ES" sz="1600" b="1">
                <a:latin typeface="Calibri" pitchFamily="34" charset="0"/>
              </a:rPr>
              <a:t>Integrar aportaciones y completar los ámbitos necesarios para hacer más eficaz la evaluación de la calidad de los políticas y servicios públicos</a:t>
            </a:r>
          </a:p>
          <a:p>
            <a:pPr marL="622300" lvl="1">
              <a:lnSpc>
                <a:spcPct val="130000"/>
              </a:lnSpc>
              <a:buFontTx/>
              <a:buBlip>
                <a:blip r:embed="rId2"/>
              </a:buBlip>
            </a:pPr>
            <a:r>
              <a:rPr lang="es-ES" sz="1600" b="1">
                <a:latin typeface="Calibri" pitchFamily="34" charset="0"/>
              </a:rPr>
              <a:t>Instaurar un modelo de coordinación y comunicación estable que permita una colaboración permanente</a:t>
            </a:r>
          </a:p>
          <a:p>
            <a:pPr marL="622300" lvl="1">
              <a:lnSpc>
                <a:spcPct val="130000"/>
              </a:lnSpc>
              <a:buFontTx/>
              <a:buBlip>
                <a:blip r:embed="rId2"/>
              </a:buBlip>
            </a:pPr>
            <a:r>
              <a:rPr lang="es-ES" sz="1600" b="1">
                <a:latin typeface="Calibri" pitchFamily="34" charset="0"/>
              </a:rPr>
              <a:t>Impulsar la cultura de evaluación en el sector público  mediante la realización de tareas de formación e investigación</a:t>
            </a:r>
          </a:p>
          <a:p>
            <a:pPr marL="622300" lvl="1">
              <a:lnSpc>
                <a:spcPct val="130000"/>
              </a:lnSpc>
              <a:buFontTx/>
              <a:buBlip>
                <a:blip r:embed="rId2"/>
              </a:buBlip>
            </a:pPr>
            <a:r>
              <a:rPr lang="es-ES" sz="1600" b="1">
                <a:latin typeface="Calibri" pitchFamily="34" charset="0"/>
              </a:rPr>
              <a:t>Establecer y estandarizar directrices, indicadores y metodologías para el análisis de impacto de las políticas y la calidad de los servicios</a:t>
            </a:r>
          </a:p>
          <a:p>
            <a:pPr marL="622300" lvl="1">
              <a:lnSpc>
                <a:spcPct val="130000"/>
              </a:lnSpc>
              <a:buFontTx/>
              <a:buBlip>
                <a:blip r:embed="rId2"/>
              </a:buBlip>
            </a:pPr>
            <a:r>
              <a:rPr lang="es-ES" sz="1600" b="1">
                <a:latin typeface="Calibri" pitchFamily="34" charset="0"/>
              </a:rPr>
              <a:t>Articular un sistema de información adecuado y desarrollar foros de mejores prácticas</a:t>
            </a:r>
          </a:p>
          <a:p>
            <a:pPr marL="177800">
              <a:buFontTx/>
              <a:buBlip>
                <a:blip r:embed="rId2"/>
              </a:buBlip>
            </a:pPr>
            <a:endParaRPr lang="es-ES" sz="1600">
              <a:latin typeface="Calibri" pitchFamily="34"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3"/>
          <p:cNvSpPr txBox="1">
            <a:spLocks noChangeArrowheads="1"/>
          </p:cNvSpPr>
          <p:nvPr/>
        </p:nvSpPr>
        <p:spPr bwMode="auto">
          <a:xfrm>
            <a:off x="444500" y="404813"/>
            <a:ext cx="7273925"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rPr>
              <a:t>INSTITUCIONALIZACIÓN DE LA EVALUACIÓN DE POLÍTICAS PÚBLICAS EN ESPAÑA</a:t>
            </a:r>
          </a:p>
        </p:txBody>
      </p:sp>
      <p:sp>
        <p:nvSpPr>
          <p:cNvPr id="10243" name="AutoShape 20"/>
          <p:cNvSpPr>
            <a:spLocks noChangeArrowheads="1"/>
          </p:cNvSpPr>
          <p:nvPr/>
        </p:nvSpPr>
        <p:spPr bwMode="auto">
          <a:xfrm rot="-2154584">
            <a:off x="539750" y="1052513"/>
            <a:ext cx="377825" cy="225425"/>
          </a:xfrm>
          <a:prstGeom prst="downArrow">
            <a:avLst>
              <a:gd name="adj1" fmla="val 50000"/>
              <a:gd name="adj2" fmla="val 25000"/>
            </a:avLst>
          </a:prstGeom>
          <a:gradFill rotWithShape="1">
            <a:gsLst>
              <a:gs pos="0">
                <a:srgbClr val="7D7805"/>
              </a:gs>
              <a:gs pos="100000">
                <a:srgbClr val="D6D4B0"/>
              </a:gs>
            </a:gsLst>
            <a:lin ang="5400000" scaled="1"/>
          </a:gradFill>
          <a:ln w="9525" algn="ctr">
            <a:noFill/>
            <a:miter lim="800000"/>
            <a:headEnd/>
            <a:tailEnd/>
          </a:ln>
        </p:spPr>
        <p:txBody>
          <a:bodyPr anchor="ctr">
            <a:spAutoFit/>
          </a:bodyPr>
          <a:lstStyle/>
          <a:p>
            <a:endParaRPr lang="en-US"/>
          </a:p>
        </p:txBody>
      </p:sp>
      <p:pic>
        <p:nvPicPr>
          <p:cNvPr id="10244" name="Picture 45"/>
          <p:cNvPicPr>
            <a:picLocks noChangeAspect="1" noChangeArrowheads="1"/>
          </p:cNvPicPr>
          <p:nvPr/>
        </p:nvPicPr>
        <p:blipFill>
          <a:blip r:embed="rId3" cstate="print"/>
          <a:srcRect/>
          <a:stretch>
            <a:fillRect/>
          </a:stretch>
        </p:blipFill>
        <p:spPr bwMode="auto">
          <a:xfrm>
            <a:off x="3059113" y="5589588"/>
            <a:ext cx="2998787" cy="1208087"/>
          </a:xfrm>
          <a:prstGeom prst="rect">
            <a:avLst/>
          </a:prstGeom>
          <a:noFill/>
          <a:ln w="9525">
            <a:noFill/>
            <a:miter lim="800000"/>
            <a:headEnd/>
            <a:tailEnd/>
          </a:ln>
        </p:spPr>
      </p:pic>
      <p:sp>
        <p:nvSpPr>
          <p:cNvPr id="10245" name="Rectangle 46"/>
          <p:cNvSpPr>
            <a:spLocks noChangeArrowheads="1"/>
          </p:cNvSpPr>
          <p:nvPr/>
        </p:nvSpPr>
        <p:spPr bwMode="auto">
          <a:xfrm>
            <a:off x="188913" y="1555750"/>
            <a:ext cx="8785225" cy="3673475"/>
          </a:xfrm>
          <a:prstGeom prst="rect">
            <a:avLst/>
          </a:prstGeom>
          <a:gradFill rotWithShape="1">
            <a:gsLst>
              <a:gs pos="0">
                <a:srgbClr val="EBEBD7"/>
              </a:gs>
              <a:gs pos="100000">
                <a:srgbClr val="808000"/>
              </a:gs>
            </a:gsLst>
            <a:lin ang="5400000" scaled="1"/>
          </a:gradFill>
          <a:ln w="28575" algn="ctr">
            <a:noFill/>
            <a:miter lim="800000"/>
            <a:headEnd/>
            <a:tailEnd/>
          </a:ln>
        </p:spPr>
        <p:txBody>
          <a:bodyPr wrap="none" anchor="ctr"/>
          <a:lstStyle/>
          <a:p>
            <a:pPr algn="ctr"/>
            <a:endParaRPr lang="en-US">
              <a:latin typeface="Calibri" pitchFamily="34" charset="0"/>
            </a:endParaRPr>
          </a:p>
        </p:txBody>
      </p:sp>
      <p:sp>
        <p:nvSpPr>
          <p:cNvPr id="10246" name="AutoShape 47"/>
          <p:cNvSpPr>
            <a:spLocks noChangeArrowheads="1"/>
          </p:cNvSpPr>
          <p:nvPr/>
        </p:nvSpPr>
        <p:spPr bwMode="auto">
          <a:xfrm>
            <a:off x="6299200" y="4076700"/>
            <a:ext cx="1801813" cy="2141538"/>
          </a:xfrm>
          <a:prstGeom prst="curvedLeftArrow">
            <a:avLst>
              <a:gd name="adj1" fmla="val 23771"/>
              <a:gd name="adj2" fmla="val 47542"/>
              <a:gd name="adj3" fmla="val 33333"/>
            </a:avLst>
          </a:prstGeom>
          <a:gradFill rotWithShape="1">
            <a:gsLst>
              <a:gs pos="0">
                <a:srgbClr val="DFDFBE"/>
              </a:gs>
              <a:gs pos="100000">
                <a:srgbClr val="808000"/>
              </a:gs>
            </a:gsLst>
            <a:lin ang="5400000" scaled="1"/>
          </a:gradFill>
          <a:ln w="9525">
            <a:noFill/>
            <a:miter lim="800000"/>
            <a:headEnd/>
            <a:tailEnd/>
          </a:ln>
        </p:spPr>
        <p:txBody>
          <a:bodyPr anchor="ctr">
            <a:spAutoFit/>
          </a:bodyPr>
          <a:lstStyle/>
          <a:p>
            <a:endParaRPr lang="en-US"/>
          </a:p>
        </p:txBody>
      </p:sp>
      <p:sp>
        <p:nvSpPr>
          <p:cNvPr id="10247" name="AutoShape 48"/>
          <p:cNvSpPr>
            <a:spLocks noChangeArrowheads="1"/>
          </p:cNvSpPr>
          <p:nvPr/>
        </p:nvSpPr>
        <p:spPr bwMode="auto">
          <a:xfrm flipH="1">
            <a:off x="1042988" y="4076700"/>
            <a:ext cx="1800225" cy="2232025"/>
          </a:xfrm>
          <a:prstGeom prst="curvedLeftArrow">
            <a:avLst>
              <a:gd name="adj1" fmla="val 24797"/>
              <a:gd name="adj2" fmla="val 49594"/>
              <a:gd name="adj3" fmla="val 33333"/>
            </a:avLst>
          </a:prstGeom>
          <a:gradFill rotWithShape="1">
            <a:gsLst>
              <a:gs pos="0">
                <a:srgbClr val="DFDFBE"/>
              </a:gs>
              <a:gs pos="100000">
                <a:srgbClr val="808000"/>
              </a:gs>
            </a:gsLst>
            <a:lin ang="5400000" scaled="1"/>
          </a:gradFill>
          <a:ln w="9525">
            <a:noFill/>
            <a:miter lim="800000"/>
            <a:headEnd/>
            <a:tailEnd/>
          </a:ln>
        </p:spPr>
        <p:txBody>
          <a:bodyPr anchor="ctr">
            <a:spAutoFit/>
          </a:bodyPr>
          <a:lstStyle/>
          <a:p>
            <a:endParaRPr lang="en-US"/>
          </a:p>
        </p:txBody>
      </p:sp>
      <p:sp>
        <p:nvSpPr>
          <p:cNvPr id="10248" name="Rectangle 49"/>
          <p:cNvSpPr>
            <a:spLocks noChangeArrowheads="1"/>
          </p:cNvSpPr>
          <p:nvPr/>
        </p:nvSpPr>
        <p:spPr bwMode="auto">
          <a:xfrm>
            <a:off x="323850" y="1771650"/>
            <a:ext cx="8459788" cy="3098800"/>
          </a:xfrm>
          <a:prstGeom prst="rect">
            <a:avLst/>
          </a:prstGeom>
          <a:solidFill>
            <a:srgbClr val="FFFFFF"/>
          </a:solidFill>
          <a:ln w="9525" algn="ctr">
            <a:noFill/>
            <a:miter lim="800000"/>
            <a:headEnd/>
            <a:tailEnd/>
          </a:ln>
        </p:spPr>
        <p:txBody>
          <a:bodyPr anchor="ctr">
            <a:spAutoFit/>
          </a:bodyPr>
          <a:lstStyle/>
          <a:p>
            <a:endParaRPr lang="en-US"/>
          </a:p>
        </p:txBody>
      </p:sp>
      <p:sp>
        <p:nvSpPr>
          <p:cNvPr id="10249" name="Text Box 50"/>
          <p:cNvSpPr txBox="1">
            <a:spLocks noChangeArrowheads="1"/>
          </p:cNvSpPr>
          <p:nvPr/>
        </p:nvSpPr>
        <p:spPr bwMode="auto">
          <a:xfrm>
            <a:off x="404813" y="1924050"/>
            <a:ext cx="2376487" cy="434975"/>
          </a:xfrm>
          <a:prstGeom prst="rect">
            <a:avLst/>
          </a:prstGeom>
          <a:solidFill>
            <a:srgbClr val="808000">
              <a:alpha val="50195"/>
            </a:srgbClr>
          </a:solidFill>
          <a:ln w="38100">
            <a:solidFill>
              <a:srgbClr val="808000"/>
            </a:solidFill>
            <a:miter lim="800000"/>
            <a:headEnd/>
            <a:tailEnd/>
          </a:ln>
        </p:spPr>
        <p:txBody>
          <a:bodyPr>
            <a:spAutoFit/>
          </a:bodyPr>
          <a:lstStyle/>
          <a:p>
            <a:pPr algn="ctr"/>
            <a:r>
              <a:rPr lang="es-ES" sz="2000">
                <a:latin typeface="Calibri" pitchFamily="34" charset="0"/>
              </a:rPr>
              <a:t>Compromiso político</a:t>
            </a:r>
          </a:p>
        </p:txBody>
      </p:sp>
      <p:sp>
        <p:nvSpPr>
          <p:cNvPr id="10250" name="Text Box 51"/>
          <p:cNvSpPr txBox="1">
            <a:spLocks noChangeArrowheads="1"/>
          </p:cNvSpPr>
          <p:nvPr/>
        </p:nvSpPr>
        <p:spPr bwMode="auto">
          <a:xfrm>
            <a:off x="3468688" y="1928813"/>
            <a:ext cx="2284412" cy="434975"/>
          </a:xfrm>
          <a:prstGeom prst="rect">
            <a:avLst/>
          </a:prstGeom>
          <a:solidFill>
            <a:srgbClr val="808000">
              <a:alpha val="50195"/>
            </a:srgbClr>
          </a:solidFill>
          <a:ln w="38100">
            <a:solidFill>
              <a:srgbClr val="808000"/>
            </a:solidFill>
            <a:miter lim="800000"/>
            <a:headEnd/>
            <a:tailEnd/>
          </a:ln>
        </p:spPr>
        <p:txBody>
          <a:bodyPr>
            <a:spAutoFit/>
          </a:bodyPr>
          <a:lstStyle/>
          <a:p>
            <a:pPr algn="ctr"/>
            <a:r>
              <a:rPr lang="es-ES" sz="2000">
                <a:latin typeface="Calibri" pitchFamily="34" charset="0"/>
              </a:rPr>
              <a:t>Análisis académico</a:t>
            </a:r>
          </a:p>
        </p:txBody>
      </p:sp>
      <p:sp>
        <p:nvSpPr>
          <p:cNvPr id="10251" name="Text Box 52"/>
          <p:cNvSpPr txBox="1">
            <a:spLocks noChangeArrowheads="1"/>
          </p:cNvSpPr>
          <p:nvPr/>
        </p:nvSpPr>
        <p:spPr bwMode="auto">
          <a:xfrm>
            <a:off x="549275" y="3005138"/>
            <a:ext cx="2232025" cy="711200"/>
          </a:xfrm>
          <a:prstGeom prst="rect">
            <a:avLst/>
          </a:prstGeom>
          <a:noFill/>
          <a:ln w="9525">
            <a:solidFill>
              <a:srgbClr val="7D7805"/>
            </a:solidFill>
            <a:miter lim="800000"/>
            <a:headEnd/>
            <a:tailEnd/>
          </a:ln>
        </p:spPr>
        <p:txBody>
          <a:bodyPr>
            <a:spAutoFit/>
          </a:bodyPr>
          <a:lstStyle/>
          <a:p>
            <a:pPr algn="ctr"/>
            <a:r>
              <a:rPr lang="es-ES" sz="2000">
                <a:solidFill>
                  <a:srgbClr val="7D7805"/>
                </a:solidFill>
                <a:latin typeface="Calibri" pitchFamily="34" charset="0"/>
              </a:rPr>
              <a:t>Programa electoral 2004</a:t>
            </a:r>
          </a:p>
        </p:txBody>
      </p:sp>
      <p:sp>
        <p:nvSpPr>
          <p:cNvPr id="10252" name="Text Box 53"/>
          <p:cNvSpPr txBox="1">
            <a:spLocks noChangeArrowheads="1"/>
          </p:cNvSpPr>
          <p:nvPr/>
        </p:nvSpPr>
        <p:spPr bwMode="auto">
          <a:xfrm>
            <a:off x="3497263" y="3005138"/>
            <a:ext cx="2232025" cy="711200"/>
          </a:xfrm>
          <a:prstGeom prst="rect">
            <a:avLst/>
          </a:prstGeom>
          <a:noFill/>
          <a:ln w="9525">
            <a:solidFill>
              <a:srgbClr val="7D7805"/>
            </a:solidFill>
            <a:miter lim="800000"/>
            <a:headEnd/>
            <a:tailEnd/>
          </a:ln>
        </p:spPr>
        <p:txBody>
          <a:bodyPr>
            <a:spAutoFit/>
          </a:bodyPr>
          <a:lstStyle/>
          <a:p>
            <a:pPr algn="ctr"/>
            <a:r>
              <a:rPr lang="es-ES" sz="2000">
                <a:solidFill>
                  <a:srgbClr val="7D7805"/>
                </a:solidFill>
                <a:latin typeface="Calibri" pitchFamily="34" charset="0"/>
              </a:rPr>
              <a:t>Comisión de expertos</a:t>
            </a:r>
          </a:p>
        </p:txBody>
      </p:sp>
      <p:sp>
        <p:nvSpPr>
          <p:cNvPr id="10253" name="Text Box 54"/>
          <p:cNvSpPr txBox="1">
            <a:spLocks noChangeArrowheads="1"/>
          </p:cNvSpPr>
          <p:nvPr/>
        </p:nvSpPr>
        <p:spPr bwMode="auto">
          <a:xfrm>
            <a:off x="6323013" y="1916113"/>
            <a:ext cx="2376487" cy="739775"/>
          </a:xfrm>
          <a:prstGeom prst="rect">
            <a:avLst/>
          </a:prstGeom>
          <a:solidFill>
            <a:srgbClr val="808000">
              <a:alpha val="50195"/>
            </a:srgbClr>
          </a:solidFill>
          <a:ln w="38100">
            <a:solidFill>
              <a:srgbClr val="808000"/>
            </a:solidFill>
            <a:miter lim="800000"/>
            <a:headEnd/>
            <a:tailEnd/>
          </a:ln>
        </p:spPr>
        <p:txBody>
          <a:bodyPr>
            <a:spAutoFit/>
          </a:bodyPr>
          <a:lstStyle/>
          <a:p>
            <a:pPr algn="ctr"/>
            <a:r>
              <a:rPr lang="es-ES" sz="2000">
                <a:latin typeface="Calibri" pitchFamily="34" charset="0"/>
              </a:rPr>
              <a:t>Marco</a:t>
            </a:r>
            <a:br>
              <a:rPr lang="es-ES" sz="2000">
                <a:latin typeface="Calibri" pitchFamily="34" charset="0"/>
              </a:rPr>
            </a:br>
            <a:r>
              <a:rPr lang="es-ES" sz="2000">
                <a:latin typeface="Calibri" pitchFamily="34" charset="0"/>
              </a:rPr>
              <a:t> jurídico</a:t>
            </a:r>
          </a:p>
        </p:txBody>
      </p:sp>
      <p:sp>
        <p:nvSpPr>
          <p:cNvPr id="10254" name="Text Box 55"/>
          <p:cNvSpPr txBox="1">
            <a:spLocks noChangeArrowheads="1"/>
          </p:cNvSpPr>
          <p:nvPr/>
        </p:nvSpPr>
        <p:spPr bwMode="auto">
          <a:xfrm>
            <a:off x="6380163" y="3009900"/>
            <a:ext cx="2232025" cy="711200"/>
          </a:xfrm>
          <a:prstGeom prst="rect">
            <a:avLst/>
          </a:prstGeom>
          <a:noFill/>
          <a:ln w="9525">
            <a:solidFill>
              <a:srgbClr val="7D7805"/>
            </a:solidFill>
            <a:miter lim="800000"/>
            <a:headEnd/>
            <a:tailEnd/>
          </a:ln>
        </p:spPr>
        <p:txBody>
          <a:bodyPr>
            <a:spAutoFit/>
          </a:bodyPr>
          <a:lstStyle/>
          <a:p>
            <a:pPr algn="ctr"/>
            <a:r>
              <a:rPr lang="es-ES" sz="2000">
                <a:solidFill>
                  <a:srgbClr val="7D7805"/>
                </a:solidFill>
                <a:latin typeface="Calibri" pitchFamily="34" charset="0"/>
              </a:rPr>
              <a:t>Ley de </a:t>
            </a:r>
            <a:br>
              <a:rPr lang="es-ES" sz="2000">
                <a:solidFill>
                  <a:srgbClr val="7D7805"/>
                </a:solidFill>
                <a:latin typeface="Calibri" pitchFamily="34" charset="0"/>
              </a:rPr>
            </a:br>
            <a:r>
              <a:rPr lang="es-ES" sz="2000">
                <a:solidFill>
                  <a:srgbClr val="7D7805"/>
                </a:solidFill>
                <a:latin typeface="Calibri" pitchFamily="34" charset="0"/>
              </a:rPr>
              <a:t>Agencias</a:t>
            </a:r>
          </a:p>
        </p:txBody>
      </p:sp>
      <p:sp>
        <p:nvSpPr>
          <p:cNvPr id="10255" name="Text Box 56"/>
          <p:cNvSpPr txBox="1">
            <a:spLocks noChangeArrowheads="1"/>
          </p:cNvSpPr>
          <p:nvPr/>
        </p:nvSpPr>
        <p:spPr bwMode="auto">
          <a:xfrm>
            <a:off x="549275" y="3924300"/>
            <a:ext cx="2232025" cy="873125"/>
          </a:xfrm>
          <a:prstGeom prst="rect">
            <a:avLst/>
          </a:prstGeom>
          <a:noFill/>
          <a:ln w="9525">
            <a:noFill/>
            <a:miter lim="800000"/>
            <a:headEnd/>
            <a:tailEnd/>
          </a:ln>
        </p:spPr>
        <p:txBody>
          <a:bodyPr>
            <a:spAutoFit/>
          </a:bodyPr>
          <a:lstStyle/>
          <a:p>
            <a:pPr algn="ctr">
              <a:lnSpc>
                <a:spcPct val="80000"/>
              </a:lnSpc>
            </a:pPr>
            <a:r>
              <a:rPr lang="es-ES" sz="1600">
                <a:solidFill>
                  <a:schemeClr val="tx2"/>
                </a:solidFill>
                <a:latin typeface="Calibri" pitchFamily="34" charset="0"/>
              </a:rPr>
              <a:t>Servicio a la ciudadanía, transparencia en la gestión pública, rendición de cuentas</a:t>
            </a:r>
          </a:p>
        </p:txBody>
      </p:sp>
      <p:sp>
        <p:nvSpPr>
          <p:cNvPr id="10256" name="Text Box 57"/>
          <p:cNvSpPr txBox="1">
            <a:spLocks noChangeArrowheads="1"/>
          </p:cNvSpPr>
          <p:nvPr/>
        </p:nvSpPr>
        <p:spPr bwMode="auto">
          <a:xfrm>
            <a:off x="3535363" y="3919538"/>
            <a:ext cx="2232025" cy="873125"/>
          </a:xfrm>
          <a:prstGeom prst="rect">
            <a:avLst/>
          </a:prstGeom>
          <a:noFill/>
          <a:ln w="9525">
            <a:noFill/>
            <a:miter lim="800000"/>
            <a:headEnd/>
            <a:tailEnd/>
          </a:ln>
        </p:spPr>
        <p:txBody>
          <a:bodyPr>
            <a:spAutoFit/>
          </a:bodyPr>
          <a:lstStyle/>
          <a:p>
            <a:pPr algn="ctr">
              <a:lnSpc>
                <a:spcPct val="80000"/>
              </a:lnSpc>
            </a:pPr>
            <a:r>
              <a:rPr lang="es-ES" sz="1600">
                <a:solidFill>
                  <a:schemeClr val="tx2"/>
                </a:solidFill>
                <a:latin typeface="Calibri" pitchFamily="34" charset="0"/>
              </a:rPr>
              <a:t>Identificación de estructura, funciones, forma institucional más adecuadas</a:t>
            </a:r>
          </a:p>
        </p:txBody>
      </p:sp>
      <p:sp>
        <p:nvSpPr>
          <p:cNvPr id="10257" name="Text Box 58"/>
          <p:cNvSpPr txBox="1">
            <a:spLocks noChangeArrowheads="1"/>
          </p:cNvSpPr>
          <p:nvPr/>
        </p:nvSpPr>
        <p:spPr bwMode="auto">
          <a:xfrm>
            <a:off x="6396038" y="3919538"/>
            <a:ext cx="2232025" cy="873125"/>
          </a:xfrm>
          <a:prstGeom prst="rect">
            <a:avLst/>
          </a:prstGeom>
          <a:noFill/>
          <a:ln w="9525">
            <a:noFill/>
            <a:miter lim="800000"/>
            <a:headEnd/>
            <a:tailEnd/>
          </a:ln>
        </p:spPr>
        <p:txBody>
          <a:bodyPr>
            <a:spAutoFit/>
          </a:bodyPr>
          <a:lstStyle/>
          <a:p>
            <a:pPr algn="ctr">
              <a:lnSpc>
                <a:spcPct val="80000"/>
              </a:lnSpc>
            </a:pPr>
            <a:r>
              <a:rPr lang="es-ES" sz="1600">
                <a:solidFill>
                  <a:schemeClr val="tx2"/>
                </a:solidFill>
                <a:latin typeface="Calibri" pitchFamily="34" charset="0"/>
              </a:rPr>
              <a:t>Ley de Agencias Estatales para la mejora de los Servicios Públicos (28/2006 18 julio)</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Text Box 3"/>
          <p:cNvSpPr txBox="1">
            <a:spLocks noChangeArrowheads="1"/>
          </p:cNvSpPr>
          <p:nvPr/>
        </p:nvSpPr>
        <p:spPr bwMode="auto">
          <a:xfrm>
            <a:off x="1547813" y="3201988"/>
            <a:ext cx="1943100" cy="928687"/>
          </a:xfrm>
          <a:prstGeom prst="rect">
            <a:avLst/>
          </a:prstGeom>
          <a:gradFill rotWithShape="1">
            <a:gsLst>
              <a:gs pos="0">
                <a:srgbClr val="99CC00">
                  <a:gamma/>
                  <a:shade val="46275"/>
                  <a:invGamma/>
                </a:srgbClr>
              </a:gs>
              <a:gs pos="100000">
                <a:srgbClr val="99CC00">
                  <a:alpha val="39999"/>
                </a:srgbClr>
              </a:gs>
            </a:gsLst>
            <a:lin ang="5400000" scaled="1"/>
          </a:gradFill>
          <a:ln w="12700" cap="sq">
            <a:solidFill>
              <a:schemeClr val="tx1"/>
            </a:solidFill>
            <a:miter lim="800000"/>
            <a:headEnd/>
            <a:tailEnd/>
          </a:ln>
          <a:effectLst/>
        </p:spPr>
        <p:txBody>
          <a:bodyPr>
            <a:spAutoFit/>
          </a:bodyPr>
          <a:lstStyle/>
          <a:p>
            <a:pPr algn="ctr"/>
            <a:r>
              <a:rPr lang="es-ES" sz="1800" b="1">
                <a:latin typeface="Arial" charset="0"/>
              </a:rPr>
              <a:t>Instrumentos para la articulación</a:t>
            </a:r>
          </a:p>
        </p:txBody>
      </p:sp>
      <p:sp>
        <p:nvSpPr>
          <p:cNvPr id="109572" name="Text Box 4"/>
          <p:cNvSpPr txBox="1">
            <a:spLocks noChangeArrowheads="1"/>
          </p:cNvSpPr>
          <p:nvPr/>
        </p:nvSpPr>
        <p:spPr bwMode="auto">
          <a:xfrm>
            <a:off x="5364163" y="1628775"/>
            <a:ext cx="2879725" cy="636588"/>
          </a:xfrm>
          <a:prstGeom prst="rect">
            <a:avLst/>
          </a:prstGeom>
          <a:gradFill rotWithShape="1">
            <a:gsLst>
              <a:gs pos="0">
                <a:srgbClr val="FFFF99">
                  <a:gamma/>
                  <a:shade val="46275"/>
                  <a:invGamma/>
                </a:srgbClr>
              </a:gs>
              <a:gs pos="50000">
                <a:srgbClr val="FFFF99">
                  <a:alpha val="69000"/>
                </a:srgbClr>
              </a:gs>
              <a:gs pos="100000">
                <a:srgbClr val="FFFF99">
                  <a:gamma/>
                  <a:shade val="46275"/>
                  <a:invGamma/>
                </a:srgbClr>
              </a:gs>
            </a:gsLst>
            <a:lin ang="5400000" scaled="1"/>
          </a:gradFill>
          <a:ln w="12700" cap="sq">
            <a:solidFill>
              <a:srgbClr val="797500"/>
            </a:solidFill>
            <a:miter lim="800000"/>
            <a:headEnd/>
            <a:tailEnd/>
          </a:ln>
          <a:effectLst/>
        </p:spPr>
        <p:txBody>
          <a:bodyPr>
            <a:spAutoFit/>
          </a:bodyPr>
          <a:lstStyle/>
          <a:p>
            <a:pPr algn="ctr"/>
            <a:r>
              <a:rPr lang="es-ES" sz="1400" b="1">
                <a:latin typeface="Arial" charset="0"/>
              </a:rPr>
              <a:t>Convenios específicos </a:t>
            </a:r>
          </a:p>
          <a:p>
            <a:pPr algn="ctr"/>
            <a:r>
              <a:rPr lang="es-ES" sz="1400">
                <a:latin typeface="Arial" charset="0"/>
              </a:rPr>
              <a:t>(Art 1.A Estatuto)</a:t>
            </a:r>
          </a:p>
        </p:txBody>
      </p:sp>
      <p:sp>
        <p:nvSpPr>
          <p:cNvPr id="109573" name="Text Box 5"/>
          <p:cNvSpPr txBox="1">
            <a:spLocks noChangeArrowheads="1"/>
          </p:cNvSpPr>
          <p:nvPr/>
        </p:nvSpPr>
        <p:spPr bwMode="auto">
          <a:xfrm>
            <a:off x="5364163" y="2924175"/>
            <a:ext cx="2879725" cy="1487488"/>
          </a:xfrm>
          <a:prstGeom prst="rect">
            <a:avLst/>
          </a:prstGeom>
          <a:gradFill rotWithShape="1">
            <a:gsLst>
              <a:gs pos="0">
                <a:srgbClr val="FFFF99">
                  <a:gamma/>
                  <a:shade val="46275"/>
                  <a:invGamma/>
                </a:srgbClr>
              </a:gs>
              <a:gs pos="50000">
                <a:srgbClr val="FFFF99">
                  <a:alpha val="69000"/>
                </a:srgbClr>
              </a:gs>
              <a:gs pos="100000">
                <a:srgbClr val="FFFF99">
                  <a:gamma/>
                  <a:shade val="46275"/>
                  <a:invGamma/>
                </a:srgbClr>
              </a:gs>
            </a:gsLst>
            <a:lin ang="5400000" scaled="1"/>
          </a:gradFill>
          <a:ln w="12700" cap="sq">
            <a:solidFill>
              <a:srgbClr val="797500"/>
            </a:solidFill>
            <a:miter lim="800000"/>
            <a:headEnd/>
            <a:tailEnd/>
          </a:ln>
          <a:effectLst/>
        </p:spPr>
        <p:txBody>
          <a:bodyPr>
            <a:spAutoFit/>
          </a:bodyPr>
          <a:lstStyle/>
          <a:p>
            <a:pPr algn="ctr"/>
            <a:r>
              <a:rPr lang="es-ES" sz="1400" b="1">
                <a:latin typeface="Arial" charset="0"/>
              </a:rPr>
              <a:t>Convenios para evaluar políticas y programas gestionados por CCAA: participación Consejo Rector AEVAL </a:t>
            </a:r>
          </a:p>
          <a:p>
            <a:pPr algn="ctr"/>
            <a:r>
              <a:rPr lang="es-ES" sz="1400">
                <a:latin typeface="Arial" charset="0"/>
              </a:rPr>
              <a:t>(Art 1.B Estatuto)</a:t>
            </a:r>
          </a:p>
        </p:txBody>
      </p:sp>
      <p:sp>
        <p:nvSpPr>
          <p:cNvPr id="109574" name="Text Box 6"/>
          <p:cNvSpPr txBox="1">
            <a:spLocks noChangeArrowheads="1"/>
          </p:cNvSpPr>
          <p:nvPr/>
        </p:nvSpPr>
        <p:spPr bwMode="auto">
          <a:xfrm>
            <a:off x="5364163" y="5156200"/>
            <a:ext cx="2879725" cy="955675"/>
          </a:xfrm>
          <a:prstGeom prst="rect">
            <a:avLst/>
          </a:prstGeom>
          <a:gradFill rotWithShape="1">
            <a:gsLst>
              <a:gs pos="0">
                <a:srgbClr val="FFFF99">
                  <a:gamma/>
                  <a:shade val="46275"/>
                  <a:invGamma/>
                </a:srgbClr>
              </a:gs>
              <a:gs pos="50000">
                <a:srgbClr val="FFFF99">
                  <a:alpha val="69000"/>
                </a:srgbClr>
              </a:gs>
              <a:gs pos="100000">
                <a:srgbClr val="FFFF99">
                  <a:gamma/>
                  <a:shade val="46275"/>
                  <a:invGamma/>
                </a:srgbClr>
              </a:gs>
            </a:gsLst>
            <a:lin ang="5400000" scaled="1"/>
          </a:gradFill>
          <a:ln w="12700" cap="sq">
            <a:solidFill>
              <a:srgbClr val="797500"/>
            </a:solidFill>
            <a:miter lim="800000"/>
            <a:headEnd/>
            <a:tailEnd/>
          </a:ln>
          <a:effectLst/>
        </p:spPr>
        <p:txBody>
          <a:bodyPr>
            <a:spAutoFit/>
          </a:bodyPr>
          <a:lstStyle/>
          <a:p>
            <a:pPr algn="ctr"/>
            <a:r>
              <a:rPr lang="es-ES" sz="1400" b="1">
                <a:latin typeface="Arial" charset="0"/>
              </a:rPr>
              <a:t>Red Interadministrativa de Calidad de los Servicios y Evaluación: Grupo de Trabajo de Evaluación</a:t>
            </a:r>
          </a:p>
        </p:txBody>
      </p:sp>
      <p:cxnSp>
        <p:nvCxnSpPr>
          <p:cNvPr id="109575" name="AutoShape 7"/>
          <p:cNvCxnSpPr>
            <a:cxnSpLocks noChangeShapeType="1"/>
            <a:stCxn id="109571" idx="3"/>
            <a:endCxn id="109573" idx="1"/>
          </p:cNvCxnSpPr>
          <p:nvPr/>
        </p:nvCxnSpPr>
        <p:spPr bwMode="auto">
          <a:xfrm>
            <a:off x="3490913" y="3667125"/>
            <a:ext cx="1873250" cy="1588"/>
          </a:xfrm>
          <a:prstGeom prst="straightConnector1">
            <a:avLst/>
          </a:prstGeom>
          <a:noFill/>
          <a:ln w="25400">
            <a:solidFill>
              <a:schemeClr val="tx1"/>
            </a:solidFill>
            <a:round/>
            <a:headEnd/>
            <a:tailEnd type="triangle" w="med" len="med"/>
          </a:ln>
          <a:effectLst/>
        </p:spPr>
      </p:cxnSp>
      <p:cxnSp>
        <p:nvCxnSpPr>
          <p:cNvPr id="109576" name="AutoShape 8"/>
          <p:cNvCxnSpPr>
            <a:cxnSpLocks noChangeShapeType="1"/>
            <a:stCxn id="109571" idx="3"/>
            <a:endCxn id="109572" idx="1"/>
          </p:cNvCxnSpPr>
          <p:nvPr/>
        </p:nvCxnSpPr>
        <p:spPr bwMode="auto">
          <a:xfrm flipV="1">
            <a:off x="3490913" y="1947863"/>
            <a:ext cx="1873250" cy="1719262"/>
          </a:xfrm>
          <a:prstGeom prst="bentConnector3">
            <a:avLst>
              <a:gd name="adj1" fmla="val 50000"/>
            </a:avLst>
          </a:prstGeom>
          <a:noFill/>
          <a:ln w="25400">
            <a:solidFill>
              <a:schemeClr val="tx1"/>
            </a:solidFill>
            <a:miter lim="800000"/>
            <a:headEnd/>
            <a:tailEnd type="triangle" w="med" len="med"/>
          </a:ln>
          <a:effectLst/>
        </p:spPr>
      </p:cxnSp>
      <p:cxnSp>
        <p:nvCxnSpPr>
          <p:cNvPr id="109577" name="AutoShape 9"/>
          <p:cNvCxnSpPr>
            <a:cxnSpLocks noChangeShapeType="1"/>
            <a:stCxn id="109571" idx="3"/>
            <a:endCxn id="109574" idx="1"/>
          </p:cNvCxnSpPr>
          <p:nvPr/>
        </p:nvCxnSpPr>
        <p:spPr bwMode="auto">
          <a:xfrm>
            <a:off x="3490913" y="3667125"/>
            <a:ext cx="1873250" cy="1966913"/>
          </a:xfrm>
          <a:prstGeom prst="bentConnector3">
            <a:avLst>
              <a:gd name="adj1" fmla="val 50000"/>
            </a:avLst>
          </a:prstGeom>
          <a:noFill/>
          <a:ln w="25400">
            <a:solidFill>
              <a:schemeClr val="tx1"/>
            </a:solidFill>
            <a:miter lim="800000"/>
            <a:headEnd/>
            <a:tailEnd type="triangle" w="med" len="med"/>
          </a:ln>
          <a:effectLst/>
        </p:spPr>
      </p:cxnSp>
      <p:sp>
        <p:nvSpPr>
          <p:cNvPr id="109578" name="Rectangle 10"/>
          <p:cNvSpPr>
            <a:spLocks noChangeArrowheads="1"/>
          </p:cNvSpPr>
          <p:nvPr/>
        </p:nvSpPr>
        <p:spPr bwMode="auto">
          <a:xfrm>
            <a:off x="611188" y="1196975"/>
            <a:ext cx="8137525" cy="5327650"/>
          </a:xfrm>
          <a:prstGeom prst="rect">
            <a:avLst/>
          </a:prstGeom>
          <a:noFill/>
          <a:ln w="19050">
            <a:solidFill>
              <a:schemeClr val="tx1"/>
            </a:solidFill>
            <a:miter lim="800000"/>
            <a:headEnd/>
            <a:tailEnd/>
          </a:ln>
          <a:effectLst/>
        </p:spPr>
        <p:txBody>
          <a:bodyPr wrap="none" anchor="ctr"/>
          <a:lstStyle/>
          <a:p>
            <a:endParaRPr lang="en-US"/>
          </a:p>
        </p:txBody>
      </p:sp>
      <p:sp>
        <p:nvSpPr>
          <p:cNvPr id="109579" name="Rectangle 2"/>
          <p:cNvSpPr>
            <a:spLocks noChangeArrowheads="1"/>
          </p:cNvSpPr>
          <p:nvPr/>
        </p:nvSpPr>
        <p:spPr bwMode="auto">
          <a:xfrm>
            <a:off x="438150" y="354013"/>
            <a:ext cx="4824413"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rPr>
              <a:t>LA EVALUACIÓN EN EL ESTADO AUTONÓMICO</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AutoShape 2"/>
          <p:cNvSpPr>
            <a:spLocks noChangeArrowheads="1"/>
          </p:cNvSpPr>
          <p:nvPr/>
        </p:nvSpPr>
        <p:spPr bwMode="auto">
          <a:xfrm>
            <a:off x="7885113" y="1966913"/>
            <a:ext cx="576262" cy="376237"/>
          </a:xfrm>
          <a:prstGeom prst="chevron">
            <a:avLst>
              <a:gd name="adj" fmla="val 55274"/>
            </a:avLst>
          </a:prstGeom>
          <a:solidFill>
            <a:schemeClr val="bg1"/>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40963" name="Text Box 3"/>
          <p:cNvSpPr txBox="1">
            <a:spLocks noChangeArrowheads="1"/>
          </p:cNvSpPr>
          <p:nvPr/>
        </p:nvSpPr>
        <p:spPr bwMode="auto">
          <a:xfrm>
            <a:off x="434975" y="365125"/>
            <a:ext cx="5545138" cy="6635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LA EVALUACIÓN AÑADE VALOR PARA </a:t>
            </a:r>
          </a:p>
          <a:p>
            <a:endParaRPr lang="es-ES" sz="1500" b="1">
              <a:solidFill>
                <a:srgbClr val="777777"/>
              </a:solidFill>
              <a:latin typeface="Calibri" pitchFamily="34" charset="0"/>
              <a:cs typeface="Arial" charset="0"/>
            </a:endParaRPr>
          </a:p>
        </p:txBody>
      </p:sp>
      <p:sp>
        <p:nvSpPr>
          <p:cNvPr id="40964" name="AutoShape 4"/>
          <p:cNvSpPr>
            <a:spLocks noChangeArrowheads="1"/>
          </p:cNvSpPr>
          <p:nvPr/>
        </p:nvSpPr>
        <p:spPr bwMode="auto">
          <a:xfrm>
            <a:off x="7883525" y="1970088"/>
            <a:ext cx="576263" cy="376237"/>
          </a:xfrm>
          <a:prstGeom prst="chevron">
            <a:avLst>
              <a:gd name="adj" fmla="val 55274"/>
            </a:avLst>
          </a:prstGeom>
          <a:solidFill>
            <a:schemeClr val="folHlink"/>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40965" name="AutoShape 5"/>
          <p:cNvSpPr>
            <a:spLocks noChangeArrowheads="1"/>
          </p:cNvSpPr>
          <p:nvPr/>
        </p:nvSpPr>
        <p:spPr bwMode="auto">
          <a:xfrm>
            <a:off x="539750" y="1973263"/>
            <a:ext cx="7345363" cy="376237"/>
          </a:xfrm>
          <a:prstGeom prst="homePlate">
            <a:avLst>
              <a:gd name="adj" fmla="val 54050"/>
            </a:avLst>
          </a:prstGeom>
          <a:solidFill>
            <a:schemeClr val="bg1">
              <a:alpha val="81960"/>
            </a:schemeClr>
          </a:solidFill>
          <a:ln w="9525" algn="ctr">
            <a:solidFill>
              <a:srgbClr val="FFFFFF"/>
            </a:solidFill>
            <a:miter lim="800000"/>
            <a:headEnd/>
            <a:tailEnd/>
          </a:ln>
        </p:spPr>
        <p:txBody>
          <a:bodyPr anchor="ctr">
            <a:spAutoFit/>
          </a:bodyPr>
          <a:lstStyle/>
          <a:p>
            <a:r>
              <a:rPr lang="es-ES" sz="1800" b="1">
                <a:latin typeface="Calibri" pitchFamily="34" charset="0"/>
              </a:rPr>
              <a:t>La toma de decisión en los escenarios a medio plazo</a:t>
            </a:r>
          </a:p>
        </p:txBody>
      </p:sp>
      <p:sp>
        <p:nvSpPr>
          <p:cNvPr id="40966" name="AutoShape 6"/>
          <p:cNvSpPr>
            <a:spLocks noChangeArrowheads="1"/>
          </p:cNvSpPr>
          <p:nvPr/>
        </p:nvSpPr>
        <p:spPr bwMode="auto">
          <a:xfrm>
            <a:off x="7883525" y="2906713"/>
            <a:ext cx="576263" cy="376237"/>
          </a:xfrm>
          <a:prstGeom prst="chevron">
            <a:avLst>
              <a:gd name="adj" fmla="val 55274"/>
            </a:avLst>
          </a:prstGeom>
          <a:solidFill>
            <a:schemeClr val="bg1"/>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40967" name="AutoShape 7"/>
          <p:cNvSpPr>
            <a:spLocks noChangeArrowheads="1"/>
          </p:cNvSpPr>
          <p:nvPr/>
        </p:nvSpPr>
        <p:spPr bwMode="auto">
          <a:xfrm>
            <a:off x="539750" y="2909888"/>
            <a:ext cx="7345363" cy="376237"/>
          </a:xfrm>
          <a:prstGeom prst="homePlate">
            <a:avLst>
              <a:gd name="adj" fmla="val 54050"/>
            </a:avLst>
          </a:prstGeom>
          <a:solidFill>
            <a:schemeClr val="bg1">
              <a:alpha val="81960"/>
            </a:schemeClr>
          </a:solidFill>
          <a:ln w="9525" algn="ctr">
            <a:solidFill>
              <a:srgbClr val="FFFFFF"/>
            </a:solidFill>
            <a:miter lim="800000"/>
            <a:headEnd/>
            <a:tailEnd/>
          </a:ln>
        </p:spPr>
        <p:txBody>
          <a:bodyPr anchor="ctr">
            <a:spAutoFit/>
          </a:bodyPr>
          <a:lstStyle/>
          <a:p>
            <a:r>
              <a:rPr lang="es-ES" sz="1800" b="1">
                <a:latin typeface="Calibri" pitchFamily="34" charset="0"/>
              </a:rPr>
              <a:t>Mejorar la transparencia y la calidad democrática</a:t>
            </a:r>
          </a:p>
        </p:txBody>
      </p:sp>
      <p:sp>
        <p:nvSpPr>
          <p:cNvPr id="40968" name="AutoShape 8"/>
          <p:cNvSpPr>
            <a:spLocks noChangeArrowheads="1"/>
          </p:cNvSpPr>
          <p:nvPr/>
        </p:nvSpPr>
        <p:spPr bwMode="auto">
          <a:xfrm>
            <a:off x="7883525" y="3843338"/>
            <a:ext cx="576263" cy="376237"/>
          </a:xfrm>
          <a:prstGeom prst="chevron">
            <a:avLst>
              <a:gd name="adj" fmla="val 55274"/>
            </a:avLst>
          </a:prstGeom>
          <a:solidFill>
            <a:schemeClr val="bg1"/>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40969" name="AutoShape 9"/>
          <p:cNvSpPr>
            <a:spLocks noChangeArrowheads="1"/>
          </p:cNvSpPr>
          <p:nvPr/>
        </p:nvSpPr>
        <p:spPr bwMode="auto">
          <a:xfrm>
            <a:off x="539750" y="3846513"/>
            <a:ext cx="7345363" cy="376237"/>
          </a:xfrm>
          <a:prstGeom prst="homePlate">
            <a:avLst>
              <a:gd name="adj" fmla="val 54050"/>
            </a:avLst>
          </a:prstGeom>
          <a:solidFill>
            <a:schemeClr val="bg1">
              <a:alpha val="81960"/>
            </a:schemeClr>
          </a:solidFill>
          <a:ln w="9525" algn="ctr">
            <a:solidFill>
              <a:srgbClr val="FFFFFF"/>
            </a:solidFill>
            <a:miter lim="800000"/>
            <a:headEnd/>
            <a:tailEnd/>
          </a:ln>
        </p:spPr>
        <p:txBody>
          <a:bodyPr anchor="ctr">
            <a:spAutoFit/>
          </a:bodyPr>
          <a:lstStyle/>
          <a:p>
            <a:r>
              <a:rPr lang="es-ES" sz="1800" b="1">
                <a:latin typeface="Calibri" pitchFamily="34" charset="0"/>
              </a:rPr>
              <a:t>Articular la cooperación entre los diferentes niveles de gobierno</a:t>
            </a:r>
          </a:p>
        </p:txBody>
      </p:sp>
      <p:sp>
        <p:nvSpPr>
          <p:cNvPr id="40970" name="AutoShape 10"/>
          <p:cNvSpPr>
            <a:spLocks noChangeArrowheads="1"/>
          </p:cNvSpPr>
          <p:nvPr/>
        </p:nvSpPr>
        <p:spPr bwMode="auto">
          <a:xfrm>
            <a:off x="7883525" y="4778375"/>
            <a:ext cx="576263" cy="376238"/>
          </a:xfrm>
          <a:prstGeom prst="chevron">
            <a:avLst>
              <a:gd name="adj" fmla="val 55274"/>
            </a:avLst>
          </a:prstGeom>
          <a:solidFill>
            <a:schemeClr val="bg1"/>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40971" name="AutoShape 11"/>
          <p:cNvSpPr>
            <a:spLocks noChangeArrowheads="1"/>
          </p:cNvSpPr>
          <p:nvPr/>
        </p:nvSpPr>
        <p:spPr bwMode="auto">
          <a:xfrm>
            <a:off x="539750" y="4781550"/>
            <a:ext cx="7345363" cy="376238"/>
          </a:xfrm>
          <a:prstGeom prst="homePlate">
            <a:avLst>
              <a:gd name="adj" fmla="val 54050"/>
            </a:avLst>
          </a:prstGeom>
          <a:solidFill>
            <a:schemeClr val="bg1">
              <a:alpha val="81960"/>
            </a:schemeClr>
          </a:solidFill>
          <a:ln w="9525" algn="ctr">
            <a:solidFill>
              <a:srgbClr val="FFFFFF"/>
            </a:solidFill>
            <a:miter lim="800000"/>
            <a:headEnd/>
            <a:tailEnd/>
          </a:ln>
        </p:spPr>
        <p:txBody>
          <a:bodyPr anchor="ctr">
            <a:spAutoFit/>
          </a:bodyPr>
          <a:lstStyle/>
          <a:p>
            <a:r>
              <a:rPr lang="es-ES" sz="1800" b="1">
                <a:latin typeface="Calibri" pitchFamily="34" charset="0"/>
              </a:rPr>
              <a:t>Impulsar la productividad y actuar sobre la calidad del gasto</a:t>
            </a:r>
          </a:p>
        </p:txBody>
      </p:sp>
      <p:sp>
        <p:nvSpPr>
          <p:cNvPr id="1068044" name="AutoShape 12"/>
          <p:cNvSpPr>
            <a:spLocks noChangeArrowheads="1"/>
          </p:cNvSpPr>
          <p:nvPr/>
        </p:nvSpPr>
        <p:spPr bwMode="auto">
          <a:xfrm>
            <a:off x="7885113" y="4781550"/>
            <a:ext cx="576262" cy="376238"/>
          </a:xfrm>
          <a:prstGeom prst="chevron">
            <a:avLst>
              <a:gd name="adj" fmla="val 55274"/>
            </a:avLst>
          </a:prstGeom>
          <a:solidFill>
            <a:schemeClr val="folHlink"/>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40973" name="AutoShape 13"/>
          <p:cNvSpPr>
            <a:spLocks noChangeArrowheads="1"/>
          </p:cNvSpPr>
          <p:nvPr/>
        </p:nvSpPr>
        <p:spPr bwMode="auto">
          <a:xfrm>
            <a:off x="7885113" y="2906713"/>
            <a:ext cx="576262" cy="376237"/>
          </a:xfrm>
          <a:prstGeom prst="chevron">
            <a:avLst>
              <a:gd name="adj" fmla="val 55274"/>
            </a:avLst>
          </a:prstGeom>
          <a:solidFill>
            <a:schemeClr val="folHlink"/>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40974" name="AutoShape 15"/>
          <p:cNvSpPr>
            <a:spLocks noChangeArrowheads="1"/>
          </p:cNvSpPr>
          <p:nvPr/>
        </p:nvSpPr>
        <p:spPr bwMode="auto">
          <a:xfrm>
            <a:off x="7885113" y="3833813"/>
            <a:ext cx="576262" cy="376237"/>
          </a:xfrm>
          <a:prstGeom prst="chevron">
            <a:avLst>
              <a:gd name="adj" fmla="val 55274"/>
            </a:avLst>
          </a:prstGeom>
          <a:solidFill>
            <a:schemeClr val="folHlink"/>
          </a:solidFill>
          <a:ln w="9525" algn="ctr">
            <a:solidFill>
              <a:srgbClr val="FFFFFF"/>
            </a:solidFill>
            <a:miter lim="800000"/>
            <a:headEnd/>
            <a:tailEnd/>
          </a:ln>
        </p:spPr>
        <p:txBody>
          <a:bodyPr anchor="ctr">
            <a:spAutoFit/>
          </a:bodyPr>
          <a:lstStyle/>
          <a:p>
            <a:endParaRPr lang="en-US" sz="1800">
              <a:latin typeface="Calibri" pitchFamily="34" charset="0"/>
            </a:endParaRPr>
          </a:p>
        </p:txBody>
      </p:sp>
      <p:sp>
        <p:nvSpPr>
          <p:cNvPr id="40975" name="AutoShape 16"/>
          <p:cNvSpPr>
            <a:spLocks noChangeArrowheads="1"/>
          </p:cNvSpPr>
          <p:nvPr/>
        </p:nvSpPr>
        <p:spPr bwMode="auto">
          <a:xfrm>
            <a:off x="539750" y="1973263"/>
            <a:ext cx="7345363" cy="376237"/>
          </a:xfrm>
          <a:prstGeom prst="homePlate">
            <a:avLst>
              <a:gd name="adj" fmla="val 54050"/>
            </a:avLst>
          </a:prstGeom>
          <a:solidFill>
            <a:schemeClr val="folHlink"/>
          </a:solidFill>
          <a:ln w="9525" algn="ctr">
            <a:solidFill>
              <a:srgbClr val="FFFFFF"/>
            </a:solidFill>
            <a:miter lim="800000"/>
            <a:headEnd/>
            <a:tailEnd/>
          </a:ln>
        </p:spPr>
        <p:txBody>
          <a:bodyPr anchor="ctr">
            <a:spAutoFit/>
          </a:bodyPr>
          <a:lstStyle/>
          <a:p>
            <a:r>
              <a:rPr lang="es-ES" sz="1800" b="1">
                <a:solidFill>
                  <a:schemeClr val="bg1"/>
                </a:solidFill>
                <a:latin typeface="Calibri" pitchFamily="34" charset="0"/>
              </a:rPr>
              <a:t>La toma de decisión en los escenarios a medio plazo</a:t>
            </a:r>
          </a:p>
        </p:txBody>
      </p:sp>
      <p:sp>
        <p:nvSpPr>
          <p:cNvPr id="40976" name="AutoShape 17"/>
          <p:cNvSpPr>
            <a:spLocks noChangeArrowheads="1"/>
          </p:cNvSpPr>
          <p:nvPr/>
        </p:nvSpPr>
        <p:spPr bwMode="auto">
          <a:xfrm>
            <a:off x="539750" y="2909888"/>
            <a:ext cx="7345363" cy="376237"/>
          </a:xfrm>
          <a:prstGeom prst="homePlate">
            <a:avLst>
              <a:gd name="adj" fmla="val 54050"/>
            </a:avLst>
          </a:prstGeom>
          <a:solidFill>
            <a:schemeClr val="folHlink"/>
          </a:solidFill>
          <a:ln w="9525" algn="ctr">
            <a:solidFill>
              <a:srgbClr val="FFFFFF"/>
            </a:solidFill>
            <a:miter lim="800000"/>
            <a:headEnd/>
            <a:tailEnd/>
          </a:ln>
        </p:spPr>
        <p:txBody>
          <a:bodyPr anchor="ctr">
            <a:spAutoFit/>
          </a:bodyPr>
          <a:lstStyle/>
          <a:p>
            <a:r>
              <a:rPr lang="es-ES" sz="1800" b="1">
                <a:solidFill>
                  <a:schemeClr val="bg1"/>
                </a:solidFill>
                <a:latin typeface="Calibri" pitchFamily="34" charset="0"/>
              </a:rPr>
              <a:t>Mejorar la transparencia y la calidad democrática</a:t>
            </a:r>
          </a:p>
        </p:txBody>
      </p:sp>
      <p:sp>
        <p:nvSpPr>
          <p:cNvPr id="40977" name="AutoShape 18"/>
          <p:cNvSpPr>
            <a:spLocks noChangeArrowheads="1"/>
          </p:cNvSpPr>
          <p:nvPr/>
        </p:nvSpPr>
        <p:spPr bwMode="auto">
          <a:xfrm>
            <a:off x="539750" y="3846513"/>
            <a:ext cx="7345363" cy="376237"/>
          </a:xfrm>
          <a:prstGeom prst="homePlate">
            <a:avLst>
              <a:gd name="adj" fmla="val 54050"/>
            </a:avLst>
          </a:prstGeom>
          <a:solidFill>
            <a:schemeClr val="folHlink"/>
          </a:solidFill>
          <a:ln w="9525" algn="ctr">
            <a:solidFill>
              <a:srgbClr val="FFFFFF"/>
            </a:solidFill>
            <a:miter lim="800000"/>
            <a:headEnd/>
            <a:tailEnd/>
          </a:ln>
        </p:spPr>
        <p:txBody>
          <a:bodyPr anchor="ctr">
            <a:spAutoFit/>
          </a:bodyPr>
          <a:lstStyle/>
          <a:p>
            <a:r>
              <a:rPr lang="es-ES" sz="1800" b="1">
                <a:solidFill>
                  <a:schemeClr val="bg1"/>
                </a:solidFill>
                <a:latin typeface="Calibri" pitchFamily="34" charset="0"/>
              </a:rPr>
              <a:t>Articular la cooperación entre los distintos niveles de gobierno</a:t>
            </a:r>
          </a:p>
        </p:txBody>
      </p:sp>
      <p:sp>
        <p:nvSpPr>
          <p:cNvPr id="1068051" name="AutoShape 19"/>
          <p:cNvSpPr>
            <a:spLocks noChangeArrowheads="1"/>
          </p:cNvSpPr>
          <p:nvPr/>
        </p:nvSpPr>
        <p:spPr bwMode="auto">
          <a:xfrm>
            <a:off x="539750" y="4781550"/>
            <a:ext cx="7345363" cy="376238"/>
          </a:xfrm>
          <a:prstGeom prst="homePlate">
            <a:avLst>
              <a:gd name="adj" fmla="val 54050"/>
            </a:avLst>
          </a:prstGeom>
          <a:solidFill>
            <a:schemeClr val="folHlink"/>
          </a:solidFill>
          <a:ln w="9525" algn="ctr">
            <a:solidFill>
              <a:srgbClr val="FFFFFF"/>
            </a:solidFill>
            <a:miter lim="800000"/>
            <a:headEnd/>
            <a:tailEnd/>
          </a:ln>
        </p:spPr>
        <p:txBody>
          <a:bodyPr anchor="ctr">
            <a:spAutoFit/>
          </a:bodyPr>
          <a:lstStyle/>
          <a:p>
            <a:r>
              <a:rPr lang="es-ES" sz="1800" b="1">
                <a:solidFill>
                  <a:schemeClr val="bg1"/>
                </a:solidFill>
                <a:latin typeface="Calibri" pitchFamily="34" charset="0"/>
              </a:rPr>
              <a:t>Impulsar la productividad y actuar sobre la calidad del gasto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6805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6804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8044" grpId="0" animBg="1"/>
      <p:bldP spid="1068051"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body" idx="4294967295"/>
          </p:nvPr>
        </p:nvSpPr>
        <p:spPr bwMode="auto">
          <a:xfrm>
            <a:off x="0" y="836613"/>
            <a:ext cx="9144000" cy="5956300"/>
          </a:xfrm>
          <a:prstGeom prst="rect">
            <a:avLst/>
          </a:prstGeom>
          <a:solidFill>
            <a:srgbClr val="FFFFFF"/>
          </a:solidFill>
          <a:ln>
            <a:solidFill>
              <a:srgbClr val="000000"/>
            </a:solidFill>
            <a:miter lim="800000"/>
            <a:headEnd/>
            <a:tailEnd/>
          </a:ln>
        </p:spPr>
        <p:txBody>
          <a:bodyPr/>
          <a:lstStyle/>
          <a:p>
            <a:pPr marL="273050" indent="-273050" eaLnBrk="1" hangingPunct="1">
              <a:buFont typeface="Wingdings" pitchFamily="2" charset="2"/>
              <a:buNone/>
            </a:pPr>
            <a:r>
              <a:rPr lang="es-ES" sz="1800" b="0" smtClean="0">
                <a:solidFill>
                  <a:srgbClr val="FFCC00"/>
                </a:solidFill>
              </a:rPr>
              <a:t>	</a:t>
            </a:r>
          </a:p>
        </p:txBody>
      </p:sp>
      <p:sp>
        <p:nvSpPr>
          <p:cNvPr id="41987" name="Rectangle 3"/>
          <p:cNvSpPr>
            <a:spLocks noChangeArrowheads="1"/>
          </p:cNvSpPr>
          <p:nvPr/>
        </p:nvSpPr>
        <p:spPr bwMode="auto">
          <a:xfrm>
            <a:off x="3708400" y="887413"/>
            <a:ext cx="1944688" cy="1477962"/>
          </a:xfrm>
          <a:prstGeom prst="rect">
            <a:avLst/>
          </a:prstGeom>
          <a:solidFill>
            <a:srgbClr val="3366FF"/>
          </a:solidFill>
          <a:ln w="12700" cap="sq">
            <a:solidFill>
              <a:schemeClr val="tx1"/>
            </a:solidFill>
            <a:miter lim="800000"/>
            <a:headEnd/>
            <a:tailEnd/>
          </a:ln>
        </p:spPr>
        <p:txBody>
          <a:bodyPr anchor="ctr">
            <a:spAutoFit/>
          </a:bodyPr>
          <a:lstStyle/>
          <a:p>
            <a:pPr algn="ctr">
              <a:spcBef>
                <a:spcPct val="0"/>
              </a:spcBef>
            </a:pPr>
            <a:r>
              <a:rPr lang="es-ES" sz="1800" b="1">
                <a:solidFill>
                  <a:srgbClr val="FFFF00"/>
                </a:solidFill>
                <a:latin typeface="Arial Narrow" pitchFamily="34" charset="0"/>
                <a:cs typeface="Arial" charset="0"/>
                <a:sym typeface="Monotype Sorts" pitchFamily="2" charset="2"/>
              </a:rPr>
              <a:t>ORGANIZACIONES</a:t>
            </a:r>
          </a:p>
          <a:p>
            <a:pPr>
              <a:spcBef>
                <a:spcPct val="0"/>
              </a:spcBef>
            </a:pPr>
            <a:r>
              <a:rPr lang="es-ES" sz="1800" b="1">
                <a:solidFill>
                  <a:schemeClr val="bg1"/>
                </a:solidFill>
                <a:latin typeface="Arial Narrow" pitchFamily="34" charset="0"/>
                <a:cs typeface="Arial" charset="0"/>
                <a:sym typeface="Monotype Sorts" pitchFamily="2" charset="2"/>
              </a:rPr>
              <a:t>Estructuras</a:t>
            </a:r>
          </a:p>
          <a:p>
            <a:pPr>
              <a:spcBef>
                <a:spcPct val="0"/>
              </a:spcBef>
            </a:pPr>
            <a:r>
              <a:rPr lang="es-ES" sz="1800" b="1">
                <a:solidFill>
                  <a:schemeClr val="bg1"/>
                </a:solidFill>
                <a:latin typeface="Arial Narrow" pitchFamily="34" charset="0"/>
                <a:cs typeface="Arial" charset="0"/>
                <a:sym typeface="Monotype Sorts" pitchFamily="2" charset="2"/>
              </a:rPr>
              <a:t>Personas</a:t>
            </a:r>
          </a:p>
          <a:p>
            <a:pPr>
              <a:spcBef>
                <a:spcPct val="0"/>
              </a:spcBef>
            </a:pPr>
            <a:r>
              <a:rPr lang="es-ES" sz="1800" b="1">
                <a:solidFill>
                  <a:schemeClr val="bg1"/>
                </a:solidFill>
                <a:latin typeface="Arial Narrow" pitchFamily="34" charset="0"/>
                <a:cs typeface="Arial" charset="0"/>
                <a:sym typeface="Monotype Sorts" pitchFamily="2" charset="2"/>
              </a:rPr>
              <a:t>Procesos</a:t>
            </a:r>
          </a:p>
          <a:p>
            <a:pPr>
              <a:spcBef>
                <a:spcPct val="0"/>
              </a:spcBef>
            </a:pPr>
            <a:r>
              <a:rPr lang="es-ES" sz="1800" b="1">
                <a:solidFill>
                  <a:schemeClr val="bg1"/>
                </a:solidFill>
                <a:latin typeface="Arial Narrow" pitchFamily="34" charset="0"/>
                <a:cs typeface="Arial" charset="0"/>
                <a:sym typeface="Monotype Sorts" pitchFamily="2" charset="2"/>
              </a:rPr>
              <a:t>Productos</a:t>
            </a:r>
          </a:p>
        </p:txBody>
      </p:sp>
      <p:sp>
        <p:nvSpPr>
          <p:cNvPr id="41988" name="Rectangle 4"/>
          <p:cNvSpPr>
            <a:spLocks noChangeArrowheads="1"/>
          </p:cNvSpPr>
          <p:nvPr/>
        </p:nvSpPr>
        <p:spPr bwMode="auto">
          <a:xfrm>
            <a:off x="6299200" y="906463"/>
            <a:ext cx="1944688" cy="287337"/>
          </a:xfrm>
          <a:prstGeom prst="rect">
            <a:avLst/>
          </a:prstGeom>
          <a:solidFill>
            <a:srgbClr val="FFFF99"/>
          </a:solidFill>
          <a:ln w="12700" cap="sq">
            <a:solidFill>
              <a:srgbClr val="0000FF"/>
            </a:solidFill>
            <a:miter lim="800000"/>
            <a:headEnd/>
            <a:tailEnd/>
          </a:ln>
        </p:spPr>
        <p:txBody>
          <a:bodyPr anchor="ctr">
            <a:spAutoFit/>
          </a:bodyPr>
          <a:lstStyle/>
          <a:p>
            <a:pPr algn="ctr">
              <a:spcBef>
                <a:spcPct val="0"/>
              </a:spcBef>
            </a:pPr>
            <a:r>
              <a:rPr lang="es-ES" sz="1200" b="1">
                <a:solidFill>
                  <a:srgbClr val="0033CC"/>
                </a:solidFill>
                <a:latin typeface="Arial Narrow" pitchFamily="34" charset="0"/>
                <a:cs typeface="Arial" charset="0"/>
                <a:sym typeface="Monotype Sorts" pitchFamily="2" charset="2"/>
              </a:rPr>
              <a:t>Modelos de Excelencia</a:t>
            </a:r>
          </a:p>
        </p:txBody>
      </p:sp>
      <p:sp>
        <p:nvSpPr>
          <p:cNvPr id="41989" name="Rectangle 5"/>
          <p:cNvSpPr>
            <a:spLocks noChangeArrowheads="1"/>
          </p:cNvSpPr>
          <p:nvPr/>
        </p:nvSpPr>
        <p:spPr bwMode="auto">
          <a:xfrm>
            <a:off x="5795963" y="887413"/>
            <a:ext cx="503237" cy="471487"/>
          </a:xfrm>
          <a:prstGeom prst="rect">
            <a:avLst/>
          </a:prstGeom>
          <a:solidFill>
            <a:srgbClr val="FFFF99"/>
          </a:solidFill>
          <a:ln w="12700" cap="sq">
            <a:solidFill>
              <a:srgbClr val="0000FF"/>
            </a:solidFill>
            <a:miter lim="800000"/>
            <a:headEnd/>
            <a:tailEnd/>
          </a:ln>
        </p:spPr>
        <p:txBody>
          <a:bodyPr anchor="ctr">
            <a:spAutoFit/>
          </a:bodyPr>
          <a:lstStyle/>
          <a:p>
            <a:pPr algn="ctr">
              <a:spcBef>
                <a:spcPct val="0"/>
              </a:spcBef>
            </a:pPr>
            <a:r>
              <a:rPr lang="es-ES" sz="800" b="1">
                <a:solidFill>
                  <a:srgbClr val="0033CC"/>
                </a:solidFill>
                <a:latin typeface="Arial" charset="0"/>
                <a:cs typeface="Arial" charset="0"/>
                <a:sym typeface="Monotype Sorts" pitchFamily="2" charset="2"/>
              </a:rPr>
              <a:t>EFQM</a:t>
            </a:r>
          </a:p>
          <a:p>
            <a:pPr algn="ctr">
              <a:spcBef>
                <a:spcPct val="0"/>
              </a:spcBef>
            </a:pPr>
            <a:r>
              <a:rPr lang="es-ES" sz="800" b="1">
                <a:solidFill>
                  <a:srgbClr val="0033CC"/>
                </a:solidFill>
                <a:latin typeface="Arial" charset="0"/>
                <a:cs typeface="Arial" charset="0"/>
                <a:sym typeface="Monotype Sorts" pitchFamily="2" charset="2"/>
              </a:rPr>
              <a:t>CAF</a:t>
            </a:r>
          </a:p>
          <a:p>
            <a:pPr algn="ctr">
              <a:spcBef>
                <a:spcPct val="0"/>
              </a:spcBef>
            </a:pPr>
            <a:r>
              <a:rPr lang="es-ES" sz="800" b="1">
                <a:solidFill>
                  <a:srgbClr val="0033CC"/>
                </a:solidFill>
                <a:latin typeface="Arial" charset="0"/>
                <a:cs typeface="Arial" charset="0"/>
                <a:sym typeface="Monotype Sorts" pitchFamily="2" charset="2"/>
              </a:rPr>
              <a:t>EVAM</a:t>
            </a:r>
          </a:p>
        </p:txBody>
      </p:sp>
      <p:sp>
        <p:nvSpPr>
          <p:cNvPr id="41990" name="Rectangle 6"/>
          <p:cNvSpPr>
            <a:spLocks noChangeArrowheads="1"/>
          </p:cNvSpPr>
          <p:nvPr/>
        </p:nvSpPr>
        <p:spPr bwMode="auto">
          <a:xfrm>
            <a:off x="3852863" y="2573338"/>
            <a:ext cx="1727200" cy="379412"/>
          </a:xfrm>
          <a:prstGeom prst="rect">
            <a:avLst/>
          </a:prstGeom>
          <a:solidFill>
            <a:schemeClr val="accent1"/>
          </a:solidFill>
          <a:ln w="12700" cap="sq">
            <a:solidFill>
              <a:schemeClr val="tx1"/>
            </a:solidFill>
            <a:miter lim="800000"/>
            <a:headEnd/>
            <a:tailEnd/>
          </a:ln>
        </p:spPr>
        <p:txBody>
          <a:bodyPr anchor="ctr">
            <a:spAutoFit/>
          </a:bodyPr>
          <a:lstStyle/>
          <a:p>
            <a:pPr algn="ctr">
              <a:spcBef>
                <a:spcPct val="0"/>
              </a:spcBef>
            </a:pPr>
            <a:r>
              <a:rPr lang="es-ES" sz="1800" b="1">
                <a:solidFill>
                  <a:schemeClr val="tx2"/>
                </a:solidFill>
                <a:latin typeface="Arial Narrow" pitchFamily="34" charset="0"/>
                <a:cs typeface="Arial" charset="0"/>
                <a:sym typeface="Monotype Sorts" pitchFamily="2" charset="2"/>
              </a:rPr>
              <a:t>USUARIOS</a:t>
            </a:r>
          </a:p>
        </p:txBody>
      </p:sp>
      <p:sp>
        <p:nvSpPr>
          <p:cNvPr id="41991" name="Rectangle 7"/>
          <p:cNvSpPr>
            <a:spLocks noChangeArrowheads="1"/>
          </p:cNvSpPr>
          <p:nvPr/>
        </p:nvSpPr>
        <p:spPr bwMode="auto">
          <a:xfrm>
            <a:off x="3708400" y="3984625"/>
            <a:ext cx="1871663" cy="593725"/>
          </a:xfrm>
          <a:prstGeom prst="rect">
            <a:avLst/>
          </a:prstGeom>
          <a:solidFill>
            <a:srgbClr val="0000FF"/>
          </a:solidFill>
          <a:ln w="12700" cap="sq">
            <a:solidFill>
              <a:schemeClr val="tx1"/>
            </a:solidFill>
            <a:miter lim="800000"/>
            <a:headEnd/>
            <a:tailEnd/>
          </a:ln>
        </p:spPr>
        <p:txBody>
          <a:bodyPr anchor="ctr">
            <a:spAutoFit/>
          </a:bodyPr>
          <a:lstStyle/>
          <a:p>
            <a:pPr>
              <a:spcBef>
                <a:spcPct val="0"/>
              </a:spcBef>
            </a:pPr>
            <a:r>
              <a:rPr lang="es-ES" sz="1600" b="1">
                <a:solidFill>
                  <a:srgbClr val="FFFF00"/>
                </a:solidFill>
                <a:latin typeface="Arial" charset="0"/>
                <a:cs typeface="Arial" charset="0"/>
                <a:sym typeface="Monotype Sorts" pitchFamily="2" charset="2"/>
              </a:rPr>
              <a:t>CALIDAD DEMOCRÁTICA</a:t>
            </a:r>
          </a:p>
        </p:txBody>
      </p:sp>
      <p:sp>
        <p:nvSpPr>
          <p:cNvPr id="41992" name="Rectangle 8"/>
          <p:cNvSpPr>
            <a:spLocks noChangeArrowheads="1"/>
          </p:cNvSpPr>
          <p:nvPr/>
        </p:nvSpPr>
        <p:spPr bwMode="auto">
          <a:xfrm rot="-5400000">
            <a:off x="7290594" y="2056607"/>
            <a:ext cx="2808287" cy="469900"/>
          </a:xfrm>
          <a:prstGeom prst="rect">
            <a:avLst/>
          </a:prstGeom>
          <a:solidFill>
            <a:schemeClr val="accent1"/>
          </a:solidFill>
          <a:ln w="12700" cap="sq">
            <a:solidFill>
              <a:schemeClr val="tx1"/>
            </a:solidFill>
            <a:miter lim="800000"/>
            <a:headEnd/>
            <a:tailEnd/>
          </a:ln>
        </p:spPr>
        <p:txBody>
          <a:bodyPr anchor="ctr">
            <a:spAutoFit/>
          </a:bodyPr>
          <a:lstStyle/>
          <a:p>
            <a:pPr algn="ctr">
              <a:spcBef>
                <a:spcPct val="0"/>
              </a:spcBef>
            </a:pPr>
            <a:r>
              <a:rPr lang="es-ES" sz="2400" b="1">
                <a:solidFill>
                  <a:schemeClr val="tx2"/>
                </a:solidFill>
                <a:latin typeface="Arial Narrow" pitchFamily="34" charset="0"/>
                <a:cs typeface="Arial" charset="0"/>
                <a:sym typeface="Monotype Sorts" pitchFamily="2" charset="2"/>
              </a:rPr>
              <a:t>EVALUACIÓN SS.PP</a:t>
            </a:r>
          </a:p>
        </p:txBody>
      </p:sp>
      <p:sp>
        <p:nvSpPr>
          <p:cNvPr id="41993" name="Rectangle 9"/>
          <p:cNvSpPr>
            <a:spLocks noChangeArrowheads="1"/>
          </p:cNvSpPr>
          <p:nvPr/>
        </p:nvSpPr>
        <p:spPr bwMode="auto">
          <a:xfrm rot="-5400000">
            <a:off x="-569912" y="1968500"/>
            <a:ext cx="2882900" cy="714375"/>
          </a:xfrm>
          <a:prstGeom prst="rect">
            <a:avLst/>
          </a:prstGeom>
          <a:solidFill>
            <a:srgbClr val="A9A870"/>
          </a:solidFill>
          <a:ln w="12700" cap="sq" algn="ctr">
            <a:solidFill>
              <a:schemeClr val="tx1"/>
            </a:solidFill>
            <a:miter lim="800000"/>
            <a:headEnd/>
            <a:tailEnd/>
          </a:ln>
        </p:spPr>
        <p:txBody>
          <a:bodyPr anchor="ctr">
            <a:spAutoFit/>
          </a:bodyPr>
          <a:lstStyle/>
          <a:p>
            <a:pPr algn="ctr">
              <a:spcBef>
                <a:spcPct val="0"/>
              </a:spcBef>
            </a:pPr>
            <a:r>
              <a:rPr lang="es-ES" sz="2000" b="1">
                <a:latin typeface="Arial Narrow" pitchFamily="34" charset="0"/>
                <a:cs typeface="Arial" charset="0"/>
                <a:sym typeface="Monotype Sorts" pitchFamily="2" charset="2"/>
              </a:rPr>
              <a:t>Binomio </a:t>
            </a:r>
          </a:p>
          <a:p>
            <a:pPr algn="ctr">
              <a:spcBef>
                <a:spcPct val="0"/>
              </a:spcBef>
            </a:pPr>
            <a:r>
              <a:rPr lang="es-ES" sz="2000" b="1">
                <a:latin typeface="Arial Narrow" pitchFamily="34" charset="0"/>
                <a:cs typeface="Arial" charset="0"/>
                <a:sym typeface="Monotype Sorts" pitchFamily="2" charset="2"/>
              </a:rPr>
              <a:t>Servicios-Usuarios</a:t>
            </a:r>
          </a:p>
        </p:txBody>
      </p:sp>
      <p:sp>
        <p:nvSpPr>
          <p:cNvPr id="41994" name="Rectangle 10"/>
          <p:cNvSpPr>
            <a:spLocks noChangeArrowheads="1"/>
          </p:cNvSpPr>
          <p:nvPr/>
        </p:nvSpPr>
        <p:spPr bwMode="auto">
          <a:xfrm rot="-5400000">
            <a:off x="-436562" y="4887912"/>
            <a:ext cx="2667000" cy="714375"/>
          </a:xfrm>
          <a:prstGeom prst="rect">
            <a:avLst/>
          </a:prstGeom>
          <a:solidFill>
            <a:srgbClr val="A9A870"/>
          </a:solidFill>
          <a:ln w="12700" cap="sq">
            <a:solidFill>
              <a:schemeClr val="tx1"/>
            </a:solidFill>
            <a:miter lim="800000"/>
            <a:headEnd/>
            <a:tailEnd/>
          </a:ln>
        </p:spPr>
        <p:txBody>
          <a:bodyPr anchor="ctr">
            <a:spAutoFit/>
          </a:bodyPr>
          <a:lstStyle/>
          <a:p>
            <a:pPr algn="ctr">
              <a:spcBef>
                <a:spcPct val="0"/>
              </a:spcBef>
            </a:pPr>
            <a:r>
              <a:rPr lang="es-ES" sz="2000" b="1">
                <a:latin typeface="Arial Narrow" pitchFamily="34" charset="0"/>
                <a:cs typeface="Arial" charset="0"/>
                <a:sym typeface="Monotype Sorts" pitchFamily="2" charset="2"/>
              </a:rPr>
              <a:t>Binomio</a:t>
            </a:r>
          </a:p>
          <a:p>
            <a:pPr algn="ctr">
              <a:spcBef>
                <a:spcPct val="0"/>
              </a:spcBef>
            </a:pPr>
            <a:r>
              <a:rPr lang="es-ES" sz="2000" b="1">
                <a:latin typeface="Arial Narrow" pitchFamily="34" charset="0"/>
                <a:cs typeface="Arial" charset="0"/>
                <a:sym typeface="Monotype Sorts" pitchFamily="2" charset="2"/>
              </a:rPr>
              <a:t> Estado-Sociedad</a:t>
            </a:r>
          </a:p>
        </p:txBody>
      </p:sp>
      <p:sp>
        <p:nvSpPr>
          <p:cNvPr id="41995" name="Rectangle 11"/>
          <p:cNvSpPr>
            <a:spLocks noChangeArrowheads="1"/>
          </p:cNvSpPr>
          <p:nvPr/>
        </p:nvSpPr>
        <p:spPr bwMode="auto">
          <a:xfrm>
            <a:off x="1331913" y="868363"/>
            <a:ext cx="2303462" cy="469900"/>
          </a:xfrm>
          <a:prstGeom prst="rect">
            <a:avLst/>
          </a:prstGeom>
          <a:solidFill>
            <a:srgbClr val="669900"/>
          </a:solidFill>
          <a:ln w="12700" cap="sq">
            <a:solidFill>
              <a:schemeClr val="tx1"/>
            </a:solidFill>
            <a:miter lim="800000"/>
            <a:headEnd/>
            <a:tailEnd/>
          </a:ln>
        </p:spPr>
        <p:txBody>
          <a:bodyPr anchor="ctr">
            <a:spAutoFit/>
          </a:bodyPr>
          <a:lstStyle/>
          <a:p>
            <a:pPr algn="ctr">
              <a:spcBef>
                <a:spcPct val="0"/>
              </a:spcBef>
            </a:pPr>
            <a:r>
              <a:rPr lang="es-ES" sz="2400" b="1">
                <a:solidFill>
                  <a:schemeClr val="bg1"/>
                </a:solidFill>
                <a:latin typeface="Arial Narrow" pitchFamily="34" charset="0"/>
                <a:cs typeface="Arial" charset="0"/>
                <a:sym typeface="Monotype Sorts" pitchFamily="2" charset="2"/>
              </a:rPr>
              <a:t>MICROCALIDAD</a:t>
            </a:r>
          </a:p>
        </p:txBody>
      </p:sp>
      <p:sp>
        <p:nvSpPr>
          <p:cNvPr id="41996" name="Rectangle 12"/>
          <p:cNvSpPr>
            <a:spLocks noChangeArrowheads="1"/>
          </p:cNvSpPr>
          <p:nvPr/>
        </p:nvSpPr>
        <p:spPr bwMode="auto">
          <a:xfrm>
            <a:off x="1331913" y="2471738"/>
            <a:ext cx="2303462" cy="469900"/>
          </a:xfrm>
          <a:prstGeom prst="rect">
            <a:avLst/>
          </a:prstGeom>
          <a:solidFill>
            <a:srgbClr val="669900"/>
          </a:solidFill>
          <a:ln w="12700" cap="sq">
            <a:solidFill>
              <a:schemeClr val="tx1"/>
            </a:solidFill>
            <a:miter lim="800000"/>
            <a:headEnd/>
            <a:tailEnd/>
          </a:ln>
        </p:spPr>
        <p:txBody>
          <a:bodyPr anchor="ctr">
            <a:spAutoFit/>
          </a:bodyPr>
          <a:lstStyle/>
          <a:p>
            <a:pPr algn="ctr">
              <a:spcBef>
                <a:spcPct val="0"/>
              </a:spcBef>
            </a:pPr>
            <a:r>
              <a:rPr lang="es-ES" sz="2400" b="1">
                <a:solidFill>
                  <a:schemeClr val="bg1"/>
                </a:solidFill>
                <a:latin typeface="Arial Narrow" pitchFamily="34" charset="0"/>
                <a:cs typeface="Arial" charset="0"/>
                <a:sym typeface="Monotype Sorts" pitchFamily="2" charset="2"/>
              </a:rPr>
              <a:t>MESOCALIDAD</a:t>
            </a:r>
          </a:p>
        </p:txBody>
      </p:sp>
      <p:sp>
        <p:nvSpPr>
          <p:cNvPr id="41997" name="Rectangle 13"/>
          <p:cNvSpPr>
            <a:spLocks noChangeArrowheads="1"/>
          </p:cNvSpPr>
          <p:nvPr/>
        </p:nvSpPr>
        <p:spPr bwMode="auto">
          <a:xfrm rot="-5400000">
            <a:off x="7326313" y="5045075"/>
            <a:ext cx="2736850" cy="469900"/>
          </a:xfrm>
          <a:prstGeom prst="rect">
            <a:avLst/>
          </a:prstGeom>
          <a:solidFill>
            <a:schemeClr val="accent1"/>
          </a:solidFill>
          <a:ln w="12700" cap="sq">
            <a:solidFill>
              <a:schemeClr val="tx1"/>
            </a:solidFill>
            <a:miter lim="800000"/>
            <a:headEnd/>
            <a:tailEnd/>
          </a:ln>
        </p:spPr>
        <p:txBody>
          <a:bodyPr anchor="ctr">
            <a:spAutoFit/>
          </a:bodyPr>
          <a:lstStyle/>
          <a:p>
            <a:pPr algn="ctr">
              <a:spcBef>
                <a:spcPct val="0"/>
              </a:spcBef>
            </a:pPr>
            <a:r>
              <a:rPr lang="es-ES" sz="2400" b="1">
                <a:solidFill>
                  <a:schemeClr val="tx2"/>
                </a:solidFill>
                <a:latin typeface="Arial Narrow" pitchFamily="34" charset="0"/>
                <a:cs typeface="Arial" charset="0"/>
                <a:sym typeface="Monotype Sorts" pitchFamily="2" charset="2"/>
              </a:rPr>
              <a:t>EVALUACIÓN PP.PP </a:t>
            </a:r>
          </a:p>
        </p:txBody>
      </p:sp>
      <p:sp>
        <p:nvSpPr>
          <p:cNvPr id="41998" name="Rectangle 14"/>
          <p:cNvSpPr>
            <a:spLocks noChangeArrowheads="1"/>
          </p:cNvSpPr>
          <p:nvPr/>
        </p:nvSpPr>
        <p:spPr bwMode="auto">
          <a:xfrm>
            <a:off x="1258888" y="4056063"/>
            <a:ext cx="2303462" cy="469900"/>
          </a:xfrm>
          <a:prstGeom prst="rect">
            <a:avLst/>
          </a:prstGeom>
          <a:solidFill>
            <a:srgbClr val="669900"/>
          </a:solidFill>
          <a:ln w="12700" cap="sq">
            <a:solidFill>
              <a:schemeClr val="tx1"/>
            </a:solidFill>
            <a:miter lim="800000"/>
            <a:headEnd/>
            <a:tailEnd/>
          </a:ln>
        </p:spPr>
        <p:txBody>
          <a:bodyPr anchor="ctr">
            <a:spAutoFit/>
          </a:bodyPr>
          <a:lstStyle/>
          <a:p>
            <a:pPr algn="ctr">
              <a:spcBef>
                <a:spcPct val="0"/>
              </a:spcBef>
            </a:pPr>
            <a:r>
              <a:rPr lang="es-ES" sz="2400" b="1">
                <a:solidFill>
                  <a:schemeClr val="bg1"/>
                </a:solidFill>
                <a:latin typeface="Arial Narrow" pitchFamily="34" charset="0"/>
                <a:cs typeface="Arial" charset="0"/>
                <a:sym typeface="Monotype Sorts" pitchFamily="2" charset="2"/>
              </a:rPr>
              <a:t>MACROCALIDAD</a:t>
            </a:r>
          </a:p>
        </p:txBody>
      </p:sp>
      <p:sp>
        <p:nvSpPr>
          <p:cNvPr id="41999" name="Rectangle 15"/>
          <p:cNvSpPr>
            <a:spLocks noChangeArrowheads="1"/>
          </p:cNvSpPr>
          <p:nvPr/>
        </p:nvSpPr>
        <p:spPr bwMode="auto">
          <a:xfrm>
            <a:off x="1619250" y="4903788"/>
            <a:ext cx="1727200" cy="317500"/>
          </a:xfrm>
          <a:prstGeom prst="rect">
            <a:avLst/>
          </a:prstGeom>
          <a:solidFill>
            <a:srgbClr val="FFCC99"/>
          </a:solidFill>
          <a:ln w="12700" cap="sq">
            <a:solidFill>
              <a:schemeClr val="bg1"/>
            </a:solidFill>
            <a:miter lim="800000"/>
            <a:headEnd/>
            <a:tailEnd/>
          </a:ln>
        </p:spPr>
        <p:txBody>
          <a:bodyPr anchor="ctr">
            <a:spAutoFit/>
          </a:bodyPr>
          <a:lstStyle/>
          <a:p>
            <a:pPr algn="ctr">
              <a:spcBef>
                <a:spcPct val="0"/>
              </a:spcBef>
            </a:pPr>
            <a:r>
              <a:rPr lang="es-ES" sz="1400" b="1">
                <a:solidFill>
                  <a:schemeClr val="tx2"/>
                </a:solidFill>
                <a:latin typeface="Arial Narrow" pitchFamily="34" charset="0"/>
                <a:cs typeface="Arial" charset="0"/>
                <a:sym typeface="Monotype Sorts" pitchFamily="2" charset="2"/>
              </a:rPr>
              <a:t>Legitimación social</a:t>
            </a:r>
          </a:p>
        </p:txBody>
      </p:sp>
      <p:sp>
        <p:nvSpPr>
          <p:cNvPr id="42000" name="Rectangle 16"/>
          <p:cNvSpPr>
            <a:spLocks noChangeArrowheads="1"/>
          </p:cNvSpPr>
          <p:nvPr/>
        </p:nvSpPr>
        <p:spPr bwMode="auto">
          <a:xfrm>
            <a:off x="3779838" y="4903788"/>
            <a:ext cx="1727200" cy="317500"/>
          </a:xfrm>
          <a:prstGeom prst="rect">
            <a:avLst/>
          </a:prstGeom>
          <a:solidFill>
            <a:srgbClr val="FFCC99"/>
          </a:solidFill>
          <a:ln w="12700" cap="sq">
            <a:solidFill>
              <a:schemeClr val="bg1"/>
            </a:solidFill>
            <a:miter lim="800000"/>
            <a:headEnd/>
            <a:tailEnd/>
          </a:ln>
        </p:spPr>
        <p:txBody>
          <a:bodyPr anchor="ctr">
            <a:spAutoFit/>
          </a:bodyPr>
          <a:lstStyle/>
          <a:p>
            <a:pPr algn="ctr">
              <a:spcBef>
                <a:spcPct val="0"/>
              </a:spcBef>
            </a:pPr>
            <a:r>
              <a:rPr lang="es-ES" sz="1400" b="1">
                <a:solidFill>
                  <a:schemeClr val="tx2"/>
                </a:solidFill>
                <a:latin typeface="Arial Narrow" pitchFamily="34" charset="0"/>
                <a:cs typeface="Arial" charset="0"/>
                <a:sym typeface="Monotype Sorts" pitchFamily="2" charset="2"/>
              </a:rPr>
              <a:t>Gobernanza</a:t>
            </a:r>
          </a:p>
        </p:txBody>
      </p:sp>
      <p:sp>
        <p:nvSpPr>
          <p:cNvPr id="42001" name="Line 17"/>
          <p:cNvSpPr>
            <a:spLocks noChangeShapeType="1"/>
          </p:cNvSpPr>
          <p:nvPr/>
        </p:nvSpPr>
        <p:spPr bwMode="auto">
          <a:xfrm flipH="1">
            <a:off x="2411413" y="5046663"/>
            <a:ext cx="1439862" cy="504825"/>
          </a:xfrm>
          <a:prstGeom prst="line">
            <a:avLst/>
          </a:prstGeom>
          <a:noFill/>
          <a:ln w="9525">
            <a:solidFill>
              <a:schemeClr val="tx1"/>
            </a:solidFill>
            <a:round/>
            <a:headEnd/>
            <a:tailEnd type="triangle" w="med" len="med"/>
          </a:ln>
        </p:spPr>
        <p:txBody>
          <a:bodyPr/>
          <a:lstStyle/>
          <a:p>
            <a:endParaRPr lang="en-US"/>
          </a:p>
        </p:txBody>
      </p:sp>
      <p:sp>
        <p:nvSpPr>
          <p:cNvPr id="42002" name="Oval 18"/>
          <p:cNvSpPr>
            <a:spLocks noChangeArrowheads="1"/>
          </p:cNvSpPr>
          <p:nvPr/>
        </p:nvSpPr>
        <p:spPr bwMode="auto">
          <a:xfrm>
            <a:off x="1331913" y="5478463"/>
            <a:ext cx="1008062" cy="863600"/>
          </a:xfrm>
          <a:prstGeom prst="ellipse">
            <a:avLst/>
          </a:prstGeom>
          <a:solidFill>
            <a:schemeClr val="accent1"/>
          </a:solidFill>
          <a:ln w="9525">
            <a:solidFill>
              <a:schemeClr val="tx1"/>
            </a:solidFill>
            <a:round/>
            <a:headEnd/>
            <a:tailEnd/>
          </a:ln>
        </p:spPr>
        <p:txBody>
          <a:bodyPr wrap="none" anchor="ctr"/>
          <a:lstStyle/>
          <a:p>
            <a:pPr algn="ctr">
              <a:spcBef>
                <a:spcPct val="0"/>
              </a:spcBef>
            </a:pPr>
            <a:r>
              <a:rPr lang="es-ES" sz="1400">
                <a:latin typeface="Verdana" pitchFamily="34" charset="0"/>
                <a:cs typeface="Arial" charset="0"/>
              </a:rPr>
              <a:t>Apertura</a:t>
            </a:r>
          </a:p>
        </p:txBody>
      </p:sp>
      <p:sp>
        <p:nvSpPr>
          <p:cNvPr id="42003" name="Oval 19"/>
          <p:cNvSpPr>
            <a:spLocks noChangeArrowheads="1"/>
          </p:cNvSpPr>
          <p:nvPr/>
        </p:nvSpPr>
        <p:spPr bwMode="auto">
          <a:xfrm>
            <a:off x="2411413" y="5478463"/>
            <a:ext cx="1728787" cy="792162"/>
          </a:xfrm>
          <a:prstGeom prst="ellipse">
            <a:avLst/>
          </a:prstGeom>
          <a:solidFill>
            <a:srgbClr val="669900"/>
          </a:solidFill>
          <a:ln w="9525">
            <a:solidFill>
              <a:schemeClr val="tx1"/>
            </a:solidFill>
            <a:round/>
            <a:headEnd/>
            <a:tailEnd/>
          </a:ln>
        </p:spPr>
        <p:txBody>
          <a:bodyPr wrap="none" anchor="ctr"/>
          <a:lstStyle/>
          <a:p>
            <a:pPr algn="ctr">
              <a:spcBef>
                <a:spcPct val="0"/>
              </a:spcBef>
            </a:pPr>
            <a:r>
              <a:rPr lang="es-ES" sz="1400" b="1">
                <a:solidFill>
                  <a:schemeClr val="bg1"/>
                </a:solidFill>
                <a:latin typeface="Verdana" pitchFamily="34" charset="0"/>
                <a:cs typeface="Arial" charset="0"/>
              </a:rPr>
              <a:t>Responsabilidad</a:t>
            </a:r>
          </a:p>
        </p:txBody>
      </p:sp>
      <p:sp>
        <p:nvSpPr>
          <p:cNvPr id="42004" name="Oval 20"/>
          <p:cNvSpPr>
            <a:spLocks noChangeArrowheads="1"/>
          </p:cNvSpPr>
          <p:nvPr/>
        </p:nvSpPr>
        <p:spPr bwMode="auto">
          <a:xfrm>
            <a:off x="4284663" y="5407025"/>
            <a:ext cx="935037" cy="863600"/>
          </a:xfrm>
          <a:prstGeom prst="ellipse">
            <a:avLst/>
          </a:prstGeom>
          <a:solidFill>
            <a:schemeClr val="accent1"/>
          </a:solidFill>
          <a:ln w="9525">
            <a:solidFill>
              <a:schemeClr val="tx1"/>
            </a:solidFill>
            <a:round/>
            <a:headEnd/>
            <a:tailEnd/>
          </a:ln>
        </p:spPr>
        <p:txBody>
          <a:bodyPr wrap="none" anchor="ctr"/>
          <a:lstStyle/>
          <a:p>
            <a:pPr algn="ctr">
              <a:spcBef>
                <a:spcPct val="0"/>
              </a:spcBef>
            </a:pPr>
            <a:r>
              <a:rPr lang="es-ES" sz="1400">
                <a:latin typeface="Verdana" pitchFamily="34" charset="0"/>
                <a:cs typeface="Arial" charset="0"/>
              </a:rPr>
              <a:t>Eficacia</a:t>
            </a:r>
          </a:p>
        </p:txBody>
      </p:sp>
      <p:sp>
        <p:nvSpPr>
          <p:cNvPr id="42005" name="Oval 21"/>
          <p:cNvSpPr>
            <a:spLocks noChangeArrowheads="1"/>
          </p:cNvSpPr>
          <p:nvPr/>
        </p:nvSpPr>
        <p:spPr bwMode="auto">
          <a:xfrm>
            <a:off x="5292725" y="5478463"/>
            <a:ext cx="1512888" cy="792162"/>
          </a:xfrm>
          <a:prstGeom prst="ellipse">
            <a:avLst/>
          </a:prstGeom>
          <a:solidFill>
            <a:srgbClr val="993300"/>
          </a:solidFill>
          <a:ln w="9525">
            <a:solidFill>
              <a:schemeClr val="tx1"/>
            </a:solidFill>
            <a:round/>
            <a:headEnd/>
            <a:tailEnd/>
          </a:ln>
        </p:spPr>
        <p:txBody>
          <a:bodyPr wrap="none" anchor="ctr"/>
          <a:lstStyle/>
          <a:p>
            <a:pPr algn="ctr">
              <a:spcBef>
                <a:spcPct val="0"/>
              </a:spcBef>
            </a:pPr>
            <a:r>
              <a:rPr lang="es-ES" sz="1400" b="1">
                <a:solidFill>
                  <a:schemeClr val="bg1"/>
                </a:solidFill>
                <a:latin typeface="Verdana" pitchFamily="34" charset="0"/>
                <a:cs typeface="Arial" charset="0"/>
              </a:rPr>
              <a:t>Participación</a:t>
            </a:r>
          </a:p>
        </p:txBody>
      </p:sp>
      <p:sp>
        <p:nvSpPr>
          <p:cNvPr id="42006" name="Oval 22"/>
          <p:cNvSpPr>
            <a:spLocks noChangeArrowheads="1"/>
          </p:cNvSpPr>
          <p:nvPr/>
        </p:nvSpPr>
        <p:spPr bwMode="auto">
          <a:xfrm>
            <a:off x="6877050" y="5407025"/>
            <a:ext cx="1223963" cy="792163"/>
          </a:xfrm>
          <a:prstGeom prst="ellipse">
            <a:avLst/>
          </a:prstGeom>
          <a:solidFill>
            <a:schemeClr val="accent1"/>
          </a:solidFill>
          <a:ln w="9525">
            <a:solidFill>
              <a:schemeClr val="tx1"/>
            </a:solidFill>
            <a:round/>
            <a:headEnd/>
            <a:tailEnd/>
          </a:ln>
        </p:spPr>
        <p:txBody>
          <a:bodyPr wrap="none" anchor="ctr"/>
          <a:lstStyle/>
          <a:p>
            <a:pPr algn="ctr">
              <a:spcBef>
                <a:spcPct val="0"/>
              </a:spcBef>
            </a:pPr>
            <a:r>
              <a:rPr lang="es-ES" sz="1400">
                <a:latin typeface="Verdana" pitchFamily="34" charset="0"/>
                <a:cs typeface="Arial" charset="0"/>
              </a:rPr>
              <a:t>Coherencia</a:t>
            </a:r>
          </a:p>
        </p:txBody>
      </p:sp>
      <p:sp>
        <p:nvSpPr>
          <p:cNvPr id="42007" name="Line 23"/>
          <p:cNvSpPr>
            <a:spLocks noChangeShapeType="1"/>
          </p:cNvSpPr>
          <p:nvPr/>
        </p:nvSpPr>
        <p:spPr bwMode="auto">
          <a:xfrm flipH="1">
            <a:off x="3779838" y="5191125"/>
            <a:ext cx="287337" cy="287338"/>
          </a:xfrm>
          <a:prstGeom prst="line">
            <a:avLst/>
          </a:prstGeom>
          <a:noFill/>
          <a:ln w="9525">
            <a:solidFill>
              <a:schemeClr val="tx1"/>
            </a:solidFill>
            <a:round/>
            <a:headEnd/>
            <a:tailEnd type="triangle" w="med" len="med"/>
          </a:ln>
        </p:spPr>
        <p:txBody>
          <a:bodyPr/>
          <a:lstStyle/>
          <a:p>
            <a:endParaRPr lang="en-US"/>
          </a:p>
        </p:txBody>
      </p:sp>
      <p:sp>
        <p:nvSpPr>
          <p:cNvPr id="42008" name="Line 24"/>
          <p:cNvSpPr>
            <a:spLocks noChangeShapeType="1"/>
          </p:cNvSpPr>
          <p:nvPr/>
        </p:nvSpPr>
        <p:spPr bwMode="auto">
          <a:xfrm>
            <a:off x="4643438" y="5191125"/>
            <a:ext cx="73025" cy="215900"/>
          </a:xfrm>
          <a:prstGeom prst="line">
            <a:avLst/>
          </a:prstGeom>
          <a:noFill/>
          <a:ln w="9525">
            <a:solidFill>
              <a:schemeClr val="tx1"/>
            </a:solidFill>
            <a:round/>
            <a:headEnd/>
            <a:tailEnd type="triangle" w="med" len="med"/>
          </a:ln>
        </p:spPr>
        <p:txBody>
          <a:bodyPr/>
          <a:lstStyle/>
          <a:p>
            <a:endParaRPr lang="en-US"/>
          </a:p>
        </p:txBody>
      </p:sp>
      <p:sp>
        <p:nvSpPr>
          <p:cNvPr id="42009" name="Line 25"/>
          <p:cNvSpPr>
            <a:spLocks noChangeShapeType="1"/>
          </p:cNvSpPr>
          <p:nvPr/>
        </p:nvSpPr>
        <p:spPr bwMode="auto">
          <a:xfrm>
            <a:off x="5219700" y="5191125"/>
            <a:ext cx="647700" cy="287338"/>
          </a:xfrm>
          <a:prstGeom prst="line">
            <a:avLst/>
          </a:prstGeom>
          <a:noFill/>
          <a:ln w="9525">
            <a:solidFill>
              <a:schemeClr val="tx1"/>
            </a:solidFill>
            <a:round/>
            <a:headEnd/>
            <a:tailEnd type="triangle" w="med" len="med"/>
          </a:ln>
        </p:spPr>
        <p:txBody>
          <a:bodyPr/>
          <a:lstStyle/>
          <a:p>
            <a:endParaRPr lang="en-US"/>
          </a:p>
        </p:txBody>
      </p:sp>
      <p:sp>
        <p:nvSpPr>
          <p:cNvPr id="42010" name="Line 26"/>
          <p:cNvSpPr>
            <a:spLocks noChangeShapeType="1"/>
          </p:cNvSpPr>
          <p:nvPr/>
        </p:nvSpPr>
        <p:spPr bwMode="auto">
          <a:xfrm>
            <a:off x="5508625" y="5046663"/>
            <a:ext cx="1800225" cy="431800"/>
          </a:xfrm>
          <a:prstGeom prst="line">
            <a:avLst/>
          </a:prstGeom>
          <a:noFill/>
          <a:ln w="9525">
            <a:solidFill>
              <a:schemeClr val="tx1"/>
            </a:solidFill>
            <a:round/>
            <a:headEnd/>
            <a:tailEnd type="triangle" w="med" len="med"/>
          </a:ln>
        </p:spPr>
        <p:txBody>
          <a:bodyPr/>
          <a:lstStyle/>
          <a:p>
            <a:endParaRPr lang="en-US"/>
          </a:p>
        </p:txBody>
      </p:sp>
      <p:sp>
        <p:nvSpPr>
          <p:cNvPr id="42011" name="Line 27"/>
          <p:cNvSpPr>
            <a:spLocks noChangeShapeType="1"/>
          </p:cNvSpPr>
          <p:nvPr/>
        </p:nvSpPr>
        <p:spPr bwMode="auto">
          <a:xfrm flipH="1">
            <a:off x="2700338" y="4559300"/>
            <a:ext cx="1511300" cy="433388"/>
          </a:xfrm>
          <a:prstGeom prst="line">
            <a:avLst/>
          </a:prstGeom>
          <a:noFill/>
          <a:ln w="9525">
            <a:solidFill>
              <a:schemeClr val="tx1"/>
            </a:solidFill>
            <a:round/>
            <a:headEnd/>
            <a:tailEnd type="triangle" w="med" len="med"/>
          </a:ln>
        </p:spPr>
        <p:txBody>
          <a:bodyPr/>
          <a:lstStyle/>
          <a:p>
            <a:endParaRPr lang="en-US"/>
          </a:p>
        </p:txBody>
      </p:sp>
      <p:sp>
        <p:nvSpPr>
          <p:cNvPr id="42012" name="Line 28"/>
          <p:cNvSpPr>
            <a:spLocks noChangeShapeType="1"/>
          </p:cNvSpPr>
          <p:nvPr/>
        </p:nvSpPr>
        <p:spPr bwMode="auto">
          <a:xfrm>
            <a:off x="4932363" y="4559300"/>
            <a:ext cx="71437" cy="433388"/>
          </a:xfrm>
          <a:prstGeom prst="line">
            <a:avLst/>
          </a:prstGeom>
          <a:noFill/>
          <a:ln w="9525">
            <a:solidFill>
              <a:schemeClr val="tx1"/>
            </a:solidFill>
            <a:round/>
            <a:headEnd/>
            <a:tailEnd type="triangle" w="med" len="med"/>
          </a:ln>
        </p:spPr>
        <p:txBody>
          <a:bodyPr/>
          <a:lstStyle/>
          <a:p>
            <a:endParaRPr lang="en-US"/>
          </a:p>
        </p:txBody>
      </p:sp>
      <p:sp>
        <p:nvSpPr>
          <p:cNvPr id="42013" name="Rectangle 29"/>
          <p:cNvSpPr>
            <a:spLocks noChangeArrowheads="1"/>
          </p:cNvSpPr>
          <p:nvPr/>
        </p:nvSpPr>
        <p:spPr bwMode="auto">
          <a:xfrm>
            <a:off x="5867400" y="2471738"/>
            <a:ext cx="1944688" cy="469900"/>
          </a:xfrm>
          <a:prstGeom prst="rect">
            <a:avLst/>
          </a:prstGeom>
          <a:solidFill>
            <a:srgbClr val="FFFF99"/>
          </a:solidFill>
          <a:ln w="12700" cap="sq">
            <a:solidFill>
              <a:srgbClr val="0000FF"/>
            </a:solidFill>
            <a:miter lim="800000"/>
            <a:headEnd/>
            <a:tailEnd/>
          </a:ln>
        </p:spPr>
        <p:txBody>
          <a:bodyPr anchor="ctr">
            <a:spAutoFit/>
          </a:bodyPr>
          <a:lstStyle/>
          <a:p>
            <a:pPr algn="ctr">
              <a:spcBef>
                <a:spcPct val="0"/>
              </a:spcBef>
            </a:pPr>
            <a:r>
              <a:rPr lang="es-ES" sz="1200" b="1">
                <a:solidFill>
                  <a:srgbClr val="0033CC"/>
                </a:solidFill>
                <a:latin typeface="Arial Narrow" pitchFamily="34" charset="0"/>
                <a:cs typeface="Arial" charset="0"/>
                <a:sym typeface="Monotype Sorts" pitchFamily="2" charset="2"/>
              </a:rPr>
              <a:t>Análisis Necesidades-Expectativas</a:t>
            </a:r>
          </a:p>
        </p:txBody>
      </p:sp>
      <p:sp>
        <p:nvSpPr>
          <p:cNvPr id="42014" name="Rectangle 30"/>
          <p:cNvSpPr>
            <a:spLocks noChangeArrowheads="1"/>
          </p:cNvSpPr>
          <p:nvPr/>
        </p:nvSpPr>
        <p:spPr bwMode="auto">
          <a:xfrm>
            <a:off x="5867400" y="2994025"/>
            <a:ext cx="1944688" cy="287338"/>
          </a:xfrm>
          <a:prstGeom prst="rect">
            <a:avLst/>
          </a:prstGeom>
          <a:solidFill>
            <a:srgbClr val="FFFF99"/>
          </a:solidFill>
          <a:ln w="12700" cap="sq">
            <a:solidFill>
              <a:srgbClr val="0000FF"/>
            </a:solidFill>
            <a:miter lim="800000"/>
            <a:headEnd/>
            <a:tailEnd/>
          </a:ln>
        </p:spPr>
        <p:txBody>
          <a:bodyPr anchor="ctr">
            <a:spAutoFit/>
          </a:bodyPr>
          <a:lstStyle/>
          <a:p>
            <a:pPr algn="ctr">
              <a:spcBef>
                <a:spcPct val="0"/>
              </a:spcBef>
            </a:pPr>
            <a:r>
              <a:rPr lang="es-ES" sz="1200" b="1">
                <a:solidFill>
                  <a:srgbClr val="0033CC"/>
                </a:solidFill>
                <a:latin typeface="Arial Narrow" pitchFamily="34" charset="0"/>
                <a:cs typeface="Arial" charset="0"/>
                <a:sym typeface="Monotype Sorts" pitchFamily="2" charset="2"/>
              </a:rPr>
              <a:t>Evaluación Satisfacción</a:t>
            </a:r>
          </a:p>
        </p:txBody>
      </p:sp>
      <p:sp>
        <p:nvSpPr>
          <p:cNvPr id="42015" name="Rectangle 31"/>
          <p:cNvSpPr>
            <a:spLocks noChangeArrowheads="1"/>
          </p:cNvSpPr>
          <p:nvPr/>
        </p:nvSpPr>
        <p:spPr bwMode="auto">
          <a:xfrm>
            <a:off x="5651500" y="3984625"/>
            <a:ext cx="2665413" cy="287338"/>
          </a:xfrm>
          <a:prstGeom prst="rect">
            <a:avLst/>
          </a:prstGeom>
          <a:solidFill>
            <a:srgbClr val="FFFF99"/>
          </a:solidFill>
          <a:ln w="12700" cap="sq">
            <a:solidFill>
              <a:srgbClr val="0000FF"/>
            </a:solidFill>
            <a:miter lim="800000"/>
            <a:headEnd/>
            <a:tailEnd/>
          </a:ln>
        </p:spPr>
        <p:txBody>
          <a:bodyPr anchor="ctr">
            <a:spAutoFit/>
          </a:bodyPr>
          <a:lstStyle/>
          <a:p>
            <a:pPr algn="ctr">
              <a:spcBef>
                <a:spcPct val="0"/>
              </a:spcBef>
            </a:pPr>
            <a:r>
              <a:rPr lang="es-ES" sz="1200" b="1">
                <a:solidFill>
                  <a:srgbClr val="0033CC"/>
                </a:solidFill>
                <a:latin typeface="Arial Narrow" pitchFamily="34" charset="0"/>
                <a:cs typeface="Arial" charset="0"/>
                <a:sym typeface="Monotype Sorts" pitchFamily="2" charset="2"/>
              </a:rPr>
              <a:t>Estudios de percepción ciudadana</a:t>
            </a:r>
          </a:p>
        </p:txBody>
      </p:sp>
      <p:sp>
        <p:nvSpPr>
          <p:cNvPr id="42016" name="Rectangle 32"/>
          <p:cNvSpPr>
            <a:spLocks noChangeArrowheads="1"/>
          </p:cNvSpPr>
          <p:nvPr/>
        </p:nvSpPr>
        <p:spPr bwMode="auto">
          <a:xfrm>
            <a:off x="1403350" y="3425825"/>
            <a:ext cx="6697663" cy="469900"/>
          </a:xfrm>
          <a:prstGeom prst="rect">
            <a:avLst/>
          </a:prstGeom>
          <a:solidFill>
            <a:srgbClr val="669900"/>
          </a:solidFill>
          <a:ln w="12700" cap="sq">
            <a:solidFill>
              <a:schemeClr val="tx1"/>
            </a:solidFill>
            <a:miter lim="800000"/>
            <a:headEnd/>
            <a:tailEnd/>
          </a:ln>
        </p:spPr>
        <p:txBody>
          <a:bodyPr anchor="ctr">
            <a:spAutoFit/>
          </a:bodyPr>
          <a:lstStyle/>
          <a:p>
            <a:pPr algn="ctr">
              <a:spcBef>
                <a:spcPct val="0"/>
              </a:spcBef>
            </a:pPr>
            <a:r>
              <a:rPr lang="es-ES" sz="2400" b="1">
                <a:solidFill>
                  <a:schemeClr val="bg1"/>
                </a:solidFill>
                <a:latin typeface="Arial Narrow" pitchFamily="34" charset="0"/>
                <a:cs typeface="Arial" charset="0"/>
                <a:sym typeface="Monotype Sorts" pitchFamily="2" charset="2"/>
              </a:rPr>
              <a:t>CALIDAD DE LOS SERVICIOS</a:t>
            </a:r>
          </a:p>
        </p:txBody>
      </p:sp>
      <p:sp>
        <p:nvSpPr>
          <p:cNvPr id="42017" name="Rectangle 33"/>
          <p:cNvSpPr>
            <a:spLocks noChangeArrowheads="1"/>
          </p:cNvSpPr>
          <p:nvPr/>
        </p:nvSpPr>
        <p:spPr bwMode="auto">
          <a:xfrm>
            <a:off x="1476375" y="6438900"/>
            <a:ext cx="6697663" cy="396875"/>
          </a:xfrm>
          <a:prstGeom prst="rect">
            <a:avLst/>
          </a:prstGeom>
          <a:solidFill>
            <a:srgbClr val="669900"/>
          </a:solidFill>
          <a:ln w="12700" cap="sq">
            <a:solidFill>
              <a:schemeClr val="tx1"/>
            </a:solidFill>
            <a:miter lim="800000"/>
            <a:headEnd/>
            <a:tailEnd/>
          </a:ln>
        </p:spPr>
        <p:txBody>
          <a:bodyPr anchor="ctr">
            <a:spAutoFit/>
          </a:bodyPr>
          <a:lstStyle/>
          <a:p>
            <a:pPr algn="ctr">
              <a:lnSpc>
                <a:spcPct val="80000"/>
              </a:lnSpc>
              <a:spcBef>
                <a:spcPct val="0"/>
              </a:spcBef>
            </a:pPr>
            <a:r>
              <a:rPr lang="es-ES" sz="2400" b="1">
                <a:solidFill>
                  <a:schemeClr val="bg1"/>
                </a:solidFill>
                <a:latin typeface="Arial Narrow" pitchFamily="34" charset="0"/>
                <a:cs typeface="Arial" charset="0"/>
                <a:sym typeface="Monotype Sorts" pitchFamily="2" charset="2"/>
              </a:rPr>
              <a:t>CALIDAD DE LAS POLITICAS</a:t>
            </a:r>
          </a:p>
        </p:txBody>
      </p:sp>
      <p:sp>
        <p:nvSpPr>
          <p:cNvPr id="42018" name="Rectangle 34"/>
          <p:cNvSpPr>
            <a:spLocks noChangeArrowheads="1"/>
          </p:cNvSpPr>
          <p:nvPr/>
        </p:nvSpPr>
        <p:spPr bwMode="auto">
          <a:xfrm>
            <a:off x="5651500" y="4343400"/>
            <a:ext cx="2665413" cy="287338"/>
          </a:xfrm>
          <a:prstGeom prst="rect">
            <a:avLst/>
          </a:prstGeom>
          <a:solidFill>
            <a:srgbClr val="FFFF99"/>
          </a:solidFill>
          <a:ln w="12700" cap="sq">
            <a:solidFill>
              <a:srgbClr val="0000FF"/>
            </a:solidFill>
            <a:miter lim="800000"/>
            <a:headEnd/>
            <a:tailEnd/>
          </a:ln>
        </p:spPr>
        <p:txBody>
          <a:bodyPr anchor="ctr">
            <a:spAutoFit/>
          </a:bodyPr>
          <a:lstStyle/>
          <a:p>
            <a:pPr algn="ctr">
              <a:spcBef>
                <a:spcPct val="0"/>
              </a:spcBef>
            </a:pPr>
            <a:r>
              <a:rPr lang="es-ES" sz="1200" b="1">
                <a:solidFill>
                  <a:srgbClr val="0033CC"/>
                </a:solidFill>
                <a:latin typeface="Arial Narrow" pitchFamily="34" charset="0"/>
                <a:cs typeface="Arial" charset="0"/>
                <a:sym typeface="Monotype Sorts" pitchFamily="2" charset="2"/>
              </a:rPr>
              <a:t>Evaluación de PP.PP</a:t>
            </a:r>
          </a:p>
        </p:txBody>
      </p:sp>
      <p:sp>
        <p:nvSpPr>
          <p:cNvPr id="42019" name="Rectangle 35"/>
          <p:cNvSpPr>
            <a:spLocks noChangeArrowheads="1"/>
          </p:cNvSpPr>
          <p:nvPr/>
        </p:nvSpPr>
        <p:spPr bwMode="auto">
          <a:xfrm>
            <a:off x="442913" y="388938"/>
            <a:ext cx="4667250"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sym typeface="Monotype Sorts" pitchFamily="2" charset="2"/>
              </a:rPr>
              <a:t>LA CALIDAD DE LA ACCIÓN PÚBLICA</a:t>
            </a: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fondo1"/>
          <p:cNvPicPr>
            <a:picLocks noChangeAspect="1" noChangeArrowheads="1"/>
          </p:cNvPicPr>
          <p:nvPr/>
        </p:nvPicPr>
        <p:blipFill>
          <a:blip r:embed="rId3" cstate="print"/>
          <a:srcRect t="16667"/>
          <a:stretch>
            <a:fillRect/>
          </a:stretch>
        </p:blipFill>
        <p:spPr bwMode="auto">
          <a:xfrm>
            <a:off x="-7938" y="1112838"/>
            <a:ext cx="9144001" cy="5715000"/>
          </a:xfrm>
          <a:prstGeom prst="rect">
            <a:avLst/>
          </a:prstGeom>
          <a:noFill/>
          <a:ln w="9525" algn="ctr">
            <a:noFill/>
            <a:miter lim="800000"/>
            <a:headEnd/>
            <a:tailEnd/>
          </a:ln>
        </p:spPr>
      </p:pic>
      <p:graphicFrame>
        <p:nvGraphicFramePr>
          <p:cNvPr id="4" name="3 Diagrama"/>
          <p:cNvGraphicFramePr/>
          <p:nvPr/>
        </p:nvGraphicFramePr>
        <p:xfrm>
          <a:off x="285720" y="857232"/>
          <a:ext cx="8572560" cy="550072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4 Triángulo isósceles"/>
          <p:cNvSpPr/>
          <p:nvPr/>
        </p:nvSpPr>
        <p:spPr bwMode="auto">
          <a:xfrm rot="6314414">
            <a:off x="3271044" y="3656807"/>
            <a:ext cx="5299075" cy="795337"/>
          </a:xfrm>
          <a:prstGeom prst="triangle">
            <a:avLst/>
          </a:prstGeom>
          <a:gradFill rotWithShape="1">
            <a:gsLst>
              <a:gs pos="0">
                <a:srgbClr val="628725"/>
              </a:gs>
              <a:gs pos="50000">
                <a:schemeClr val="bg1"/>
              </a:gs>
              <a:gs pos="100000">
                <a:srgbClr val="628725"/>
              </a:gs>
            </a:gsLst>
            <a:lin ang="5400000" scaled="1"/>
          </a:gradFill>
          <a:ln w="28575" cap="sq" cmpd="sng" algn="ctr">
            <a:noFill/>
            <a:prstDash val="solid"/>
            <a:round/>
            <a:headEnd type="none" w="med" len="med"/>
            <a:tailEnd type="none" w="med" len="med"/>
          </a:ln>
          <a:effectLst>
            <a:outerShdw blurRad="50800" dist="38100" dir="16200000" rotWithShape="0">
              <a:prstClr val="black">
                <a:alpha val="40000"/>
              </a:prstClr>
            </a:outerShdw>
          </a:effectLst>
        </p:spPr>
        <p:txBody>
          <a:bodyPr>
            <a:spAutoFit/>
          </a:bodyPr>
          <a:lstStyle/>
          <a:p>
            <a:pPr algn="ctr">
              <a:defRPr/>
            </a:pPr>
            <a:endParaRPr lang="es-ES" sz="2000">
              <a:solidFill>
                <a:schemeClr val="tx2"/>
              </a:solidFill>
              <a:latin typeface="Garamond" pitchFamily="18" charset="0"/>
              <a:cs typeface="Arial" pitchFamily="34" charset="0"/>
            </a:endParaRPr>
          </a:p>
        </p:txBody>
      </p:sp>
      <p:sp>
        <p:nvSpPr>
          <p:cNvPr id="6" name="5 CuadroTexto"/>
          <p:cNvSpPr txBox="1"/>
          <p:nvPr/>
        </p:nvSpPr>
        <p:spPr>
          <a:xfrm>
            <a:off x="357188" y="5006975"/>
            <a:ext cx="3776662" cy="708025"/>
          </a:xfrm>
          <a:prstGeom prst="rect">
            <a:avLst/>
          </a:prstGeom>
          <a:noFill/>
          <a:ln>
            <a:solidFill>
              <a:schemeClr val="accent5">
                <a:lumMod val="75000"/>
              </a:schemeClr>
            </a:solidFill>
          </a:ln>
        </p:spPr>
        <p:txBody>
          <a:bodyPr wrap="none">
            <a:spAutoFit/>
          </a:bodyPr>
          <a:lstStyle/>
          <a:p>
            <a:pPr algn="ctr">
              <a:spcBef>
                <a:spcPct val="0"/>
              </a:spcBef>
              <a:defRPr/>
            </a:pPr>
            <a:r>
              <a:rPr lang="es-ES_tradnl" sz="2000" b="1" dirty="0">
                <a:latin typeface="Garamond" pitchFamily="18" charset="0"/>
                <a:cs typeface="Arial" pitchFamily="34" charset="0"/>
                <a:sym typeface="Wingdings" pitchFamily="2" charset="2"/>
              </a:rPr>
              <a:t>(la incapacidad,</a:t>
            </a:r>
          </a:p>
          <a:p>
            <a:pPr algn="ctr">
              <a:spcBef>
                <a:spcPct val="0"/>
              </a:spcBef>
              <a:defRPr/>
            </a:pPr>
            <a:r>
              <a:rPr lang="es-ES_tradnl" sz="2000" b="1" dirty="0">
                <a:latin typeface="Garamond" pitchFamily="18" charset="0"/>
                <a:cs typeface="Arial" pitchFamily="34" charset="0"/>
                <a:sym typeface="Wingdings" pitchFamily="2" charset="2"/>
              </a:rPr>
              <a:t>se agrava en momentos de crisis)</a:t>
            </a:r>
            <a:endParaRPr lang="es-ES" sz="2000" b="1" dirty="0">
              <a:solidFill>
                <a:schemeClr val="tx2"/>
              </a:solidFill>
              <a:latin typeface="Garamond" pitchFamily="18" charset="0"/>
              <a:cs typeface="Arial" pitchFamily="34" charset="0"/>
            </a:endParaRPr>
          </a:p>
        </p:txBody>
      </p:sp>
      <p:sp>
        <p:nvSpPr>
          <p:cNvPr id="43014" name="8 CuadroTexto"/>
          <p:cNvSpPr txBox="1">
            <a:spLocks noChangeArrowheads="1"/>
          </p:cNvSpPr>
          <p:nvPr/>
        </p:nvSpPr>
        <p:spPr bwMode="auto">
          <a:xfrm rot="-4505758">
            <a:off x="3050381" y="3472657"/>
            <a:ext cx="4632325" cy="522288"/>
          </a:xfrm>
          <a:prstGeom prst="rect">
            <a:avLst/>
          </a:prstGeom>
          <a:noFill/>
          <a:ln w="9525">
            <a:noFill/>
            <a:miter lim="800000"/>
            <a:headEnd/>
            <a:tailEnd/>
          </a:ln>
        </p:spPr>
        <p:txBody>
          <a:bodyPr>
            <a:spAutoFit/>
          </a:bodyPr>
          <a:lstStyle/>
          <a:p>
            <a:pPr>
              <a:spcBef>
                <a:spcPct val="0"/>
              </a:spcBef>
            </a:pPr>
            <a:r>
              <a:rPr lang="es-ES" sz="2400" b="1">
                <a:latin typeface="Garamond" pitchFamily="18" charset="0"/>
                <a:cs typeface="Arial" charset="0"/>
              </a:rPr>
              <a:t>Necesidad </a:t>
            </a:r>
            <a:r>
              <a:rPr lang="es-ES" b="1">
                <a:latin typeface="Garamond" pitchFamily="18" charset="0"/>
                <a:cs typeface="Arial" charset="0"/>
              </a:rPr>
              <a:t>intervención</a:t>
            </a:r>
            <a:r>
              <a:rPr lang="es-ES" sz="2400" b="1">
                <a:latin typeface="Garamond" pitchFamily="18" charset="0"/>
                <a:cs typeface="Arial" charset="0"/>
              </a:rPr>
              <a:t> pública</a:t>
            </a:r>
          </a:p>
        </p:txBody>
      </p:sp>
      <p:sp>
        <p:nvSpPr>
          <p:cNvPr id="43016" name="Text Box 8"/>
          <p:cNvSpPr txBox="1">
            <a:spLocks noChangeArrowheads="1"/>
          </p:cNvSpPr>
          <p:nvPr/>
        </p:nvSpPr>
        <p:spPr bwMode="auto">
          <a:xfrm>
            <a:off x="417513" y="355600"/>
            <a:ext cx="6769100"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LA EVALUACIÓN EN EL ESCENARIO ACTUAL</a:t>
            </a:r>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20 Grupo"/>
          <p:cNvPicPr>
            <a:picLocks noChangeArrowheads="1"/>
          </p:cNvPicPr>
          <p:nvPr/>
        </p:nvPicPr>
        <p:blipFill>
          <a:blip r:embed="rId3" cstate="print"/>
          <a:srcRect/>
          <a:stretch>
            <a:fillRect/>
          </a:stretch>
        </p:blipFill>
        <p:spPr bwMode="auto">
          <a:xfrm>
            <a:off x="7164388" y="3225800"/>
            <a:ext cx="2016125" cy="3529013"/>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3" name="20 Grupo"/>
          <p:cNvPicPr>
            <a:picLocks noChangeArrowheads="1"/>
          </p:cNvPicPr>
          <p:nvPr/>
        </p:nvPicPr>
        <p:blipFill>
          <a:blip r:embed="rId3" cstate="print"/>
          <a:srcRect/>
          <a:stretch>
            <a:fillRect/>
          </a:stretch>
        </p:blipFill>
        <p:spPr bwMode="auto">
          <a:xfrm>
            <a:off x="4059238" y="3187700"/>
            <a:ext cx="2016125" cy="3529013"/>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4" name="20 Grupo"/>
          <p:cNvPicPr>
            <a:picLocks noChangeArrowheads="1"/>
          </p:cNvPicPr>
          <p:nvPr/>
        </p:nvPicPr>
        <p:blipFill>
          <a:blip r:embed="rId3" cstate="print"/>
          <a:srcRect/>
          <a:stretch>
            <a:fillRect/>
          </a:stretch>
        </p:blipFill>
        <p:spPr bwMode="auto">
          <a:xfrm>
            <a:off x="2051050" y="3192463"/>
            <a:ext cx="2016125" cy="3529012"/>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5" name="20 Grupo"/>
          <p:cNvPicPr>
            <a:picLocks noChangeArrowheads="1"/>
          </p:cNvPicPr>
          <p:nvPr/>
        </p:nvPicPr>
        <p:blipFill>
          <a:blip r:embed="rId3" cstate="print"/>
          <a:srcRect/>
          <a:stretch>
            <a:fillRect/>
          </a:stretch>
        </p:blipFill>
        <p:spPr bwMode="auto">
          <a:xfrm>
            <a:off x="34925" y="3192463"/>
            <a:ext cx="2016125" cy="3529012"/>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44038" name="Picture 3"/>
          <p:cNvPicPr>
            <a:picLocks noChangeAspect="1" noChangeArrowheads="1"/>
          </p:cNvPicPr>
          <p:nvPr/>
        </p:nvPicPr>
        <p:blipFill>
          <a:blip r:embed="rId4" cstate="print"/>
          <a:srcRect/>
          <a:stretch>
            <a:fillRect/>
          </a:stretch>
        </p:blipFill>
        <p:spPr bwMode="auto">
          <a:xfrm>
            <a:off x="247650" y="1947863"/>
            <a:ext cx="1511300" cy="790575"/>
          </a:xfrm>
          <a:prstGeom prst="rect">
            <a:avLst/>
          </a:prstGeom>
          <a:noFill/>
          <a:ln w="9525">
            <a:noFill/>
            <a:miter lim="800000"/>
            <a:headEnd/>
            <a:tailEnd/>
          </a:ln>
        </p:spPr>
      </p:pic>
      <p:sp>
        <p:nvSpPr>
          <p:cNvPr id="44039" name="5 CuadroTexto"/>
          <p:cNvSpPr txBox="1">
            <a:spLocks noChangeArrowheads="1"/>
          </p:cNvSpPr>
          <p:nvPr/>
        </p:nvSpPr>
        <p:spPr bwMode="auto">
          <a:xfrm>
            <a:off x="420688" y="2493963"/>
            <a:ext cx="938212" cy="290512"/>
          </a:xfrm>
          <a:prstGeom prst="rect">
            <a:avLst/>
          </a:prstGeom>
          <a:noFill/>
          <a:ln w="9525">
            <a:noFill/>
            <a:miter lim="800000"/>
            <a:headEnd/>
            <a:tailEnd/>
          </a:ln>
        </p:spPr>
        <p:txBody>
          <a:bodyPr>
            <a:spAutoFit/>
          </a:bodyPr>
          <a:lstStyle/>
          <a:p>
            <a:pPr>
              <a:spcBef>
                <a:spcPct val="0"/>
              </a:spcBef>
            </a:pPr>
            <a:r>
              <a:rPr lang="es-ES_tradnl" sz="1300">
                <a:latin typeface="Calibri" pitchFamily="34" charset="0"/>
              </a:rPr>
              <a:t>FAMILIAS</a:t>
            </a:r>
          </a:p>
        </p:txBody>
      </p:sp>
      <p:pic>
        <p:nvPicPr>
          <p:cNvPr id="44040" name="Picture 4"/>
          <p:cNvPicPr>
            <a:picLocks noChangeAspect="1" noChangeArrowheads="1"/>
          </p:cNvPicPr>
          <p:nvPr/>
        </p:nvPicPr>
        <p:blipFill>
          <a:blip r:embed="rId5" cstate="print"/>
          <a:srcRect/>
          <a:stretch>
            <a:fillRect/>
          </a:stretch>
        </p:blipFill>
        <p:spPr bwMode="auto">
          <a:xfrm>
            <a:off x="2343150" y="1973263"/>
            <a:ext cx="1584325" cy="790575"/>
          </a:xfrm>
          <a:prstGeom prst="rect">
            <a:avLst/>
          </a:prstGeom>
          <a:noFill/>
          <a:ln w="9525">
            <a:noFill/>
            <a:miter lim="800000"/>
            <a:headEnd/>
            <a:tailEnd/>
          </a:ln>
        </p:spPr>
      </p:pic>
      <p:sp>
        <p:nvSpPr>
          <p:cNvPr id="44041" name="7 CuadroTexto"/>
          <p:cNvSpPr txBox="1">
            <a:spLocks noChangeArrowheads="1"/>
          </p:cNvSpPr>
          <p:nvPr/>
        </p:nvSpPr>
        <p:spPr bwMode="auto">
          <a:xfrm>
            <a:off x="2514600" y="2511425"/>
            <a:ext cx="1031875" cy="290513"/>
          </a:xfrm>
          <a:prstGeom prst="rect">
            <a:avLst/>
          </a:prstGeom>
          <a:noFill/>
          <a:ln w="9525">
            <a:noFill/>
            <a:miter lim="800000"/>
            <a:headEnd/>
            <a:tailEnd/>
          </a:ln>
        </p:spPr>
        <p:txBody>
          <a:bodyPr>
            <a:spAutoFit/>
          </a:bodyPr>
          <a:lstStyle/>
          <a:p>
            <a:pPr>
              <a:spcBef>
                <a:spcPct val="0"/>
              </a:spcBef>
            </a:pPr>
            <a:r>
              <a:rPr lang="es-ES_tradnl" sz="1300">
                <a:latin typeface="Calibri" pitchFamily="34" charset="0"/>
              </a:rPr>
              <a:t>EMPRESAS</a:t>
            </a:r>
          </a:p>
        </p:txBody>
      </p:sp>
      <p:pic>
        <p:nvPicPr>
          <p:cNvPr id="44042" name="Picture 5"/>
          <p:cNvPicPr>
            <a:picLocks noChangeAspect="1" noChangeArrowheads="1"/>
          </p:cNvPicPr>
          <p:nvPr/>
        </p:nvPicPr>
        <p:blipFill>
          <a:blip r:embed="rId6" cstate="print"/>
          <a:srcRect/>
          <a:stretch>
            <a:fillRect/>
          </a:stretch>
        </p:blipFill>
        <p:spPr bwMode="auto">
          <a:xfrm>
            <a:off x="4152900" y="1960563"/>
            <a:ext cx="1584325" cy="790575"/>
          </a:xfrm>
          <a:prstGeom prst="rect">
            <a:avLst/>
          </a:prstGeom>
          <a:noFill/>
          <a:ln w="9525">
            <a:noFill/>
            <a:miter lim="800000"/>
            <a:headEnd/>
            <a:tailEnd/>
          </a:ln>
        </p:spPr>
      </p:pic>
      <p:sp>
        <p:nvSpPr>
          <p:cNvPr id="44043" name="9 CuadroTexto"/>
          <p:cNvSpPr txBox="1">
            <a:spLocks noChangeArrowheads="1"/>
          </p:cNvSpPr>
          <p:nvPr/>
        </p:nvSpPr>
        <p:spPr bwMode="auto">
          <a:xfrm>
            <a:off x="4498975" y="2508250"/>
            <a:ext cx="1081088" cy="290513"/>
          </a:xfrm>
          <a:prstGeom prst="rect">
            <a:avLst/>
          </a:prstGeom>
          <a:noFill/>
          <a:ln w="9525">
            <a:noFill/>
            <a:miter lim="800000"/>
            <a:headEnd/>
            <a:tailEnd/>
          </a:ln>
        </p:spPr>
        <p:txBody>
          <a:bodyPr>
            <a:spAutoFit/>
          </a:bodyPr>
          <a:lstStyle/>
          <a:p>
            <a:pPr>
              <a:spcBef>
                <a:spcPct val="0"/>
              </a:spcBef>
            </a:pPr>
            <a:r>
              <a:rPr lang="es-ES_tradnl" sz="1300">
                <a:latin typeface="Calibri" pitchFamily="34" charset="0"/>
              </a:rPr>
              <a:t>EMPLEO</a:t>
            </a:r>
          </a:p>
        </p:txBody>
      </p:sp>
      <p:pic>
        <p:nvPicPr>
          <p:cNvPr id="44044" name="Picture 6"/>
          <p:cNvPicPr>
            <a:picLocks noChangeAspect="1" noChangeArrowheads="1"/>
          </p:cNvPicPr>
          <p:nvPr/>
        </p:nvPicPr>
        <p:blipFill>
          <a:blip r:embed="rId7" cstate="print"/>
          <a:srcRect/>
          <a:stretch>
            <a:fillRect/>
          </a:stretch>
        </p:blipFill>
        <p:spPr bwMode="auto">
          <a:xfrm>
            <a:off x="5881688" y="1947863"/>
            <a:ext cx="1439862" cy="790575"/>
          </a:xfrm>
          <a:prstGeom prst="rect">
            <a:avLst/>
          </a:prstGeom>
          <a:noFill/>
          <a:ln w="9525">
            <a:noFill/>
            <a:miter lim="800000"/>
            <a:headEnd/>
            <a:tailEnd/>
          </a:ln>
        </p:spPr>
      </p:pic>
      <p:sp>
        <p:nvSpPr>
          <p:cNvPr id="44045" name="11 CuadroTexto"/>
          <p:cNvSpPr txBox="1">
            <a:spLocks noChangeArrowheads="1"/>
          </p:cNvSpPr>
          <p:nvPr/>
        </p:nvSpPr>
        <p:spPr bwMode="auto">
          <a:xfrm>
            <a:off x="5907088" y="2493963"/>
            <a:ext cx="1152525" cy="290512"/>
          </a:xfrm>
          <a:prstGeom prst="rect">
            <a:avLst/>
          </a:prstGeom>
          <a:noFill/>
          <a:ln w="9525">
            <a:noFill/>
            <a:miter lim="800000"/>
            <a:headEnd/>
            <a:tailEnd/>
          </a:ln>
        </p:spPr>
        <p:txBody>
          <a:bodyPr>
            <a:spAutoFit/>
          </a:bodyPr>
          <a:lstStyle/>
          <a:p>
            <a:pPr>
              <a:spcBef>
                <a:spcPct val="0"/>
              </a:spcBef>
            </a:pPr>
            <a:r>
              <a:rPr lang="es-ES_tradnl" sz="1300">
                <a:latin typeface="Calibri" pitchFamily="34" charset="0"/>
              </a:rPr>
              <a:t>FINANCIERO</a:t>
            </a:r>
          </a:p>
        </p:txBody>
      </p:sp>
      <p:pic>
        <p:nvPicPr>
          <p:cNvPr id="44046" name="Picture 7"/>
          <p:cNvPicPr>
            <a:picLocks noChangeAspect="1" noChangeArrowheads="1"/>
          </p:cNvPicPr>
          <p:nvPr/>
        </p:nvPicPr>
        <p:blipFill>
          <a:blip r:embed="rId8" cstate="print"/>
          <a:srcRect/>
          <a:stretch>
            <a:fillRect/>
          </a:stretch>
        </p:blipFill>
        <p:spPr bwMode="auto">
          <a:xfrm>
            <a:off x="7378700" y="1965325"/>
            <a:ext cx="1728788" cy="790575"/>
          </a:xfrm>
          <a:prstGeom prst="rect">
            <a:avLst/>
          </a:prstGeom>
          <a:noFill/>
          <a:ln w="9525">
            <a:noFill/>
            <a:miter lim="800000"/>
            <a:headEnd/>
            <a:tailEnd/>
          </a:ln>
        </p:spPr>
      </p:pic>
      <p:sp>
        <p:nvSpPr>
          <p:cNvPr id="44047" name="13 CuadroTexto"/>
          <p:cNvSpPr txBox="1">
            <a:spLocks noChangeArrowheads="1"/>
          </p:cNvSpPr>
          <p:nvPr/>
        </p:nvSpPr>
        <p:spPr bwMode="auto">
          <a:xfrm>
            <a:off x="7337425" y="2336800"/>
            <a:ext cx="1512888" cy="488950"/>
          </a:xfrm>
          <a:prstGeom prst="rect">
            <a:avLst/>
          </a:prstGeom>
          <a:noFill/>
          <a:ln w="9525">
            <a:noFill/>
            <a:miter lim="800000"/>
            <a:headEnd/>
            <a:tailEnd/>
          </a:ln>
        </p:spPr>
        <p:txBody>
          <a:bodyPr>
            <a:spAutoFit/>
          </a:bodyPr>
          <a:lstStyle/>
          <a:p>
            <a:pPr>
              <a:spcBef>
                <a:spcPct val="0"/>
              </a:spcBef>
            </a:pPr>
            <a:r>
              <a:rPr lang="es-ES_tradnl" sz="1300">
                <a:latin typeface="Calibri" pitchFamily="34" charset="0"/>
              </a:rPr>
              <a:t>MODERNIZACIÓN DE LA ECONOMÍA</a:t>
            </a:r>
          </a:p>
        </p:txBody>
      </p:sp>
      <p:sp>
        <p:nvSpPr>
          <p:cNvPr id="15" name="14 Flecha abajo"/>
          <p:cNvSpPr/>
          <p:nvPr/>
        </p:nvSpPr>
        <p:spPr>
          <a:xfrm>
            <a:off x="912813" y="2900363"/>
            <a:ext cx="215900" cy="36036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_tradnl" sz="1400"/>
          </a:p>
        </p:txBody>
      </p:sp>
      <p:sp>
        <p:nvSpPr>
          <p:cNvPr id="44049" name="15 CuadroTexto"/>
          <p:cNvSpPr txBox="1">
            <a:spLocks noChangeArrowheads="1"/>
          </p:cNvSpPr>
          <p:nvPr/>
        </p:nvSpPr>
        <p:spPr bwMode="auto">
          <a:xfrm>
            <a:off x="163513" y="3476625"/>
            <a:ext cx="1743075" cy="730250"/>
          </a:xfrm>
          <a:prstGeom prst="rect">
            <a:avLst/>
          </a:prstGeom>
          <a:noFill/>
          <a:ln w="9525">
            <a:noFill/>
            <a:miter lim="800000"/>
            <a:headEnd/>
            <a:tailEnd/>
          </a:ln>
        </p:spPr>
        <p:txBody>
          <a:bodyPr wrap="none">
            <a:spAutoFit/>
          </a:bodyPr>
          <a:lstStyle/>
          <a:p>
            <a:pPr algn="ctr">
              <a:spcBef>
                <a:spcPct val="0"/>
              </a:spcBef>
            </a:pPr>
            <a:r>
              <a:rPr lang="es-ES_tradnl" sz="1400">
                <a:latin typeface="Calibri" pitchFamily="34" charset="0"/>
              </a:rPr>
              <a:t>Incremento de becas </a:t>
            </a:r>
          </a:p>
          <a:p>
            <a:pPr algn="ctr">
              <a:spcBef>
                <a:spcPct val="0"/>
              </a:spcBef>
            </a:pPr>
            <a:r>
              <a:rPr lang="es-ES_tradnl" sz="1400">
                <a:latin typeface="Calibri" pitchFamily="34" charset="0"/>
              </a:rPr>
              <a:t>para garantizar el </a:t>
            </a:r>
          </a:p>
          <a:p>
            <a:pPr algn="ctr">
              <a:spcBef>
                <a:spcPct val="0"/>
              </a:spcBef>
            </a:pPr>
            <a:r>
              <a:rPr lang="es-ES_tradnl" sz="1400">
                <a:latin typeface="Calibri" pitchFamily="34" charset="0"/>
              </a:rPr>
              <a:t>acceso a la educación</a:t>
            </a:r>
          </a:p>
        </p:txBody>
      </p:sp>
      <p:sp>
        <p:nvSpPr>
          <p:cNvPr id="17" name="16 Flecha abajo"/>
          <p:cNvSpPr>
            <a:spLocks noChangeArrowheads="1"/>
          </p:cNvSpPr>
          <p:nvPr/>
        </p:nvSpPr>
        <p:spPr bwMode="auto">
          <a:xfrm rot="10800000">
            <a:off x="900113" y="4629150"/>
            <a:ext cx="287337" cy="215900"/>
          </a:xfrm>
          <a:prstGeom prst="downArrow">
            <a:avLst>
              <a:gd name="adj1" fmla="val 50000"/>
              <a:gd name="adj2" fmla="val 50000"/>
            </a:avLst>
          </a:prstGeom>
          <a:solidFill>
            <a:schemeClr val="accent1"/>
          </a:solidFill>
          <a:ln w="25400" algn="ctr">
            <a:solidFill>
              <a:srgbClr val="758A4B"/>
            </a:solidFill>
            <a:miter lim="800000"/>
            <a:headEnd/>
            <a:tailEnd/>
          </a:ln>
        </p:spPr>
        <p:txBody>
          <a:bodyPr rot="10800000" anchor="ctr"/>
          <a:lstStyle/>
          <a:p>
            <a:pPr algn="ctr" fontAlgn="auto">
              <a:spcBef>
                <a:spcPts val="0"/>
              </a:spcBef>
              <a:spcAft>
                <a:spcPts val="0"/>
              </a:spcAft>
              <a:defRPr/>
            </a:pPr>
            <a:endParaRPr lang="es-ES_tradnl" sz="1400">
              <a:solidFill>
                <a:schemeClr val="lt1"/>
              </a:solidFill>
              <a:latin typeface="+mn-lt"/>
            </a:endParaRPr>
          </a:p>
        </p:txBody>
      </p:sp>
      <p:sp>
        <p:nvSpPr>
          <p:cNvPr id="44051" name="17 CuadroTexto"/>
          <p:cNvSpPr txBox="1">
            <a:spLocks noChangeArrowheads="1"/>
          </p:cNvSpPr>
          <p:nvPr/>
        </p:nvSpPr>
        <p:spPr bwMode="auto">
          <a:xfrm>
            <a:off x="134938" y="5060950"/>
            <a:ext cx="1833562" cy="730250"/>
          </a:xfrm>
          <a:prstGeom prst="rect">
            <a:avLst/>
          </a:prstGeom>
          <a:noFill/>
          <a:ln w="9525">
            <a:noFill/>
            <a:miter lim="800000"/>
            <a:headEnd/>
            <a:tailEnd/>
          </a:ln>
        </p:spPr>
        <p:txBody>
          <a:bodyPr wrap="none">
            <a:spAutoFit/>
          </a:bodyPr>
          <a:lstStyle/>
          <a:p>
            <a:pPr algn="ctr">
              <a:spcBef>
                <a:spcPct val="0"/>
              </a:spcBef>
            </a:pPr>
            <a:r>
              <a:rPr lang="es-ES_tradnl" sz="1400">
                <a:latin typeface="Calibri" pitchFamily="34" charset="0"/>
              </a:rPr>
              <a:t>Evaluación del Sistema</a:t>
            </a:r>
          </a:p>
          <a:p>
            <a:pPr algn="ctr">
              <a:spcBef>
                <a:spcPct val="0"/>
              </a:spcBef>
            </a:pPr>
            <a:r>
              <a:rPr lang="es-ES_tradnl" sz="1400">
                <a:latin typeface="Calibri" pitchFamily="34" charset="0"/>
              </a:rPr>
              <a:t>General de Becas</a:t>
            </a:r>
          </a:p>
          <a:p>
            <a:pPr algn="ctr">
              <a:spcBef>
                <a:spcPct val="0"/>
              </a:spcBef>
            </a:pPr>
            <a:r>
              <a:rPr lang="es-ES_tradnl" sz="1400">
                <a:latin typeface="Calibri" pitchFamily="34" charset="0"/>
              </a:rPr>
              <a:t>Educativas (2008)</a:t>
            </a:r>
          </a:p>
        </p:txBody>
      </p:sp>
      <p:sp>
        <p:nvSpPr>
          <p:cNvPr id="19" name="18 Flecha abajo"/>
          <p:cNvSpPr/>
          <p:nvPr/>
        </p:nvSpPr>
        <p:spPr>
          <a:xfrm>
            <a:off x="2868613" y="2900363"/>
            <a:ext cx="215900" cy="36036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_tradnl" sz="1400"/>
          </a:p>
        </p:txBody>
      </p:sp>
      <p:sp>
        <p:nvSpPr>
          <p:cNvPr id="44053" name="19 CuadroTexto"/>
          <p:cNvSpPr txBox="1">
            <a:spLocks noChangeArrowheads="1"/>
          </p:cNvSpPr>
          <p:nvPr/>
        </p:nvSpPr>
        <p:spPr bwMode="auto">
          <a:xfrm>
            <a:off x="2301875" y="3476625"/>
            <a:ext cx="1549400" cy="730250"/>
          </a:xfrm>
          <a:prstGeom prst="rect">
            <a:avLst/>
          </a:prstGeom>
          <a:noFill/>
          <a:ln w="9525">
            <a:noFill/>
            <a:miter lim="800000"/>
            <a:headEnd/>
            <a:tailEnd/>
          </a:ln>
        </p:spPr>
        <p:txBody>
          <a:bodyPr wrap="none">
            <a:spAutoFit/>
          </a:bodyPr>
          <a:lstStyle/>
          <a:p>
            <a:pPr algn="ctr">
              <a:spcBef>
                <a:spcPct val="0"/>
              </a:spcBef>
            </a:pPr>
            <a:r>
              <a:rPr lang="es-ES_tradnl" sz="1400">
                <a:latin typeface="Calibri" pitchFamily="34" charset="0"/>
              </a:rPr>
              <a:t>Diversas líneas ICO</a:t>
            </a:r>
          </a:p>
          <a:p>
            <a:pPr algn="ctr">
              <a:spcBef>
                <a:spcPct val="0"/>
              </a:spcBef>
            </a:pPr>
            <a:r>
              <a:rPr lang="es-ES_tradnl" sz="1400">
                <a:latin typeface="Calibri" pitchFamily="34" charset="0"/>
              </a:rPr>
              <a:t>para PYMES y</a:t>
            </a:r>
          </a:p>
          <a:p>
            <a:pPr algn="ctr">
              <a:spcBef>
                <a:spcPct val="0"/>
              </a:spcBef>
            </a:pPr>
            <a:r>
              <a:rPr lang="es-ES_tradnl" sz="1400">
                <a:latin typeface="Calibri" pitchFamily="34" charset="0"/>
              </a:rPr>
              <a:t>Autónomos.</a:t>
            </a:r>
          </a:p>
        </p:txBody>
      </p:sp>
      <p:sp>
        <p:nvSpPr>
          <p:cNvPr id="21" name="20 Flecha abajo"/>
          <p:cNvSpPr>
            <a:spLocks noChangeArrowheads="1"/>
          </p:cNvSpPr>
          <p:nvPr/>
        </p:nvSpPr>
        <p:spPr bwMode="auto">
          <a:xfrm rot="10800000">
            <a:off x="2822575" y="4629150"/>
            <a:ext cx="287338" cy="215900"/>
          </a:xfrm>
          <a:prstGeom prst="downArrow">
            <a:avLst>
              <a:gd name="adj1" fmla="val 50000"/>
              <a:gd name="adj2" fmla="val 50000"/>
            </a:avLst>
          </a:prstGeom>
          <a:solidFill>
            <a:schemeClr val="accent1"/>
          </a:solidFill>
          <a:ln w="25400" algn="ctr">
            <a:solidFill>
              <a:srgbClr val="758A4B"/>
            </a:solidFill>
            <a:miter lim="800000"/>
            <a:headEnd/>
            <a:tailEnd/>
          </a:ln>
        </p:spPr>
        <p:txBody>
          <a:bodyPr rot="10800000" anchor="ctr"/>
          <a:lstStyle/>
          <a:p>
            <a:pPr algn="ctr" fontAlgn="auto">
              <a:spcBef>
                <a:spcPts val="0"/>
              </a:spcBef>
              <a:spcAft>
                <a:spcPts val="0"/>
              </a:spcAft>
              <a:defRPr/>
            </a:pPr>
            <a:endParaRPr lang="es-ES_tradnl" sz="1400">
              <a:solidFill>
                <a:schemeClr val="lt1"/>
              </a:solidFill>
              <a:latin typeface="+mn-lt"/>
            </a:endParaRPr>
          </a:p>
        </p:txBody>
      </p:sp>
      <p:sp>
        <p:nvSpPr>
          <p:cNvPr id="44055" name="21 CuadroTexto"/>
          <p:cNvSpPr txBox="1">
            <a:spLocks noChangeArrowheads="1"/>
          </p:cNvSpPr>
          <p:nvPr/>
        </p:nvSpPr>
        <p:spPr bwMode="auto">
          <a:xfrm>
            <a:off x="2363788" y="5060950"/>
            <a:ext cx="1463675" cy="730250"/>
          </a:xfrm>
          <a:prstGeom prst="rect">
            <a:avLst/>
          </a:prstGeom>
          <a:noFill/>
          <a:ln w="9525">
            <a:noFill/>
            <a:miter lim="800000"/>
            <a:headEnd/>
            <a:tailEnd/>
          </a:ln>
        </p:spPr>
        <p:txBody>
          <a:bodyPr wrap="none">
            <a:spAutoFit/>
          </a:bodyPr>
          <a:lstStyle/>
          <a:p>
            <a:pPr algn="ctr">
              <a:spcBef>
                <a:spcPct val="0"/>
              </a:spcBef>
            </a:pPr>
            <a:r>
              <a:rPr lang="es-ES_tradnl" sz="1400">
                <a:latin typeface="Calibri" pitchFamily="34" charset="0"/>
              </a:rPr>
              <a:t>Evaluación de las</a:t>
            </a:r>
          </a:p>
          <a:p>
            <a:pPr algn="ctr">
              <a:spcBef>
                <a:spcPct val="0"/>
              </a:spcBef>
            </a:pPr>
            <a:r>
              <a:rPr lang="es-ES_tradnl" sz="1400">
                <a:latin typeface="Calibri" pitchFamily="34" charset="0"/>
              </a:rPr>
              <a:t> líneas</a:t>
            </a:r>
          </a:p>
          <a:p>
            <a:pPr algn="ctr">
              <a:spcBef>
                <a:spcPct val="0"/>
              </a:spcBef>
            </a:pPr>
            <a:r>
              <a:rPr lang="es-ES_tradnl" sz="1400">
                <a:latin typeface="Calibri" pitchFamily="34" charset="0"/>
              </a:rPr>
              <a:t> ICO-PYME (2010)</a:t>
            </a:r>
          </a:p>
        </p:txBody>
      </p:sp>
      <p:sp>
        <p:nvSpPr>
          <p:cNvPr id="24" name="23 Flecha abajo"/>
          <p:cNvSpPr/>
          <p:nvPr/>
        </p:nvSpPr>
        <p:spPr>
          <a:xfrm>
            <a:off x="4891088" y="2900363"/>
            <a:ext cx="215900" cy="36036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_tradnl" sz="1400"/>
          </a:p>
        </p:txBody>
      </p:sp>
      <p:sp>
        <p:nvSpPr>
          <p:cNvPr id="44057" name="24 CuadroTexto"/>
          <p:cNvSpPr txBox="1">
            <a:spLocks noChangeArrowheads="1"/>
          </p:cNvSpPr>
          <p:nvPr/>
        </p:nvSpPr>
        <p:spPr bwMode="auto">
          <a:xfrm>
            <a:off x="4144963" y="3476625"/>
            <a:ext cx="1812925" cy="730250"/>
          </a:xfrm>
          <a:prstGeom prst="rect">
            <a:avLst/>
          </a:prstGeom>
          <a:noFill/>
          <a:ln w="9525">
            <a:noFill/>
            <a:miter lim="800000"/>
            <a:headEnd/>
            <a:tailEnd/>
          </a:ln>
        </p:spPr>
        <p:txBody>
          <a:bodyPr wrap="none">
            <a:spAutoFit/>
          </a:bodyPr>
          <a:lstStyle/>
          <a:p>
            <a:pPr algn="ctr">
              <a:spcBef>
                <a:spcPct val="0"/>
              </a:spcBef>
            </a:pPr>
            <a:r>
              <a:rPr lang="es-ES_tradnl" sz="1400">
                <a:latin typeface="Calibri" pitchFamily="34" charset="0"/>
              </a:rPr>
              <a:t>Diversas medidas </a:t>
            </a:r>
          </a:p>
          <a:p>
            <a:pPr algn="ctr">
              <a:spcBef>
                <a:spcPct val="0"/>
              </a:spcBef>
            </a:pPr>
            <a:r>
              <a:rPr lang="es-ES_tradnl" sz="1400">
                <a:latin typeface="Calibri" pitchFamily="34" charset="0"/>
              </a:rPr>
              <a:t>de apoyo contratación</a:t>
            </a:r>
          </a:p>
          <a:p>
            <a:pPr algn="ctr">
              <a:spcBef>
                <a:spcPct val="0"/>
              </a:spcBef>
            </a:pPr>
            <a:r>
              <a:rPr lang="es-ES_tradnl" sz="1400">
                <a:latin typeface="Calibri" pitchFamily="34" charset="0"/>
              </a:rPr>
              <a:t>desempleados</a:t>
            </a:r>
          </a:p>
        </p:txBody>
      </p:sp>
      <p:sp>
        <p:nvSpPr>
          <p:cNvPr id="26" name="25 Flecha abajo"/>
          <p:cNvSpPr>
            <a:spLocks noChangeArrowheads="1"/>
          </p:cNvSpPr>
          <p:nvPr/>
        </p:nvSpPr>
        <p:spPr bwMode="auto">
          <a:xfrm rot="10800000">
            <a:off x="4840288" y="4629150"/>
            <a:ext cx="287337" cy="215900"/>
          </a:xfrm>
          <a:prstGeom prst="downArrow">
            <a:avLst>
              <a:gd name="adj1" fmla="val 50000"/>
              <a:gd name="adj2" fmla="val 50000"/>
            </a:avLst>
          </a:prstGeom>
          <a:solidFill>
            <a:schemeClr val="accent1"/>
          </a:solidFill>
          <a:ln w="25400" algn="ctr">
            <a:solidFill>
              <a:srgbClr val="758A4B"/>
            </a:solidFill>
            <a:miter lim="800000"/>
            <a:headEnd/>
            <a:tailEnd/>
          </a:ln>
        </p:spPr>
        <p:txBody>
          <a:bodyPr rot="10800000" anchor="ctr"/>
          <a:lstStyle/>
          <a:p>
            <a:pPr algn="ctr" fontAlgn="auto">
              <a:spcBef>
                <a:spcPts val="0"/>
              </a:spcBef>
              <a:spcAft>
                <a:spcPts val="0"/>
              </a:spcAft>
              <a:defRPr/>
            </a:pPr>
            <a:endParaRPr lang="es-ES_tradnl" sz="1400">
              <a:solidFill>
                <a:schemeClr val="lt1"/>
              </a:solidFill>
              <a:latin typeface="+mn-lt"/>
            </a:endParaRPr>
          </a:p>
        </p:txBody>
      </p:sp>
      <p:sp>
        <p:nvSpPr>
          <p:cNvPr id="44059" name="26 CuadroTexto"/>
          <p:cNvSpPr txBox="1">
            <a:spLocks noChangeArrowheads="1"/>
          </p:cNvSpPr>
          <p:nvPr/>
        </p:nvSpPr>
        <p:spPr bwMode="auto">
          <a:xfrm>
            <a:off x="4110038" y="5060950"/>
            <a:ext cx="1938337" cy="1155700"/>
          </a:xfrm>
          <a:prstGeom prst="rect">
            <a:avLst/>
          </a:prstGeom>
          <a:noFill/>
          <a:ln w="9525">
            <a:noFill/>
            <a:miter lim="800000"/>
            <a:headEnd/>
            <a:tailEnd/>
          </a:ln>
        </p:spPr>
        <p:txBody>
          <a:bodyPr wrap="none">
            <a:spAutoFit/>
          </a:bodyPr>
          <a:lstStyle/>
          <a:p>
            <a:pPr algn="ctr">
              <a:spcBef>
                <a:spcPct val="0"/>
              </a:spcBef>
            </a:pPr>
            <a:r>
              <a:rPr lang="es-ES_tradnl" sz="1400">
                <a:latin typeface="Calibri" pitchFamily="34" charset="0"/>
              </a:rPr>
              <a:t>Evaluación</a:t>
            </a:r>
            <a:r>
              <a:rPr lang="es-ES_tradnl" sz="1100">
                <a:latin typeface="Calibri" pitchFamily="34" charset="0"/>
              </a:rPr>
              <a:t> </a:t>
            </a:r>
            <a:r>
              <a:rPr lang="es-ES_tradnl" sz="1400">
                <a:latin typeface="Calibri" pitchFamily="34" charset="0"/>
              </a:rPr>
              <a:t>de</a:t>
            </a:r>
            <a:r>
              <a:rPr lang="es-ES_tradnl" sz="1100">
                <a:latin typeface="Calibri" pitchFamily="34" charset="0"/>
              </a:rPr>
              <a:t> </a:t>
            </a:r>
            <a:r>
              <a:rPr lang="es-ES_tradnl" sz="1400">
                <a:latin typeface="Calibri" pitchFamily="34" charset="0"/>
              </a:rPr>
              <a:t>la</a:t>
            </a:r>
            <a:r>
              <a:rPr lang="es-ES_tradnl" sz="1100">
                <a:latin typeface="Calibri" pitchFamily="34" charset="0"/>
              </a:rPr>
              <a:t> </a:t>
            </a:r>
            <a:r>
              <a:rPr lang="es-ES_tradnl" sz="1400">
                <a:latin typeface="Calibri" pitchFamily="34" charset="0"/>
              </a:rPr>
              <a:t>política </a:t>
            </a:r>
          </a:p>
          <a:p>
            <a:pPr algn="ctr">
              <a:spcBef>
                <a:spcPct val="0"/>
              </a:spcBef>
            </a:pPr>
            <a:r>
              <a:rPr lang="es-ES_tradnl" sz="1400">
                <a:latin typeface="Calibri" pitchFamily="34" charset="0"/>
              </a:rPr>
              <a:t>de bonificación de </a:t>
            </a:r>
          </a:p>
          <a:p>
            <a:pPr algn="ctr">
              <a:spcBef>
                <a:spcPct val="0"/>
              </a:spcBef>
            </a:pPr>
            <a:r>
              <a:rPr lang="es-ES_tradnl" sz="1400">
                <a:latin typeface="Calibri" pitchFamily="34" charset="0"/>
              </a:rPr>
              <a:t>cuotas de la S.S:</a:t>
            </a:r>
          </a:p>
          <a:p>
            <a:pPr algn="ctr">
              <a:spcBef>
                <a:spcPct val="0"/>
              </a:spcBef>
            </a:pPr>
            <a:r>
              <a:rPr lang="es-ES_tradnl" sz="1400">
                <a:latin typeface="Calibri" pitchFamily="34" charset="0"/>
              </a:rPr>
              <a:t>2008: 4 colectivos</a:t>
            </a:r>
          </a:p>
          <a:p>
            <a:pPr algn="ctr">
              <a:spcBef>
                <a:spcPct val="0"/>
              </a:spcBef>
            </a:pPr>
            <a:r>
              <a:rPr lang="es-ES_tradnl" sz="1400">
                <a:latin typeface="Calibri" pitchFamily="34" charset="0"/>
              </a:rPr>
              <a:t>2009:discapacitados</a:t>
            </a:r>
          </a:p>
        </p:txBody>
      </p:sp>
      <p:sp>
        <p:nvSpPr>
          <p:cNvPr id="29" name="28 Flecha abajo"/>
          <p:cNvSpPr/>
          <p:nvPr/>
        </p:nvSpPr>
        <p:spPr>
          <a:xfrm>
            <a:off x="8053388" y="2900363"/>
            <a:ext cx="215900" cy="360362"/>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_tradnl" sz="1400"/>
          </a:p>
        </p:txBody>
      </p:sp>
      <p:sp>
        <p:nvSpPr>
          <p:cNvPr id="44061" name="29 CuadroTexto"/>
          <p:cNvSpPr txBox="1">
            <a:spLocks noChangeArrowheads="1"/>
          </p:cNvSpPr>
          <p:nvPr/>
        </p:nvSpPr>
        <p:spPr bwMode="auto">
          <a:xfrm>
            <a:off x="7221538" y="3267075"/>
            <a:ext cx="1897062" cy="1368425"/>
          </a:xfrm>
          <a:prstGeom prst="rect">
            <a:avLst/>
          </a:prstGeom>
          <a:noFill/>
          <a:ln w="9525">
            <a:noFill/>
            <a:miter lim="800000"/>
            <a:headEnd/>
            <a:tailEnd/>
          </a:ln>
        </p:spPr>
        <p:txBody>
          <a:bodyPr>
            <a:spAutoFit/>
          </a:bodyPr>
          <a:lstStyle/>
          <a:p>
            <a:pPr algn="ctr">
              <a:spcBef>
                <a:spcPct val="0"/>
              </a:spcBef>
            </a:pPr>
            <a:r>
              <a:rPr lang="es-ES_tradnl" sz="1400">
                <a:latin typeface="Calibri" pitchFamily="34" charset="0"/>
              </a:rPr>
              <a:t>Nueva Ley de eficiencia</a:t>
            </a:r>
          </a:p>
          <a:p>
            <a:pPr algn="ctr">
              <a:spcBef>
                <a:spcPct val="0"/>
              </a:spcBef>
            </a:pPr>
            <a:r>
              <a:rPr lang="es-ES_tradnl" sz="1400">
                <a:latin typeface="Calibri" pitchFamily="34" charset="0"/>
              </a:rPr>
              <a:t>Energética y energías</a:t>
            </a:r>
          </a:p>
          <a:p>
            <a:pPr algn="ctr">
              <a:spcBef>
                <a:spcPct val="0"/>
              </a:spcBef>
            </a:pPr>
            <a:r>
              <a:rPr lang="es-ES_tradnl" sz="1400">
                <a:latin typeface="Calibri" pitchFamily="34" charset="0"/>
              </a:rPr>
              <a:t>renovables </a:t>
            </a:r>
          </a:p>
          <a:p>
            <a:pPr algn="ctr">
              <a:spcBef>
                <a:spcPct val="0"/>
              </a:spcBef>
            </a:pPr>
            <a:r>
              <a:rPr lang="es-ES_tradnl" sz="1400">
                <a:latin typeface="Calibri" pitchFamily="34" charset="0"/>
              </a:rPr>
              <a:t>Plan de energías renovables </a:t>
            </a:r>
          </a:p>
          <a:p>
            <a:pPr algn="ctr">
              <a:spcBef>
                <a:spcPct val="0"/>
              </a:spcBef>
            </a:pPr>
            <a:r>
              <a:rPr lang="es-ES_tradnl" sz="1400">
                <a:latin typeface="Calibri" pitchFamily="34" charset="0"/>
              </a:rPr>
              <a:t>2011-2020</a:t>
            </a:r>
          </a:p>
        </p:txBody>
      </p:sp>
      <p:sp>
        <p:nvSpPr>
          <p:cNvPr id="44062" name="31 CuadroTexto"/>
          <p:cNvSpPr txBox="1">
            <a:spLocks noChangeArrowheads="1"/>
          </p:cNvSpPr>
          <p:nvPr/>
        </p:nvSpPr>
        <p:spPr bwMode="auto">
          <a:xfrm>
            <a:off x="7308850" y="5060950"/>
            <a:ext cx="1773238" cy="1155700"/>
          </a:xfrm>
          <a:prstGeom prst="rect">
            <a:avLst/>
          </a:prstGeom>
          <a:noFill/>
          <a:ln w="9525">
            <a:noFill/>
            <a:miter lim="800000"/>
            <a:headEnd/>
            <a:tailEnd/>
          </a:ln>
        </p:spPr>
        <p:txBody>
          <a:bodyPr>
            <a:spAutoFit/>
          </a:bodyPr>
          <a:lstStyle/>
          <a:p>
            <a:pPr algn="ctr">
              <a:spcBef>
                <a:spcPct val="0"/>
              </a:spcBef>
            </a:pPr>
            <a:r>
              <a:rPr lang="es-ES_tradnl" sz="1400">
                <a:latin typeface="Calibri" pitchFamily="34" charset="0"/>
              </a:rPr>
              <a:t>Evaluación del Plan de </a:t>
            </a:r>
          </a:p>
          <a:p>
            <a:pPr algn="ctr">
              <a:spcBef>
                <a:spcPct val="0"/>
              </a:spcBef>
            </a:pPr>
            <a:r>
              <a:rPr lang="es-ES_tradnl" sz="1400">
                <a:latin typeface="Calibri" pitchFamily="34" charset="0"/>
              </a:rPr>
              <a:t>energías renovables 2005-2010</a:t>
            </a:r>
          </a:p>
          <a:p>
            <a:pPr algn="ctr">
              <a:spcBef>
                <a:spcPct val="0"/>
              </a:spcBef>
            </a:pPr>
            <a:r>
              <a:rPr lang="es-ES_tradnl" sz="1400">
                <a:latin typeface="Calibri" pitchFamily="34" charset="0"/>
              </a:rPr>
              <a:t>(2010)</a:t>
            </a:r>
          </a:p>
        </p:txBody>
      </p:sp>
      <p:sp>
        <p:nvSpPr>
          <p:cNvPr id="6" name="25 Flecha abajo"/>
          <p:cNvSpPr>
            <a:spLocks noChangeArrowheads="1"/>
          </p:cNvSpPr>
          <p:nvPr/>
        </p:nvSpPr>
        <p:spPr bwMode="auto">
          <a:xfrm rot="10800000">
            <a:off x="8027988" y="4632325"/>
            <a:ext cx="287337" cy="215900"/>
          </a:xfrm>
          <a:prstGeom prst="downArrow">
            <a:avLst>
              <a:gd name="adj1" fmla="val 50000"/>
              <a:gd name="adj2" fmla="val 50000"/>
            </a:avLst>
          </a:prstGeom>
          <a:solidFill>
            <a:schemeClr val="accent1"/>
          </a:solidFill>
          <a:ln w="25400" algn="ctr">
            <a:solidFill>
              <a:srgbClr val="758A4B"/>
            </a:solidFill>
            <a:miter lim="800000"/>
            <a:headEnd/>
            <a:tailEnd/>
          </a:ln>
        </p:spPr>
        <p:txBody>
          <a:bodyPr rot="10800000" anchor="ctr"/>
          <a:lstStyle/>
          <a:p>
            <a:pPr algn="ctr" fontAlgn="auto">
              <a:spcBef>
                <a:spcPts val="0"/>
              </a:spcBef>
              <a:spcAft>
                <a:spcPts val="0"/>
              </a:spcAft>
              <a:defRPr/>
            </a:pPr>
            <a:endParaRPr lang="es-ES_tradnl" sz="1400">
              <a:solidFill>
                <a:schemeClr val="lt1"/>
              </a:solidFill>
              <a:latin typeface="+mn-lt"/>
            </a:endParaRPr>
          </a:p>
        </p:txBody>
      </p:sp>
      <p:pic>
        <p:nvPicPr>
          <p:cNvPr id="44064" name="Picture 38" descr="logotipo-planE"/>
          <p:cNvPicPr>
            <a:picLocks noChangeAspect="1" noChangeArrowheads="1"/>
          </p:cNvPicPr>
          <p:nvPr/>
        </p:nvPicPr>
        <p:blipFill>
          <a:blip r:embed="rId9" cstate="print"/>
          <a:srcRect/>
          <a:stretch>
            <a:fillRect/>
          </a:stretch>
        </p:blipFill>
        <p:spPr bwMode="auto">
          <a:xfrm>
            <a:off x="3059113" y="908050"/>
            <a:ext cx="2303462" cy="942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19" descr="fondo1"/>
          <p:cNvPicPr>
            <a:picLocks noChangeAspect="1" noChangeArrowheads="1"/>
          </p:cNvPicPr>
          <p:nvPr/>
        </p:nvPicPr>
        <p:blipFill>
          <a:blip r:embed="rId3" cstate="print"/>
          <a:srcRect t="16667"/>
          <a:stretch>
            <a:fillRect/>
          </a:stretch>
        </p:blipFill>
        <p:spPr bwMode="auto">
          <a:xfrm>
            <a:off x="-7938" y="1112838"/>
            <a:ext cx="9144001" cy="5715000"/>
          </a:xfrm>
          <a:prstGeom prst="rect">
            <a:avLst/>
          </a:prstGeom>
          <a:noFill/>
          <a:ln w="9525" algn="ctr">
            <a:noFill/>
            <a:miter lim="800000"/>
            <a:headEnd/>
            <a:tailEnd/>
          </a:ln>
        </p:spPr>
      </p:pic>
      <p:sp>
        <p:nvSpPr>
          <p:cNvPr id="14" name="13 Rectángulo"/>
          <p:cNvSpPr/>
          <p:nvPr/>
        </p:nvSpPr>
        <p:spPr>
          <a:xfrm>
            <a:off x="262529" y="1385218"/>
            <a:ext cx="8646657" cy="5045963"/>
          </a:xfrm>
          <a:prstGeom prst="rect">
            <a:avLst/>
          </a:prstGeom>
          <a:ln>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spcBef>
                <a:spcPct val="0"/>
              </a:spcBef>
              <a:defRPr/>
            </a:pPr>
            <a:endParaRPr lang="es-ES" sz="2000"/>
          </a:p>
        </p:txBody>
      </p:sp>
      <p:sp>
        <p:nvSpPr>
          <p:cNvPr id="45060" name="Rectangle 9"/>
          <p:cNvSpPr>
            <a:spLocks noChangeArrowheads="1"/>
          </p:cNvSpPr>
          <p:nvPr/>
        </p:nvSpPr>
        <p:spPr bwMode="auto">
          <a:xfrm>
            <a:off x="863600" y="5524500"/>
            <a:ext cx="7453313" cy="701675"/>
          </a:xfrm>
          <a:prstGeom prst="rect">
            <a:avLst/>
          </a:prstGeom>
          <a:noFill/>
          <a:ln w="9525" algn="ctr">
            <a:noFill/>
            <a:miter lim="800000"/>
            <a:headEnd/>
            <a:tailEnd/>
          </a:ln>
        </p:spPr>
        <p:txBody>
          <a:bodyPr anchor="ctr">
            <a:spAutoFit/>
          </a:bodyPr>
          <a:lstStyle/>
          <a:p>
            <a:pPr algn="ctr"/>
            <a:r>
              <a:rPr lang="es-ES" sz="2000">
                <a:latin typeface="Calibri" pitchFamily="34" charset="0"/>
              </a:rPr>
              <a:t>Y </a:t>
            </a:r>
            <a:r>
              <a:rPr lang="es-ES" sz="2000" b="1">
                <a:latin typeface="Calibri" pitchFamily="34" charset="0"/>
              </a:rPr>
              <a:t>requiere otro modelo de gestión</a:t>
            </a:r>
            <a:r>
              <a:rPr lang="es-ES" sz="2000">
                <a:latin typeface="Calibri" pitchFamily="34" charset="0"/>
              </a:rPr>
              <a:t> proactivo, eficaz, fomentando la actividad y competitividad, y cumpliendo con los ciudadanos</a:t>
            </a:r>
          </a:p>
        </p:txBody>
      </p:sp>
      <p:sp>
        <p:nvSpPr>
          <p:cNvPr id="45061" name="Text Box 10"/>
          <p:cNvSpPr txBox="1">
            <a:spLocks noChangeArrowheads="1"/>
          </p:cNvSpPr>
          <p:nvPr/>
        </p:nvSpPr>
        <p:spPr bwMode="auto">
          <a:xfrm>
            <a:off x="428625" y="371475"/>
            <a:ext cx="6769100"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HACIA UN MODELO DE CRECIMIENTO</a:t>
            </a:r>
          </a:p>
        </p:txBody>
      </p:sp>
      <p:grpSp>
        <p:nvGrpSpPr>
          <p:cNvPr id="2" name="20 Grupo"/>
          <p:cNvGrpSpPr/>
          <p:nvPr/>
        </p:nvGrpSpPr>
        <p:grpSpPr>
          <a:xfrm>
            <a:off x="510446" y="3070587"/>
            <a:ext cx="8017796" cy="869921"/>
            <a:chOff x="0" y="1219199"/>
            <a:chExt cx="1828800" cy="1625600"/>
          </a:xfrm>
          <a:scene3d>
            <a:camera prst="orthographicFront"/>
            <a:lightRig rig="threePt" dir="t">
              <a:rot lat="0" lon="0" rev="7500000"/>
            </a:lightRig>
          </a:scene3d>
        </p:grpSpPr>
        <p:sp>
          <p:nvSpPr>
            <p:cNvPr id="22" name="21 Rectángulo redondeado"/>
            <p:cNvSpPr/>
            <p:nvPr/>
          </p:nvSpPr>
          <p:spPr>
            <a:xfrm>
              <a:off x="0" y="1219199"/>
              <a:ext cx="1828800" cy="1625600"/>
            </a:xfrm>
            <a:prstGeom prst="roundRect">
              <a:avLst/>
            </a:prstGeom>
            <a:sp3d prstMaterial="plastic">
              <a:bevelT w="127000" h="25400" prst="relaxedInset"/>
            </a:sp3d>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23" name="22 Rectángulo"/>
            <p:cNvSpPr/>
            <p:nvPr/>
          </p:nvSpPr>
          <p:spPr>
            <a:xfrm>
              <a:off x="79355" y="1298554"/>
              <a:ext cx="1670090" cy="146689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140970" tIns="140970" rIns="140970" bIns="140970" spcCol="1270" anchor="ctr"/>
            <a:lstStyle/>
            <a:p>
              <a:pPr algn="ctr" defTabSz="1644650">
                <a:lnSpc>
                  <a:spcPct val="90000"/>
                </a:lnSpc>
                <a:spcBef>
                  <a:spcPct val="0"/>
                </a:spcBef>
                <a:spcAft>
                  <a:spcPct val="35000"/>
                </a:spcAft>
                <a:defRPr/>
              </a:pPr>
              <a:endParaRPr lang="es-ES" sz="3700"/>
            </a:p>
          </p:txBody>
        </p:sp>
      </p:grpSp>
      <p:sp>
        <p:nvSpPr>
          <p:cNvPr id="45063" name="Rectangle 6"/>
          <p:cNvSpPr>
            <a:spLocks noChangeArrowheads="1"/>
          </p:cNvSpPr>
          <p:nvPr/>
        </p:nvSpPr>
        <p:spPr bwMode="auto">
          <a:xfrm>
            <a:off x="550863" y="3219450"/>
            <a:ext cx="7959725" cy="581025"/>
          </a:xfrm>
          <a:prstGeom prst="rect">
            <a:avLst/>
          </a:prstGeom>
          <a:noFill/>
          <a:ln w="9525" algn="ctr">
            <a:noFill/>
            <a:miter lim="800000"/>
            <a:headEnd/>
            <a:tailEnd/>
          </a:ln>
        </p:spPr>
        <p:txBody>
          <a:bodyPr>
            <a:spAutoFit/>
          </a:bodyPr>
          <a:lstStyle/>
          <a:p>
            <a:pPr algn="just"/>
            <a:r>
              <a:rPr lang="es-ES" sz="1600">
                <a:latin typeface="Calibri" pitchFamily="34" charset="0"/>
              </a:rPr>
              <a:t>Sostenible </a:t>
            </a:r>
            <a:r>
              <a:rPr lang="es-ES" sz="1600" b="1">
                <a:latin typeface="Calibri" pitchFamily="34" charset="0"/>
              </a:rPr>
              <a:t>socialmente</a:t>
            </a:r>
            <a:r>
              <a:rPr lang="es-ES" sz="1600">
                <a:latin typeface="Calibri" pitchFamily="34" charset="0"/>
              </a:rPr>
              <a:t>, para favorecer la estabilidad en el empleo, la igualdad de oportunidades y la cohesión social.</a:t>
            </a:r>
          </a:p>
        </p:txBody>
      </p:sp>
      <p:grpSp>
        <p:nvGrpSpPr>
          <p:cNvPr id="3" name="20 Grupo"/>
          <p:cNvGrpSpPr/>
          <p:nvPr/>
        </p:nvGrpSpPr>
        <p:grpSpPr>
          <a:xfrm>
            <a:off x="569184" y="4439012"/>
            <a:ext cx="8017796" cy="869921"/>
            <a:chOff x="0" y="1219199"/>
            <a:chExt cx="1828800" cy="1625600"/>
          </a:xfrm>
          <a:scene3d>
            <a:camera prst="orthographicFront"/>
            <a:lightRig rig="threePt" dir="t">
              <a:rot lat="0" lon="0" rev="7500000"/>
            </a:lightRig>
          </a:scene3d>
        </p:grpSpPr>
        <p:sp>
          <p:nvSpPr>
            <p:cNvPr id="4" name="21 Rectángulo redondeado"/>
            <p:cNvSpPr/>
            <p:nvPr/>
          </p:nvSpPr>
          <p:spPr>
            <a:xfrm>
              <a:off x="0" y="1219199"/>
              <a:ext cx="1828800" cy="1625600"/>
            </a:xfrm>
            <a:prstGeom prst="roundRect">
              <a:avLst/>
            </a:prstGeom>
            <a:sp3d prstMaterial="plastic">
              <a:bevelT w="127000" h="25400" prst="relaxedInset"/>
            </a:sp3d>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5" name="22 Rectángulo"/>
            <p:cNvSpPr/>
            <p:nvPr/>
          </p:nvSpPr>
          <p:spPr>
            <a:xfrm>
              <a:off x="79355" y="1298554"/>
              <a:ext cx="1670090" cy="146689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140970" tIns="140970" rIns="140970" bIns="140970" spcCol="1270" anchor="ctr"/>
            <a:lstStyle/>
            <a:p>
              <a:pPr algn="ctr" defTabSz="1644650">
                <a:lnSpc>
                  <a:spcPct val="90000"/>
                </a:lnSpc>
                <a:spcBef>
                  <a:spcPct val="0"/>
                </a:spcBef>
                <a:spcAft>
                  <a:spcPct val="35000"/>
                </a:spcAft>
                <a:defRPr/>
              </a:pPr>
              <a:endParaRPr lang="es-ES" sz="3700"/>
            </a:p>
          </p:txBody>
        </p:sp>
      </p:grpSp>
      <p:sp>
        <p:nvSpPr>
          <p:cNvPr id="45065" name="Rectangle 7"/>
          <p:cNvSpPr>
            <a:spLocks noChangeArrowheads="1"/>
          </p:cNvSpPr>
          <p:nvPr/>
        </p:nvSpPr>
        <p:spPr bwMode="auto">
          <a:xfrm>
            <a:off x="606425" y="4576763"/>
            <a:ext cx="7942263" cy="581025"/>
          </a:xfrm>
          <a:prstGeom prst="rect">
            <a:avLst/>
          </a:prstGeom>
          <a:noFill/>
          <a:ln w="9525" algn="ctr">
            <a:noFill/>
            <a:miter lim="800000"/>
            <a:headEnd/>
            <a:tailEnd/>
          </a:ln>
        </p:spPr>
        <p:txBody>
          <a:bodyPr>
            <a:spAutoFit/>
          </a:bodyPr>
          <a:lstStyle/>
          <a:p>
            <a:pPr algn="just"/>
            <a:r>
              <a:rPr lang="es-ES" sz="1600">
                <a:latin typeface="Calibri" pitchFamily="34" charset="0"/>
              </a:rPr>
              <a:t>Sostenible </a:t>
            </a:r>
            <a:r>
              <a:rPr lang="es-ES" sz="1600" b="1">
                <a:latin typeface="Calibri" pitchFamily="34" charset="0"/>
              </a:rPr>
              <a:t>medioambientalmente</a:t>
            </a:r>
            <a:r>
              <a:rPr lang="es-ES" sz="1600">
                <a:latin typeface="Calibri" pitchFamily="34" charset="0"/>
              </a:rPr>
              <a:t>, para cumplir con los objetivos europeos en materia de energía y cambio climático.</a:t>
            </a:r>
          </a:p>
        </p:txBody>
      </p:sp>
      <p:grpSp>
        <p:nvGrpSpPr>
          <p:cNvPr id="6" name="20 Grupo"/>
          <p:cNvGrpSpPr/>
          <p:nvPr/>
        </p:nvGrpSpPr>
        <p:grpSpPr>
          <a:xfrm>
            <a:off x="521559" y="1773600"/>
            <a:ext cx="8017796" cy="869920"/>
            <a:chOff x="0" y="1219199"/>
            <a:chExt cx="1828800" cy="1625600"/>
          </a:xfrm>
          <a:scene3d>
            <a:camera prst="orthographicFront"/>
            <a:lightRig rig="threePt" dir="t">
              <a:rot lat="0" lon="0" rev="7500000"/>
            </a:lightRig>
          </a:scene3d>
        </p:grpSpPr>
        <p:sp>
          <p:nvSpPr>
            <p:cNvPr id="7" name="21 Rectángulo redondeado"/>
            <p:cNvSpPr/>
            <p:nvPr/>
          </p:nvSpPr>
          <p:spPr>
            <a:xfrm>
              <a:off x="0" y="1219199"/>
              <a:ext cx="1828800" cy="1625600"/>
            </a:xfrm>
            <a:prstGeom prst="roundRect">
              <a:avLst/>
            </a:prstGeom>
            <a:sp3d prstMaterial="plastic">
              <a:bevelT w="127000" h="25400" prst="relaxedInset"/>
            </a:sp3d>
          </p:spPr>
          <p:style>
            <a:lnRef idx="0">
              <a:schemeClr val="accent2">
                <a:shade val="80000"/>
                <a:hueOff val="0"/>
                <a:satOff val="0"/>
                <a:lumOff val="0"/>
                <a:alphaOff val="0"/>
              </a:schemeClr>
            </a:lnRef>
            <a:fillRef idx="3">
              <a:schemeClr val="lt1">
                <a:hueOff val="0"/>
                <a:satOff val="0"/>
                <a:lumOff val="0"/>
                <a:alphaOff val="0"/>
              </a:schemeClr>
            </a:fillRef>
            <a:effectRef idx="2">
              <a:schemeClr val="lt1">
                <a:hueOff val="0"/>
                <a:satOff val="0"/>
                <a:lumOff val="0"/>
                <a:alphaOff val="0"/>
              </a:schemeClr>
            </a:effectRef>
            <a:fontRef idx="minor">
              <a:schemeClr val="dk1">
                <a:hueOff val="0"/>
                <a:satOff val="0"/>
                <a:lumOff val="0"/>
                <a:alphaOff val="0"/>
              </a:schemeClr>
            </a:fontRef>
          </p:style>
        </p:sp>
        <p:sp>
          <p:nvSpPr>
            <p:cNvPr id="8" name="22 Rectángulo"/>
            <p:cNvSpPr/>
            <p:nvPr/>
          </p:nvSpPr>
          <p:spPr>
            <a:xfrm>
              <a:off x="79355" y="1298554"/>
              <a:ext cx="1670090" cy="1466890"/>
            </a:xfrm>
            <a:prstGeom prst="rect">
              <a:avLst/>
            </a:prstGeom>
            <a:sp3d/>
          </p:spPr>
          <p:style>
            <a:lnRef idx="0">
              <a:scrgbClr r="0" g="0" b="0"/>
            </a:lnRef>
            <a:fillRef idx="0">
              <a:scrgbClr r="0" g="0" b="0"/>
            </a:fillRef>
            <a:effectRef idx="0">
              <a:scrgbClr r="0" g="0" b="0"/>
            </a:effectRef>
            <a:fontRef idx="minor">
              <a:schemeClr val="dk1">
                <a:hueOff val="0"/>
                <a:satOff val="0"/>
                <a:lumOff val="0"/>
                <a:alphaOff val="0"/>
              </a:schemeClr>
            </a:fontRef>
          </p:style>
          <p:txBody>
            <a:bodyPr lIns="140970" tIns="140970" rIns="140970" bIns="140970" spcCol="1270" anchor="ctr"/>
            <a:lstStyle/>
            <a:p>
              <a:pPr algn="ctr" defTabSz="1644650">
                <a:lnSpc>
                  <a:spcPct val="90000"/>
                </a:lnSpc>
                <a:spcBef>
                  <a:spcPct val="0"/>
                </a:spcBef>
                <a:spcAft>
                  <a:spcPct val="35000"/>
                </a:spcAft>
                <a:defRPr/>
              </a:pPr>
              <a:endParaRPr lang="es-ES" sz="3700"/>
            </a:p>
          </p:txBody>
        </p:sp>
      </p:grpSp>
      <p:sp>
        <p:nvSpPr>
          <p:cNvPr id="45067" name="Rectangle 5"/>
          <p:cNvSpPr>
            <a:spLocks noChangeArrowheads="1"/>
          </p:cNvSpPr>
          <p:nvPr/>
        </p:nvSpPr>
        <p:spPr bwMode="auto">
          <a:xfrm>
            <a:off x="542925" y="1928813"/>
            <a:ext cx="8015288" cy="581025"/>
          </a:xfrm>
          <a:prstGeom prst="rect">
            <a:avLst/>
          </a:prstGeom>
          <a:noFill/>
          <a:ln w="9525" algn="ctr">
            <a:noFill/>
            <a:miter lim="800000"/>
            <a:headEnd/>
            <a:tailEnd/>
          </a:ln>
        </p:spPr>
        <p:txBody>
          <a:bodyPr>
            <a:spAutoFit/>
          </a:bodyPr>
          <a:lstStyle/>
          <a:p>
            <a:pPr algn="just"/>
            <a:r>
              <a:rPr lang="es-ES" sz="1600">
                <a:latin typeface="Calibri" pitchFamily="34" charset="0"/>
              </a:rPr>
              <a:t>Sostenible </a:t>
            </a:r>
            <a:r>
              <a:rPr lang="es-ES" sz="1600" b="1">
                <a:latin typeface="Calibri" pitchFamily="34" charset="0"/>
              </a:rPr>
              <a:t>económicamente</a:t>
            </a:r>
            <a:r>
              <a:rPr lang="es-ES" sz="1600">
                <a:latin typeface="Calibri" pitchFamily="34" charset="0"/>
              </a:rPr>
              <a:t> a medio y largo plazo, basado en la economía del conocimiento y la innovación</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Forma libre"/>
          <p:cNvSpPr/>
          <p:nvPr/>
        </p:nvSpPr>
        <p:spPr>
          <a:xfrm>
            <a:off x="1487488" y="2357438"/>
            <a:ext cx="7459662" cy="4311650"/>
          </a:xfrm>
          <a:custGeom>
            <a:avLst/>
            <a:gdLst>
              <a:gd name="connsiteX0" fmla="*/ 0 w 7460191"/>
              <a:gd name="connsiteY0" fmla="*/ 328616 h 3866065"/>
              <a:gd name="connsiteX1" fmla="*/ 96250 w 7460191"/>
              <a:gd name="connsiteY1" fmla="*/ 96249 h 3866065"/>
              <a:gd name="connsiteX2" fmla="*/ 328617 w 7460191"/>
              <a:gd name="connsiteY2" fmla="*/ 0 h 3866065"/>
              <a:gd name="connsiteX3" fmla="*/ 7131575 w 7460191"/>
              <a:gd name="connsiteY3" fmla="*/ 0 h 3866065"/>
              <a:gd name="connsiteX4" fmla="*/ 7363942 w 7460191"/>
              <a:gd name="connsiteY4" fmla="*/ 96250 h 3866065"/>
              <a:gd name="connsiteX5" fmla="*/ 7460191 w 7460191"/>
              <a:gd name="connsiteY5" fmla="*/ 328617 h 3866065"/>
              <a:gd name="connsiteX6" fmla="*/ 7460191 w 7460191"/>
              <a:gd name="connsiteY6" fmla="*/ 3537449 h 3866065"/>
              <a:gd name="connsiteX7" fmla="*/ 7363942 w 7460191"/>
              <a:gd name="connsiteY7" fmla="*/ 3769816 h 3866065"/>
              <a:gd name="connsiteX8" fmla="*/ 7131575 w 7460191"/>
              <a:gd name="connsiteY8" fmla="*/ 3866065 h 3866065"/>
              <a:gd name="connsiteX9" fmla="*/ 328616 w 7460191"/>
              <a:gd name="connsiteY9" fmla="*/ 3866065 h 3866065"/>
              <a:gd name="connsiteX10" fmla="*/ 96249 w 7460191"/>
              <a:gd name="connsiteY10" fmla="*/ 3769815 h 3866065"/>
              <a:gd name="connsiteX11" fmla="*/ 0 w 7460191"/>
              <a:gd name="connsiteY11" fmla="*/ 3537448 h 3866065"/>
              <a:gd name="connsiteX12" fmla="*/ 0 w 7460191"/>
              <a:gd name="connsiteY12" fmla="*/ 328616 h 386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60191" h="3866065">
                <a:moveTo>
                  <a:pt x="0" y="328616"/>
                </a:moveTo>
                <a:cubicBezTo>
                  <a:pt x="0" y="241462"/>
                  <a:pt x="34622" y="157877"/>
                  <a:pt x="96250" y="96249"/>
                </a:cubicBezTo>
                <a:cubicBezTo>
                  <a:pt x="157878" y="34622"/>
                  <a:pt x="241462" y="0"/>
                  <a:pt x="328617" y="0"/>
                </a:cubicBezTo>
                <a:lnTo>
                  <a:pt x="7131575" y="0"/>
                </a:lnTo>
                <a:cubicBezTo>
                  <a:pt x="7218729" y="0"/>
                  <a:pt x="7302314" y="34622"/>
                  <a:pt x="7363942" y="96250"/>
                </a:cubicBezTo>
                <a:cubicBezTo>
                  <a:pt x="7425569" y="157878"/>
                  <a:pt x="7460191" y="241462"/>
                  <a:pt x="7460191" y="328617"/>
                </a:cubicBezTo>
                <a:lnTo>
                  <a:pt x="7460191" y="3537449"/>
                </a:lnTo>
                <a:cubicBezTo>
                  <a:pt x="7460191" y="3624603"/>
                  <a:pt x="7425569" y="3708188"/>
                  <a:pt x="7363942" y="3769816"/>
                </a:cubicBezTo>
                <a:cubicBezTo>
                  <a:pt x="7302315" y="3831443"/>
                  <a:pt x="7218730" y="3866065"/>
                  <a:pt x="7131575" y="3866065"/>
                </a:cubicBezTo>
                <a:lnTo>
                  <a:pt x="328616" y="3866065"/>
                </a:lnTo>
                <a:cubicBezTo>
                  <a:pt x="241462" y="3866065"/>
                  <a:pt x="157877" y="3831443"/>
                  <a:pt x="96249" y="3769815"/>
                </a:cubicBezTo>
                <a:cubicBezTo>
                  <a:pt x="34622" y="3708187"/>
                  <a:pt x="0" y="3624603"/>
                  <a:pt x="0" y="3537448"/>
                </a:cubicBezTo>
                <a:lnTo>
                  <a:pt x="0" y="328616"/>
                </a:lnTo>
                <a:close/>
              </a:path>
            </a:pathLst>
          </a:custGeom>
          <a:solidFill>
            <a:schemeClr val="bg1"/>
          </a:solidFill>
          <a:ln>
            <a:solidFill>
              <a:srgbClr val="FFC000"/>
            </a:solid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lIns="149588" tIns="149588" rIns="149588" bIns="3096744" spcCol="1270"/>
          <a:lstStyle/>
          <a:p>
            <a:pPr algn="just" defTabSz="622300">
              <a:lnSpc>
                <a:spcPct val="150000"/>
              </a:lnSpc>
              <a:spcBef>
                <a:spcPct val="0"/>
              </a:spcBef>
              <a:spcAft>
                <a:spcPct val="35000"/>
              </a:spcAft>
              <a:defRPr/>
            </a:pPr>
            <a:endParaRPr lang="es-ES" sz="1400" dirty="0">
              <a:solidFill>
                <a:schemeClr val="tx1"/>
              </a:solidFill>
            </a:endParaRPr>
          </a:p>
        </p:txBody>
      </p:sp>
      <p:sp>
        <p:nvSpPr>
          <p:cNvPr id="11" name="10 Forma libre"/>
          <p:cNvSpPr/>
          <p:nvPr/>
        </p:nvSpPr>
        <p:spPr>
          <a:xfrm>
            <a:off x="1835150" y="3716338"/>
            <a:ext cx="6859588" cy="2665412"/>
          </a:xfrm>
          <a:custGeom>
            <a:avLst/>
            <a:gdLst>
              <a:gd name="connsiteX0" fmla="*/ 0 w 6575132"/>
              <a:gd name="connsiteY0" fmla="*/ 233192 h 2220880"/>
              <a:gd name="connsiteX1" fmla="*/ 68301 w 6575132"/>
              <a:gd name="connsiteY1" fmla="*/ 68300 h 2220880"/>
              <a:gd name="connsiteX2" fmla="*/ 233193 w 6575132"/>
              <a:gd name="connsiteY2" fmla="*/ 0 h 2220880"/>
              <a:gd name="connsiteX3" fmla="*/ 6341940 w 6575132"/>
              <a:gd name="connsiteY3" fmla="*/ 0 h 2220880"/>
              <a:gd name="connsiteX4" fmla="*/ 6506832 w 6575132"/>
              <a:gd name="connsiteY4" fmla="*/ 68301 h 2220880"/>
              <a:gd name="connsiteX5" fmla="*/ 6575132 w 6575132"/>
              <a:gd name="connsiteY5" fmla="*/ 233193 h 2220880"/>
              <a:gd name="connsiteX6" fmla="*/ 6575132 w 6575132"/>
              <a:gd name="connsiteY6" fmla="*/ 1987688 h 2220880"/>
              <a:gd name="connsiteX7" fmla="*/ 6506832 w 6575132"/>
              <a:gd name="connsiteY7" fmla="*/ 2152580 h 2220880"/>
              <a:gd name="connsiteX8" fmla="*/ 6341940 w 6575132"/>
              <a:gd name="connsiteY8" fmla="*/ 2220880 h 2220880"/>
              <a:gd name="connsiteX9" fmla="*/ 233192 w 6575132"/>
              <a:gd name="connsiteY9" fmla="*/ 2220880 h 2220880"/>
              <a:gd name="connsiteX10" fmla="*/ 68300 w 6575132"/>
              <a:gd name="connsiteY10" fmla="*/ 2152580 h 2220880"/>
              <a:gd name="connsiteX11" fmla="*/ 0 w 6575132"/>
              <a:gd name="connsiteY11" fmla="*/ 1987688 h 2220880"/>
              <a:gd name="connsiteX12" fmla="*/ 0 w 6575132"/>
              <a:gd name="connsiteY12" fmla="*/ 233192 h 2220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75132" h="2220880">
                <a:moveTo>
                  <a:pt x="0" y="233192"/>
                </a:moveTo>
                <a:cubicBezTo>
                  <a:pt x="0" y="171346"/>
                  <a:pt x="24569" y="112032"/>
                  <a:pt x="68301" y="68300"/>
                </a:cubicBezTo>
                <a:cubicBezTo>
                  <a:pt x="112033" y="24568"/>
                  <a:pt x="171346" y="0"/>
                  <a:pt x="233193" y="0"/>
                </a:cubicBezTo>
                <a:lnTo>
                  <a:pt x="6341940" y="0"/>
                </a:lnTo>
                <a:cubicBezTo>
                  <a:pt x="6403786" y="0"/>
                  <a:pt x="6463100" y="24569"/>
                  <a:pt x="6506832" y="68301"/>
                </a:cubicBezTo>
                <a:cubicBezTo>
                  <a:pt x="6550564" y="112033"/>
                  <a:pt x="6575132" y="171346"/>
                  <a:pt x="6575132" y="233193"/>
                </a:cubicBezTo>
                <a:lnTo>
                  <a:pt x="6575132" y="1987688"/>
                </a:lnTo>
                <a:cubicBezTo>
                  <a:pt x="6575132" y="2049534"/>
                  <a:pt x="6550564" y="2108848"/>
                  <a:pt x="6506832" y="2152580"/>
                </a:cubicBezTo>
                <a:cubicBezTo>
                  <a:pt x="6463100" y="2196312"/>
                  <a:pt x="6403787" y="2220880"/>
                  <a:pt x="6341940" y="2220880"/>
                </a:cubicBezTo>
                <a:lnTo>
                  <a:pt x="233192" y="2220880"/>
                </a:lnTo>
                <a:cubicBezTo>
                  <a:pt x="171346" y="2220880"/>
                  <a:pt x="112032" y="2196312"/>
                  <a:pt x="68300" y="2152580"/>
                </a:cubicBezTo>
                <a:cubicBezTo>
                  <a:pt x="24568" y="2108848"/>
                  <a:pt x="0" y="2049535"/>
                  <a:pt x="0" y="1987688"/>
                </a:cubicBezTo>
                <a:lnTo>
                  <a:pt x="0" y="233192"/>
                </a:lnTo>
                <a:close/>
              </a:path>
            </a:pathLst>
          </a:custGeom>
          <a:noFill/>
          <a:ln>
            <a:solidFill>
              <a:srgbClr val="FFE83F"/>
            </a:solid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lIns="110210" tIns="110210" rIns="110210" bIns="1786766" spcCol="1270"/>
          <a:lstStyle/>
          <a:p>
            <a:pPr defTabSz="488950">
              <a:lnSpc>
                <a:spcPct val="150000"/>
              </a:lnSpc>
              <a:spcBef>
                <a:spcPct val="0"/>
              </a:spcBef>
              <a:spcAft>
                <a:spcPct val="35000"/>
              </a:spcAft>
              <a:defRPr/>
            </a:pPr>
            <a:r>
              <a:rPr lang="es-ES" sz="1200" dirty="0">
                <a:solidFill>
                  <a:schemeClr val="tx1"/>
                </a:solidFill>
                <a:latin typeface="Verdana" pitchFamily="34" charset="0"/>
              </a:rPr>
              <a:t>Por consiguiente, podemos decir que la evaluación tiene cuatro objetivos prioritarios:</a:t>
            </a:r>
            <a:endParaRPr lang="es-ES" sz="1200" dirty="0"/>
          </a:p>
        </p:txBody>
      </p:sp>
      <p:sp>
        <p:nvSpPr>
          <p:cNvPr id="12" name="11 Forma libre"/>
          <p:cNvSpPr/>
          <p:nvPr/>
        </p:nvSpPr>
        <p:spPr>
          <a:xfrm>
            <a:off x="2339975" y="4292600"/>
            <a:ext cx="6173788" cy="1944688"/>
          </a:xfrm>
          <a:custGeom>
            <a:avLst/>
            <a:gdLst>
              <a:gd name="connsiteX0" fmla="*/ 0 w 6174218"/>
              <a:gd name="connsiteY0" fmla="*/ 181231 h 1726012"/>
              <a:gd name="connsiteX1" fmla="*/ 53082 w 6174218"/>
              <a:gd name="connsiteY1" fmla="*/ 53081 h 1726012"/>
              <a:gd name="connsiteX2" fmla="*/ 181232 w 6174218"/>
              <a:gd name="connsiteY2" fmla="*/ 0 h 1726012"/>
              <a:gd name="connsiteX3" fmla="*/ 5992987 w 6174218"/>
              <a:gd name="connsiteY3" fmla="*/ 0 h 1726012"/>
              <a:gd name="connsiteX4" fmla="*/ 6121137 w 6174218"/>
              <a:gd name="connsiteY4" fmla="*/ 53082 h 1726012"/>
              <a:gd name="connsiteX5" fmla="*/ 6174218 w 6174218"/>
              <a:gd name="connsiteY5" fmla="*/ 181232 h 1726012"/>
              <a:gd name="connsiteX6" fmla="*/ 6174218 w 6174218"/>
              <a:gd name="connsiteY6" fmla="*/ 1544781 h 1726012"/>
              <a:gd name="connsiteX7" fmla="*/ 6121137 w 6174218"/>
              <a:gd name="connsiteY7" fmla="*/ 1672931 h 1726012"/>
              <a:gd name="connsiteX8" fmla="*/ 5992987 w 6174218"/>
              <a:gd name="connsiteY8" fmla="*/ 1726012 h 1726012"/>
              <a:gd name="connsiteX9" fmla="*/ 181231 w 6174218"/>
              <a:gd name="connsiteY9" fmla="*/ 1726012 h 1726012"/>
              <a:gd name="connsiteX10" fmla="*/ 53081 w 6174218"/>
              <a:gd name="connsiteY10" fmla="*/ 1672931 h 1726012"/>
              <a:gd name="connsiteX11" fmla="*/ 0 w 6174218"/>
              <a:gd name="connsiteY11" fmla="*/ 1544781 h 1726012"/>
              <a:gd name="connsiteX12" fmla="*/ 0 w 6174218"/>
              <a:gd name="connsiteY12" fmla="*/ 181231 h 1726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74218" h="1726012">
                <a:moveTo>
                  <a:pt x="0" y="181231"/>
                </a:moveTo>
                <a:cubicBezTo>
                  <a:pt x="0" y="133166"/>
                  <a:pt x="19094" y="87069"/>
                  <a:pt x="53082" y="53081"/>
                </a:cubicBezTo>
                <a:cubicBezTo>
                  <a:pt x="87069" y="19094"/>
                  <a:pt x="133166" y="0"/>
                  <a:pt x="181232" y="0"/>
                </a:cubicBezTo>
                <a:lnTo>
                  <a:pt x="5992987" y="0"/>
                </a:lnTo>
                <a:cubicBezTo>
                  <a:pt x="6041052" y="0"/>
                  <a:pt x="6087149" y="19094"/>
                  <a:pt x="6121137" y="53082"/>
                </a:cubicBezTo>
                <a:cubicBezTo>
                  <a:pt x="6155124" y="87069"/>
                  <a:pt x="6174218" y="133166"/>
                  <a:pt x="6174218" y="181232"/>
                </a:cubicBezTo>
                <a:lnTo>
                  <a:pt x="6174218" y="1544781"/>
                </a:lnTo>
                <a:cubicBezTo>
                  <a:pt x="6174218" y="1592846"/>
                  <a:pt x="6155124" y="1638943"/>
                  <a:pt x="6121137" y="1672931"/>
                </a:cubicBezTo>
                <a:cubicBezTo>
                  <a:pt x="6087150" y="1706918"/>
                  <a:pt x="6041053" y="1726012"/>
                  <a:pt x="5992987" y="1726012"/>
                </a:cubicBezTo>
                <a:lnTo>
                  <a:pt x="181231" y="1726012"/>
                </a:lnTo>
                <a:cubicBezTo>
                  <a:pt x="133166" y="1726012"/>
                  <a:pt x="87069" y="1706918"/>
                  <a:pt x="53081" y="1672931"/>
                </a:cubicBezTo>
                <a:cubicBezTo>
                  <a:pt x="19094" y="1638944"/>
                  <a:pt x="0" y="1592847"/>
                  <a:pt x="0" y="1544781"/>
                </a:cubicBezTo>
                <a:lnTo>
                  <a:pt x="0" y="181231"/>
                </a:lnTo>
                <a:close/>
              </a:path>
            </a:pathLst>
          </a:custGeom>
          <a:solidFill>
            <a:srgbClr val="FCFFD1"/>
          </a:solidFill>
          <a:ln>
            <a:solidFill>
              <a:srgbClr val="FFC000"/>
            </a:solidFill>
          </a:ln>
        </p:spPr>
        <p:style>
          <a:lnRef idx="2">
            <a:scrgbClr r="0" g="0" b="0"/>
          </a:lnRef>
          <a:fillRef idx="1">
            <a:scrgbClr r="0" g="0" b="0"/>
          </a:fillRef>
          <a:effectRef idx="0">
            <a:schemeClr val="accent4">
              <a:hueOff val="0"/>
              <a:satOff val="0"/>
              <a:lumOff val="0"/>
              <a:alphaOff val="0"/>
            </a:schemeClr>
          </a:effectRef>
          <a:fontRef idx="minor">
            <a:schemeClr val="lt1"/>
          </a:fontRef>
        </p:style>
        <p:txBody>
          <a:bodyPr lIns="114041" tIns="114041" rIns="114041" bIns="166873" spcCol="1270"/>
          <a:lstStyle/>
          <a:p>
            <a:pPr defTabSz="711200">
              <a:lnSpc>
                <a:spcPct val="150000"/>
              </a:lnSpc>
              <a:spcBef>
                <a:spcPct val="0"/>
              </a:spcBef>
              <a:spcAft>
                <a:spcPct val="35000"/>
              </a:spcAft>
              <a:defRPr/>
            </a:pPr>
            <a:endParaRPr lang="es-ES" sz="1600" dirty="0"/>
          </a:p>
        </p:txBody>
      </p:sp>
      <p:pic>
        <p:nvPicPr>
          <p:cNvPr id="96261" name="5 Rectángulo redondeado"/>
          <p:cNvPicPr>
            <a:picLocks noChangeArrowheads="1"/>
          </p:cNvPicPr>
          <p:nvPr/>
        </p:nvPicPr>
        <p:blipFill>
          <a:blip r:embed="rId3" cstate="print"/>
          <a:srcRect/>
          <a:stretch>
            <a:fillRect/>
          </a:stretch>
        </p:blipFill>
        <p:spPr bwMode="auto">
          <a:xfrm>
            <a:off x="179512" y="1052736"/>
            <a:ext cx="8748464" cy="2641972"/>
          </a:xfrm>
          <a:prstGeom prst="rect">
            <a:avLst/>
          </a:prstGeom>
          <a:noFill/>
          <a:ln w="9525">
            <a:noFill/>
            <a:miter lim="800000"/>
            <a:headEnd/>
            <a:tailEnd/>
          </a:ln>
          <a:effectLst/>
          <a:scene3d>
            <a:camera prst="orthographicFront">
              <a:rot lat="0" lon="0" rev="0"/>
            </a:camera>
            <a:lightRig rig="soft" dir="t">
              <a:rot lat="0" lon="0" rev="0"/>
            </a:lightRig>
          </a:scene3d>
          <a:sp3d prstMaterial="matte">
            <a:bevelT w="63500" h="63500" prst="artDeco"/>
            <a:contourClr>
              <a:srgbClr val="FFCC00"/>
            </a:contourClr>
          </a:sp3d>
        </p:spPr>
      </p:pic>
      <p:sp>
        <p:nvSpPr>
          <p:cNvPr id="7" name="6 Rectángulo"/>
          <p:cNvSpPr/>
          <p:nvPr/>
        </p:nvSpPr>
        <p:spPr bwMode="auto">
          <a:xfrm>
            <a:off x="755650" y="1268413"/>
            <a:ext cx="7921625" cy="2044700"/>
          </a:xfrm>
          <a:prstGeom prst="rect">
            <a:avLst/>
          </a:prstGeom>
        </p:spPr>
        <p:style>
          <a:lnRef idx="0">
            <a:scrgbClr r="0" g="0" b="0"/>
          </a:lnRef>
          <a:fillRef idx="0">
            <a:scrgbClr r="0" g="0" b="0"/>
          </a:fillRef>
          <a:effectRef idx="0">
            <a:scrgbClr r="0" g="0" b="0"/>
          </a:effectRef>
          <a:fontRef idx="minor">
            <a:schemeClr val="lt1"/>
          </a:fontRef>
        </p:style>
        <p:txBody>
          <a:bodyPr lIns="170688" tIns="170688" rIns="170688" bIns="91440"/>
          <a:lstStyle/>
          <a:p>
            <a:pPr algn="just" defTabSz="1066800">
              <a:lnSpc>
                <a:spcPct val="120000"/>
              </a:lnSpc>
              <a:spcBef>
                <a:spcPct val="0"/>
              </a:spcBef>
              <a:spcAft>
                <a:spcPct val="20000"/>
              </a:spcAft>
              <a:defRPr/>
            </a:pPr>
            <a:r>
              <a:rPr lang="es-ES" sz="2000" b="1" dirty="0">
                <a:solidFill>
                  <a:srgbClr val="646464"/>
                </a:solidFill>
                <a:latin typeface="Calibri" pitchFamily="34" charset="0"/>
                <a:cs typeface="Arial" charset="0"/>
              </a:rPr>
              <a:t>Además</a:t>
            </a:r>
            <a:r>
              <a:rPr lang="es-ES" sz="1800" b="1" dirty="0">
                <a:solidFill>
                  <a:srgbClr val="646464"/>
                </a:solidFill>
                <a:latin typeface="Calibri" pitchFamily="34" charset="0"/>
                <a:cs typeface="Arial" charset="0"/>
              </a:rPr>
              <a:t>,</a:t>
            </a:r>
            <a:r>
              <a:rPr lang="es-ES" sz="1800" b="1" dirty="0">
                <a:solidFill>
                  <a:srgbClr val="404040"/>
                </a:solidFill>
                <a:latin typeface="Calibri" pitchFamily="34" charset="0"/>
                <a:cs typeface="Arial" charset="0"/>
              </a:rPr>
              <a:t> </a:t>
            </a:r>
            <a:r>
              <a:rPr lang="es-ES" sz="1800" dirty="0">
                <a:solidFill>
                  <a:schemeClr val="tx1"/>
                </a:solidFill>
                <a:latin typeface="Calibri" pitchFamily="34" charset="0"/>
                <a:cs typeface="Arial" charset="0"/>
              </a:rPr>
              <a:t>este nuevo modelo debe gravitar sobre la evaluación como eje central de la nueva Administración Pública. La evaluación, como concepto clave del nuevo marco de descentralización y modernización administrativa, pretende abarcar todos los ámbitos y alcanzar a las personas, a los procesos organizacionales y a los resultados de la intervención.</a:t>
            </a:r>
            <a:endParaRPr lang="es-ES" sz="1800" b="1" dirty="0">
              <a:solidFill>
                <a:srgbClr val="404040"/>
              </a:solidFill>
              <a:latin typeface="Calibri" pitchFamily="34" charset="0"/>
              <a:cs typeface="Arial" charset="0"/>
            </a:endParaRPr>
          </a:p>
        </p:txBody>
      </p:sp>
      <p:sp>
        <p:nvSpPr>
          <p:cNvPr id="46087" name="Text Box 8"/>
          <p:cNvSpPr txBox="1">
            <a:spLocks noChangeArrowheads="1"/>
          </p:cNvSpPr>
          <p:nvPr/>
        </p:nvSpPr>
        <p:spPr bwMode="auto">
          <a:xfrm>
            <a:off x="417513" y="355600"/>
            <a:ext cx="6769100"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HACIA UN MODELO DE CRECIMIENTO</a:t>
            </a:r>
          </a:p>
        </p:txBody>
      </p:sp>
      <p:sp>
        <p:nvSpPr>
          <p:cNvPr id="46088" name="12 CuadroTexto"/>
          <p:cNvSpPr txBox="1">
            <a:spLocks noChangeArrowheads="1"/>
          </p:cNvSpPr>
          <p:nvPr/>
        </p:nvSpPr>
        <p:spPr bwMode="auto">
          <a:xfrm>
            <a:off x="2484438" y="4292600"/>
            <a:ext cx="6048375" cy="2333625"/>
          </a:xfrm>
          <a:prstGeom prst="rect">
            <a:avLst/>
          </a:prstGeom>
          <a:noFill/>
          <a:ln w="9525">
            <a:noFill/>
            <a:miter lim="800000"/>
            <a:headEnd/>
            <a:tailEnd/>
          </a:ln>
        </p:spPr>
        <p:txBody>
          <a:bodyPr>
            <a:spAutoFit/>
          </a:bodyPr>
          <a:lstStyle/>
          <a:p>
            <a:pPr defTabSz="711200">
              <a:lnSpc>
                <a:spcPct val="150000"/>
              </a:lnSpc>
              <a:spcBef>
                <a:spcPct val="0"/>
              </a:spcBef>
              <a:spcAft>
                <a:spcPct val="35000"/>
              </a:spcAft>
              <a:buFontTx/>
              <a:buBlip>
                <a:blip r:embed="rId4"/>
              </a:buBlip>
            </a:pPr>
            <a:r>
              <a:rPr lang="es-ES" sz="1400">
                <a:latin typeface="Calibri" pitchFamily="34" charset="0"/>
              </a:rPr>
              <a:t>  La asunción de responsabilidades entre los gestores de las políticas, programas y proyectos públicos</a:t>
            </a:r>
          </a:p>
          <a:p>
            <a:pPr defTabSz="711200">
              <a:lnSpc>
                <a:spcPct val="150000"/>
              </a:lnSpc>
              <a:spcBef>
                <a:spcPct val="0"/>
              </a:spcBef>
              <a:spcAft>
                <a:spcPct val="35000"/>
              </a:spcAft>
              <a:buFontTx/>
              <a:buBlip>
                <a:blip r:embed="rId4"/>
              </a:buBlip>
            </a:pPr>
            <a:r>
              <a:rPr lang="es-ES" sz="1400">
                <a:latin typeface="Calibri" pitchFamily="34" charset="0"/>
              </a:rPr>
              <a:t>  La consideración de los actores que intervienen en la política</a:t>
            </a:r>
          </a:p>
          <a:p>
            <a:pPr defTabSz="711200">
              <a:lnSpc>
                <a:spcPct val="150000"/>
              </a:lnSpc>
              <a:spcBef>
                <a:spcPct val="0"/>
              </a:spcBef>
              <a:spcAft>
                <a:spcPct val="35000"/>
              </a:spcAft>
              <a:buFontTx/>
              <a:buBlip>
                <a:blip r:embed="rId4"/>
              </a:buBlip>
            </a:pPr>
            <a:r>
              <a:rPr lang="es-ES" sz="1400">
                <a:latin typeface="Calibri" pitchFamily="34" charset="0"/>
              </a:rPr>
              <a:t>  La gestión eficaz y eficiente de los recursos públicos</a:t>
            </a:r>
          </a:p>
          <a:p>
            <a:pPr defTabSz="711200">
              <a:lnSpc>
                <a:spcPct val="150000"/>
              </a:lnSpc>
              <a:spcBef>
                <a:spcPct val="0"/>
              </a:spcBef>
              <a:spcAft>
                <a:spcPct val="35000"/>
              </a:spcAft>
              <a:buFontTx/>
              <a:buBlip>
                <a:blip r:embed="rId4"/>
              </a:buBlip>
            </a:pPr>
            <a:r>
              <a:rPr lang="es-ES" sz="1400">
                <a:latin typeface="Calibri" pitchFamily="34" charset="0"/>
              </a:rPr>
              <a:t>  El análisis del impacto de las intervenciones públicas</a:t>
            </a:r>
          </a:p>
          <a:p>
            <a:pPr defTabSz="711200"/>
            <a:endParaRPr lang="es-ES" sz="1400">
              <a:latin typeface="Calibri"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6" name="Rectangle 12">
            <a:hlinkClick r:id="rId2" action="ppaction://hlinksldjump"/>
          </p:cNvPr>
          <p:cNvSpPr>
            <a:spLocks noChangeArrowheads="1"/>
          </p:cNvSpPr>
          <p:nvPr/>
        </p:nvSpPr>
        <p:spPr bwMode="auto">
          <a:xfrm>
            <a:off x="2051050" y="1700213"/>
            <a:ext cx="6769100" cy="1008062"/>
          </a:xfrm>
          <a:prstGeom prst="roundRect">
            <a:avLst>
              <a:gd name="adj" fmla="val 16667"/>
            </a:avLst>
          </a:prstGeom>
          <a:gradFill rotWithShape="1">
            <a:gsLst>
              <a:gs pos="0">
                <a:srgbClr val="F2F2EA"/>
              </a:gs>
              <a:gs pos="100000">
                <a:srgbClr val="F1F4D0"/>
              </a:gs>
            </a:gsLst>
            <a:lin ang="5400000" scaled="1"/>
          </a:gradFill>
          <a:ln w="28575" cap="sq" algn="ctr">
            <a:noFill/>
            <a:round/>
            <a:headEnd/>
            <a:tailEnd/>
          </a:ln>
          <a:effectLst>
            <a:outerShdw dist="152928" dir="2901988" algn="ctr" rotWithShape="0">
              <a:schemeClr val="bg2">
                <a:alpha val="50000"/>
              </a:schemeClr>
            </a:outerShdw>
          </a:effectLst>
        </p:spPr>
        <p:txBody>
          <a:bodyPr anchor="ctr"/>
          <a:lstStyle/>
          <a:p>
            <a:pPr algn="ctr">
              <a:defRPr/>
            </a:pPr>
            <a:endParaRPr lang="es-ES" sz="2000" b="1">
              <a:solidFill>
                <a:schemeClr val="tx2"/>
              </a:solidFill>
              <a:latin typeface="Garamond" pitchFamily="18" charset="0"/>
              <a:cs typeface="Arial" charset="0"/>
            </a:endParaRPr>
          </a:p>
        </p:txBody>
      </p:sp>
      <p:sp>
        <p:nvSpPr>
          <p:cNvPr id="2" name="Rectangle 12">
            <a:hlinkClick r:id="rId2" action="ppaction://hlinksldjump"/>
          </p:cNvPr>
          <p:cNvSpPr>
            <a:spLocks noChangeArrowheads="1"/>
          </p:cNvSpPr>
          <p:nvPr/>
        </p:nvSpPr>
        <p:spPr bwMode="auto">
          <a:xfrm>
            <a:off x="2060575" y="3441700"/>
            <a:ext cx="6769100" cy="1282700"/>
          </a:xfrm>
          <a:prstGeom prst="roundRect">
            <a:avLst>
              <a:gd name="adj" fmla="val 16667"/>
            </a:avLst>
          </a:prstGeom>
          <a:gradFill rotWithShape="1">
            <a:gsLst>
              <a:gs pos="0">
                <a:srgbClr val="F2F2EA"/>
              </a:gs>
              <a:gs pos="100000">
                <a:srgbClr val="F1F4D0"/>
              </a:gs>
            </a:gsLst>
            <a:lin ang="5400000" scaled="1"/>
          </a:gradFill>
          <a:ln w="28575" cap="sq" algn="ctr">
            <a:noFill/>
            <a:round/>
            <a:headEnd/>
            <a:tailEnd/>
          </a:ln>
          <a:effectLst>
            <a:outerShdw dist="152928" dir="2901988" algn="ctr" rotWithShape="0">
              <a:schemeClr val="bg2">
                <a:alpha val="50000"/>
              </a:schemeClr>
            </a:outerShdw>
          </a:effectLst>
        </p:spPr>
        <p:txBody>
          <a:bodyPr anchor="ctr"/>
          <a:lstStyle/>
          <a:p>
            <a:pPr algn="ctr">
              <a:defRPr/>
            </a:pPr>
            <a:endParaRPr lang="es-ES" sz="2000" b="1">
              <a:solidFill>
                <a:schemeClr val="tx2"/>
              </a:solidFill>
              <a:latin typeface="Garamond" pitchFamily="18" charset="0"/>
              <a:cs typeface="Arial" charset="0"/>
            </a:endParaRPr>
          </a:p>
        </p:txBody>
      </p:sp>
      <p:sp>
        <p:nvSpPr>
          <p:cNvPr id="3" name="Rectangle 12">
            <a:hlinkClick r:id="rId2" action="ppaction://hlinksldjump"/>
          </p:cNvPr>
          <p:cNvSpPr>
            <a:spLocks noChangeArrowheads="1"/>
          </p:cNvSpPr>
          <p:nvPr/>
        </p:nvSpPr>
        <p:spPr bwMode="auto">
          <a:xfrm>
            <a:off x="2051050" y="5445125"/>
            <a:ext cx="6769100" cy="1008063"/>
          </a:xfrm>
          <a:prstGeom prst="roundRect">
            <a:avLst>
              <a:gd name="adj" fmla="val 16667"/>
            </a:avLst>
          </a:prstGeom>
          <a:gradFill rotWithShape="1">
            <a:gsLst>
              <a:gs pos="0">
                <a:srgbClr val="F2F2EA"/>
              </a:gs>
              <a:gs pos="100000">
                <a:srgbClr val="F1F4D0"/>
              </a:gs>
            </a:gsLst>
            <a:lin ang="5400000" scaled="1"/>
          </a:gradFill>
          <a:ln w="28575" cap="sq" algn="ctr">
            <a:noFill/>
            <a:round/>
            <a:headEnd/>
            <a:tailEnd/>
          </a:ln>
          <a:effectLst>
            <a:outerShdw dist="152928" dir="2901988" algn="ctr" rotWithShape="0">
              <a:schemeClr val="bg2">
                <a:alpha val="50000"/>
              </a:schemeClr>
            </a:outerShdw>
          </a:effectLst>
        </p:spPr>
        <p:txBody>
          <a:bodyPr anchor="ctr"/>
          <a:lstStyle/>
          <a:p>
            <a:pPr algn="ctr">
              <a:defRPr/>
            </a:pPr>
            <a:endParaRPr lang="es-ES" sz="2000" b="1">
              <a:solidFill>
                <a:schemeClr val="tx2"/>
              </a:solidFill>
              <a:latin typeface="Garamond" pitchFamily="18" charset="0"/>
              <a:cs typeface="Arial" charset="0"/>
            </a:endParaRPr>
          </a:p>
        </p:txBody>
      </p:sp>
      <p:sp>
        <p:nvSpPr>
          <p:cNvPr id="47109" name="AutoShape 12"/>
          <p:cNvSpPr>
            <a:spLocks noChangeArrowheads="1"/>
          </p:cNvSpPr>
          <p:nvPr/>
        </p:nvSpPr>
        <p:spPr bwMode="auto">
          <a:xfrm>
            <a:off x="323850" y="1268413"/>
            <a:ext cx="1963738" cy="1077912"/>
          </a:xfrm>
          <a:prstGeom prst="bevel">
            <a:avLst>
              <a:gd name="adj" fmla="val 6838"/>
            </a:avLst>
          </a:prstGeom>
          <a:solidFill>
            <a:schemeClr val="bg1"/>
          </a:solidFill>
          <a:ln w="9525">
            <a:noFill/>
            <a:miter lim="800000"/>
            <a:headEnd/>
            <a:tailEnd/>
          </a:ln>
        </p:spPr>
        <p:txBody>
          <a:bodyPr anchor="ctr">
            <a:spAutoFit/>
          </a:bodyPr>
          <a:lstStyle/>
          <a:p>
            <a:pPr algn="ctr"/>
            <a:endParaRPr lang="es-ES" sz="1400">
              <a:latin typeface="Calibri" pitchFamily="34" charset="0"/>
            </a:endParaRPr>
          </a:p>
          <a:p>
            <a:pPr algn="ctr"/>
            <a:endParaRPr lang="en-US" sz="1400" b="1">
              <a:latin typeface="Calibri" pitchFamily="34" charset="0"/>
            </a:endParaRPr>
          </a:p>
          <a:p>
            <a:pPr algn="ctr"/>
            <a:endParaRPr lang="es-ES" sz="1400">
              <a:latin typeface="Calibri" pitchFamily="34" charset="0"/>
            </a:endParaRPr>
          </a:p>
        </p:txBody>
      </p:sp>
      <p:sp>
        <p:nvSpPr>
          <p:cNvPr id="47110" name="Rectangle 8"/>
          <p:cNvSpPr>
            <a:spLocks noChangeArrowheads="1"/>
          </p:cNvSpPr>
          <p:nvPr/>
        </p:nvSpPr>
        <p:spPr bwMode="auto">
          <a:xfrm>
            <a:off x="2338388" y="1836738"/>
            <a:ext cx="6697662" cy="850900"/>
          </a:xfrm>
          <a:prstGeom prst="rect">
            <a:avLst/>
          </a:prstGeom>
          <a:noFill/>
          <a:ln w="47625" cap="rnd" algn="ctr">
            <a:noFill/>
            <a:prstDash val="lgDash"/>
            <a:miter lim="800000"/>
            <a:headEnd/>
            <a:tailEnd/>
          </a:ln>
        </p:spPr>
        <p:txBody>
          <a:bodyPr>
            <a:spAutoFit/>
          </a:bodyPr>
          <a:lstStyle/>
          <a:p>
            <a:pPr marL="180975" indent="-180975">
              <a:lnSpc>
                <a:spcPct val="130000"/>
              </a:lnSpc>
              <a:spcBef>
                <a:spcPct val="30000"/>
              </a:spcBef>
              <a:buFontTx/>
              <a:buBlip>
                <a:blip r:embed="rId3"/>
              </a:buBlip>
            </a:pPr>
            <a:r>
              <a:rPr lang="es-ES" sz="1100" b="1">
                <a:latin typeface="Calibri" pitchFamily="34" charset="0"/>
                <a:cs typeface="Arial" charset="0"/>
              </a:rPr>
              <a:t>PROGRAMA DE AYUDA A LA REINDUSTRIALIZACIÓN (2010)</a:t>
            </a:r>
          </a:p>
          <a:p>
            <a:pPr marL="180975" indent="-180975">
              <a:lnSpc>
                <a:spcPct val="130000"/>
              </a:lnSpc>
              <a:spcBef>
                <a:spcPct val="30000"/>
              </a:spcBef>
              <a:buFontTx/>
              <a:buBlip>
                <a:blip r:embed="rId3"/>
              </a:buBlip>
            </a:pPr>
            <a:r>
              <a:rPr lang="es-ES" sz="1100" b="1">
                <a:latin typeface="Calibri" pitchFamily="34" charset="0"/>
                <a:cs typeface="Arial" charset="0"/>
              </a:rPr>
              <a:t>PLAN ESPAÑOL DE ENERGÍAS RENOVABLES (2010)</a:t>
            </a:r>
            <a:endParaRPr lang="es-ES" sz="1100" b="1">
              <a:latin typeface="Calibri" pitchFamily="34" charset="0"/>
            </a:endParaRPr>
          </a:p>
          <a:p>
            <a:pPr marL="180975" indent="-180975">
              <a:lnSpc>
                <a:spcPct val="130000"/>
              </a:lnSpc>
              <a:spcBef>
                <a:spcPct val="30000"/>
              </a:spcBef>
              <a:buFontTx/>
              <a:buBlip>
                <a:blip r:embed="rId3"/>
              </a:buBlip>
            </a:pPr>
            <a:endParaRPr lang="es-ES" sz="1100" b="1">
              <a:latin typeface="Calibri" pitchFamily="34" charset="0"/>
              <a:cs typeface="Arial" charset="0"/>
            </a:endParaRPr>
          </a:p>
        </p:txBody>
      </p:sp>
      <p:sp>
        <p:nvSpPr>
          <p:cNvPr id="47111" name="Rectangle 8"/>
          <p:cNvSpPr>
            <a:spLocks noChangeArrowheads="1"/>
          </p:cNvSpPr>
          <p:nvPr/>
        </p:nvSpPr>
        <p:spPr bwMode="auto">
          <a:xfrm>
            <a:off x="2339975" y="3460750"/>
            <a:ext cx="6335713" cy="1120775"/>
          </a:xfrm>
          <a:prstGeom prst="rect">
            <a:avLst/>
          </a:prstGeom>
          <a:noFill/>
          <a:ln w="47625" cap="rnd" algn="ctr">
            <a:noFill/>
            <a:prstDash val="lgDash"/>
            <a:miter lim="800000"/>
            <a:headEnd/>
            <a:tailEnd/>
          </a:ln>
        </p:spPr>
        <p:txBody>
          <a:bodyPr>
            <a:spAutoFit/>
          </a:bodyPr>
          <a:lstStyle/>
          <a:p>
            <a:pPr marL="180975" indent="-180975">
              <a:lnSpc>
                <a:spcPct val="130000"/>
              </a:lnSpc>
              <a:spcBef>
                <a:spcPct val="30000"/>
              </a:spcBef>
              <a:buFontTx/>
              <a:buBlip>
                <a:blip r:embed="rId3"/>
              </a:buBlip>
            </a:pPr>
            <a:r>
              <a:rPr lang="es-ES" sz="1100" b="1">
                <a:latin typeface="Calibri" pitchFamily="34" charset="0"/>
                <a:cs typeface="Arial" charset="0"/>
              </a:rPr>
              <a:t>LÍNEAS ICO-PYME</a:t>
            </a:r>
          </a:p>
          <a:p>
            <a:pPr marL="180975" indent="-180975">
              <a:lnSpc>
                <a:spcPct val="130000"/>
              </a:lnSpc>
              <a:spcBef>
                <a:spcPct val="30000"/>
              </a:spcBef>
              <a:buFontTx/>
              <a:buBlip>
                <a:blip r:embed="rId3"/>
              </a:buBlip>
            </a:pPr>
            <a:r>
              <a:rPr lang="es-ES" sz="1100" b="1">
                <a:latin typeface="Calibri" pitchFamily="34" charset="0"/>
                <a:cs typeface="Arial" charset="0"/>
              </a:rPr>
              <a:t>PROGRAMA APRENDIENDO A EXPORTAR. (2009)</a:t>
            </a:r>
            <a:endParaRPr lang="es-ES" sz="1100" b="1">
              <a:latin typeface="Calibri" pitchFamily="34" charset="0"/>
            </a:endParaRPr>
          </a:p>
          <a:p>
            <a:pPr marL="180975" indent="-180975">
              <a:lnSpc>
                <a:spcPct val="130000"/>
              </a:lnSpc>
              <a:spcBef>
                <a:spcPct val="30000"/>
              </a:spcBef>
              <a:buFontTx/>
              <a:buBlip>
                <a:blip r:embed="rId3"/>
              </a:buBlip>
            </a:pPr>
            <a:r>
              <a:rPr lang="es-ES" sz="1100" b="1">
                <a:latin typeface="Calibri" pitchFamily="34" charset="0"/>
              </a:rPr>
              <a:t>LA POLÍTICA DE MEJORA DEL SISTEMA DE TRANSFERENCIA DE TECNOLOGÍA A    LAS EMPRESAS. (2008)</a:t>
            </a:r>
          </a:p>
          <a:p>
            <a:pPr marL="180975" indent="-180975">
              <a:lnSpc>
                <a:spcPct val="130000"/>
              </a:lnSpc>
              <a:spcBef>
                <a:spcPct val="30000"/>
              </a:spcBef>
              <a:buFontTx/>
              <a:buBlip>
                <a:blip r:embed="rId3"/>
              </a:buBlip>
            </a:pPr>
            <a:r>
              <a:rPr lang="es-ES" sz="1100" b="1">
                <a:latin typeface="Calibri" pitchFamily="34" charset="0"/>
              </a:rPr>
              <a:t>TRAMITES ADMINISTRATIVOS PARA LA CREACCIÓN DE EMPRESAS. (2007)</a:t>
            </a:r>
          </a:p>
        </p:txBody>
      </p:sp>
      <p:sp>
        <p:nvSpPr>
          <p:cNvPr id="47112" name="Rectangle 8"/>
          <p:cNvSpPr>
            <a:spLocks noChangeArrowheads="1"/>
          </p:cNvSpPr>
          <p:nvPr/>
        </p:nvSpPr>
        <p:spPr bwMode="auto">
          <a:xfrm>
            <a:off x="2268538" y="5445125"/>
            <a:ext cx="6840537" cy="850900"/>
          </a:xfrm>
          <a:prstGeom prst="rect">
            <a:avLst/>
          </a:prstGeom>
          <a:noFill/>
          <a:ln w="47625" cap="rnd" algn="ctr">
            <a:noFill/>
            <a:prstDash val="lgDash"/>
            <a:miter lim="800000"/>
            <a:headEnd/>
            <a:tailEnd/>
          </a:ln>
        </p:spPr>
        <p:txBody>
          <a:bodyPr>
            <a:spAutoFit/>
          </a:bodyPr>
          <a:lstStyle/>
          <a:p>
            <a:pPr marL="180975" indent="-180975">
              <a:lnSpc>
                <a:spcPct val="130000"/>
              </a:lnSpc>
              <a:spcBef>
                <a:spcPct val="30000"/>
              </a:spcBef>
              <a:buFontTx/>
              <a:buBlip>
                <a:blip r:embed="rId3"/>
              </a:buBlip>
            </a:pPr>
            <a:r>
              <a:rPr lang="es-ES" sz="1100" b="1">
                <a:latin typeface="Calibri" pitchFamily="34" charset="0"/>
                <a:cs typeface="Arial" charset="0"/>
              </a:rPr>
              <a:t>LA POLÍTICA DE BONIFICACIONES PARA PERSONAS EN SITUACIÓN DE DISCAPACIDAD. (2009)</a:t>
            </a:r>
          </a:p>
          <a:p>
            <a:pPr marL="180975" indent="-180975">
              <a:lnSpc>
                <a:spcPct val="130000"/>
              </a:lnSpc>
              <a:spcBef>
                <a:spcPct val="30000"/>
              </a:spcBef>
              <a:buFontTx/>
              <a:buBlip>
                <a:blip r:embed="rId3"/>
              </a:buBlip>
            </a:pPr>
            <a:r>
              <a:rPr lang="es-ES" sz="1100" b="1">
                <a:latin typeface="Calibri" pitchFamily="34" charset="0"/>
                <a:cs typeface="Arial" charset="0"/>
              </a:rPr>
              <a:t>POLITICA DE BONIFICACIÓN Y REDUCCIÓN DE CUOTAS DE LA SEGURIDAD SOCIAL. (2008)</a:t>
            </a:r>
          </a:p>
          <a:p>
            <a:pPr marL="180975" indent="-180975">
              <a:lnSpc>
                <a:spcPct val="130000"/>
              </a:lnSpc>
              <a:spcBef>
                <a:spcPct val="30000"/>
              </a:spcBef>
              <a:buFontTx/>
              <a:buBlip>
                <a:blip r:embed="rId3"/>
              </a:buBlip>
            </a:pPr>
            <a:r>
              <a:rPr lang="es-ES" sz="1100" b="1">
                <a:latin typeface="Calibri" pitchFamily="34" charset="0"/>
                <a:cs typeface="Arial" charset="0"/>
              </a:rPr>
              <a:t>PARTICIPACIÓN DE LA AGE EN EL SISTEMA PARA LA AUTONOMÍA Y ATENCIÓN A LA DEPENDENCIA. (2008)</a:t>
            </a:r>
          </a:p>
        </p:txBody>
      </p:sp>
      <p:sp>
        <p:nvSpPr>
          <p:cNvPr id="47113" name="Text Box 11"/>
          <p:cNvSpPr txBox="1">
            <a:spLocks noChangeArrowheads="1"/>
          </p:cNvSpPr>
          <p:nvPr/>
        </p:nvSpPr>
        <p:spPr bwMode="auto">
          <a:xfrm>
            <a:off x="417513" y="355600"/>
            <a:ext cx="6769100"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cs typeface="Arial" charset="0"/>
              </a:rPr>
              <a:t>CONTRIBUCIÓN DE LA AEVAL A UN ESCENARIO DE CRISIS</a:t>
            </a:r>
          </a:p>
        </p:txBody>
      </p:sp>
      <p:sp>
        <p:nvSpPr>
          <p:cNvPr id="47114" name="Text Box 12"/>
          <p:cNvSpPr txBox="1">
            <a:spLocks noChangeArrowheads="1"/>
          </p:cNvSpPr>
          <p:nvPr/>
        </p:nvSpPr>
        <p:spPr bwMode="auto">
          <a:xfrm>
            <a:off x="468313" y="1484313"/>
            <a:ext cx="1655762" cy="517525"/>
          </a:xfrm>
          <a:prstGeom prst="rect">
            <a:avLst/>
          </a:prstGeom>
          <a:noFill/>
          <a:ln w="9525" algn="ctr">
            <a:noFill/>
            <a:miter lim="800000"/>
            <a:headEnd/>
            <a:tailEnd/>
          </a:ln>
        </p:spPr>
        <p:txBody>
          <a:bodyPr>
            <a:spAutoFit/>
          </a:bodyPr>
          <a:lstStyle/>
          <a:p>
            <a:pPr algn="ctr"/>
            <a:r>
              <a:rPr lang="es-ES" sz="1400">
                <a:latin typeface="Calibri" pitchFamily="34" charset="0"/>
              </a:rPr>
              <a:t>Mejora del Modelo socio-económico</a:t>
            </a:r>
          </a:p>
        </p:txBody>
      </p:sp>
      <p:sp>
        <p:nvSpPr>
          <p:cNvPr id="47115" name="AutoShape 10"/>
          <p:cNvSpPr>
            <a:spLocks noChangeArrowheads="1"/>
          </p:cNvSpPr>
          <p:nvPr/>
        </p:nvSpPr>
        <p:spPr bwMode="auto">
          <a:xfrm>
            <a:off x="323850" y="5013325"/>
            <a:ext cx="1963738" cy="1077913"/>
          </a:xfrm>
          <a:prstGeom prst="bevel">
            <a:avLst>
              <a:gd name="adj" fmla="val 6838"/>
            </a:avLst>
          </a:prstGeom>
          <a:solidFill>
            <a:schemeClr val="bg1"/>
          </a:solidFill>
          <a:ln w="9525">
            <a:noFill/>
            <a:miter lim="800000"/>
            <a:headEnd/>
            <a:tailEnd/>
          </a:ln>
        </p:spPr>
        <p:txBody>
          <a:bodyPr anchor="ctr">
            <a:spAutoFit/>
          </a:bodyPr>
          <a:lstStyle/>
          <a:p>
            <a:pPr algn="ctr"/>
            <a:endParaRPr lang="es-ES" sz="1400">
              <a:latin typeface="Calibri" pitchFamily="34" charset="0"/>
            </a:endParaRPr>
          </a:p>
          <a:p>
            <a:pPr algn="ctr"/>
            <a:endParaRPr lang="en-US" sz="1400" b="1">
              <a:latin typeface="Calibri" pitchFamily="34" charset="0"/>
            </a:endParaRPr>
          </a:p>
          <a:p>
            <a:pPr algn="ctr"/>
            <a:endParaRPr lang="es-ES" sz="1400">
              <a:latin typeface="Calibri" pitchFamily="34" charset="0"/>
            </a:endParaRPr>
          </a:p>
        </p:txBody>
      </p:sp>
      <p:sp>
        <p:nvSpPr>
          <p:cNvPr id="47116" name="Text Box 14"/>
          <p:cNvSpPr txBox="1">
            <a:spLocks noChangeArrowheads="1"/>
          </p:cNvSpPr>
          <p:nvPr/>
        </p:nvSpPr>
        <p:spPr bwMode="auto">
          <a:xfrm>
            <a:off x="479425" y="5302250"/>
            <a:ext cx="1655763" cy="517525"/>
          </a:xfrm>
          <a:prstGeom prst="rect">
            <a:avLst/>
          </a:prstGeom>
          <a:noFill/>
          <a:ln w="9525" algn="ctr">
            <a:noFill/>
            <a:miter lim="800000"/>
            <a:headEnd/>
            <a:tailEnd/>
          </a:ln>
        </p:spPr>
        <p:txBody>
          <a:bodyPr>
            <a:spAutoFit/>
          </a:bodyPr>
          <a:lstStyle/>
          <a:p>
            <a:pPr algn="ctr"/>
            <a:r>
              <a:rPr lang="es-ES" sz="1400">
                <a:latin typeface="Calibri" pitchFamily="34" charset="0"/>
              </a:rPr>
              <a:t>Apoyo directo a la economía familiar</a:t>
            </a:r>
          </a:p>
        </p:txBody>
      </p:sp>
      <p:sp>
        <p:nvSpPr>
          <p:cNvPr id="47117" name="AutoShape 11"/>
          <p:cNvSpPr>
            <a:spLocks noChangeArrowheads="1"/>
          </p:cNvSpPr>
          <p:nvPr/>
        </p:nvSpPr>
        <p:spPr bwMode="auto">
          <a:xfrm>
            <a:off x="325438" y="2957513"/>
            <a:ext cx="1963737" cy="1077912"/>
          </a:xfrm>
          <a:prstGeom prst="bevel">
            <a:avLst>
              <a:gd name="adj" fmla="val 6838"/>
            </a:avLst>
          </a:prstGeom>
          <a:solidFill>
            <a:schemeClr val="bg1"/>
          </a:solidFill>
          <a:ln w="9525">
            <a:noFill/>
            <a:miter lim="800000"/>
            <a:headEnd/>
            <a:tailEnd/>
          </a:ln>
        </p:spPr>
        <p:txBody>
          <a:bodyPr anchor="ctr">
            <a:spAutoFit/>
          </a:bodyPr>
          <a:lstStyle/>
          <a:p>
            <a:pPr algn="ctr"/>
            <a:endParaRPr lang="es-ES" sz="1400">
              <a:latin typeface="Calibri" pitchFamily="34" charset="0"/>
            </a:endParaRPr>
          </a:p>
          <a:p>
            <a:pPr algn="ctr"/>
            <a:endParaRPr lang="en-US" sz="1400" b="1">
              <a:latin typeface="Calibri" pitchFamily="34" charset="0"/>
            </a:endParaRPr>
          </a:p>
          <a:p>
            <a:pPr algn="ctr"/>
            <a:endParaRPr lang="es-ES" sz="1400">
              <a:latin typeface="Calibri" pitchFamily="34" charset="0"/>
            </a:endParaRPr>
          </a:p>
        </p:txBody>
      </p:sp>
      <p:sp>
        <p:nvSpPr>
          <p:cNvPr id="47118" name="Text Box 13"/>
          <p:cNvSpPr txBox="1">
            <a:spLocks noChangeArrowheads="1"/>
          </p:cNvSpPr>
          <p:nvPr/>
        </p:nvSpPr>
        <p:spPr bwMode="auto">
          <a:xfrm>
            <a:off x="468313" y="3209925"/>
            <a:ext cx="1655762" cy="517525"/>
          </a:xfrm>
          <a:prstGeom prst="rect">
            <a:avLst/>
          </a:prstGeom>
          <a:noFill/>
          <a:ln w="9525" algn="ctr">
            <a:noFill/>
            <a:miter lim="800000"/>
            <a:headEnd/>
            <a:tailEnd/>
          </a:ln>
        </p:spPr>
        <p:txBody>
          <a:bodyPr>
            <a:spAutoFit/>
          </a:bodyPr>
          <a:lstStyle/>
          <a:p>
            <a:pPr algn="ctr"/>
            <a:r>
              <a:rPr lang="es-ES" sz="1400">
                <a:latin typeface="Calibri" pitchFamily="34" charset="0"/>
              </a:rPr>
              <a:t>Apoyo al tejido empresarial</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2" name="Text Box 2"/>
          <p:cNvSpPr txBox="1">
            <a:spLocks noChangeArrowheads="1"/>
          </p:cNvSpPr>
          <p:nvPr/>
        </p:nvSpPr>
        <p:spPr bwMode="auto">
          <a:xfrm>
            <a:off x="533400" y="5622925"/>
            <a:ext cx="8458200" cy="1016000"/>
          </a:xfrm>
          <a:prstGeom prst="rect">
            <a:avLst/>
          </a:prstGeom>
          <a:solidFill>
            <a:srgbClr val="ECEBDA"/>
          </a:solidFill>
          <a:ln w="9525">
            <a:solidFill>
              <a:schemeClr val="accent1"/>
            </a:solidFill>
            <a:miter lim="800000"/>
            <a:headEnd/>
            <a:tailEnd/>
          </a:ln>
          <a:effectLst>
            <a:outerShdw dist="107763" dir="2700000" algn="ctr" rotWithShape="0">
              <a:schemeClr val="bg2"/>
            </a:outerShdw>
          </a:effectLst>
        </p:spPr>
        <p:txBody>
          <a:bodyPr>
            <a:spAutoFit/>
          </a:bodyPr>
          <a:lstStyle/>
          <a:p>
            <a:pPr algn="ctr">
              <a:spcBef>
                <a:spcPct val="0"/>
              </a:spcBef>
              <a:defRPr/>
            </a:pPr>
            <a:r>
              <a:rPr lang="es-ES" sz="2400" b="1">
                <a:effectLst>
                  <a:outerShdw blurRad="38100" dist="38100" dir="2700000" algn="tl">
                    <a:srgbClr val="FFFFFF"/>
                  </a:outerShdw>
                </a:effectLst>
                <a:latin typeface="Swis721 Lt BT" pitchFamily="34" charset="0"/>
                <a:hlinkClick r:id="rId3"/>
              </a:rPr>
              <a:t>www.aeval.es</a:t>
            </a:r>
            <a:endParaRPr lang="es-ES" sz="2400" b="1">
              <a:effectLst>
                <a:outerShdw blurRad="38100" dist="38100" dir="2700000" algn="tl">
                  <a:srgbClr val="FFFFFF"/>
                </a:outerShdw>
              </a:effectLst>
              <a:latin typeface="Swis721 Lt BT" pitchFamily="34" charset="0"/>
            </a:endParaRPr>
          </a:p>
          <a:p>
            <a:pPr algn="ctr">
              <a:spcBef>
                <a:spcPct val="0"/>
              </a:spcBef>
              <a:defRPr/>
            </a:pPr>
            <a:r>
              <a:rPr lang="es-ES" sz="1800" b="1">
                <a:effectLst>
                  <a:outerShdw blurRad="38100" dist="38100" dir="2700000" algn="tl">
                    <a:srgbClr val="FFFFFF"/>
                  </a:outerShdw>
                </a:effectLst>
                <a:latin typeface="Swis721 Lt BT" pitchFamily="34" charset="0"/>
              </a:rPr>
              <a:t>Agencia Estatal de Evaluación de las Políticas Públicas </a:t>
            </a:r>
          </a:p>
          <a:p>
            <a:pPr algn="ctr">
              <a:spcBef>
                <a:spcPct val="0"/>
              </a:spcBef>
              <a:defRPr/>
            </a:pPr>
            <a:r>
              <a:rPr lang="es-ES" sz="1800" b="1">
                <a:effectLst>
                  <a:outerShdw blurRad="38100" dist="38100" dir="2700000" algn="tl">
                    <a:srgbClr val="FFFFFF"/>
                  </a:outerShdw>
                </a:effectLst>
                <a:latin typeface="Swis721 Lt BT" pitchFamily="34" charset="0"/>
              </a:rPr>
              <a:t>y la Calidad de los Servicios </a:t>
            </a:r>
          </a:p>
        </p:txBody>
      </p:sp>
      <p:pic>
        <p:nvPicPr>
          <p:cNvPr id="48131" name="Picture 3" descr="Logo Agencia Evaluación vectorizado2_final"/>
          <p:cNvPicPr>
            <a:picLocks noChangeAspect="1" noChangeArrowheads="1"/>
          </p:cNvPicPr>
          <p:nvPr/>
        </p:nvPicPr>
        <p:blipFill>
          <a:blip r:embed="rId4" cstate="print"/>
          <a:srcRect/>
          <a:stretch>
            <a:fillRect/>
          </a:stretch>
        </p:blipFill>
        <p:spPr bwMode="auto">
          <a:xfrm>
            <a:off x="838200" y="1543050"/>
            <a:ext cx="8229600" cy="3257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6 Grupo"/>
          <p:cNvPicPr>
            <a:picLocks noChangeArrowheads="1"/>
          </p:cNvPicPr>
          <p:nvPr/>
        </p:nvPicPr>
        <p:blipFill>
          <a:blip r:embed="rId3" cstate="print"/>
          <a:srcRect/>
          <a:stretch>
            <a:fillRect/>
          </a:stretch>
        </p:blipFill>
        <p:spPr bwMode="auto">
          <a:xfrm>
            <a:off x="251520" y="1196752"/>
            <a:ext cx="8748464" cy="46805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1267" name="Rectangle 3"/>
          <p:cNvSpPr>
            <a:spLocks noChangeArrowheads="1"/>
          </p:cNvSpPr>
          <p:nvPr/>
        </p:nvSpPr>
        <p:spPr bwMode="auto">
          <a:xfrm>
            <a:off x="468313" y="1412875"/>
            <a:ext cx="8280400" cy="3744913"/>
          </a:xfrm>
          <a:prstGeom prst="rect">
            <a:avLst/>
          </a:prstGeom>
          <a:noFill/>
          <a:ln w="9525">
            <a:noFill/>
            <a:miter lim="800000"/>
            <a:headEnd/>
            <a:tailEnd/>
          </a:ln>
        </p:spPr>
        <p:txBody>
          <a:bodyPr anchor="ctr"/>
          <a:lstStyle/>
          <a:p>
            <a:pPr marL="177800">
              <a:spcBef>
                <a:spcPct val="20000"/>
              </a:spcBef>
              <a:buFont typeface="Wingdings" pitchFamily="2" charset="2"/>
              <a:buNone/>
            </a:pPr>
            <a:r>
              <a:rPr lang="es-ES" sz="1800">
                <a:latin typeface="Calibri" pitchFamily="34" charset="0"/>
              </a:rPr>
              <a:t>   </a:t>
            </a:r>
          </a:p>
          <a:p>
            <a:pPr marL="177800">
              <a:spcBef>
                <a:spcPct val="40000"/>
              </a:spcBef>
              <a:spcAft>
                <a:spcPct val="40000"/>
              </a:spcAft>
              <a:buFontTx/>
              <a:buBlip>
                <a:blip r:embed="rId4"/>
              </a:buBlip>
            </a:pPr>
            <a:r>
              <a:rPr lang="es-ES" sz="1800">
                <a:latin typeface="Calibri" pitchFamily="34" charset="0"/>
              </a:rPr>
              <a:t>   Investigación </a:t>
            </a:r>
          </a:p>
          <a:p>
            <a:pPr marL="177800">
              <a:spcBef>
                <a:spcPct val="40000"/>
              </a:spcBef>
              <a:spcAft>
                <a:spcPct val="40000"/>
              </a:spcAft>
              <a:buFontTx/>
              <a:buBlip>
                <a:blip r:embed="rId4"/>
              </a:buBlip>
            </a:pPr>
            <a:r>
              <a:rPr lang="es-ES" sz="1800">
                <a:latin typeface="Calibri" pitchFamily="34" charset="0"/>
              </a:rPr>
              <a:t>   Seguimiento o monitoreo (que es una herramienta indispensable en evaluación)</a:t>
            </a:r>
          </a:p>
          <a:p>
            <a:pPr marL="177800">
              <a:spcBef>
                <a:spcPct val="40000"/>
              </a:spcBef>
              <a:spcAft>
                <a:spcPct val="40000"/>
              </a:spcAft>
              <a:buFontTx/>
              <a:buBlip>
                <a:blip r:embed="rId4"/>
              </a:buBlip>
            </a:pPr>
            <a:r>
              <a:rPr lang="es-ES" sz="1800">
                <a:latin typeface="Calibri" pitchFamily="34" charset="0"/>
              </a:rPr>
              <a:t>   Memoria</a:t>
            </a:r>
          </a:p>
          <a:p>
            <a:pPr marL="177800">
              <a:spcBef>
                <a:spcPct val="40000"/>
              </a:spcBef>
              <a:spcAft>
                <a:spcPct val="40000"/>
              </a:spcAft>
              <a:buFontTx/>
              <a:buBlip>
                <a:blip r:embed="rId4"/>
              </a:buBlip>
            </a:pPr>
            <a:r>
              <a:rPr lang="es-ES" sz="1800">
                <a:latin typeface="Calibri" pitchFamily="34" charset="0"/>
              </a:rPr>
              <a:t>   Observatorio</a:t>
            </a:r>
          </a:p>
          <a:p>
            <a:pPr marL="177800">
              <a:spcBef>
                <a:spcPct val="40000"/>
              </a:spcBef>
              <a:spcAft>
                <a:spcPct val="40000"/>
              </a:spcAft>
              <a:buFontTx/>
              <a:buBlip>
                <a:blip r:embed="rId4"/>
              </a:buBlip>
            </a:pPr>
            <a:r>
              <a:rPr lang="es-ES" sz="1800">
                <a:latin typeface="Calibri" pitchFamily="34" charset="0"/>
              </a:rPr>
              <a:t>   Auditoría</a:t>
            </a:r>
          </a:p>
          <a:p>
            <a:pPr marL="177800">
              <a:spcBef>
                <a:spcPct val="40000"/>
              </a:spcBef>
              <a:spcAft>
                <a:spcPct val="40000"/>
              </a:spcAft>
              <a:buFontTx/>
              <a:buBlip>
                <a:blip r:embed="rId4"/>
              </a:buBlip>
            </a:pPr>
            <a:r>
              <a:rPr lang="es-ES" sz="1800">
                <a:latin typeface="Calibri" pitchFamily="34" charset="0"/>
              </a:rPr>
              <a:t>   Control de gestión o contable (controles tradicionales del Estado)</a:t>
            </a:r>
          </a:p>
          <a:p>
            <a:pPr marL="177800">
              <a:spcBef>
                <a:spcPct val="40000"/>
              </a:spcBef>
              <a:spcAft>
                <a:spcPct val="40000"/>
              </a:spcAft>
              <a:buFontTx/>
              <a:buBlip>
                <a:blip r:embed="rId4"/>
              </a:buBlip>
            </a:pPr>
            <a:r>
              <a:rPr lang="es-ES" sz="1800">
                <a:latin typeface="Calibri" pitchFamily="34" charset="0"/>
              </a:rPr>
              <a:t>   Informes de expertos o de opinión (peculiaridad de los informes de evaluación)</a:t>
            </a:r>
          </a:p>
        </p:txBody>
      </p:sp>
      <p:sp>
        <p:nvSpPr>
          <p:cNvPr id="11268" name="Text Box 4"/>
          <p:cNvSpPr txBox="1">
            <a:spLocks noChangeArrowheads="1"/>
          </p:cNvSpPr>
          <p:nvPr/>
        </p:nvSpPr>
        <p:spPr bwMode="auto">
          <a:xfrm>
            <a:off x="1547813" y="3781425"/>
            <a:ext cx="184150" cy="457200"/>
          </a:xfrm>
          <a:prstGeom prst="rect">
            <a:avLst/>
          </a:prstGeom>
          <a:noFill/>
          <a:ln w="9525">
            <a:noFill/>
            <a:miter lim="800000"/>
            <a:headEnd/>
            <a:tailEnd/>
          </a:ln>
        </p:spPr>
        <p:txBody>
          <a:bodyPr wrap="none">
            <a:spAutoFit/>
          </a:bodyPr>
          <a:lstStyle/>
          <a:p>
            <a:pPr>
              <a:spcBef>
                <a:spcPct val="0"/>
              </a:spcBef>
            </a:pPr>
            <a:endParaRPr lang="es-ES_tradnl" sz="2400">
              <a:latin typeface="Arial" charset="0"/>
            </a:endParaRPr>
          </a:p>
        </p:txBody>
      </p:sp>
      <p:sp>
        <p:nvSpPr>
          <p:cNvPr id="11269" name="Text Box 5"/>
          <p:cNvSpPr txBox="1">
            <a:spLocks noChangeArrowheads="1"/>
          </p:cNvSpPr>
          <p:nvPr/>
        </p:nvSpPr>
        <p:spPr bwMode="auto">
          <a:xfrm>
            <a:off x="452438" y="409575"/>
            <a:ext cx="4068762"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rPr>
              <a:t>LA EVALUACIÓN NO 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16 Grupo"/>
          <p:cNvPicPr>
            <a:picLocks noChangeArrowheads="1"/>
          </p:cNvPicPr>
          <p:nvPr/>
        </p:nvPicPr>
        <p:blipFill>
          <a:blip r:embed="rId3" cstate="print"/>
          <a:srcRect/>
          <a:stretch>
            <a:fillRect/>
          </a:stretch>
        </p:blipFill>
        <p:spPr bwMode="auto">
          <a:xfrm>
            <a:off x="251520" y="1628800"/>
            <a:ext cx="8748464" cy="446449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291" name="Rectangle 3"/>
          <p:cNvSpPr>
            <a:spLocks noChangeArrowheads="1"/>
          </p:cNvSpPr>
          <p:nvPr/>
        </p:nvSpPr>
        <p:spPr bwMode="auto">
          <a:xfrm>
            <a:off x="539750" y="1987550"/>
            <a:ext cx="8316913" cy="3744913"/>
          </a:xfrm>
          <a:prstGeom prst="rect">
            <a:avLst/>
          </a:prstGeom>
          <a:noFill/>
          <a:ln w="9525">
            <a:noFill/>
            <a:miter lim="800000"/>
            <a:headEnd/>
            <a:tailEnd/>
          </a:ln>
        </p:spPr>
        <p:txBody>
          <a:bodyPr anchor="ctr"/>
          <a:lstStyle/>
          <a:p>
            <a:pPr marL="177800">
              <a:spcBef>
                <a:spcPct val="20000"/>
              </a:spcBef>
              <a:buFont typeface="Wingdings" pitchFamily="2" charset="2"/>
              <a:buNone/>
            </a:pPr>
            <a:r>
              <a:rPr lang="es-ES" sz="1800">
                <a:latin typeface="Calibri" pitchFamily="34" charset="0"/>
              </a:rPr>
              <a:t>Se trata de una actividad sobre el </a:t>
            </a:r>
            <a:r>
              <a:rPr lang="es-ES" sz="2000" b="1">
                <a:latin typeface="Calibri" pitchFamily="34" charset="0"/>
              </a:rPr>
              <a:t>progreso </a:t>
            </a:r>
            <a:r>
              <a:rPr lang="es-ES" sz="1800">
                <a:latin typeface="Calibri" pitchFamily="34" charset="0"/>
              </a:rPr>
              <a:t>de los elementos de una política o programa para obtener </a:t>
            </a:r>
            <a:r>
              <a:rPr lang="es-ES" sz="2000" b="1">
                <a:latin typeface="Calibri" pitchFamily="34" charset="0"/>
              </a:rPr>
              <a:t>datos sobre su marcha en base a un sistema de indicadores</a:t>
            </a:r>
            <a:r>
              <a:rPr lang="es-ES" sz="1800">
                <a:latin typeface="Calibri" pitchFamily="34" charset="0"/>
              </a:rPr>
              <a:t>.</a:t>
            </a:r>
          </a:p>
          <a:p>
            <a:pPr marL="177800">
              <a:spcBef>
                <a:spcPct val="20000"/>
              </a:spcBef>
              <a:buFont typeface="Wingdings" pitchFamily="2" charset="2"/>
              <a:buNone/>
            </a:pPr>
            <a:endParaRPr lang="es-ES" sz="1800">
              <a:latin typeface="Calibri" pitchFamily="34" charset="0"/>
            </a:endParaRPr>
          </a:p>
          <a:p>
            <a:pPr marL="177800">
              <a:spcBef>
                <a:spcPct val="40000"/>
              </a:spcBef>
              <a:spcAft>
                <a:spcPct val="40000"/>
              </a:spcAft>
              <a:buFontTx/>
              <a:buBlip>
                <a:blip r:embed="rId4"/>
              </a:buBlip>
            </a:pPr>
            <a:r>
              <a:rPr lang="es-ES" sz="1800">
                <a:latin typeface="Calibri" pitchFamily="34" charset="0"/>
              </a:rPr>
              <a:t>   Es un </a:t>
            </a:r>
            <a:r>
              <a:rPr lang="es-ES" sz="2000" b="1">
                <a:latin typeface="Calibri" pitchFamily="34" charset="0"/>
              </a:rPr>
              <a:t>sistema continuado en el tiempo y no puntual</a:t>
            </a:r>
            <a:r>
              <a:rPr lang="es-ES" sz="1800">
                <a:latin typeface="Calibri" pitchFamily="34" charset="0"/>
              </a:rPr>
              <a:t> como suele ser la evaluación.</a:t>
            </a:r>
          </a:p>
          <a:p>
            <a:pPr marL="177800">
              <a:spcBef>
                <a:spcPct val="40000"/>
              </a:spcBef>
              <a:spcAft>
                <a:spcPct val="40000"/>
              </a:spcAft>
              <a:buFontTx/>
              <a:buBlip>
                <a:blip r:embed="rId4"/>
              </a:buBlip>
            </a:pPr>
            <a:r>
              <a:rPr lang="es-ES" sz="1800">
                <a:latin typeface="Calibri" pitchFamily="34" charset="0"/>
              </a:rPr>
              <a:t>   En general se </a:t>
            </a:r>
            <a:r>
              <a:rPr lang="es-ES" sz="2000" b="1">
                <a:latin typeface="Calibri" pitchFamily="34" charset="0"/>
              </a:rPr>
              <a:t>realiza internamente</a:t>
            </a:r>
            <a:r>
              <a:rPr lang="es-ES" sz="1800">
                <a:latin typeface="Calibri" pitchFamily="34" charset="0"/>
              </a:rPr>
              <a:t> por los </a:t>
            </a:r>
            <a:r>
              <a:rPr lang="es-ES" sz="2000" b="1">
                <a:latin typeface="Calibri" pitchFamily="34" charset="0"/>
              </a:rPr>
              <a:t>gestores</a:t>
            </a:r>
            <a:r>
              <a:rPr lang="es-ES" sz="1800" b="1">
                <a:latin typeface="Calibri" pitchFamily="34" charset="0"/>
              </a:rPr>
              <a:t> </a:t>
            </a:r>
            <a:r>
              <a:rPr lang="es-ES" sz="1800">
                <a:latin typeface="Calibri" pitchFamily="34" charset="0"/>
              </a:rPr>
              <a:t>del proyecto.</a:t>
            </a:r>
          </a:p>
          <a:p>
            <a:pPr marL="177800">
              <a:spcBef>
                <a:spcPct val="40000"/>
              </a:spcBef>
              <a:spcAft>
                <a:spcPct val="40000"/>
              </a:spcAft>
              <a:buFontTx/>
              <a:buBlip>
                <a:blip r:embed="rId4"/>
              </a:buBlip>
            </a:pPr>
            <a:r>
              <a:rPr lang="es-ES" sz="1800">
                <a:latin typeface="Calibri" pitchFamily="34" charset="0"/>
              </a:rPr>
              <a:t>   Tiene un </a:t>
            </a:r>
            <a:r>
              <a:rPr lang="es-ES" sz="2000" b="1">
                <a:latin typeface="Calibri" pitchFamily="34" charset="0"/>
              </a:rPr>
              <a:t>carácter informativo</a:t>
            </a:r>
            <a:r>
              <a:rPr lang="es-ES" sz="1800">
                <a:latin typeface="Calibri" pitchFamily="34" charset="0"/>
              </a:rPr>
              <a:t> y menos holístico que la evaluación</a:t>
            </a:r>
            <a:r>
              <a:rPr lang="es-ES" sz="1800" b="1">
                <a:latin typeface="Calibri" pitchFamily="34" charset="0"/>
              </a:rPr>
              <a:t>.</a:t>
            </a:r>
            <a:r>
              <a:rPr lang="es-ES" sz="1800">
                <a:latin typeface="Calibri" pitchFamily="34" charset="0"/>
              </a:rPr>
              <a:t>   </a:t>
            </a:r>
          </a:p>
        </p:txBody>
      </p:sp>
      <p:sp>
        <p:nvSpPr>
          <p:cNvPr id="12292" name="Text Box 4"/>
          <p:cNvSpPr txBox="1">
            <a:spLocks noChangeArrowheads="1"/>
          </p:cNvSpPr>
          <p:nvPr/>
        </p:nvSpPr>
        <p:spPr bwMode="auto">
          <a:xfrm>
            <a:off x="1544638" y="4362450"/>
            <a:ext cx="184150" cy="457200"/>
          </a:xfrm>
          <a:prstGeom prst="rect">
            <a:avLst/>
          </a:prstGeom>
          <a:noFill/>
          <a:ln w="9525">
            <a:noFill/>
            <a:miter lim="800000"/>
            <a:headEnd/>
            <a:tailEnd/>
          </a:ln>
        </p:spPr>
        <p:txBody>
          <a:bodyPr wrap="none">
            <a:spAutoFit/>
          </a:bodyPr>
          <a:lstStyle/>
          <a:p>
            <a:pPr>
              <a:spcBef>
                <a:spcPct val="0"/>
              </a:spcBef>
            </a:pPr>
            <a:endParaRPr lang="es-ES_tradnl" sz="2400">
              <a:latin typeface="Arial" charset="0"/>
            </a:endParaRPr>
          </a:p>
        </p:txBody>
      </p:sp>
      <p:sp>
        <p:nvSpPr>
          <p:cNvPr id="12293" name="Text Box 6"/>
          <p:cNvSpPr txBox="1">
            <a:spLocks noChangeArrowheads="1"/>
          </p:cNvSpPr>
          <p:nvPr/>
        </p:nvSpPr>
        <p:spPr bwMode="auto">
          <a:xfrm>
            <a:off x="439738" y="404813"/>
            <a:ext cx="4068762"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rPr>
              <a:t>DIFERENCIAS CON OTRAS TÉCNICAS AFINES</a:t>
            </a:r>
          </a:p>
        </p:txBody>
      </p:sp>
      <p:grpSp>
        <p:nvGrpSpPr>
          <p:cNvPr id="12294" name="19 Flecha derecha"/>
          <p:cNvGrpSpPr>
            <a:grpSpLocks/>
          </p:cNvGrpSpPr>
          <p:nvPr/>
        </p:nvGrpSpPr>
        <p:grpSpPr bwMode="auto">
          <a:xfrm>
            <a:off x="219075" y="1341438"/>
            <a:ext cx="8674100" cy="719137"/>
            <a:chOff x="169" y="1068"/>
            <a:chExt cx="5464" cy="291"/>
          </a:xfrm>
        </p:grpSpPr>
        <p:pic>
          <p:nvPicPr>
            <p:cNvPr id="1020943" name="19 Flecha derecha"/>
            <p:cNvPicPr>
              <a:picLocks noChangeArrowheads="1"/>
            </p:cNvPicPr>
            <p:nvPr/>
          </p:nvPicPr>
          <p:blipFill>
            <a:blip r:embed="rId5" cstate="print"/>
            <a:srcRect/>
            <a:stretch>
              <a:fillRect/>
            </a:stretch>
          </p:blipFill>
          <p:spPr bwMode="auto">
            <a:xfrm>
              <a:off x="169" y="1068"/>
              <a:ext cx="5464" cy="291"/>
            </a:xfrm>
            <a:prstGeom prst="rect">
              <a:avLst/>
            </a:prstGeom>
            <a:noFill/>
            <a:effectLst>
              <a:outerShdw dist="35921" dir="2700000" algn="ctr" rotWithShape="0">
                <a:srgbClr val="F3B70D"/>
              </a:outerShdw>
            </a:effectLst>
          </p:spPr>
        </p:pic>
        <p:sp>
          <p:nvSpPr>
            <p:cNvPr id="1020944" name="Text Box 16"/>
            <p:cNvSpPr txBox="1">
              <a:spLocks noChangeArrowheads="1"/>
            </p:cNvSpPr>
            <p:nvPr/>
          </p:nvSpPr>
          <p:spPr bwMode="auto">
            <a:xfrm rot="5400000">
              <a:off x="2801" y="-180"/>
              <a:ext cx="203" cy="2723"/>
            </a:xfrm>
            <a:prstGeom prst="rect">
              <a:avLst/>
            </a:prstGeom>
            <a:noFill/>
            <a:ln w="9525">
              <a:noFill/>
              <a:miter lim="800000"/>
              <a:headEnd/>
              <a:tailEnd/>
            </a:ln>
            <a:effectLst>
              <a:outerShdw dist="35921" dir="2700000" algn="ctr" rotWithShape="0">
                <a:srgbClr val="F3B70D"/>
              </a:outerShdw>
            </a:effectLst>
          </p:spPr>
          <p:txBody>
            <a:bodyPr/>
            <a:lstStyle/>
            <a:p>
              <a:pPr>
                <a:defRPr/>
              </a:pPr>
              <a:endParaRPr lang="es-ES"/>
            </a:p>
          </p:txBody>
        </p:sp>
      </p:grpSp>
      <p:sp>
        <p:nvSpPr>
          <p:cNvPr id="12295" name="Text Box 8"/>
          <p:cNvSpPr txBox="1">
            <a:spLocks noChangeArrowheads="1"/>
          </p:cNvSpPr>
          <p:nvPr/>
        </p:nvSpPr>
        <p:spPr bwMode="auto">
          <a:xfrm>
            <a:off x="2676525" y="1414463"/>
            <a:ext cx="3868738" cy="396875"/>
          </a:xfrm>
          <a:prstGeom prst="rect">
            <a:avLst/>
          </a:prstGeom>
          <a:noFill/>
          <a:ln w="9525" algn="ctr">
            <a:noFill/>
            <a:miter lim="800000"/>
            <a:headEnd/>
            <a:tailEnd/>
          </a:ln>
        </p:spPr>
        <p:txBody>
          <a:bodyPr wrap="none">
            <a:spAutoFit/>
          </a:bodyPr>
          <a:lstStyle/>
          <a:p>
            <a:r>
              <a:rPr lang="es-ES" sz="2000" b="1">
                <a:solidFill>
                  <a:schemeClr val="tx2"/>
                </a:solidFill>
                <a:latin typeface="Calibri" pitchFamily="34" charset="0"/>
              </a:rPr>
              <a:t>EL SEGUIMIENTO   O   MONITOREO</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16 Grupo"/>
          <p:cNvPicPr>
            <a:picLocks noChangeArrowheads="1"/>
          </p:cNvPicPr>
          <p:nvPr/>
        </p:nvPicPr>
        <p:blipFill>
          <a:blip r:embed="rId3" cstate="print"/>
          <a:srcRect/>
          <a:stretch>
            <a:fillRect/>
          </a:stretch>
        </p:blipFill>
        <p:spPr bwMode="auto">
          <a:xfrm rot="10800000">
            <a:off x="251520" y="1052736"/>
            <a:ext cx="8748464" cy="49685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3315" name="Rectangle 3"/>
          <p:cNvSpPr>
            <a:spLocks noChangeArrowheads="1"/>
          </p:cNvSpPr>
          <p:nvPr/>
        </p:nvSpPr>
        <p:spPr bwMode="auto">
          <a:xfrm>
            <a:off x="539750" y="1082675"/>
            <a:ext cx="8280400" cy="4319588"/>
          </a:xfrm>
          <a:prstGeom prst="rect">
            <a:avLst/>
          </a:prstGeom>
          <a:noFill/>
          <a:ln w="9525">
            <a:noFill/>
            <a:miter lim="800000"/>
            <a:headEnd/>
            <a:tailEnd/>
          </a:ln>
        </p:spPr>
        <p:txBody>
          <a:bodyPr anchor="ctr"/>
          <a:lstStyle/>
          <a:p>
            <a:pPr marL="177800">
              <a:spcBef>
                <a:spcPct val="20000"/>
              </a:spcBef>
              <a:buFont typeface="Wingdings" pitchFamily="2" charset="2"/>
              <a:buNone/>
            </a:pPr>
            <a:endParaRPr lang="es-ES" sz="1800">
              <a:latin typeface="Calibri" pitchFamily="34" charset="0"/>
            </a:endParaRPr>
          </a:p>
          <a:p>
            <a:pPr marL="177800">
              <a:spcBef>
                <a:spcPct val="40000"/>
              </a:spcBef>
              <a:spcAft>
                <a:spcPct val="40000"/>
              </a:spcAft>
              <a:buFontTx/>
              <a:buBlip>
                <a:blip r:embed="rId4"/>
              </a:buBlip>
            </a:pPr>
            <a:r>
              <a:rPr lang="es-ES" sz="1800">
                <a:latin typeface="Calibri" pitchFamily="34" charset="0"/>
              </a:rPr>
              <a:t>   No es sólo el rendimiento de los destinatarios/as. </a:t>
            </a:r>
          </a:p>
          <a:p>
            <a:pPr marL="177800">
              <a:spcBef>
                <a:spcPct val="40000"/>
              </a:spcBef>
              <a:spcAft>
                <a:spcPct val="40000"/>
              </a:spcAft>
              <a:buFontTx/>
              <a:buBlip>
                <a:blip r:embed="rId4"/>
              </a:buBlip>
            </a:pPr>
            <a:r>
              <a:rPr lang="es-ES" sz="1800">
                <a:latin typeface="Calibri" pitchFamily="34" charset="0"/>
              </a:rPr>
              <a:t>   No es el sólo el rendimiento organizativo o institucional a través del “cumplimiento de metas y objetivos” (sean estratégicos u operativos)</a:t>
            </a:r>
          </a:p>
          <a:p>
            <a:pPr marL="177800">
              <a:spcBef>
                <a:spcPct val="40000"/>
              </a:spcBef>
              <a:spcAft>
                <a:spcPct val="40000"/>
              </a:spcAft>
              <a:buFontTx/>
              <a:buBlip>
                <a:blip r:embed="rId4"/>
              </a:buBlip>
            </a:pPr>
            <a:r>
              <a:rPr lang="es-ES" sz="1800">
                <a:latin typeface="Calibri" pitchFamily="34" charset="0"/>
              </a:rPr>
              <a:t>  La evaluación no es sólo evaluación de la implementación.</a:t>
            </a:r>
          </a:p>
          <a:p>
            <a:pPr marL="177800">
              <a:spcBef>
                <a:spcPct val="40000"/>
              </a:spcBef>
              <a:spcAft>
                <a:spcPct val="40000"/>
              </a:spcAft>
              <a:buFontTx/>
              <a:buBlip>
                <a:blip r:embed="rId4"/>
              </a:buBlip>
            </a:pPr>
            <a:r>
              <a:rPr lang="es-ES" sz="1800">
                <a:latin typeface="Calibri" pitchFamily="34" charset="0"/>
              </a:rPr>
              <a:t>   No es sólo la evaluación de calidad de los servicios públicos (pieza indispensable de información para la mejora)</a:t>
            </a:r>
          </a:p>
          <a:p>
            <a:pPr marL="177800">
              <a:spcBef>
                <a:spcPct val="40000"/>
              </a:spcBef>
              <a:spcAft>
                <a:spcPct val="40000"/>
              </a:spcAft>
              <a:buFontTx/>
              <a:buBlip>
                <a:blip r:embed="rId4"/>
              </a:buBlip>
            </a:pPr>
            <a:r>
              <a:rPr lang="es-ES" sz="1800">
                <a:latin typeface="Calibri" pitchFamily="34" charset="0"/>
              </a:rPr>
              <a:t>   No es el resultado de los Observatorios (aunque hay una parte de estas entidades que se aproxima y que comparte herramientas con la evaluación).</a:t>
            </a:r>
          </a:p>
          <a:p>
            <a:pPr marL="177800">
              <a:spcBef>
                <a:spcPct val="40000"/>
              </a:spcBef>
              <a:spcAft>
                <a:spcPct val="40000"/>
              </a:spcAft>
              <a:buFontTx/>
              <a:buBlip>
                <a:blip r:embed="rId4"/>
              </a:buBlip>
            </a:pPr>
            <a:r>
              <a:rPr lang="es-ES" sz="1800">
                <a:latin typeface="Calibri" pitchFamily="34" charset="0"/>
              </a:rPr>
              <a:t>   No es la aportación de las Oficinas Estadísticas</a:t>
            </a:r>
          </a:p>
          <a:p>
            <a:pPr marL="177800">
              <a:spcBef>
                <a:spcPct val="40000"/>
              </a:spcBef>
              <a:spcAft>
                <a:spcPct val="40000"/>
              </a:spcAft>
              <a:buFontTx/>
              <a:buBlip>
                <a:blip r:embed="rId4"/>
              </a:buBlip>
            </a:pPr>
            <a:r>
              <a:rPr lang="es-ES" sz="1800">
                <a:latin typeface="Calibri" pitchFamily="34" charset="0"/>
              </a:rPr>
              <a:t>   No es una batería de indicadores sobre las distintas  políticas.  </a:t>
            </a:r>
          </a:p>
        </p:txBody>
      </p:sp>
      <p:sp>
        <p:nvSpPr>
          <p:cNvPr id="13316" name="Text Box 5"/>
          <p:cNvSpPr txBox="1">
            <a:spLocks noChangeArrowheads="1"/>
          </p:cNvSpPr>
          <p:nvPr/>
        </p:nvSpPr>
        <p:spPr bwMode="auto">
          <a:xfrm>
            <a:off x="439738" y="392113"/>
            <a:ext cx="4068762"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rPr>
              <a:t>LA EVALUACIÓN NO ES…</a:t>
            </a:r>
          </a:p>
        </p:txBody>
      </p:sp>
      <p:grpSp>
        <p:nvGrpSpPr>
          <p:cNvPr id="13317" name="19 Flecha derecha"/>
          <p:cNvGrpSpPr>
            <a:grpSpLocks/>
          </p:cNvGrpSpPr>
          <p:nvPr/>
        </p:nvGrpSpPr>
        <p:grpSpPr bwMode="auto">
          <a:xfrm>
            <a:off x="179388" y="5589588"/>
            <a:ext cx="8674100" cy="1152525"/>
            <a:chOff x="169" y="1068"/>
            <a:chExt cx="5464" cy="291"/>
          </a:xfrm>
        </p:grpSpPr>
        <p:pic>
          <p:nvPicPr>
            <p:cNvPr id="1077255" name="19 Flecha derecha"/>
            <p:cNvPicPr>
              <a:picLocks noChangeArrowheads="1"/>
            </p:cNvPicPr>
            <p:nvPr/>
          </p:nvPicPr>
          <p:blipFill>
            <a:blip r:embed="rId5" cstate="print"/>
            <a:srcRect/>
            <a:stretch>
              <a:fillRect/>
            </a:stretch>
          </p:blipFill>
          <p:spPr bwMode="auto">
            <a:xfrm>
              <a:off x="169" y="1068"/>
              <a:ext cx="5464" cy="291"/>
            </a:xfrm>
            <a:prstGeom prst="rect">
              <a:avLst/>
            </a:prstGeom>
            <a:noFill/>
            <a:effectLst>
              <a:outerShdw dist="35921" dir="2700000" algn="ctr" rotWithShape="0">
                <a:srgbClr val="F3B70D"/>
              </a:outerShdw>
            </a:effectLst>
          </p:spPr>
        </p:pic>
        <p:sp>
          <p:nvSpPr>
            <p:cNvPr id="1077256" name="Text Box 8"/>
            <p:cNvSpPr txBox="1">
              <a:spLocks noChangeArrowheads="1"/>
            </p:cNvSpPr>
            <p:nvPr/>
          </p:nvSpPr>
          <p:spPr bwMode="auto">
            <a:xfrm rot="5400000">
              <a:off x="2801" y="-180"/>
              <a:ext cx="203" cy="2723"/>
            </a:xfrm>
            <a:prstGeom prst="rect">
              <a:avLst/>
            </a:prstGeom>
            <a:noFill/>
            <a:ln w="9525">
              <a:noFill/>
              <a:miter lim="800000"/>
              <a:headEnd/>
              <a:tailEnd/>
            </a:ln>
            <a:effectLst>
              <a:outerShdw dist="35921" dir="2700000" algn="ctr" rotWithShape="0">
                <a:srgbClr val="F3B70D"/>
              </a:outerShdw>
            </a:effectLst>
          </p:spPr>
          <p:txBody>
            <a:bodyPr/>
            <a:lstStyle/>
            <a:p>
              <a:pPr>
                <a:defRPr/>
              </a:pPr>
              <a:endParaRPr lang="es-ES"/>
            </a:p>
          </p:txBody>
        </p:sp>
      </p:grpSp>
      <p:sp>
        <p:nvSpPr>
          <p:cNvPr id="13318" name="Text Box 9"/>
          <p:cNvSpPr txBox="1">
            <a:spLocks noChangeArrowheads="1"/>
          </p:cNvSpPr>
          <p:nvPr/>
        </p:nvSpPr>
        <p:spPr bwMode="auto">
          <a:xfrm>
            <a:off x="2339975" y="5670550"/>
            <a:ext cx="4378325" cy="854075"/>
          </a:xfrm>
          <a:prstGeom prst="rect">
            <a:avLst/>
          </a:prstGeom>
          <a:noFill/>
          <a:ln w="9525" algn="ctr">
            <a:noFill/>
            <a:miter lim="800000"/>
            <a:headEnd/>
            <a:tailEnd/>
          </a:ln>
        </p:spPr>
        <p:txBody>
          <a:bodyPr wrap="none">
            <a:spAutoFit/>
          </a:bodyPr>
          <a:lstStyle/>
          <a:p>
            <a:pPr algn="ctr"/>
            <a:r>
              <a:rPr lang="es-ES" sz="2000" b="1">
                <a:solidFill>
                  <a:schemeClr val="tx2"/>
                </a:solidFill>
                <a:latin typeface="Calibri" pitchFamily="34" charset="0"/>
              </a:rPr>
              <a:t>Todo eso son subsistemas que sirven al </a:t>
            </a:r>
          </a:p>
          <a:p>
            <a:pPr algn="ctr"/>
            <a:r>
              <a:rPr lang="es-ES" sz="2000" b="1">
                <a:solidFill>
                  <a:schemeClr val="tx2"/>
                </a:solidFill>
                <a:latin typeface="Calibri" pitchFamily="34" charset="0"/>
              </a:rPr>
              <a:t> SISTEMA DE EVALUACIÓN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4"/>
          <p:cNvSpPr>
            <a:spLocks noChangeArrowheads="1"/>
          </p:cNvSpPr>
          <p:nvPr/>
        </p:nvSpPr>
        <p:spPr bwMode="auto">
          <a:xfrm>
            <a:off x="252413" y="3573463"/>
            <a:ext cx="4319587" cy="1368425"/>
          </a:xfrm>
          <a:prstGeom prst="rect">
            <a:avLst/>
          </a:prstGeom>
          <a:solidFill>
            <a:srgbClr val="FCFFD1">
              <a:alpha val="49803"/>
            </a:srgbClr>
          </a:solidFill>
          <a:ln w="9525" algn="ctr">
            <a:solidFill>
              <a:srgbClr val="FFFFFF"/>
            </a:solidFill>
            <a:miter lim="800000"/>
            <a:headEnd/>
            <a:tailEnd/>
          </a:ln>
        </p:spPr>
        <p:txBody>
          <a:bodyPr anchor="ctr">
            <a:spAutoFit/>
          </a:bodyPr>
          <a:lstStyle/>
          <a:p>
            <a:endParaRPr lang="en-US"/>
          </a:p>
        </p:txBody>
      </p:sp>
      <p:sp>
        <p:nvSpPr>
          <p:cNvPr id="18" name="Rectangle 32"/>
          <p:cNvSpPr>
            <a:spLocks noChangeArrowheads="1"/>
          </p:cNvSpPr>
          <p:nvPr/>
        </p:nvSpPr>
        <p:spPr bwMode="auto">
          <a:xfrm>
            <a:off x="323529" y="3491433"/>
            <a:ext cx="936104" cy="307777"/>
          </a:xfrm>
          <a:prstGeom prst="rect">
            <a:avLst/>
          </a:prstGeom>
          <a:solidFill>
            <a:schemeClr val="bg2"/>
          </a:solid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spAutoFit/>
          </a:bodyPr>
          <a:lstStyle/>
          <a:p>
            <a:pPr algn="ctr">
              <a:defRPr/>
            </a:pPr>
            <a:endParaRPr lang="es-ES" sz="1400" b="1" dirty="0">
              <a:latin typeface="Calibri" pitchFamily="34" charset="0"/>
            </a:endParaRPr>
          </a:p>
        </p:txBody>
      </p:sp>
      <p:sp>
        <p:nvSpPr>
          <p:cNvPr id="14342" name="Rectangle 26"/>
          <p:cNvSpPr>
            <a:spLocks noChangeArrowheads="1"/>
          </p:cNvSpPr>
          <p:nvPr/>
        </p:nvSpPr>
        <p:spPr bwMode="auto">
          <a:xfrm>
            <a:off x="250825" y="1654175"/>
            <a:ext cx="4321175" cy="1655763"/>
          </a:xfrm>
          <a:prstGeom prst="rect">
            <a:avLst/>
          </a:prstGeom>
          <a:solidFill>
            <a:srgbClr val="FCFFD1">
              <a:alpha val="49803"/>
            </a:srgbClr>
          </a:solidFill>
          <a:ln w="9525" algn="ctr">
            <a:solidFill>
              <a:srgbClr val="FFFFFF"/>
            </a:solidFill>
            <a:miter lim="800000"/>
            <a:headEnd/>
            <a:tailEnd/>
          </a:ln>
        </p:spPr>
        <p:txBody>
          <a:bodyPr anchor="ctr">
            <a:spAutoFit/>
          </a:bodyPr>
          <a:lstStyle/>
          <a:p>
            <a:endParaRPr lang="en-US"/>
          </a:p>
        </p:txBody>
      </p:sp>
      <p:sp>
        <p:nvSpPr>
          <p:cNvPr id="14343" name="Rectangle 29"/>
          <p:cNvSpPr>
            <a:spLocks noChangeArrowheads="1"/>
          </p:cNvSpPr>
          <p:nvPr/>
        </p:nvSpPr>
        <p:spPr bwMode="auto">
          <a:xfrm>
            <a:off x="250825" y="5233988"/>
            <a:ext cx="4321175" cy="1439862"/>
          </a:xfrm>
          <a:prstGeom prst="rect">
            <a:avLst/>
          </a:prstGeom>
          <a:solidFill>
            <a:srgbClr val="FCFFD1">
              <a:alpha val="49803"/>
            </a:srgbClr>
          </a:solidFill>
          <a:ln w="9525" algn="ctr">
            <a:solidFill>
              <a:srgbClr val="FFFFFF"/>
            </a:solidFill>
            <a:miter lim="800000"/>
            <a:headEnd/>
            <a:tailEnd/>
          </a:ln>
        </p:spPr>
        <p:txBody>
          <a:bodyPr anchor="ctr">
            <a:spAutoFit/>
          </a:bodyPr>
          <a:lstStyle/>
          <a:p>
            <a:endParaRPr lang="en-US"/>
          </a:p>
        </p:txBody>
      </p:sp>
      <p:sp>
        <p:nvSpPr>
          <p:cNvPr id="14344" name="Rectangle 28"/>
          <p:cNvSpPr>
            <a:spLocks noChangeArrowheads="1"/>
          </p:cNvSpPr>
          <p:nvPr/>
        </p:nvSpPr>
        <p:spPr bwMode="auto">
          <a:xfrm>
            <a:off x="4716463" y="1628775"/>
            <a:ext cx="4248150" cy="5040313"/>
          </a:xfrm>
          <a:prstGeom prst="rect">
            <a:avLst/>
          </a:prstGeom>
          <a:solidFill>
            <a:srgbClr val="FCFFD1">
              <a:alpha val="49803"/>
            </a:srgbClr>
          </a:solidFill>
          <a:ln w="9525" algn="ctr">
            <a:solidFill>
              <a:srgbClr val="FFFFFF"/>
            </a:solidFill>
            <a:miter lim="800000"/>
            <a:headEnd/>
            <a:tailEnd/>
          </a:ln>
        </p:spPr>
        <p:txBody>
          <a:bodyPr anchor="ctr">
            <a:spAutoFit/>
          </a:bodyPr>
          <a:lstStyle/>
          <a:p>
            <a:endParaRPr lang="en-US"/>
          </a:p>
        </p:txBody>
      </p:sp>
      <p:sp>
        <p:nvSpPr>
          <p:cNvPr id="1027079" name="AutoShape 7"/>
          <p:cNvSpPr>
            <a:spLocks noChangeArrowheads="1"/>
          </p:cNvSpPr>
          <p:nvPr/>
        </p:nvSpPr>
        <p:spPr bwMode="auto">
          <a:xfrm>
            <a:off x="4716016" y="981075"/>
            <a:ext cx="4245422" cy="360363"/>
          </a:xfrm>
          <a:prstGeom prst="roundRect">
            <a:avLst>
              <a:gd name="adj" fmla="val 16667"/>
            </a:avLst>
          </a:prstGeom>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1"/>
          </a:lnRef>
          <a:fillRef idx="2">
            <a:schemeClr val="accent1"/>
          </a:fillRef>
          <a:effectRef idx="1">
            <a:schemeClr val="accent1"/>
          </a:effectRef>
          <a:fontRef idx="minor">
            <a:schemeClr val="dk1"/>
          </a:fontRef>
        </p:style>
        <p:txBody>
          <a:bodyPr wrap="none" anchor="ctr"/>
          <a:lstStyle/>
          <a:p>
            <a:pPr algn="ctr">
              <a:defRPr/>
            </a:pPr>
            <a:r>
              <a:rPr lang="es-ES" sz="1800" b="1" dirty="0">
                <a:latin typeface="Calibri" pitchFamily="34" charset="0"/>
              </a:rPr>
              <a:t>Legislativo</a:t>
            </a:r>
          </a:p>
        </p:txBody>
      </p:sp>
      <p:sp>
        <p:nvSpPr>
          <p:cNvPr id="14348" name="Text Box 20"/>
          <p:cNvSpPr txBox="1">
            <a:spLocks noChangeArrowheads="1"/>
          </p:cNvSpPr>
          <p:nvPr/>
        </p:nvSpPr>
        <p:spPr bwMode="auto">
          <a:xfrm>
            <a:off x="4932363" y="2278063"/>
            <a:ext cx="3671887" cy="1085850"/>
          </a:xfrm>
          <a:prstGeom prst="rect">
            <a:avLst/>
          </a:prstGeom>
          <a:noFill/>
          <a:ln w="9525" algn="ctr">
            <a:noFill/>
            <a:miter lim="800000"/>
            <a:headEnd/>
            <a:tailEnd/>
          </a:ln>
        </p:spPr>
        <p:txBody>
          <a:bodyPr>
            <a:spAutoFit/>
          </a:bodyPr>
          <a:lstStyle/>
          <a:p>
            <a:pPr>
              <a:buFontTx/>
              <a:buBlip>
                <a:blip r:embed="rId3"/>
              </a:buBlip>
            </a:pPr>
            <a:r>
              <a:rPr lang="es-ES" sz="1300">
                <a:latin typeface="Calibri" pitchFamily="34" charset="0"/>
              </a:rPr>
              <a:t> Funcionamiento Ley Orgánica 2/1982, del Tribunal de Cuentas</a:t>
            </a:r>
          </a:p>
          <a:p>
            <a:pPr>
              <a:buFontTx/>
              <a:buBlip>
                <a:blip r:embed="rId3"/>
              </a:buBlip>
            </a:pPr>
            <a:r>
              <a:rPr lang="es-ES" sz="1300">
                <a:latin typeface="Calibri" pitchFamily="34" charset="0"/>
              </a:rPr>
              <a:t> Control externo de todo el sector público</a:t>
            </a:r>
          </a:p>
          <a:p>
            <a:pPr>
              <a:buFontTx/>
              <a:buBlip>
                <a:blip r:embed="rId3"/>
              </a:buBlip>
            </a:pPr>
            <a:r>
              <a:rPr lang="es-ES" sz="1300">
                <a:latin typeface="Calibri" pitchFamily="34" charset="0"/>
              </a:rPr>
              <a:t> Funciones fiscalizadora y de jurisdicción contable</a:t>
            </a:r>
          </a:p>
        </p:txBody>
      </p:sp>
      <p:sp>
        <p:nvSpPr>
          <p:cNvPr id="14349" name="Text Box 21"/>
          <p:cNvSpPr txBox="1">
            <a:spLocks noChangeArrowheads="1"/>
          </p:cNvSpPr>
          <p:nvPr/>
        </p:nvSpPr>
        <p:spPr bwMode="auto">
          <a:xfrm>
            <a:off x="179388" y="3887788"/>
            <a:ext cx="4464050" cy="1038225"/>
          </a:xfrm>
          <a:prstGeom prst="rect">
            <a:avLst/>
          </a:prstGeom>
          <a:noFill/>
          <a:ln w="9525" algn="ctr">
            <a:noFill/>
            <a:miter lim="800000"/>
            <a:headEnd/>
            <a:tailEnd/>
          </a:ln>
        </p:spPr>
        <p:txBody>
          <a:bodyPr>
            <a:spAutoFit/>
          </a:bodyPr>
          <a:lstStyle/>
          <a:p>
            <a:pPr>
              <a:lnSpc>
                <a:spcPct val="80000"/>
              </a:lnSpc>
              <a:buFontTx/>
              <a:buBlip>
                <a:blip r:embed="rId3"/>
              </a:buBlip>
            </a:pPr>
            <a:r>
              <a:rPr lang="es-ES" sz="1400">
                <a:latin typeface="Calibri" pitchFamily="34" charset="0"/>
              </a:rPr>
              <a:t> </a:t>
            </a:r>
            <a:r>
              <a:rPr lang="es-ES" sz="1300">
                <a:latin typeface="Calibri" pitchFamily="34" charset="0"/>
              </a:rPr>
              <a:t>Creación en 1988</a:t>
            </a:r>
          </a:p>
          <a:p>
            <a:pPr>
              <a:lnSpc>
                <a:spcPct val="80000"/>
              </a:lnSpc>
              <a:buFontTx/>
              <a:buBlip>
                <a:blip r:embed="rId3"/>
              </a:buBlip>
            </a:pPr>
            <a:r>
              <a:rPr lang="es-ES" sz="1300">
                <a:latin typeface="Calibri" pitchFamily="34" charset="0"/>
              </a:rPr>
              <a:t> Evaluación de resultados</a:t>
            </a:r>
          </a:p>
          <a:p>
            <a:pPr>
              <a:lnSpc>
                <a:spcPct val="80000"/>
              </a:lnSpc>
              <a:buFontTx/>
              <a:buBlip>
                <a:blip r:embed="rId3"/>
              </a:buBlip>
            </a:pPr>
            <a:r>
              <a:rPr lang="es-ES" sz="1300">
                <a:latin typeface="Calibri" pitchFamily="34" charset="0"/>
              </a:rPr>
              <a:t> Control financiero de programas</a:t>
            </a:r>
          </a:p>
          <a:p>
            <a:pPr>
              <a:lnSpc>
                <a:spcPct val="80000"/>
              </a:lnSpc>
              <a:buFontTx/>
              <a:buBlip>
                <a:blip r:embed="rId3"/>
              </a:buBlip>
            </a:pPr>
            <a:r>
              <a:rPr lang="es-ES" sz="1300">
                <a:latin typeface="Calibri" pitchFamily="34" charset="0"/>
              </a:rPr>
              <a:t> Reforzada por la Ley 47/2003, para el control y la evaluación</a:t>
            </a:r>
          </a:p>
        </p:txBody>
      </p:sp>
      <p:sp>
        <p:nvSpPr>
          <p:cNvPr id="14350" name="Text Box 24"/>
          <p:cNvSpPr txBox="1">
            <a:spLocks noChangeArrowheads="1"/>
          </p:cNvSpPr>
          <p:nvPr/>
        </p:nvSpPr>
        <p:spPr bwMode="auto">
          <a:xfrm>
            <a:off x="179388" y="1798638"/>
            <a:ext cx="4392612" cy="1582737"/>
          </a:xfrm>
          <a:prstGeom prst="rect">
            <a:avLst/>
          </a:prstGeom>
          <a:noFill/>
          <a:ln w="9525" algn="ctr">
            <a:noFill/>
            <a:miter lim="800000"/>
            <a:headEnd/>
            <a:tailEnd/>
          </a:ln>
        </p:spPr>
        <p:txBody>
          <a:bodyPr>
            <a:spAutoFit/>
          </a:bodyPr>
          <a:lstStyle/>
          <a:p>
            <a:pPr marL="177800" indent="-177800">
              <a:buFontTx/>
              <a:buBlip>
                <a:blip r:embed="rId3"/>
              </a:buBlip>
            </a:pPr>
            <a:r>
              <a:rPr lang="es-ES" sz="1300">
                <a:latin typeface="Calibri" pitchFamily="34" charset="0"/>
              </a:rPr>
              <a:t>Formulación de objetivos y política presupuestaria</a:t>
            </a:r>
          </a:p>
          <a:p>
            <a:pPr marL="177800" indent="-177800">
              <a:buFontTx/>
              <a:buBlip>
                <a:blip r:embed="rId3"/>
              </a:buBlip>
            </a:pPr>
            <a:r>
              <a:rPr lang="es-ES" sz="1300">
                <a:latin typeface="Calibri" pitchFamily="34" charset="0"/>
              </a:rPr>
              <a:t>Programación de programas de gastos e ingresos</a:t>
            </a:r>
          </a:p>
          <a:p>
            <a:pPr marL="177800" indent="-177800">
              <a:buFontTx/>
              <a:buBlip>
                <a:blip r:embed="rId3"/>
              </a:buBlip>
            </a:pPr>
            <a:r>
              <a:rPr lang="es-ES" sz="1300">
                <a:latin typeface="Calibri" pitchFamily="34" charset="0"/>
              </a:rPr>
              <a:t>Elaboración, seguimiento y ejecución de los Presupuestos Generales del Estado</a:t>
            </a:r>
          </a:p>
          <a:p>
            <a:pPr marL="177800" indent="-177800">
              <a:buFontTx/>
              <a:buBlip>
                <a:blip r:embed="rId3"/>
              </a:buBlip>
            </a:pPr>
            <a:r>
              <a:rPr lang="es-ES" sz="1300">
                <a:latin typeface="Calibri" pitchFamily="34" charset="0"/>
              </a:rPr>
              <a:t>La L.G. Presupuestaria impulsa la presupuestación por objetivos</a:t>
            </a:r>
          </a:p>
        </p:txBody>
      </p:sp>
      <p:sp>
        <p:nvSpPr>
          <p:cNvPr id="14351" name="Text Box 25"/>
          <p:cNvSpPr txBox="1">
            <a:spLocks noChangeArrowheads="1"/>
          </p:cNvSpPr>
          <p:nvPr/>
        </p:nvSpPr>
        <p:spPr bwMode="auto">
          <a:xfrm>
            <a:off x="184150" y="5314950"/>
            <a:ext cx="3960813" cy="1423988"/>
          </a:xfrm>
          <a:prstGeom prst="rect">
            <a:avLst/>
          </a:prstGeom>
          <a:noFill/>
          <a:ln w="9525" algn="ctr">
            <a:noFill/>
            <a:miter lim="800000"/>
            <a:headEnd/>
            <a:tailEnd/>
          </a:ln>
        </p:spPr>
        <p:txBody>
          <a:bodyPr>
            <a:spAutoFit/>
          </a:bodyPr>
          <a:lstStyle/>
          <a:p>
            <a:pPr marL="177800" indent="-177800">
              <a:lnSpc>
                <a:spcPct val="80000"/>
              </a:lnSpc>
              <a:buFontTx/>
              <a:buBlip>
                <a:blip r:embed="rId3"/>
              </a:buBlip>
            </a:pPr>
            <a:r>
              <a:rPr lang="es-ES" sz="1300">
                <a:latin typeface="Calibri" pitchFamily="34" charset="0"/>
              </a:rPr>
              <a:t>Creación en 2006</a:t>
            </a:r>
          </a:p>
          <a:p>
            <a:pPr marL="177800" indent="-177800">
              <a:lnSpc>
                <a:spcPct val="80000"/>
              </a:lnSpc>
              <a:buFontTx/>
              <a:buBlip>
                <a:blip r:embed="rId3"/>
              </a:buBlip>
            </a:pPr>
            <a:r>
              <a:rPr lang="es-ES" sz="1300">
                <a:latin typeface="Calibri" pitchFamily="34" charset="0"/>
              </a:rPr>
              <a:t>Contribución a la mejora de resultados y la calidad de los servicios del sector público</a:t>
            </a:r>
          </a:p>
          <a:p>
            <a:pPr marL="177800" indent="-177800">
              <a:lnSpc>
                <a:spcPct val="80000"/>
              </a:lnSpc>
              <a:buFontTx/>
              <a:buBlip>
                <a:blip r:embed="rId3"/>
              </a:buBlip>
            </a:pPr>
            <a:r>
              <a:rPr lang="es-ES" sz="1300">
                <a:latin typeface="Calibri" pitchFamily="34" charset="0"/>
              </a:rPr>
              <a:t>Favorecer la transparencia</a:t>
            </a:r>
          </a:p>
          <a:p>
            <a:pPr marL="177800" indent="-177800">
              <a:buFontTx/>
              <a:buBlip>
                <a:blip r:embed="rId3"/>
              </a:buBlip>
            </a:pPr>
            <a:r>
              <a:rPr lang="es-ES" sz="1300">
                <a:latin typeface="Calibri" pitchFamily="34" charset="0"/>
              </a:rPr>
              <a:t>Propiciar la política de evaluación en todas las instituciones públicas</a:t>
            </a:r>
          </a:p>
        </p:txBody>
      </p:sp>
      <p:sp>
        <p:nvSpPr>
          <p:cNvPr id="14352" name="Rectangle 31"/>
          <p:cNvSpPr>
            <a:spLocks noChangeArrowheads="1"/>
          </p:cNvSpPr>
          <p:nvPr/>
        </p:nvSpPr>
        <p:spPr bwMode="auto">
          <a:xfrm>
            <a:off x="395288" y="3481388"/>
            <a:ext cx="865187" cy="304800"/>
          </a:xfrm>
          <a:prstGeom prst="rect">
            <a:avLst/>
          </a:prstGeom>
          <a:noFill/>
          <a:ln w="9525" algn="ctr">
            <a:noFill/>
            <a:miter lim="800000"/>
            <a:headEnd/>
            <a:tailEnd/>
          </a:ln>
          <a:effectLst>
            <a:prstShdw prst="shdw13" dist="53882" dir="13500000">
              <a:srgbClr val="666699">
                <a:alpha val="50000"/>
              </a:srgbClr>
            </a:prstShdw>
          </a:effectLst>
        </p:spPr>
        <p:txBody>
          <a:bodyPr anchor="ctr">
            <a:spAutoFit/>
          </a:bodyPr>
          <a:lstStyle/>
          <a:p>
            <a:pPr algn="ctr"/>
            <a:r>
              <a:rPr lang="es-ES" sz="1400" b="1">
                <a:latin typeface="Calibri" pitchFamily="34" charset="0"/>
              </a:rPr>
              <a:t>IGAE</a:t>
            </a:r>
          </a:p>
        </p:txBody>
      </p:sp>
      <p:sp>
        <p:nvSpPr>
          <p:cNvPr id="1027104" name="Rectangle 32"/>
          <p:cNvSpPr>
            <a:spLocks noChangeArrowheads="1"/>
          </p:cNvSpPr>
          <p:nvPr/>
        </p:nvSpPr>
        <p:spPr bwMode="auto">
          <a:xfrm>
            <a:off x="1116013" y="1471613"/>
            <a:ext cx="2592387" cy="304800"/>
          </a:xfrm>
          <a:prstGeom prst="rect">
            <a:avLst/>
          </a:prstGeom>
          <a:solidFill>
            <a:schemeClr val="bg2"/>
          </a:solid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spAutoFit/>
          </a:bodyPr>
          <a:lstStyle/>
          <a:p>
            <a:pPr algn="ctr">
              <a:defRPr/>
            </a:pPr>
            <a:endParaRPr lang="es-ES" sz="1400" b="1" dirty="0">
              <a:latin typeface="Calibri" pitchFamily="34" charset="0"/>
            </a:endParaRPr>
          </a:p>
        </p:txBody>
      </p:sp>
      <p:sp>
        <p:nvSpPr>
          <p:cNvPr id="14356" name="Text Box 35"/>
          <p:cNvSpPr txBox="1">
            <a:spLocks noChangeArrowheads="1"/>
          </p:cNvSpPr>
          <p:nvPr/>
        </p:nvSpPr>
        <p:spPr bwMode="auto">
          <a:xfrm>
            <a:off x="444500" y="404813"/>
            <a:ext cx="7578725" cy="320675"/>
          </a:xfrm>
          <a:prstGeom prst="rect">
            <a:avLst/>
          </a:prstGeom>
          <a:noFill/>
          <a:ln w="9525" algn="ctr">
            <a:noFill/>
            <a:miter lim="800000"/>
            <a:headEnd/>
            <a:tailEnd/>
          </a:ln>
        </p:spPr>
        <p:txBody>
          <a:bodyPr>
            <a:spAutoFit/>
          </a:bodyPr>
          <a:lstStyle/>
          <a:p>
            <a:r>
              <a:rPr lang="es-ES" sz="1500" b="1">
                <a:solidFill>
                  <a:srgbClr val="777777"/>
                </a:solidFill>
                <a:latin typeface="Calibri" pitchFamily="34" charset="0"/>
              </a:rPr>
              <a:t>LOS DISTINTOS ESPACIOS PARA LA EVALUACIÓN Y EL CONTROL DE LAS ADMINISTRACIONES</a:t>
            </a:r>
          </a:p>
        </p:txBody>
      </p:sp>
      <p:sp>
        <p:nvSpPr>
          <p:cNvPr id="14357" name="16 CuadroTexto"/>
          <p:cNvSpPr txBox="1">
            <a:spLocks noChangeArrowheads="1"/>
          </p:cNvSpPr>
          <p:nvPr/>
        </p:nvSpPr>
        <p:spPr bwMode="auto">
          <a:xfrm>
            <a:off x="1476375" y="1450975"/>
            <a:ext cx="1839913" cy="630238"/>
          </a:xfrm>
          <a:prstGeom prst="rect">
            <a:avLst/>
          </a:prstGeom>
          <a:noFill/>
          <a:ln w="9525">
            <a:noFill/>
            <a:miter lim="800000"/>
            <a:headEnd/>
            <a:tailEnd/>
          </a:ln>
        </p:spPr>
        <p:txBody>
          <a:bodyPr wrap="none">
            <a:spAutoFit/>
          </a:bodyPr>
          <a:lstStyle/>
          <a:p>
            <a:r>
              <a:rPr lang="es-ES" sz="1400" b="1">
                <a:latin typeface="Calibri" pitchFamily="34" charset="0"/>
              </a:rPr>
              <a:t>Dir. G. PRESUPUESTOS</a:t>
            </a:r>
          </a:p>
          <a:p>
            <a:endParaRPr lang="es-ES" sz="1400"/>
          </a:p>
        </p:txBody>
      </p:sp>
      <p:sp>
        <p:nvSpPr>
          <p:cNvPr id="19" name="Rectangle 32"/>
          <p:cNvSpPr>
            <a:spLocks noChangeArrowheads="1"/>
          </p:cNvSpPr>
          <p:nvPr/>
        </p:nvSpPr>
        <p:spPr bwMode="auto">
          <a:xfrm>
            <a:off x="3059832" y="5089376"/>
            <a:ext cx="936104" cy="307777"/>
          </a:xfrm>
          <a:prstGeom prst="rect">
            <a:avLst/>
          </a:prstGeom>
          <a:solidFill>
            <a:schemeClr val="bg2"/>
          </a:solid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spAutoFit/>
          </a:bodyPr>
          <a:lstStyle/>
          <a:p>
            <a:pPr algn="ctr">
              <a:defRPr/>
            </a:pPr>
            <a:endParaRPr lang="es-ES" sz="1400" b="1" dirty="0">
              <a:latin typeface="Calibri" pitchFamily="34" charset="0"/>
            </a:endParaRPr>
          </a:p>
        </p:txBody>
      </p:sp>
      <p:sp>
        <p:nvSpPr>
          <p:cNvPr id="14361" name="Rectangle 30"/>
          <p:cNvSpPr>
            <a:spLocks noChangeArrowheads="1"/>
          </p:cNvSpPr>
          <p:nvPr/>
        </p:nvSpPr>
        <p:spPr bwMode="auto">
          <a:xfrm>
            <a:off x="2843213" y="5100638"/>
            <a:ext cx="1512887" cy="304800"/>
          </a:xfrm>
          <a:prstGeom prst="rect">
            <a:avLst/>
          </a:prstGeom>
          <a:noFill/>
          <a:ln w="9525" algn="ctr">
            <a:noFill/>
            <a:miter lim="800000"/>
            <a:headEnd/>
            <a:tailEnd/>
          </a:ln>
          <a:effectLst>
            <a:prstShdw prst="shdw13" dist="53882" dir="13500000">
              <a:srgbClr val="666699">
                <a:alpha val="50000"/>
              </a:srgbClr>
            </a:prstShdw>
          </a:effectLst>
        </p:spPr>
        <p:txBody>
          <a:bodyPr anchor="ctr">
            <a:spAutoFit/>
          </a:bodyPr>
          <a:lstStyle/>
          <a:p>
            <a:pPr algn="ctr"/>
            <a:r>
              <a:rPr lang="es-ES" sz="1400" b="1">
                <a:latin typeface="Calibri" pitchFamily="34" charset="0"/>
              </a:rPr>
              <a:t>AEVAL</a:t>
            </a:r>
          </a:p>
        </p:txBody>
      </p:sp>
      <p:sp>
        <p:nvSpPr>
          <p:cNvPr id="20" name="Rectangle 32"/>
          <p:cNvSpPr>
            <a:spLocks noChangeArrowheads="1"/>
          </p:cNvSpPr>
          <p:nvPr/>
        </p:nvSpPr>
        <p:spPr bwMode="auto">
          <a:xfrm>
            <a:off x="4932040" y="1489224"/>
            <a:ext cx="2592387" cy="304800"/>
          </a:xfrm>
          <a:prstGeom prst="rect">
            <a:avLst/>
          </a:prstGeom>
          <a:solidFill>
            <a:schemeClr val="bg2"/>
          </a:solidFill>
          <a:ln w="9525" algn="ctr">
            <a:noFill/>
            <a:miter lim="800000"/>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anchor="ctr">
            <a:spAutoFit/>
          </a:bodyPr>
          <a:lstStyle/>
          <a:p>
            <a:pPr algn="ctr">
              <a:defRPr/>
            </a:pPr>
            <a:endParaRPr lang="es-ES" sz="1400" b="1" dirty="0">
              <a:latin typeface="Calibri" pitchFamily="34" charset="0"/>
            </a:endParaRPr>
          </a:p>
        </p:txBody>
      </p:sp>
      <p:sp>
        <p:nvSpPr>
          <p:cNvPr id="14365" name="Rectangle 33"/>
          <p:cNvSpPr>
            <a:spLocks noChangeArrowheads="1"/>
          </p:cNvSpPr>
          <p:nvPr/>
        </p:nvSpPr>
        <p:spPr bwMode="auto">
          <a:xfrm>
            <a:off x="4787900" y="1450975"/>
            <a:ext cx="2808288" cy="304800"/>
          </a:xfrm>
          <a:prstGeom prst="rect">
            <a:avLst/>
          </a:prstGeom>
          <a:noFill/>
          <a:ln w="9525" algn="ctr">
            <a:noFill/>
            <a:miter lim="800000"/>
            <a:headEnd/>
            <a:tailEnd/>
          </a:ln>
          <a:effectLst>
            <a:prstShdw prst="shdw13" dist="53882" dir="13500000">
              <a:srgbClr val="666699">
                <a:alpha val="50000"/>
              </a:srgbClr>
            </a:prstShdw>
          </a:effectLst>
        </p:spPr>
        <p:txBody>
          <a:bodyPr anchor="ctr">
            <a:spAutoFit/>
          </a:bodyPr>
          <a:lstStyle/>
          <a:p>
            <a:pPr algn="ctr"/>
            <a:r>
              <a:rPr lang="es-ES" sz="1400" b="1">
                <a:latin typeface="Calibri" pitchFamily="34" charset="0"/>
              </a:rPr>
              <a:t>TRIBUNAL DE CUENTAS</a:t>
            </a:r>
          </a:p>
        </p:txBody>
      </p:sp>
      <p:sp>
        <p:nvSpPr>
          <p:cNvPr id="21" name="AutoShape 7"/>
          <p:cNvSpPr>
            <a:spLocks noChangeArrowheads="1"/>
          </p:cNvSpPr>
          <p:nvPr/>
        </p:nvSpPr>
        <p:spPr bwMode="auto">
          <a:xfrm>
            <a:off x="326008" y="980728"/>
            <a:ext cx="4101976" cy="360363"/>
          </a:xfrm>
          <a:prstGeom prst="roundRect">
            <a:avLst>
              <a:gd name="adj" fmla="val 16667"/>
            </a:avLst>
          </a:prstGeom>
          <a:ln>
            <a:noFill/>
            <a:headEnd/>
            <a:tailEnd/>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1">
            <a:schemeClr val="accent1"/>
          </a:lnRef>
          <a:fillRef idx="2">
            <a:schemeClr val="accent1"/>
          </a:fillRef>
          <a:effectRef idx="1">
            <a:schemeClr val="accent1"/>
          </a:effectRef>
          <a:fontRef idx="minor">
            <a:schemeClr val="dk1"/>
          </a:fontRef>
        </p:style>
        <p:txBody>
          <a:bodyPr wrap="none" anchor="ctr"/>
          <a:lstStyle/>
          <a:p>
            <a:pPr algn="ctr">
              <a:defRPr/>
            </a:pPr>
            <a:r>
              <a:rPr lang="es-ES" sz="1800" b="1" dirty="0">
                <a:latin typeface="Calibri" pitchFamily="34" charset="0"/>
              </a:rPr>
              <a:t>Ejecutivo</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uaderno">
  <a:themeElements>
    <a:clrScheme name="Cuaderno 1">
      <a:dk1>
        <a:srgbClr val="000000"/>
      </a:dk1>
      <a:lt1>
        <a:srgbClr val="FEFDE3"/>
      </a:lt1>
      <a:dk2>
        <a:srgbClr val="221304"/>
      </a:dk2>
      <a:lt2>
        <a:srgbClr val="CBBD83"/>
      </a:lt2>
      <a:accent1>
        <a:srgbClr val="A1BD69"/>
      </a:accent1>
      <a:accent2>
        <a:srgbClr val="3694B6"/>
      </a:accent2>
      <a:accent3>
        <a:srgbClr val="FEFEEF"/>
      </a:accent3>
      <a:accent4>
        <a:srgbClr val="000000"/>
      </a:accent4>
      <a:accent5>
        <a:srgbClr val="CDDBB9"/>
      </a:accent5>
      <a:accent6>
        <a:srgbClr val="3086A5"/>
      </a:accent6>
      <a:hlink>
        <a:srgbClr val="660066"/>
      </a:hlink>
      <a:folHlink>
        <a:srgbClr val="666699"/>
      </a:folHlink>
    </a:clrScheme>
    <a:fontScheme name="Cuaderno">
      <a:majorFont>
        <a:latin typeface="Tahom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1">
          <a:gsLst>
            <a:gs pos="0">
              <a:srgbClr val="666633"/>
            </a:gs>
            <a:gs pos="100000">
              <a:srgbClr val="FF9900"/>
            </a:gs>
          </a:gsLst>
          <a:lin ang="5400000" scaled="1"/>
        </a:gra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s-ES" sz="2800" b="0" i="0" u="none" strike="noStrike" cap="none" normalizeH="0" baseline="0" smtClean="0">
            <a:ln>
              <a:noFill/>
            </a:ln>
            <a:solidFill>
              <a:schemeClr val="tx1"/>
            </a:solidFill>
            <a:effectLst/>
            <a:latin typeface="Arial Black" pitchFamily="34" charset="0"/>
          </a:defRPr>
        </a:defPPr>
      </a:lstStyle>
    </a:spDef>
    <a:lnDef>
      <a:spPr bwMode="auto">
        <a:xfrm>
          <a:off x="0" y="0"/>
          <a:ext cx="1" cy="1"/>
        </a:xfrm>
        <a:custGeom>
          <a:avLst/>
          <a:gdLst/>
          <a:ahLst/>
          <a:cxnLst/>
          <a:rect l="0" t="0" r="0" b="0"/>
          <a:pathLst/>
        </a:custGeom>
        <a:gradFill rotWithShape="1">
          <a:gsLst>
            <a:gs pos="0">
              <a:srgbClr val="666633"/>
            </a:gs>
            <a:gs pos="100000">
              <a:srgbClr val="FF9900"/>
            </a:gs>
          </a:gsLst>
          <a:lin ang="5400000" scaled="1"/>
        </a:grad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s-ES" sz="2800" b="0" i="0" u="none" strike="noStrike" cap="none" normalizeH="0" baseline="0" smtClean="0">
            <a:ln>
              <a:noFill/>
            </a:ln>
            <a:solidFill>
              <a:schemeClr val="tx1"/>
            </a:solidFill>
            <a:effectLst/>
            <a:latin typeface="Arial Black" pitchFamily="34" charset="0"/>
          </a:defRPr>
        </a:defPPr>
      </a:lstStyle>
    </a:lnDef>
  </a:objectDefaults>
  <a:extraClrSchemeLst>
    <a:extraClrScheme>
      <a:clrScheme name="Cuaderno 1">
        <a:dk1>
          <a:srgbClr val="000000"/>
        </a:dk1>
        <a:lt1>
          <a:srgbClr val="FEFDE3"/>
        </a:lt1>
        <a:dk2>
          <a:srgbClr val="221304"/>
        </a:dk2>
        <a:lt2>
          <a:srgbClr val="CBBD83"/>
        </a:lt2>
        <a:accent1>
          <a:srgbClr val="A1BD69"/>
        </a:accent1>
        <a:accent2>
          <a:srgbClr val="3694B6"/>
        </a:accent2>
        <a:accent3>
          <a:srgbClr val="FEFEEF"/>
        </a:accent3>
        <a:accent4>
          <a:srgbClr val="000000"/>
        </a:accent4>
        <a:accent5>
          <a:srgbClr val="CDDBB9"/>
        </a:accent5>
        <a:accent6>
          <a:srgbClr val="3086A5"/>
        </a:accent6>
        <a:hlink>
          <a:srgbClr val="660066"/>
        </a:hlink>
        <a:folHlink>
          <a:srgbClr val="666699"/>
        </a:folHlink>
      </a:clrScheme>
      <a:clrMap bg1="lt1" tx1="dk1" bg2="lt2" tx2="dk2" accent1="accent1" accent2="accent2" accent3="accent3" accent4="accent4" accent5="accent5" accent6="accent6" hlink="hlink" folHlink="folHlink"/>
    </a:extraClrScheme>
    <a:extraClrScheme>
      <a:clrScheme name="Cuaderno 2">
        <a:dk1>
          <a:srgbClr val="000000"/>
        </a:dk1>
        <a:lt1>
          <a:srgbClr val="FFFFFF"/>
        </a:lt1>
        <a:dk2>
          <a:srgbClr val="221304"/>
        </a:dk2>
        <a:lt2>
          <a:srgbClr val="CBBD83"/>
        </a:lt2>
        <a:accent1>
          <a:srgbClr val="A1BD69"/>
        </a:accent1>
        <a:accent2>
          <a:srgbClr val="3694B6"/>
        </a:accent2>
        <a:accent3>
          <a:srgbClr val="FFFFFF"/>
        </a:accent3>
        <a:accent4>
          <a:srgbClr val="000000"/>
        </a:accent4>
        <a:accent5>
          <a:srgbClr val="CDDBB9"/>
        </a:accent5>
        <a:accent6>
          <a:srgbClr val="3086A5"/>
        </a:accent6>
        <a:hlink>
          <a:srgbClr val="660066"/>
        </a:hlink>
        <a:folHlink>
          <a:srgbClr val="666699"/>
        </a:folHlink>
      </a:clrScheme>
      <a:clrMap bg1="lt1" tx1="dk1" bg2="lt2" tx2="dk2" accent1="accent1" accent2="accent2" accent3="accent3" accent4="accent4" accent5="accent5" accent6="accent6" hlink="hlink" folHlink="folHlink"/>
    </a:extraClrScheme>
    <a:extraClrScheme>
      <a:clrScheme name="Cuaderno 3">
        <a:dk1>
          <a:srgbClr val="000000"/>
        </a:dk1>
        <a:lt1>
          <a:srgbClr val="FFFFFF"/>
        </a:lt1>
        <a:dk2>
          <a:srgbClr val="000000"/>
        </a:dk2>
        <a:lt2>
          <a:srgbClr val="DDDDDD"/>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77777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C:\Archivos de programa\Microsoft Office\Templates\Diseños de presentaciones\Cuaderno.pot</Template>
  <TotalTime>4162</TotalTime>
  <Words>7970</Words>
  <Application>Microsoft Office PowerPoint</Application>
  <PresentationFormat>On-screen Show (4:3)</PresentationFormat>
  <Paragraphs>830</Paragraphs>
  <Slides>58</Slides>
  <Notes>38</Notes>
  <HiddenSlides>0</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1</vt:i4>
      </vt:variant>
      <vt:variant>
        <vt:lpstr>Slide Titles</vt:lpstr>
      </vt:variant>
      <vt:variant>
        <vt:i4>58</vt:i4>
      </vt:variant>
    </vt:vector>
  </HeadingPairs>
  <TitlesOfParts>
    <vt:vector size="72" baseType="lpstr">
      <vt:lpstr>Arial Black</vt:lpstr>
      <vt:lpstr>Arial</vt:lpstr>
      <vt:lpstr>Tahoma</vt:lpstr>
      <vt:lpstr>Times New Roman</vt:lpstr>
      <vt:lpstr>Calibri</vt:lpstr>
      <vt:lpstr>Wingdings</vt:lpstr>
      <vt:lpstr>Garamond</vt:lpstr>
      <vt:lpstr>Monotype Sorts</vt:lpstr>
      <vt:lpstr>Verdana</vt:lpstr>
      <vt:lpstr>Eras Demi ITC</vt:lpstr>
      <vt:lpstr>Arial Narrow</vt:lpstr>
      <vt:lpstr>Swis721 Lt BT</vt:lpstr>
      <vt:lpstr>Cuaderno</vt:lpstr>
      <vt:lpstr>Acrobat Document</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ROLES COMPLEMENTARIOS DEL SEGUIMIENTO Y LA EVALUACIÓN BASADOS EN RESULTADOS </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GESTIÓN SISTEMÁTICA DE LA CALIDAD DE LOS SERVICIOS PÚBLICOS</vt:lpstr>
      <vt:lpstr>LA CARTA DE COMPROMISOS CON LA CALIDAD EN LAS ADMINISTRACIONES PÚBLICAS ESPAÑOLAS</vt:lpstr>
      <vt:lpstr>LA CARTA DE COMPROMISOS CON LA CALIDAD EN LAS ADMINISTRACIONES PÚBLICAS ESPAÑOLAS…</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vector>
  </TitlesOfParts>
  <Company>MAP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Marco general para la mejora de la calidad en la Administración General del Estado</dc:title>
  <dc:creator>Esther Maestro</dc:creator>
  <cp:lastModifiedBy>wb352823</cp:lastModifiedBy>
  <cp:revision>232</cp:revision>
  <dcterms:created xsi:type="dcterms:W3CDTF">2005-09-13T11:02:39Z</dcterms:created>
  <dcterms:modified xsi:type="dcterms:W3CDTF">2010-08-26T16:36:09Z</dcterms:modified>
</cp:coreProperties>
</file>