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embeddings/oleObject1.bin" ContentType="application/vnd.openxmlformats-officedocument.oleObjec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ms-office.legacyDiagramTex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9" r:id="rId2"/>
    <p:sldId id="367" r:id="rId3"/>
    <p:sldId id="369" r:id="rId4"/>
    <p:sldId id="372" r:id="rId5"/>
    <p:sldId id="395" r:id="rId6"/>
    <p:sldId id="396" r:id="rId7"/>
    <p:sldId id="397" r:id="rId8"/>
    <p:sldId id="399" r:id="rId9"/>
    <p:sldId id="400" r:id="rId10"/>
    <p:sldId id="386" r:id="rId11"/>
    <p:sldId id="410" r:id="rId12"/>
    <p:sldId id="402" r:id="rId13"/>
    <p:sldId id="401" r:id="rId14"/>
    <p:sldId id="404" r:id="rId15"/>
    <p:sldId id="405" r:id="rId16"/>
    <p:sldId id="407" r:id="rId17"/>
    <p:sldId id="408" r:id="rId18"/>
    <p:sldId id="409" r:id="rId19"/>
    <p:sldId id="366" r:id="rId20"/>
  </p:sldIdLst>
  <p:sldSz cx="9144000" cy="6858000" type="screen4x3"/>
  <p:notesSz cx="6797675" cy="9928225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6157"/>
    <a:srgbClr val="073F38"/>
    <a:srgbClr val="FCFBEF"/>
    <a:srgbClr val="525D25"/>
    <a:srgbClr val="FF0000"/>
    <a:srgbClr val="0070C0"/>
    <a:srgbClr val="00B050"/>
    <a:srgbClr val="08484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71" autoAdjust="0"/>
    <p:restoredTop sz="69009" autoAdjust="0"/>
  </p:normalViewPr>
  <p:slideViewPr>
    <p:cSldViewPr>
      <p:cViewPr>
        <p:scale>
          <a:sx n="53" d="100"/>
          <a:sy n="53" d="100"/>
        </p:scale>
        <p:origin x="-101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1651" y="-86"/>
      </p:cViewPr>
      <p:guideLst>
        <p:guide orient="horz" pos="3127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06/relationships/legacyDocTextInfo" Target="legacyDocTextInfo.bin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71" tIns="47336" rIns="94671" bIns="47336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1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71" tIns="47336" rIns="94671" bIns="47336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6586"/>
            <a:ext cx="5438140" cy="446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71" tIns="47336" rIns="94671" bIns="4733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8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71" tIns="47336" rIns="94671" bIns="47336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9780"/>
            <a:ext cx="2945659" cy="49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671" tIns="47336" rIns="94671" bIns="47336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6E23CF6C-6654-4276-B639-2081200A782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29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34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5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  <p:sp>
        <p:nvSpPr>
          <p:cNvPr id="94212" name="Espaço Reservado para Cabeçalho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pt-BR" smtClean="0"/>
              <a:t>Preparado por Guilherme Dultra</a:t>
            </a:r>
          </a:p>
        </p:txBody>
      </p:sp>
      <p:sp>
        <p:nvSpPr>
          <p:cNvPr id="94213" name="Espaço Reservado para Rodapé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pt-BR" smtClean="0"/>
              <a:t>Modelo de Gestão do Ministério da Saúde</a:t>
            </a:r>
          </a:p>
        </p:txBody>
      </p:sp>
      <p:sp>
        <p:nvSpPr>
          <p:cNvPr id="94214" name="Espaço Reservado para Número de Slide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D07EF7-EBB8-4BB4-AA6E-0DF974D958DF}" type="slidenum">
              <a:rPr lang="pt-BR" smtClean="0"/>
              <a:pPr/>
              <a:t>8</a:t>
            </a:fld>
            <a:endParaRPr lang="pt-B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  <p:sp>
        <p:nvSpPr>
          <p:cNvPr id="97284" name="Espaço Reservado para Cabeçalho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pt-BR" smtClean="0"/>
              <a:t>Preparado por Guilherme Dultra</a:t>
            </a:r>
          </a:p>
        </p:txBody>
      </p:sp>
      <p:sp>
        <p:nvSpPr>
          <p:cNvPr id="97285" name="Espaço Reservado para Rodapé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pt-BR" smtClean="0"/>
              <a:t>Modelo de Gestão do Ministério da Saúde</a:t>
            </a:r>
          </a:p>
        </p:txBody>
      </p:sp>
      <p:sp>
        <p:nvSpPr>
          <p:cNvPr id="97286" name="Espaço Reservado para Número de Slide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205AC3-32F3-4F53-98C9-838D57F0B5C5}" type="slidenum">
              <a:rPr lang="pt-BR" smtClean="0"/>
              <a:pPr/>
              <a:t>10</a:t>
            </a:fld>
            <a:endParaRPr lang="pt-B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pt-BR" sz="1100" smtClean="0"/>
              <a:t>A partir do documento Mais Saúde:</a:t>
            </a:r>
          </a:p>
          <a:p>
            <a:r>
              <a:rPr lang="pt-BR" sz="1100" smtClean="0"/>
              <a:t>- Fizemos sua tradução com o desenvolvimento da Síntese do Mais Saúde, nosso painel de acompanhamento e gestão;</a:t>
            </a:r>
          </a:p>
          <a:p>
            <a:r>
              <a:rPr lang="pt-BR" sz="1100" smtClean="0"/>
              <a:t>A partir da “Sintese do Mais Saúde”:</a:t>
            </a:r>
          </a:p>
          <a:p>
            <a:r>
              <a:rPr lang="pt-BR" sz="1100" smtClean="0"/>
              <a:t>- Construímos os Painéis de Contribuição de cada Secretaria/Entidade com seus respectivos indicadores, metas</a:t>
            </a:r>
          </a:p>
          <a:p>
            <a:r>
              <a:rPr lang="pt-BR" sz="1100" smtClean="0"/>
              <a:t>- Fizemos o agrupamento das ações por Secretaria/Entidade, com seus indicadores e metas, identificando também, seus respectivos responsáveis</a:t>
            </a:r>
          </a:p>
          <a:p>
            <a:r>
              <a:rPr lang="pt-BR" sz="1100" smtClean="0"/>
              <a:t>- Com todos os dados à mão, desenvolvemos um sistema permitir o monitoramento dos objetivos estratégicos da Síntese do Mais Saúde, dos objetivos de contribuições das Secretarias/Entidades, bem como de todas as ações do Mais Saúde.</a:t>
            </a:r>
          </a:p>
          <a:p>
            <a:endParaRPr lang="pt-BR" sz="1100" smtClean="0"/>
          </a:p>
          <a:p>
            <a:r>
              <a:rPr lang="pt-BR" sz="1100" smtClean="0"/>
              <a:t>Com essa etapa concluída, estamos prontos para iniciar o processo de implementação do nosso Modelo de Acompanhamento e Gestão do Mais Saúde.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Rectangle 14"/>
          <p:cNvSpPr>
            <a:spLocks noChangeArrowheads="1"/>
          </p:cNvSpPr>
          <p:nvPr userDrawn="1"/>
        </p:nvSpPr>
        <p:spPr bwMode="auto">
          <a:xfrm>
            <a:off x="250825" y="1335088"/>
            <a:ext cx="273050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lang="pt-BR" sz="100">
                <a:solidFill>
                  <a:srgbClr val="0B6157"/>
                </a:solidFill>
              </a:rPr>
              <a:t>Mentira!!!!!!!!!!!!!!!</a:t>
            </a:r>
          </a:p>
        </p:txBody>
      </p:sp>
      <p:pic>
        <p:nvPicPr>
          <p:cNvPr id="1027" name="Picture 10"/>
          <p:cNvPicPr>
            <a:picLocks noChangeAspect="1" noChangeArrowheads="1"/>
          </p:cNvPicPr>
          <p:nvPr userDrawn="1"/>
        </p:nvPicPr>
        <p:blipFill>
          <a:blip r:embed="rId17" cstate="print"/>
          <a:srcRect l="5159" t="22157" r="60889" b="391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1"/>
          <p:cNvPicPr>
            <a:picLocks noChangeAspect="1" noChangeArrowheads="1"/>
          </p:cNvPicPr>
          <p:nvPr userDrawn="1"/>
        </p:nvPicPr>
        <p:blipFill>
          <a:blip r:embed="rId17" cstate="print">
            <a:clrChange>
              <a:clrFrom>
                <a:srgbClr val="FCFBEF"/>
              </a:clrFrom>
              <a:clrTo>
                <a:srgbClr val="FCFBEF">
                  <a:alpha val="0"/>
                </a:srgbClr>
              </a:clrTo>
            </a:clrChange>
          </a:blip>
          <a:srcRect l="18082" t="67732" r="60889" b="26735"/>
          <a:stretch>
            <a:fillRect/>
          </a:stretch>
        </p:blipFill>
        <p:spPr bwMode="auto">
          <a:xfrm>
            <a:off x="6977063" y="6364288"/>
            <a:ext cx="226695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12" descr="fundo_bege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13" descr="mais_saude_logo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9388" y="204788"/>
            <a:ext cx="11525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  <p:sldLayoutId id="2147483663" r:id="rId13"/>
    <p:sldLayoutId id="2147483664" r:id="rId14"/>
    <p:sldLayoutId id="2147483665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upo 12"/>
          <p:cNvGrpSpPr>
            <a:grpSpLocks/>
          </p:cNvGrpSpPr>
          <p:nvPr/>
        </p:nvGrpSpPr>
        <p:grpSpPr bwMode="auto">
          <a:xfrm>
            <a:off x="-1588" y="0"/>
            <a:ext cx="9145588" cy="6858000"/>
            <a:chOff x="-1588" y="0"/>
            <a:chExt cx="9145588" cy="6858001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 l="5159" t="22157" r="60889" b="39189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62" name="Picture 6" descr="Eixo 01"/>
            <p:cNvPicPr>
              <a:picLocks noChangeAspect="1" noChangeArrowheads="1"/>
            </p:cNvPicPr>
            <p:nvPr/>
          </p:nvPicPr>
          <p:blipFill>
            <a:blip r:embed="rId3" cstate="print"/>
            <a:srcRect l="18788" r="25850"/>
            <a:stretch>
              <a:fillRect/>
            </a:stretch>
          </p:blipFill>
          <p:spPr bwMode="auto">
            <a:xfrm>
              <a:off x="-1588" y="5516563"/>
              <a:ext cx="1109663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4" name="Picture 8" descr="Eixo 02"/>
            <p:cNvPicPr>
              <a:picLocks noChangeAspect="1" noChangeArrowheads="1"/>
            </p:cNvPicPr>
            <p:nvPr/>
          </p:nvPicPr>
          <p:blipFill>
            <a:blip r:embed="rId4" cstate="print"/>
            <a:srcRect l="14252" r="25693"/>
            <a:stretch>
              <a:fillRect/>
            </a:stretch>
          </p:blipFill>
          <p:spPr bwMode="auto">
            <a:xfrm>
              <a:off x="1104900" y="5516563"/>
              <a:ext cx="1203325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3" name="Picture 7" descr="Eixo 03"/>
            <p:cNvPicPr>
              <a:picLocks noChangeAspect="1" noChangeArrowheads="1"/>
            </p:cNvPicPr>
            <p:nvPr/>
          </p:nvPicPr>
          <p:blipFill>
            <a:blip r:embed="rId5" cstate="print"/>
            <a:srcRect l="14241" r="25710"/>
            <a:stretch>
              <a:fillRect/>
            </a:stretch>
          </p:blipFill>
          <p:spPr bwMode="auto">
            <a:xfrm>
              <a:off x="2308225" y="5516563"/>
              <a:ext cx="1203325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5" name="Picture 9" descr="Eixo 04"/>
            <p:cNvPicPr>
              <a:picLocks noChangeAspect="1" noChangeArrowheads="1"/>
            </p:cNvPicPr>
            <p:nvPr/>
          </p:nvPicPr>
          <p:blipFill>
            <a:blip r:embed="rId6" cstate="print">
              <a:lum bright="24000"/>
            </a:blip>
            <a:srcRect l="8235" r="32281"/>
            <a:stretch>
              <a:fillRect/>
            </a:stretch>
          </p:blipFill>
          <p:spPr bwMode="auto">
            <a:xfrm>
              <a:off x="3492500" y="5516563"/>
              <a:ext cx="1192213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6" name="Picture 10" descr="Eixo 05"/>
            <p:cNvPicPr>
              <a:picLocks noChangeAspect="1" noChangeArrowheads="1"/>
            </p:cNvPicPr>
            <p:nvPr/>
          </p:nvPicPr>
          <p:blipFill>
            <a:blip r:embed="rId7" cstate="print">
              <a:lum bright="8000"/>
            </a:blip>
            <a:srcRect l="11230" r="29659"/>
            <a:stretch>
              <a:fillRect/>
            </a:stretch>
          </p:blipFill>
          <p:spPr bwMode="auto">
            <a:xfrm>
              <a:off x="4643437" y="5516563"/>
              <a:ext cx="1185863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7" name="Picture 11" descr="Eixo 06"/>
            <p:cNvPicPr>
              <a:picLocks noChangeAspect="1" noChangeArrowheads="1"/>
            </p:cNvPicPr>
            <p:nvPr/>
          </p:nvPicPr>
          <p:blipFill>
            <a:blip r:embed="rId8" cstate="print"/>
            <a:srcRect r="41032"/>
            <a:stretch>
              <a:fillRect/>
            </a:stretch>
          </p:blipFill>
          <p:spPr bwMode="auto">
            <a:xfrm>
              <a:off x="5795962" y="5516563"/>
              <a:ext cx="1181100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68" name="Picture 12" descr="Eixo 07"/>
            <p:cNvPicPr>
              <a:picLocks noChangeAspect="1" noChangeArrowheads="1"/>
            </p:cNvPicPr>
            <p:nvPr/>
          </p:nvPicPr>
          <p:blipFill>
            <a:blip r:embed="rId9" cstate="print"/>
            <a:srcRect r="42494"/>
            <a:stretch>
              <a:fillRect/>
            </a:stretch>
          </p:blipFill>
          <p:spPr bwMode="auto">
            <a:xfrm>
              <a:off x="6948487" y="5516563"/>
              <a:ext cx="1152525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19471" name="Picture 15" descr="Eixo 08"/>
            <p:cNvPicPr>
              <a:picLocks noChangeAspect="1" noChangeArrowheads="1"/>
            </p:cNvPicPr>
            <p:nvPr/>
          </p:nvPicPr>
          <p:blipFill>
            <a:blip r:embed="rId10" cstate="print"/>
            <a:srcRect l="5521" r="41919"/>
            <a:stretch>
              <a:fillRect/>
            </a:stretch>
          </p:blipFill>
          <p:spPr bwMode="auto">
            <a:xfrm>
              <a:off x="8089900" y="5516563"/>
              <a:ext cx="1052513" cy="134143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357158" y="857232"/>
            <a:ext cx="8358246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pt-BR" sz="4400" b="1" dirty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Gestão da </a:t>
            </a:r>
            <a:r>
              <a:rPr lang="pt-BR" sz="44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Estratégia no </a:t>
            </a:r>
            <a:r>
              <a:rPr lang="pt-BR" sz="4400" b="1" dirty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Ministério da Saúde – Brasil</a:t>
            </a:r>
          </a:p>
          <a:p>
            <a:pPr algn="ctr">
              <a:lnSpc>
                <a:spcPct val="150000"/>
              </a:lnSpc>
              <a:spcBef>
                <a:spcPct val="50000"/>
              </a:spcBef>
              <a:defRPr/>
            </a:pPr>
            <a:r>
              <a:rPr lang="pt-BR" sz="2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VI Conferencia da Rede de Monitoramento e Avaliação </a:t>
            </a:r>
            <a:br>
              <a:rPr lang="pt-BR" sz="2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</a:br>
            <a:r>
              <a:rPr lang="pt-BR" sz="2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na América Latina e Caribe</a:t>
            </a:r>
          </a:p>
          <a:p>
            <a:pPr algn="ctr">
              <a:spcBef>
                <a:spcPct val="50000"/>
              </a:spcBef>
              <a:defRPr/>
            </a:pPr>
            <a:r>
              <a:rPr lang="es-ES" sz="2000" b="1" dirty="0" err="1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Cidade</a:t>
            </a:r>
            <a:r>
              <a:rPr lang="es-ES" sz="2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es-ES" sz="2000" b="1" dirty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do México </a:t>
            </a:r>
            <a:endParaRPr lang="pt-BR" sz="4400" b="1" dirty="0">
              <a:solidFill>
                <a:srgbClr val="0B615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s-ES" sz="2000" b="1" dirty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25 a 27 de agosto de </a:t>
            </a:r>
            <a:r>
              <a:rPr lang="es-ES" sz="2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2010</a:t>
            </a:r>
          </a:p>
          <a:p>
            <a:pPr algn="ctr">
              <a:spcBef>
                <a:spcPct val="50000"/>
              </a:spcBef>
              <a:defRPr/>
            </a:pPr>
            <a:endParaRPr lang="pt-BR" sz="3600" b="1" dirty="0">
              <a:solidFill>
                <a:srgbClr val="0B615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Espaço Reservado para Número de Slide 1"/>
          <p:cNvSpPr>
            <a:spLocks noGrp="1"/>
          </p:cNvSpPr>
          <p:nvPr>
            <p:ph type="sldNum" sz="quarter" idx="4294967295"/>
          </p:nvPr>
        </p:nvSpPr>
        <p:spPr>
          <a:xfrm>
            <a:off x="8820150" y="6400800"/>
            <a:ext cx="323850" cy="457200"/>
          </a:xfrm>
          <a:prstGeom prst="rect">
            <a:avLst/>
          </a:prstGeom>
          <a:noFill/>
        </p:spPr>
        <p:txBody>
          <a:bodyPr/>
          <a:lstStyle/>
          <a:p>
            <a:fld id="{6DEF8C87-52FB-4E1F-99FC-6639771298F2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357313" y="309563"/>
            <a:ext cx="7786687" cy="1023937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0"/>
              </a:spcBef>
              <a:defRPr/>
            </a:pPr>
            <a:r>
              <a:rPr lang="pt-BR" sz="3200" kern="0" dirty="0" err="1">
                <a:solidFill>
                  <a:srgbClr val="037F41"/>
                </a:solidFill>
                <a:latin typeface="+mj-lt"/>
                <a:ea typeface="+mj-ea"/>
                <a:cs typeface="+mj-cs"/>
              </a:rPr>
              <a:t>Contratualização</a:t>
            </a:r>
            <a:r>
              <a:rPr lang="pt-BR" sz="3200" kern="0" dirty="0">
                <a:solidFill>
                  <a:srgbClr val="037F41"/>
                </a:solidFill>
                <a:latin typeface="+mj-lt"/>
                <a:ea typeface="+mj-ea"/>
                <a:cs typeface="+mj-cs"/>
              </a:rPr>
              <a:t> das Metas</a:t>
            </a:r>
          </a:p>
        </p:txBody>
      </p:sp>
      <p:pic>
        <p:nvPicPr>
          <p:cNvPr id="26628" name="Picture 2"/>
          <p:cNvPicPr>
            <a:picLocks noChangeAspect="1" noChangeArrowheads="1"/>
          </p:cNvPicPr>
          <p:nvPr/>
        </p:nvPicPr>
        <p:blipFill>
          <a:blip r:embed="rId3" cstate="print"/>
          <a:srcRect l="69141" t="14999" r="20313" b="16562"/>
          <a:stretch>
            <a:fillRect/>
          </a:stretch>
        </p:blipFill>
        <p:spPr bwMode="auto">
          <a:xfrm>
            <a:off x="7072313" y="131763"/>
            <a:ext cx="1500187" cy="6083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</p:pic>
      <p:pic>
        <p:nvPicPr>
          <p:cNvPr id="26629" name="Picture 3"/>
          <p:cNvPicPr>
            <a:picLocks noChangeAspect="1" noChangeArrowheads="1"/>
          </p:cNvPicPr>
          <p:nvPr/>
        </p:nvPicPr>
        <p:blipFill>
          <a:blip r:embed="rId3" cstate="print"/>
          <a:srcRect l="53320" t="32813" r="35547" b="16562"/>
          <a:stretch>
            <a:fillRect/>
          </a:stretch>
        </p:blipFill>
        <p:spPr bwMode="auto">
          <a:xfrm>
            <a:off x="5048250" y="1643063"/>
            <a:ext cx="1571625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</p:pic>
      <p:pic>
        <p:nvPicPr>
          <p:cNvPr id="26630" name="Picture 4"/>
          <p:cNvPicPr>
            <a:picLocks noChangeAspect="1" noChangeArrowheads="1"/>
          </p:cNvPicPr>
          <p:nvPr/>
        </p:nvPicPr>
        <p:blipFill>
          <a:blip r:embed="rId3" cstate="print"/>
          <a:srcRect l="38281" t="33125" r="51172" b="16251"/>
          <a:stretch>
            <a:fillRect/>
          </a:stretch>
        </p:blipFill>
        <p:spPr bwMode="auto">
          <a:xfrm>
            <a:off x="3095625" y="1643063"/>
            <a:ext cx="1500188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</p:pic>
      <p:pic>
        <p:nvPicPr>
          <p:cNvPr id="26631" name="Picture 5"/>
          <p:cNvPicPr>
            <a:picLocks noChangeAspect="1" noChangeArrowheads="1"/>
          </p:cNvPicPr>
          <p:nvPr/>
        </p:nvPicPr>
        <p:blipFill>
          <a:blip r:embed="rId4" cstate="print"/>
          <a:srcRect l="22459" t="32813" r="66406" b="16875"/>
          <a:stretch>
            <a:fillRect/>
          </a:stretch>
        </p:blipFill>
        <p:spPr bwMode="auto">
          <a:xfrm>
            <a:off x="1000125" y="1622425"/>
            <a:ext cx="1643063" cy="4640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rgbClr val="737373"/>
            </a:prstShdw>
          </a:effec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422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428736"/>
            <a:ext cx="1643063" cy="19288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21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038" y="4271783"/>
            <a:ext cx="1925631" cy="18718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652" name="Rectangle 2"/>
          <p:cNvSpPr>
            <a:spLocks noChangeArrowheads="1"/>
          </p:cNvSpPr>
          <p:nvPr/>
        </p:nvSpPr>
        <p:spPr bwMode="auto">
          <a:xfrm>
            <a:off x="285720" y="3571876"/>
            <a:ext cx="2185987" cy="344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BR" b="1" dirty="0">
                <a:solidFill>
                  <a:srgbClr val="0B6157"/>
                </a:solidFill>
                <a:cs typeface="Tahoma" pitchFamily="34" charset="0"/>
              </a:rPr>
              <a:t>Síntese do Mais Saúde</a:t>
            </a:r>
          </a:p>
        </p:txBody>
      </p:sp>
      <p:sp>
        <p:nvSpPr>
          <p:cNvPr id="27653" name="Rectangle 2"/>
          <p:cNvSpPr>
            <a:spLocks noChangeArrowheads="1"/>
          </p:cNvSpPr>
          <p:nvPr/>
        </p:nvSpPr>
        <p:spPr bwMode="auto">
          <a:xfrm>
            <a:off x="1919318" y="1"/>
            <a:ext cx="7010400" cy="1071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pt-BR" sz="3200" b="1" dirty="0">
                <a:solidFill>
                  <a:srgbClr val="037F41"/>
                </a:solidFill>
              </a:rPr>
              <a:t>Painel de </a:t>
            </a:r>
            <a:r>
              <a:rPr lang="pt-BR" sz="3200" b="1" dirty="0" smtClean="0">
                <a:solidFill>
                  <a:srgbClr val="037F41"/>
                </a:solidFill>
              </a:rPr>
              <a:t>Monitoramento </a:t>
            </a:r>
            <a:r>
              <a:rPr lang="pt-BR" sz="3200" b="1" dirty="0">
                <a:solidFill>
                  <a:srgbClr val="037F41"/>
                </a:solidFill>
              </a:rPr>
              <a:t>e Gestão</a:t>
            </a:r>
          </a:p>
        </p:txBody>
      </p:sp>
      <p:sp>
        <p:nvSpPr>
          <p:cNvPr id="11" name="Seta para a direita 10"/>
          <p:cNvSpPr>
            <a:spLocks noChangeArrowheads="1"/>
          </p:cNvSpPr>
          <p:nvPr/>
        </p:nvSpPr>
        <p:spPr bwMode="auto">
          <a:xfrm rot="10800000" flipH="1">
            <a:off x="2484438" y="2852738"/>
            <a:ext cx="574675" cy="2449512"/>
          </a:xfrm>
          <a:prstGeom prst="rightArrow">
            <a:avLst>
              <a:gd name="adj1" fmla="val 47769"/>
              <a:gd name="adj2" fmla="val 58292"/>
            </a:avLst>
          </a:prstGeom>
          <a:solidFill>
            <a:srgbClr val="B8B8B8"/>
          </a:solidFill>
          <a:ln w="25400" algn="ctr">
            <a:noFill/>
            <a:miter lim="800000"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2928938" y="4071938"/>
            <a:ext cx="3030537" cy="2127250"/>
            <a:chOff x="2344" y="953"/>
            <a:chExt cx="1909" cy="1340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 l="2344" t="22500" r="29687" b="13749"/>
            <a:stretch>
              <a:fillRect/>
            </a:stretch>
          </p:blipFill>
          <p:spPr bwMode="auto">
            <a:xfrm>
              <a:off x="2835" y="1117"/>
              <a:ext cx="872" cy="5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6" cstate="print"/>
            <a:srcRect l="1953" t="22500" r="54688" b="13749"/>
            <a:stretch>
              <a:fillRect/>
            </a:stretch>
          </p:blipFill>
          <p:spPr bwMode="auto">
            <a:xfrm>
              <a:off x="3197" y="1525"/>
              <a:ext cx="884" cy="61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665" name="Rectangle 2"/>
            <p:cNvSpPr>
              <a:spLocks noChangeArrowheads="1"/>
            </p:cNvSpPr>
            <p:nvPr/>
          </p:nvSpPr>
          <p:spPr bwMode="auto">
            <a:xfrm>
              <a:off x="3289" y="2123"/>
              <a:ext cx="964" cy="17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BR" sz="1200" b="1" dirty="0">
                  <a:solidFill>
                    <a:srgbClr val="0B6157"/>
                  </a:solidFill>
                  <a:cs typeface="Tahoma" pitchFamily="34" charset="0"/>
                </a:rPr>
                <a:t>Detalhamentos</a:t>
              </a:r>
            </a:p>
          </p:txBody>
        </p:sp>
        <p:sp>
          <p:nvSpPr>
            <p:cNvPr id="27666" name="Rectangle 2"/>
            <p:cNvSpPr>
              <a:spLocks noChangeArrowheads="1"/>
            </p:cNvSpPr>
            <p:nvPr/>
          </p:nvSpPr>
          <p:spPr bwMode="auto">
            <a:xfrm>
              <a:off x="2704" y="953"/>
              <a:ext cx="1224" cy="18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BR" sz="1200" b="1" dirty="0">
                  <a:solidFill>
                    <a:srgbClr val="0B6157"/>
                  </a:solidFill>
                  <a:cs typeface="Tahoma" pitchFamily="34" charset="0"/>
                </a:rPr>
                <a:t>Contribuições e Ações</a:t>
              </a:r>
            </a:p>
          </p:txBody>
        </p:sp>
        <p:pic>
          <p:nvPicPr>
            <p:cNvPr id="4" name="Picture 17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517" y="1480"/>
              <a:ext cx="883" cy="45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668" name="Rectangle 2"/>
            <p:cNvSpPr>
              <a:spLocks noChangeArrowheads="1"/>
            </p:cNvSpPr>
            <p:nvPr/>
          </p:nvSpPr>
          <p:spPr bwMode="auto">
            <a:xfrm>
              <a:off x="2344" y="1943"/>
              <a:ext cx="1133" cy="17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BR" sz="1200" b="1" dirty="0">
                  <a:solidFill>
                    <a:srgbClr val="0B6157"/>
                  </a:solidFill>
                  <a:cs typeface="Tahoma" pitchFamily="34" charset="0"/>
                </a:rPr>
                <a:t>Ficha de Indicadores</a:t>
              </a:r>
            </a:p>
          </p:txBody>
        </p:sp>
      </p:grpSp>
      <p:pic>
        <p:nvPicPr>
          <p:cNvPr id="27657" name="Picture 2"/>
          <p:cNvPicPr>
            <a:picLocks noChangeAspect="1" noChangeArrowheads="1"/>
          </p:cNvPicPr>
          <p:nvPr/>
        </p:nvPicPr>
        <p:blipFill>
          <a:blip r:embed="rId8" cstate="print"/>
          <a:srcRect b="48811"/>
          <a:stretch>
            <a:fillRect/>
          </a:stretch>
        </p:blipFill>
        <p:spPr bwMode="auto">
          <a:xfrm>
            <a:off x="6516688" y="3357563"/>
            <a:ext cx="241141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3357554" y="1500174"/>
            <a:ext cx="2185987" cy="2500330"/>
            <a:chOff x="1927" y="2389"/>
            <a:chExt cx="1377" cy="1381"/>
          </a:xfrm>
        </p:grpSpPr>
        <p:pic>
          <p:nvPicPr>
            <p:cNvPr id="9219" name="Picture 7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080" y="2711"/>
              <a:ext cx="1041" cy="105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7662" name="Rectangle 2"/>
            <p:cNvSpPr>
              <a:spLocks noChangeArrowheads="1"/>
            </p:cNvSpPr>
            <p:nvPr/>
          </p:nvSpPr>
          <p:spPr bwMode="auto">
            <a:xfrm>
              <a:off x="1927" y="2389"/>
              <a:ext cx="1377" cy="2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BR" sz="1400" b="1" dirty="0">
                  <a:solidFill>
                    <a:srgbClr val="0B6157"/>
                  </a:solidFill>
                  <a:cs typeface="Tahoma" pitchFamily="34" charset="0"/>
                </a:rPr>
                <a:t>Painel Secretarias/Entidades</a:t>
              </a:r>
            </a:p>
          </p:txBody>
        </p:sp>
      </p:grpSp>
      <p:sp>
        <p:nvSpPr>
          <p:cNvPr id="3" name="Seta para a direita 10"/>
          <p:cNvSpPr>
            <a:spLocks noChangeArrowheads="1"/>
          </p:cNvSpPr>
          <p:nvPr/>
        </p:nvSpPr>
        <p:spPr bwMode="auto">
          <a:xfrm rot="10800000" flipH="1">
            <a:off x="5868988" y="2852738"/>
            <a:ext cx="574675" cy="2449512"/>
          </a:xfrm>
          <a:prstGeom prst="rightArrow">
            <a:avLst>
              <a:gd name="adj1" fmla="val 47769"/>
              <a:gd name="adj2" fmla="val 58292"/>
            </a:avLst>
          </a:prstGeom>
          <a:solidFill>
            <a:srgbClr val="B8B8B8"/>
          </a:solidFill>
          <a:ln w="25400" algn="ctr">
            <a:noFill/>
            <a:miter lim="800000"/>
            <a:headEnd/>
            <a:tailEnd/>
          </a:ln>
        </p:spPr>
        <p:txBody>
          <a:bodyPr rot="10800000" anchor="ctr"/>
          <a:lstStyle/>
          <a:p>
            <a:pPr algn="ctr">
              <a:defRPr/>
            </a:pPr>
            <a:endParaRPr lang="pt-BR">
              <a:solidFill>
                <a:schemeClr val="lt1"/>
              </a:solidFill>
              <a:latin typeface="+mn-lt"/>
            </a:endParaRPr>
          </a:p>
        </p:txBody>
      </p:sp>
      <p:sp>
        <p:nvSpPr>
          <p:cNvPr id="27660" name="Rectangle 2"/>
          <p:cNvSpPr>
            <a:spLocks noChangeArrowheads="1"/>
          </p:cNvSpPr>
          <p:nvPr/>
        </p:nvSpPr>
        <p:spPr bwMode="auto">
          <a:xfrm>
            <a:off x="6500813" y="2348880"/>
            <a:ext cx="2524125" cy="8640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BR" b="1" dirty="0">
                <a:solidFill>
                  <a:srgbClr val="0B6157"/>
                </a:solidFill>
                <a:cs typeface="Tahoma" pitchFamily="34" charset="0"/>
              </a:rPr>
              <a:t>Painel de </a:t>
            </a:r>
            <a:r>
              <a:rPr lang="pt-BR" b="1" dirty="0" smtClean="0">
                <a:solidFill>
                  <a:srgbClr val="0B6157"/>
                </a:solidFill>
                <a:cs typeface="Tahoma" pitchFamily="34" charset="0"/>
              </a:rPr>
              <a:t>Monitoramento </a:t>
            </a:r>
            <a:r>
              <a:rPr lang="pt-BR" b="1" dirty="0">
                <a:solidFill>
                  <a:srgbClr val="0B6157"/>
                </a:solidFill>
                <a:cs typeface="Tahoma" pitchFamily="34" charset="0"/>
              </a:rPr>
              <a:t>e Gestão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0" y="0"/>
            <a:ext cx="9144000" cy="2935288"/>
          </a:xfrm>
          <a:prstGeom prst="rect">
            <a:avLst/>
          </a:prstGeom>
          <a:solidFill>
            <a:srgbClr val="CCFFCC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>
              <a:spcBef>
                <a:spcPct val="0"/>
              </a:spcBef>
            </a:pPr>
            <a:r>
              <a:rPr lang="en-US" sz="1200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E</a:t>
            </a:r>
            <a:endParaRPr lang="pt-BR" sz="1200" dirty="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675" name="Rectangle 2"/>
          <p:cNvSpPr>
            <a:spLocks noChangeArrowheads="1"/>
          </p:cNvSpPr>
          <p:nvPr/>
        </p:nvSpPr>
        <p:spPr bwMode="auto">
          <a:xfrm>
            <a:off x="-7938" y="5084763"/>
            <a:ext cx="9144001" cy="1754187"/>
          </a:xfrm>
          <a:prstGeom prst="rect">
            <a:avLst/>
          </a:prstGeom>
          <a:solidFill>
            <a:srgbClr val="DDDDDD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>
              <a:spcBef>
                <a:spcPct val="0"/>
              </a:spcBef>
            </a:pPr>
            <a:endParaRPr lang="pt-BR" sz="120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0" y="2822575"/>
            <a:ext cx="9144000" cy="2328863"/>
          </a:xfrm>
          <a:prstGeom prst="rect">
            <a:avLst/>
          </a:prstGeom>
          <a:solidFill>
            <a:srgbClr val="FFFFCC">
              <a:alpha val="79999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b"/>
          <a:lstStyle/>
          <a:p>
            <a:pPr>
              <a:spcBef>
                <a:spcPct val="0"/>
              </a:spcBef>
            </a:pPr>
            <a:endParaRPr lang="pt-BR" sz="120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8679" name="AutoShape 9"/>
          <p:cNvSpPr>
            <a:spLocks noChangeArrowheads="1"/>
          </p:cNvSpPr>
          <p:nvPr/>
        </p:nvSpPr>
        <p:spPr bwMode="auto">
          <a:xfrm>
            <a:off x="7956550" y="188913"/>
            <a:ext cx="741363" cy="4824412"/>
          </a:xfrm>
          <a:prstGeom prst="upArrow">
            <a:avLst>
              <a:gd name="adj1" fmla="val 46463"/>
              <a:gd name="adj2" fmla="val 81193"/>
            </a:avLst>
          </a:prstGeom>
          <a:gradFill rotWithShape="1">
            <a:gsLst>
              <a:gs pos="0">
                <a:srgbClr val="FF0000"/>
              </a:gs>
              <a:gs pos="100000">
                <a:srgbClr val="FFFF66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lIns="0" tIns="0" rIns="0" bIns="0" anchor="ctr"/>
          <a:lstStyle/>
          <a:p>
            <a:pPr algn="ctr">
              <a:spcBef>
                <a:spcPct val="0"/>
              </a:spcBef>
            </a:pPr>
            <a:endParaRPr lang="pt-BR" sz="180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6682" name="Text Box 10"/>
          <p:cNvSpPr txBox="1">
            <a:spLocks noChangeArrowheads="1"/>
          </p:cNvSpPr>
          <p:nvPr/>
        </p:nvSpPr>
        <p:spPr bwMode="auto">
          <a:xfrm rot="5400000">
            <a:off x="7614444" y="2442369"/>
            <a:ext cx="1439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ctr">
              <a:defRPr/>
            </a:pPr>
            <a:r>
              <a:rPr lang="pt-BR" sz="1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Preparação</a:t>
            </a:r>
          </a:p>
        </p:txBody>
      </p:sp>
      <p:sp>
        <p:nvSpPr>
          <p:cNvPr id="28681" name="AutoShape 11"/>
          <p:cNvSpPr>
            <a:spLocks noChangeArrowheads="1"/>
          </p:cNvSpPr>
          <p:nvPr/>
        </p:nvSpPr>
        <p:spPr bwMode="auto">
          <a:xfrm rot="10800000">
            <a:off x="1258888" y="188913"/>
            <a:ext cx="741362" cy="4824412"/>
          </a:xfrm>
          <a:prstGeom prst="upArrow">
            <a:avLst>
              <a:gd name="adj1" fmla="val 46463"/>
              <a:gd name="adj2" fmla="val 81193"/>
            </a:avLst>
          </a:prstGeom>
          <a:solidFill>
            <a:schemeClr val="bg2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>
              <a:spcBef>
                <a:spcPct val="0"/>
              </a:spcBef>
            </a:pPr>
            <a:endParaRPr lang="pt-BR" sz="1800">
              <a:solidFill>
                <a:schemeClr val="tx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 rot="16200000">
            <a:off x="868362" y="2365376"/>
            <a:ext cx="1489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16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cs typeface="Tahoma" pitchFamily="34" charset="0"/>
              </a:rPr>
              <a:t>Alinhamento</a:t>
            </a: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2406650" y="2924175"/>
            <a:ext cx="5405438" cy="2098675"/>
            <a:chOff x="1516" y="1842"/>
            <a:chExt cx="3405" cy="1322"/>
          </a:xfrm>
        </p:grpSpPr>
        <p:sp>
          <p:nvSpPr>
            <p:cNvPr id="28701" name="Text Box 13"/>
            <p:cNvSpPr txBox="1">
              <a:spLocks noChangeArrowheads="1"/>
            </p:cNvSpPr>
            <p:nvPr/>
          </p:nvSpPr>
          <p:spPr bwMode="auto">
            <a:xfrm>
              <a:off x="1565" y="1933"/>
              <a:ext cx="3356" cy="1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pt-BR" sz="1200" b="1" dirty="0" smtClean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             Mensalmente </a:t>
              </a:r>
              <a:r>
                <a:rPr lang="pt-BR" sz="1200" b="1" dirty="0" smtClean="0">
                  <a:latin typeface="Tahoma" pitchFamily="34" charset="0"/>
                  <a:cs typeface="Tahoma" pitchFamily="34" charset="0"/>
                </a:rPr>
                <a:t> </a:t>
              </a:r>
              <a:r>
                <a:rPr lang="pt-BR" sz="1200" b="1" dirty="0" smtClean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– Equipes das </a:t>
              </a:r>
              <a:r>
                <a:rPr lang="pt-BR" sz="12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Secretaria </a:t>
              </a:r>
              <a:r>
                <a:rPr lang="pt-BR" sz="1200" b="1" dirty="0" smtClean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s/ Entidades</a:t>
              </a:r>
              <a:endParaRPr lang="pt-BR" sz="1200" dirty="0">
                <a:solidFill>
                  <a:schemeClr val="tx1"/>
                </a:solidFill>
                <a:latin typeface="Tahoma" pitchFamily="34" charset="0"/>
                <a:cs typeface="Tahoma" pitchFamily="34" charset="0"/>
              </a:endParaRPr>
            </a:p>
          </p:txBody>
        </p:sp>
        <p:grpSp>
          <p:nvGrpSpPr>
            <p:cNvPr id="3" name="Group 34"/>
            <p:cNvGrpSpPr>
              <a:grpSpLocks/>
            </p:cNvGrpSpPr>
            <p:nvPr/>
          </p:nvGrpSpPr>
          <p:grpSpPr bwMode="auto">
            <a:xfrm>
              <a:off x="1516" y="1842"/>
              <a:ext cx="2997" cy="1322"/>
              <a:chOff x="1516" y="1842"/>
              <a:chExt cx="2997" cy="1322"/>
            </a:xfrm>
          </p:grpSpPr>
          <p:sp>
            <p:nvSpPr>
              <p:cNvPr id="156687" name="AutoShape 15"/>
              <p:cNvSpPr>
                <a:spLocks noChangeArrowheads="1"/>
              </p:cNvSpPr>
              <p:nvPr/>
            </p:nvSpPr>
            <p:spPr bwMode="auto">
              <a:xfrm>
                <a:off x="1886" y="2115"/>
                <a:ext cx="811" cy="414"/>
              </a:xfrm>
              <a:prstGeom prst="flowChartProcess">
                <a:avLst/>
              </a:prstGeom>
              <a:gradFill rotWithShape="1">
                <a:gsLst>
                  <a:gs pos="0">
                    <a:srgbClr val="C0C0C0">
                      <a:alpha val="89999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pt-BR" sz="1200" b="1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rPr>
                  <a:t>Reuniões Mensais</a:t>
                </a:r>
              </a:p>
            </p:txBody>
          </p:sp>
          <p:sp>
            <p:nvSpPr>
              <p:cNvPr id="156688" name="AutoShape 16"/>
              <p:cNvSpPr>
                <a:spLocks noChangeArrowheads="1"/>
              </p:cNvSpPr>
              <p:nvPr/>
            </p:nvSpPr>
            <p:spPr bwMode="auto">
              <a:xfrm>
                <a:off x="2759" y="2115"/>
                <a:ext cx="811" cy="414"/>
              </a:xfrm>
              <a:prstGeom prst="flowChartProcess">
                <a:avLst/>
              </a:prstGeom>
              <a:gradFill rotWithShape="1">
                <a:gsLst>
                  <a:gs pos="0">
                    <a:srgbClr val="C0C0C0">
                      <a:alpha val="89999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pt-BR" sz="1200" b="1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rPr>
                  <a:t>Reuniões Mensais</a:t>
                </a:r>
              </a:p>
            </p:txBody>
          </p:sp>
          <p:sp>
            <p:nvSpPr>
              <p:cNvPr id="156689" name="AutoShape 17"/>
              <p:cNvSpPr>
                <a:spLocks noChangeArrowheads="1"/>
              </p:cNvSpPr>
              <p:nvPr/>
            </p:nvSpPr>
            <p:spPr bwMode="auto">
              <a:xfrm>
                <a:off x="3604" y="2115"/>
                <a:ext cx="811" cy="414"/>
              </a:xfrm>
              <a:prstGeom prst="flowChartProcess">
                <a:avLst/>
              </a:prstGeom>
              <a:gradFill rotWithShape="1">
                <a:gsLst>
                  <a:gs pos="0">
                    <a:srgbClr val="C0C0C0">
                      <a:alpha val="89999"/>
                    </a:srgbClr>
                  </a:gs>
                  <a:gs pos="100000">
                    <a:schemeClr val="bg1"/>
                  </a:gs>
                </a:gsLst>
                <a:lin ang="2700000" scaled="1"/>
              </a:gra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anchor="ctr"/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pt-BR" sz="1200" b="1" dirty="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rPr>
                  <a:t>Reuniões Mensais</a:t>
                </a:r>
              </a:p>
            </p:txBody>
          </p:sp>
          <p:sp>
            <p:nvSpPr>
              <p:cNvPr id="28706" name="AutoShape 18"/>
              <p:cNvSpPr>
                <a:spLocks noChangeArrowheads="1"/>
              </p:cNvSpPr>
              <p:nvPr/>
            </p:nvSpPr>
            <p:spPr bwMode="auto">
              <a:xfrm>
                <a:off x="1516" y="1842"/>
                <a:ext cx="2664" cy="91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>
                  <a:spcBef>
                    <a:spcPct val="0"/>
                  </a:spcBef>
                </a:pPr>
                <a:endParaRPr lang="pt-BR" sz="2300">
                  <a:solidFill>
                    <a:schemeClr val="tx1"/>
                  </a:solidFill>
                </a:endParaRPr>
              </a:p>
            </p:txBody>
          </p:sp>
          <p:sp>
            <p:nvSpPr>
              <p:cNvPr id="28707" name="AutoShape 19"/>
              <p:cNvSpPr>
                <a:spLocks noChangeArrowheads="1"/>
              </p:cNvSpPr>
              <p:nvPr/>
            </p:nvSpPr>
            <p:spPr bwMode="auto">
              <a:xfrm>
                <a:off x="1791" y="2613"/>
                <a:ext cx="2722" cy="79"/>
              </a:xfrm>
              <a:prstGeom prst="triangle">
                <a:avLst>
                  <a:gd name="adj" fmla="val 50000"/>
                </a:avLst>
              </a:prstGeom>
              <a:solidFill>
                <a:schemeClr val="bg2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hangingPunct="0">
                  <a:spcBef>
                    <a:spcPct val="0"/>
                  </a:spcBef>
                </a:pPr>
                <a:endParaRPr lang="pt-BR" sz="2300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4" name="Group 20"/>
              <p:cNvGrpSpPr>
                <a:grpSpLocks/>
              </p:cNvGrpSpPr>
              <p:nvPr/>
            </p:nvGrpSpPr>
            <p:grpSpPr bwMode="auto">
              <a:xfrm>
                <a:off x="2630" y="2764"/>
                <a:ext cx="1147" cy="400"/>
                <a:chOff x="2592" y="3564"/>
                <a:chExt cx="821" cy="340"/>
              </a:xfrm>
            </p:grpSpPr>
            <p:sp>
              <p:nvSpPr>
                <p:cNvPr id="156693" name="AutoShape 21"/>
                <p:cNvSpPr>
                  <a:spLocks noChangeArrowheads="1"/>
                </p:cNvSpPr>
                <p:nvPr/>
              </p:nvSpPr>
              <p:spPr bwMode="auto">
                <a:xfrm>
                  <a:off x="2693" y="3670"/>
                  <a:ext cx="720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endParaRPr lang="pt-BR" sz="12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56694" name="AutoShape 22"/>
                <p:cNvSpPr>
                  <a:spLocks noChangeArrowheads="1"/>
                </p:cNvSpPr>
                <p:nvPr/>
              </p:nvSpPr>
              <p:spPr bwMode="auto">
                <a:xfrm>
                  <a:off x="2646" y="3618"/>
                  <a:ext cx="720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endParaRPr lang="pt-BR" sz="12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56695" name="AutoShape 23"/>
                <p:cNvSpPr>
                  <a:spLocks noChangeArrowheads="1"/>
                </p:cNvSpPr>
                <p:nvPr/>
              </p:nvSpPr>
              <p:spPr bwMode="auto">
                <a:xfrm>
                  <a:off x="2592" y="3564"/>
                  <a:ext cx="720" cy="258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pt-BR" sz="1200" b="1" dirty="0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ahoma" pitchFamily="34" charset="0"/>
                      <a:cs typeface="Tahoma" pitchFamily="34" charset="0"/>
                    </a:rPr>
                    <a:t>Reuniões Mensais</a:t>
                  </a:r>
                </a:p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pt-BR" sz="1200" b="1" dirty="0" smtClean="0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ahoma" pitchFamily="34" charset="0"/>
                      <a:cs typeface="Tahoma" pitchFamily="34" charset="0"/>
                    </a:rPr>
                    <a:t>de </a:t>
                  </a:r>
                  <a:r>
                    <a:rPr lang="pt-BR" sz="1200" b="1" dirty="0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ahoma" pitchFamily="34" charset="0"/>
                      <a:cs typeface="Tahoma" pitchFamily="34" charset="0"/>
                    </a:rPr>
                    <a:t>Equipe</a:t>
                  </a:r>
                </a:p>
              </p:txBody>
            </p:sp>
          </p:grpSp>
        </p:grpSp>
      </p:grpSp>
      <p:grpSp>
        <p:nvGrpSpPr>
          <p:cNvPr id="5" name="Group 38"/>
          <p:cNvGrpSpPr>
            <a:grpSpLocks/>
          </p:cNvGrpSpPr>
          <p:nvPr/>
        </p:nvGrpSpPr>
        <p:grpSpPr bwMode="auto">
          <a:xfrm>
            <a:off x="-52388" y="5467350"/>
            <a:ext cx="9258301" cy="1366838"/>
            <a:chOff x="-33" y="3444"/>
            <a:chExt cx="5832" cy="861"/>
          </a:xfrm>
        </p:grpSpPr>
        <p:sp>
          <p:nvSpPr>
            <p:cNvPr id="28697" name="AutoShape 7"/>
            <p:cNvSpPr>
              <a:spLocks noChangeArrowheads="1"/>
            </p:cNvSpPr>
            <p:nvPr/>
          </p:nvSpPr>
          <p:spPr bwMode="auto">
            <a:xfrm>
              <a:off x="-33" y="3444"/>
              <a:ext cx="5832" cy="122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</a:pPr>
              <a:endParaRPr lang="pt-BR" sz="2300">
                <a:solidFill>
                  <a:schemeClr val="tx1"/>
                </a:solidFill>
              </a:endParaRPr>
            </a:p>
          </p:txBody>
        </p:sp>
        <p:grpSp>
          <p:nvGrpSpPr>
            <p:cNvPr id="6" name="Group 36"/>
            <p:cNvGrpSpPr>
              <a:grpSpLocks/>
            </p:cNvGrpSpPr>
            <p:nvPr/>
          </p:nvGrpSpPr>
          <p:grpSpPr bwMode="auto">
            <a:xfrm>
              <a:off x="0" y="3566"/>
              <a:ext cx="5760" cy="739"/>
              <a:chOff x="0" y="3566"/>
              <a:chExt cx="5760" cy="739"/>
            </a:xfrm>
          </p:grpSpPr>
          <p:sp>
            <p:nvSpPr>
              <p:cNvPr id="156680" name="AutoShape 8"/>
              <p:cNvSpPr>
                <a:spLocks noChangeArrowheads="1"/>
              </p:cNvSpPr>
              <p:nvPr/>
            </p:nvSpPr>
            <p:spPr bwMode="auto">
              <a:xfrm>
                <a:off x="0" y="3566"/>
                <a:ext cx="5760" cy="739"/>
              </a:xfrm>
              <a:prstGeom prst="flowChartProcess">
                <a:avLst/>
              </a:prstGeom>
              <a:gradFill rotWithShape="1">
                <a:gsLst>
                  <a:gs pos="0">
                    <a:srgbClr val="333333">
                      <a:alpha val="89999"/>
                    </a:srgbClr>
                  </a:gs>
                  <a:gs pos="100000">
                    <a:srgbClr val="969696"/>
                  </a:gs>
                </a:gsLst>
                <a:lin ang="2700000" scaled="1"/>
              </a:gradFill>
              <a:ln w="19050" algn="ctr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 algn="ctr">
                  <a:spcBef>
                    <a:spcPct val="0"/>
                  </a:spcBef>
                  <a:defRPr/>
                </a:pPr>
                <a:r>
                  <a:rPr lang="pt-BR" b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SISTEMA DE MONITORAMENTO DO MAIS SAÚDE</a:t>
                </a:r>
              </a:p>
            </p:txBody>
          </p:sp>
          <p:sp>
            <p:nvSpPr>
              <p:cNvPr id="28700" name="Text Box 24"/>
              <p:cNvSpPr txBox="1">
                <a:spLocks noChangeArrowheads="1"/>
              </p:cNvSpPr>
              <p:nvPr/>
            </p:nvSpPr>
            <p:spPr bwMode="auto">
              <a:xfrm>
                <a:off x="645" y="3867"/>
                <a:ext cx="4469" cy="33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80000"/>
                  </a:lnSpc>
                  <a:spcBef>
                    <a:spcPct val="0"/>
                  </a:spcBef>
                </a:pPr>
                <a:r>
                  <a:rPr lang="pt-BR" sz="1200" b="1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Mensalmente:</a:t>
                </a:r>
              </a:p>
              <a:p>
                <a:pPr algn="just">
                  <a:lnSpc>
                    <a:spcPct val="80000"/>
                  </a:lnSpc>
                  <a:spcBef>
                    <a:spcPct val="0"/>
                  </a:spcBef>
                </a:pPr>
                <a:endParaRPr lang="pt-BR" sz="1200" b="1">
                  <a:solidFill>
                    <a:schemeClr val="bg1"/>
                  </a:solidFill>
                  <a:latin typeface="Tahoma" pitchFamily="34" charset="0"/>
                  <a:cs typeface="Tahoma" pitchFamily="34" charset="0"/>
                </a:endParaRPr>
              </a:p>
              <a:p>
                <a:pPr algn="just">
                  <a:lnSpc>
                    <a:spcPct val="80000"/>
                  </a:lnSpc>
                  <a:spcBef>
                    <a:spcPct val="0"/>
                  </a:spcBef>
                  <a:buFontTx/>
                  <a:buChar char="-"/>
                </a:pPr>
                <a:r>
                  <a:rPr lang="pt-BR" sz="1200">
                    <a:solidFill>
                      <a:schemeClr val="bg1"/>
                    </a:solidFill>
                    <a:latin typeface="Tahoma" pitchFamily="34" charset="0"/>
                    <a:cs typeface="Tahoma" pitchFamily="34" charset="0"/>
                  </a:rPr>
                  <a:t>  </a:t>
                </a:r>
                <a:r>
                  <a:rPr lang="pt-BR" sz="1200" b="1">
                    <a:solidFill>
                      <a:schemeClr val="bg1"/>
                    </a:solidFill>
                    <a:latin typeface="Tahoma" pitchFamily="34" charset="0"/>
                  </a:rPr>
                  <a:t>Informar </a:t>
                </a:r>
                <a:r>
                  <a:rPr lang="pt-BR" sz="1200" b="1" i="1">
                    <a:solidFill>
                      <a:schemeClr val="bg1"/>
                    </a:solidFill>
                    <a:latin typeface="Tahoma" pitchFamily="34" charset="0"/>
                  </a:rPr>
                  <a:t>status</a:t>
                </a:r>
                <a:r>
                  <a:rPr lang="pt-BR" sz="1200" b="1">
                    <a:solidFill>
                      <a:schemeClr val="bg1"/>
                    </a:solidFill>
                    <a:latin typeface="Tahoma" pitchFamily="34" charset="0"/>
                  </a:rPr>
                  <a:t> das ações e contribuições do Mais Saúde para os diversos Painéis.</a:t>
                </a:r>
              </a:p>
            </p:txBody>
          </p:sp>
        </p:grpSp>
      </p:grpSp>
      <p:grpSp>
        <p:nvGrpSpPr>
          <p:cNvPr id="7" name="Group 33"/>
          <p:cNvGrpSpPr>
            <a:grpSpLocks/>
          </p:cNvGrpSpPr>
          <p:nvPr/>
        </p:nvGrpSpPr>
        <p:grpSpPr bwMode="auto">
          <a:xfrm>
            <a:off x="2843213" y="188913"/>
            <a:ext cx="4465091" cy="852487"/>
            <a:chOff x="1791" y="119"/>
            <a:chExt cx="2585" cy="537"/>
          </a:xfrm>
        </p:grpSpPr>
        <p:sp>
          <p:nvSpPr>
            <p:cNvPr id="28695" name="Text Box 14"/>
            <p:cNvSpPr txBox="1">
              <a:spLocks noChangeArrowheads="1"/>
            </p:cNvSpPr>
            <p:nvPr/>
          </p:nvSpPr>
          <p:spPr bwMode="auto">
            <a:xfrm>
              <a:off x="1791" y="119"/>
              <a:ext cx="2585" cy="2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spcBef>
                  <a:spcPct val="0"/>
                </a:spcBef>
              </a:pPr>
              <a:r>
                <a:rPr lang="pt-BR" sz="1200" b="1" dirty="0" smtClean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Semestralmente </a:t>
              </a:r>
              <a:r>
                <a:rPr lang="pt-BR" sz="12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– </a:t>
              </a:r>
              <a:r>
                <a:rPr lang="pt-BR" sz="1200" b="1" dirty="0" smtClean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Ministro e Colegiado </a:t>
              </a:r>
              <a:r>
                <a:rPr lang="pt-BR" sz="12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rPr>
                <a:t>de Dirigentes </a:t>
              </a:r>
            </a:p>
          </p:txBody>
        </p:sp>
        <p:sp>
          <p:nvSpPr>
            <p:cNvPr id="156702" name="AutoShape 30"/>
            <p:cNvSpPr>
              <a:spLocks noChangeArrowheads="1"/>
            </p:cNvSpPr>
            <p:nvPr/>
          </p:nvSpPr>
          <p:spPr bwMode="auto">
            <a:xfrm>
              <a:off x="2327" y="346"/>
              <a:ext cx="1460" cy="310"/>
            </a:xfrm>
            <a:prstGeom prst="flowChartProcess">
              <a:avLst/>
            </a:prstGeom>
            <a:gradFill rotWithShape="1">
              <a:gsLst>
                <a:gs pos="0">
                  <a:srgbClr val="C0C0C0">
                    <a:alpha val="89999"/>
                  </a:srgbClr>
                </a:gs>
                <a:gs pos="100000">
                  <a:schemeClr val="bg1"/>
                </a:gs>
              </a:gsLst>
              <a:lin ang="2700000" scaled="1"/>
            </a:gra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  <a:defRPr/>
              </a:pPr>
              <a:endParaRPr lang="pt-BR" sz="1200" b="1">
                <a:latin typeface="Tahoma" pitchFamily="34" charset="0"/>
                <a:cs typeface="Tahoma" pitchFamily="34" charset="0"/>
              </a:endParaRPr>
            </a:p>
            <a:p>
              <a:pPr algn="ctr">
                <a:spcBef>
                  <a:spcPct val="0"/>
                </a:spcBef>
                <a:defRPr/>
              </a:pPr>
              <a:r>
                <a:rPr lang="pt-BR" sz="1200" b="1">
                  <a:latin typeface="Tahoma" pitchFamily="34" charset="0"/>
                  <a:cs typeface="Tahoma" pitchFamily="34" charset="0"/>
                </a:rPr>
                <a:t>Reuniões de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lang="pt-BR" sz="1200" b="1">
                  <a:latin typeface="Tahoma" pitchFamily="34" charset="0"/>
                  <a:cs typeface="Tahoma" pitchFamily="34" charset="0"/>
                </a:rPr>
                <a:t>Aprendizado Estratégico</a:t>
              </a:r>
            </a:p>
            <a:p>
              <a:pPr algn="ctr">
                <a:spcBef>
                  <a:spcPct val="0"/>
                </a:spcBef>
                <a:defRPr/>
              </a:pPr>
              <a:endParaRPr lang="pt-BR" sz="1200" b="1"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2195513" y="1316038"/>
            <a:ext cx="5616575" cy="1177925"/>
            <a:chOff x="1383" y="829"/>
            <a:chExt cx="3538" cy="742"/>
          </a:xfrm>
        </p:grpSpPr>
        <p:sp>
          <p:nvSpPr>
            <p:cNvPr id="28688" name="AutoShape 25"/>
            <p:cNvSpPr>
              <a:spLocks noChangeArrowheads="1"/>
            </p:cNvSpPr>
            <p:nvPr/>
          </p:nvSpPr>
          <p:spPr bwMode="auto">
            <a:xfrm>
              <a:off x="1778" y="829"/>
              <a:ext cx="2722" cy="79"/>
            </a:xfrm>
            <a:prstGeom prst="triangle">
              <a:avLst>
                <a:gd name="adj" fmla="val 50000"/>
              </a:avLst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>
                <a:spcBef>
                  <a:spcPct val="0"/>
                </a:spcBef>
              </a:pPr>
              <a:endParaRPr lang="pt-BR" sz="2300">
                <a:solidFill>
                  <a:schemeClr val="tx1"/>
                </a:solidFill>
              </a:endParaRPr>
            </a:p>
          </p:txBody>
        </p:sp>
        <p:grpSp>
          <p:nvGrpSpPr>
            <p:cNvPr id="9" name="Group 32"/>
            <p:cNvGrpSpPr>
              <a:grpSpLocks/>
            </p:cNvGrpSpPr>
            <p:nvPr/>
          </p:nvGrpSpPr>
          <p:grpSpPr bwMode="auto">
            <a:xfrm>
              <a:off x="1383" y="955"/>
              <a:ext cx="3538" cy="616"/>
              <a:chOff x="1383" y="955"/>
              <a:chExt cx="3538" cy="616"/>
            </a:xfrm>
          </p:grpSpPr>
          <p:grpSp>
            <p:nvGrpSpPr>
              <p:cNvPr id="10" name="Group 26"/>
              <p:cNvGrpSpPr>
                <a:grpSpLocks/>
              </p:cNvGrpSpPr>
              <p:nvPr/>
            </p:nvGrpSpPr>
            <p:grpSpPr bwMode="auto">
              <a:xfrm>
                <a:off x="2291" y="1162"/>
                <a:ext cx="1666" cy="409"/>
                <a:chOff x="2592" y="3564"/>
                <a:chExt cx="821" cy="340"/>
              </a:xfrm>
            </p:grpSpPr>
            <p:sp>
              <p:nvSpPr>
                <p:cNvPr id="156699" name="AutoShape 27"/>
                <p:cNvSpPr>
                  <a:spLocks noChangeArrowheads="1"/>
                </p:cNvSpPr>
                <p:nvPr/>
              </p:nvSpPr>
              <p:spPr bwMode="auto">
                <a:xfrm>
                  <a:off x="2693" y="3670"/>
                  <a:ext cx="720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endParaRPr lang="pt-BR" sz="12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56700" name="AutoShape 28"/>
                <p:cNvSpPr>
                  <a:spLocks noChangeArrowheads="1"/>
                </p:cNvSpPr>
                <p:nvPr/>
              </p:nvSpPr>
              <p:spPr bwMode="auto">
                <a:xfrm>
                  <a:off x="2646" y="3618"/>
                  <a:ext cx="720" cy="234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endParaRPr lang="pt-BR" sz="1200" b="1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56701" name="AutoShape 29"/>
                <p:cNvSpPr>
                  <a:spLocks noChangeArrowheads="1"/>
                </p:cNvSpPr>
                <p:nvPr/>
              </p:nvSpPr>
              <p:spPr bwMode="auto">
                <a:xfrm>
                  <a:off x="2592" y="3564"/>
                  <a:ext cx="720" cy="258"/>
                </a:xfrm>
                <a:prstGeom prst="flowChartProcess">
                  <a:avLst/>
                </a:prstGeom>
                <a:gradFill rotWithShape="1">
                  <a:gsLst>
                    <a:gs pos="0">
                      <a:srgbClr val="C0C0C0">
                        <a:alpha val="89999"/>
                      </a:srgbClr>
                    </a:gs>
                    <a:gs pos="100000">
                      <a:schemeClr val="bg1"/>
                    </a:gs>
                  </a:gsLst>
                  <a:lin ang="2700000" scaled="1"/>
                </a:gradFill>
                <a:ln w="19050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>
                  <a:outerShdw dist="107763" dir="27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 wrap="none" anchor="ctr"/>
                <a:lstStyle/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pt-BR" sz="1200" b="1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ahoma" pitchFamily="34" charset="0"/>
                      <a:cs typeface="Tahoma" pitchFamily="34" charset="0"/>
                    </a:rPr>
                    <a:t>Reuniões de</a:t>
                  </a:r>
                </a:p>
                <a:p>
                  <a:pPr algn="ctr">
                    <a:spcBef>
                      <a:spcPct val="0"/>
                    </a:spcBef>
                    <a:defRPr/>
                  </a:pPr>
                  <a:r>
                    <a:rPr lang="pt-BR" sz="1200" b="1">
                      <a:effectLst>
                        <a:outerShdw blurRad="38100" dist="38100" dir="2700000" algn="tl">
                          <a:srgbClr val="FFFFFF"/>
                        </a:outerShdw>
                      </a:effectLst>
                      <a:latin typeface="Tahoma" pitchFamily="34" charset="0"/>
                      <a:cs typeface="Tahoma" pitchFamily="34" charset="0"/>
                    </a:rPr>
                    <a:t>Monitoramento Estratégico</a:t>
                  </a:r>
                </a:p>
              </p:txBody>
            </p:sp>
          </p:grpSp>
          <p:sp>
            <p:nvSpPr>
              <p:cNvPr id="28691" name="Text Box 31"/>
              <p:cNvSpPr txBox="1">
                <a:spLocks noChangeArrowheads="1"/>
              </p:cNvSpPr>
              <p:nvPr/>
            </p:nvSpPr>
            <p:spPr bwMode="auto">
              <a:xfrm>
                <a:off x="1383" y="955"/>
                <a:ext cx="3538" cy="163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90000"/>
                  </a:lnSpc>
                  <a:spcBef>
                    <a:spcPct val="0"/>
                  </a:spcBef>
                </a:pPr>
                <a:r>
                  <a:rPr lang="pt-BR" sz="1200" b="1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                 Bimestralmente </a:t>
                </a:r>
                <a:r>
                  <a:rPr lang="pt-BR" sz="1200" b="1" dirty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– </a:t>
                </a:r>
                <a:r>
                  <a:rPr lang="pt-BR" sz="1200" b="1" dirty="0" smtClean="0">
                    <a:solidFill>
                      <a:schemeClr val="tx1"/>
                    </a:solidFill>
                    <a:latin typeface="Tahoma" pitchFamily="34" charset="0"/>
                    <a:cs typeface="Tahoma" pitchFamily="34" charset="0"/>
                  </a:rPr>
                  <a:t>Secretária Executiva e Dirigentes  </a:t>
                </a:r>
                <a:endParaRPr lang="pt-BR" sz="1200" b="1" dirty="0">
                  <a:solidFill>
                    <a:schemeClr val="tx1"/>
                  </a:solidFill>
                  <a:latin typeface="Tahoma" pitchFamily="34" charset="0"/>
                  <a:cs typeface="Tahoma" pitchFamily="34" charset="0"/>
                </a:endParaRPr>
              </a:p>
            </p:txBody>
          </p:sp>
        </p:grpSp>
      </p:grpSp>
      <p:sp>
        <p:nvSpPr>
          <p:cNvPr id="28687" name="Retângulo 38"/>
          <p:cNvSpPr>
            <a:spLocks noChangeArrowheads="1"/>
          </p:cNvSpPr>
          <p:nvPr/>
        </p:nvSpPr>
        <p:spPr bwMode="auto">
          <a:xfrm>
            <a:off x="0" y="0"/>
            <a:ext cx="9144000" cy="2786063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  <a:effectLst>
            <a:prstShdw prst="shdw17" dist="17961" dir="2700000">
              <a:srgbClr val="737373"/>
            </a:prstShdw>
          </a:effectLst>
        </p:spPr>
        <p:txBody>
          <a:bodyPr lIns="0">
            <a:spAutoFit/>
          </a:bodyPr>
          <a:lstStyle/>
          <a:p>
            <a:endParaRPr lang="pt-BR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 cstate="print"/>
          <a:srcRect l="24380" t="11661" r="25282" b="4790"/>
          <a:stretch>
            <a:fillRect/>
          </a:stretch>
        </p:blipFill>
        <p:spPr bwMode="auto">
          <a:xfrm>
            <a:off x="4000496" y="0"/>
            <a:ext cx="514350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1196975"/>
            <a:ext cx="4143372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algn="ctr"/>
            <a:r>
              <a:rPr lang="pt-BR" sz="2500" dirty="0">
                <a:solidFill>
                  <a:srgbClr val="0B6157"/>
                </a:solidFill>
                <a:latin typeface="+mn-lt"/>
              </a:rPr>
              <a:t>Painel de </a:t>
            </a:r>
            <a:r>
              <a:rPr lang="pt-BR" sz="2500" dirty="0" smtClean="0">
                <a:solidFill>
                  <a:srgbClr val="0B6157"/>
                </a:solidFill>
                <a:latin typeface="+mn-lt"/>
              </a:rPr>
              <a:t>Monitoramento</a:t>
            </a:r>
            <a:endParaRPr lang="pt-BR" sz="2500" dirty="0">
              <a:solidFill>
                <a:srgbClr val="0B6157"/>
              </a:solidFill>
              <a:latin typeface="+mn-lt"/>
            </a:endParaRPr>
          </a:p>
          <a:p>
            <a:pPr algn="ctr"/>
            <a:r>
              <a:rPr lang="pt-BR" sz="2500" dirty="0">
                <a:solidFill>
                  <a:srgbClr val="0B6157"/>
                </a:solidFill>
                <a:latin typeface="+mn-lt"/>
              </a:rPr>
              <a:t>e Gestão</a:t>
            </a:r>
          </a:p>
          <a:p>
            <a:pPr algn="ctr"/>
            <a:endParaRPr lang="pt-BR" sz="2500" dirty="0">
              <a:solidFill>
                <a:srgbClr val="0B6157"/>
              </a:solidFill>
              <a:latin typeface="+mn-lt"/>
            </a:endParaRPr>
          </a:p>
          <a:p>
            <a:pPr algn="ctr"/>
            <a:r>
              <a:rPr lang="pt-BR" b="1" u="sng" spc="120" dirty="0" smtClean="0">
                <a:solidFill>
                  <a:srgbClr val="0B6157"/>
                </a:solidFill>
                <a:latin typeface="+mn-lt"/>
              </a:rPr>
              <a:t>www.saude.gov.br/maissaude</a:t>
            </a:r>
          </a:p>
          <a:p>
            <a:pPr algn="ctr"/>
            <a:endParaRPr lang="pt-BR" sz="2500" u="sng" dirty="0">
              <a:solidFill>
                <a:srgbClr val="009900"/>
              </a:solidFill>
              <a:latin typeface="Berlin Sans FB" pitchFamily="34" charset="0"/>
            </a:endParaRPr>
          </a:p>
        </p:txBody>
      </p:sp>
      <p:pic>
        <p:nvPicPr>
          <p:cNvPr id="106503" name="Picture 7" descr="painel_sintese-JAN2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929066"/>
            <a:ext cx="2947596" cy="2209819"/>
          </a:xfrm>
          <a:prstGeom prst="rect">
            <a:avLst/>
          </a:prstGeom>
          <a:noFill/>
        </p:spPr>
      </p:pic>
      <p:sp>
        <p:nvSpPr>
          <p:cNvPr id="106506" name="AutoShape 10"/>
          <p:cNvSpPr>
            <a:spLocks noChangeArrowheads="1"/>
          </p:cNvSpPr>
          <p:nvPr/>
        </p:nvSpPr>
        <p:spPr bwMode="auto">
          <a:xfrm rot="-1619118">
            <a:off x="3063911" y="4256962"/>
            <a:ext cx="936625" cy="50482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009900"/>
          </a:solidFill>
          <a:ln w="9525">
            <a:noFill/>
            <a:miter lim="800000"/>
            <a:headEnd/>
            <a:tailEnd/>
          </a:ln>
          <a:effectLst>
            <a:prstShdw prst="shdw17" dist="17961" dir="2700000">
              <a:srgbClr val="009900">
                <a:gamma/>
                <a:shade val="60000"/>
                <a:invGamma/>
              </a:srgbClr>
            </a:prstShdw>
          </a:effectLst>
        </p:spPr>
        <p:txBody>
          <a:bodyPr wrap="none" anchor="ctr"/>
          <a:lstStyle/>
          <a:p>
            <a:endParaRPr lang="pt-BR"/>
          </a:p>
        </p:txBody>
      </p:sp>
      <p:pic>
        <p:nvPicPr>
          <p:cNvPr id="10650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913" y="4579938"/>
            <a:ext cx="1244600" cy="124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00034" y="841980"/>
            <a:ext cx="8429684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0B6157"/>
                </a:solidFill>
                <a:latin typeface="Berlin Sans FB" pitchFamily="34" charset="0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Eixos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de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Intervenção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Objetivos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Estratégicos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Medidas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Ações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: 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metas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físicas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 e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financeiras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  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indicadores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   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responsáveis</a:t>
            </a:r>
            <a:endParaRPr lang="en-US" sz="2800" dirty="0" smtClean="0">
              <a:solidFill>
                <a:srgbClr val="0B6157"/>
              </a:solidFill>
              <a:latin typeface="+mn-lt"/>
            </a:endParaRPr>
          </a:p>
          <a:p>
            <a:endParaRPr lang="en-US" sz="2400" dirty="0" smtClean="0">
              <a:solidFill>
                <a:srgbClr val="FCFBEF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solidFill>
                  <a:srgbClr val="FCFBEF"/>
                </a:solidFill>
                <a:latin typeface="+mn-lt"/>
              </a:rPr>
              <a:t> </a:t>
            </a:r>
            <a:r>
              <a:rPr lang="en-US" sz="2800" dirty="0" err="1" smtClean="0">
                <a:solidFill>
                  <a:srgbClr val="0B6157"/>
                </a:solidFill>
                <a:latin typeface="+mn-lt"/>
              </a:rPr>
              <a:t>Sinalizadores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:</a:t>
            </a:r>
            <a:r>
              <a:rPr lang="en-US" sz="2400" dirty="0" smtClean="0">
                <a:solidFill>
                  <a:srgbClr val="FCFBEF"/>
                </a:solidFill>
                <a:latin typeface="+mn-lt"/>
              </a:rPr>
              <a:t>	 </a:t>
            </a:r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&gt; 75% </a:t>
            </a:r>
          </a:p>
          <a:p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		 &gt; 50% ≤ 75% </a:t>
            </a:r>
          </a:p>
          <a:p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		 &gt; 25% ≤ 50%</a:t>
            </a:r>
          </a:p>
          <a:p>
            <a:r>
              <a:rPr lang="en-US" sz="2800" dirty="0" smtClean="0">
                <a:solidFill>
                  <a:srgbClr val="0B6157"/>
                </a:solidFill>
                <a:latin typeface="+mn-lt"/>
              </a:rPr>
              <a:t>			 ≤ 25%</a:t>
            </a:r>
          </a:p>
          <a:p>
            <a:endParaRPr lang="en-US" sz="2400" dirty="0" smtClean="0">
              <a:solidFill>
                <a:srgbClr val="FCFBEF"/>
              </a:solidFill>
            </a:endParaRPr>
          </a:p>
          <a:p>
            <a:r>
              <a:rPr lang="en-US" sz="2400" dirty="0" smtClean="0">
                <a:solidFill>
                  <a:srgbClr val="FCFBEF"/>
                </a:solidFill>
              </a:rPr>
              <a:t>			</a:t>
            </a:r>
          </a:p>
        </p:txBody>
      </p:sp>
      <p:sp>
        <p:nvSpPr>
          <p:cNvPr id="3" name="Título 1"/>
          <p:cNvSpPr txBox="1">
            <a:spLocks/>
          </p:cNvSpPr>
          <p:nvPr/>
        </p:nvSpPr>
        <p:spPr>
          <a:xfrm>
            <a:off x="1738313" y="214290"/>
            <a:ext cx="7405687" cy="88176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3200" b="1" dirty="0" smtClean="0">
                <a:solidFill>
                  <a:srgbClr val="037F41"/>
                </a:solidFill>
              </a:rPr>
              <a:t>RELATÓRIOS GERENCIAIS</a:t>
            </a:r>
            <a:endParaRPr lang="pt-BR" sz="3200" b="1" dirty="0" smtClean="0">
              <a:solidFill>
                <a:srgbClr val="037F41"/>
              </a:solidFill>
            </a:endParaRPr>
          </a:p>
        </p:txBody>
      </p:sp>
      <p:sp>
        <p:nvSpPr>
          <p:cNvPr id="4" name="Elipse 3"/>
          <p:cNvSpPr/>
          <p:nvPr/>
        </p:nvSpPr>
        <p:spPr>
          <a:xfrm>
            <a:off x="3071802" y="5143512"/>
            <a:ext cx="285750" cy="28575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  <p:sp>
        <p:nvSpPr>
          <p:cNvPr id="5" name="Elipse 4"/>
          <p:cNvSpPr/>
          <p:nvPr/>
        </p:nvSpPr>
        <p:spPr>
          <a:xfrm>
            <a:off x="3071802" y="5572140"/>
            <a:ext cx="285750" cy="285750"/>
          </a:xfrm>
          <a:prstGeom prst="ellipse">
            <a:avLst/>
          </a:prstGeom>
          <a:solidFill>
            <a:srgbClr val="66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>
              <a:solidFill>
                <a:srgbClr val="6699FF"/>
              </a:solidFill>
            </a:endParaRPr>
          </a:p>
        </p:txBody>
      </p:sp>
      <p:sp>
        <p:nvSpPr>
          <p:cNvPr id="6" name="Elipse 5"/>
          <p:cNvSpPr/>
          <p:nvPr/>
        </p:nvSpPr>
        <p:spPr>
          <a:xfrm>
            <a:off x="3071802" y="6000768"/>
            <a:ext cx="285750" cy="28575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600">
              <a:solidFill>
                <a:srgbClr val="FFFFFF"/>
              </a:solidFill>
            </a:endParaRPr>
          </a:p>
        </p:txBody>
      </p:sp>
      <p:sp>
        <p:nvSpPr>
          <p:cNvPr id="7" name="Elipse 6"/>
          <p:cNvSpPr/>
          <p:nvPr/>
        </p:nvSpPr>
        <p:spPr>
          <a:xfrm>
            <a:off x="3071802" y="6429396"/>
            <a:ext cx="285750" cy="285750"/>
          </a:xfrm>
          <a:prstGeom prst="ellipse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2843808" y="84138"/>
            <a:ext cx="630019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pt-BR" sz="3200" b="1" dirty="0" smtClean="0">
                <a:solidFill>
                  <a:srgbClr val="037F41"/>
                </a:solidFill>
              </a:rPr>
              <a:t>Comunicação da Estratégia </a:t>
            </a:r>
            <a:endParaRPr lang="pt-BR" sz="3200" b="1" dirty="0">
              <a:solidFill>
                <a:srgbClr val="037F41"/>
              </a:solidFill>
            </a:endParaRPr>
          </a:p>
        </p:txBody>
      </p:sp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689827"/>
            <a:ext cx="3571900" cy="446487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27" descr="capa mais saude CLEAN leve"/>
          <p:cNvPicPr>
            <a:picLocks noChangeAspect="1" noChangeArrowheads="1"/>
          </p:cNvPicPr>
          <p:nvPr/>
        </p:nvPicPr>
        <p:blipFill>
          <a:blip r:embed="rId3" cstate="print"/>
          <a:srcRect l="51891"/>
          <a:stretch>
            <a:fillRect/>
          </a:stretch>
        </p:blipFill>
        <p:spPr bwMode="auto">
          <a:xfrm>
            <a:off x="1214414" y="1689827"/>
            <a:ext cx="3214710" cy="44759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8" name="Rectangle 4"/>
          <p:cNvSpPr>
            <a:spLocks noChangeArrowheads="1"/>
          </p:cNvSpPr>
          <p:nvPr/>
        </p:nvSpPr>
        <p:spPr bwMode="auto">
          <a:xfrm>
            <a:off x="107950" y="1022350"/>
            <a:ext cx="6624638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AQUI TEM FARMÁCIA POPULAR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farmácias: 12.002;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municípios atendidos: 2.169</a:t>
            </a:r>
          </a:p>
          <a:p>
            <a:pPr>
              <a:defRPr/>
            </a:pPr>
            <a:endParaRPr lang="pt-BR" sz="2000" dirty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FARMÁCIA POPULAR DO BRASIL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farmácias: 531;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municípios com farmácia popular: 408</a:t>
            </a:r>
          </a:p>
          <a:p>
            <a:pPr>
              <a:defRPr/>
            </a:pPr>
            <a:endParaRPr lang="pt-BR" sz="2000" dirty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AGENTES COMUNITÁRIOS DE SAÚDE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Cobertura populacional: 61,31% (116,3 milhões hab.)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agentes comunitários de saúde: 237.440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municípios atendidos: 5.343</a:t>
            </a:r>
          </a:p>
          <a:p>
            <a:pPr>
              <a:defRPr/>
            </a:pPr>
            <a:endParaRPr lang="pt-BR" sz="2000" dirty="0">
              <a:solidFill>
                <a:srgbClr val="0B6157"/>
              </a:solidFill>
              <a:latin typeface="+mn-lt"/>
            </a:endParaRPr>
          </a:p>
          <a:p>
            <a:pPr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SAÚDE DA FAMÍLIA</a:t>
            </a:r>
            <a:r>
              <a:rPr lang="pt-BR" sz="2000" dirty="0">
                <a:solidFill>
                  <a:srgbClr val="0B6157"/>
                </a:solidFill>
                <a:latin typeface="+mn-lt"/>
              </a:rPr>
              <a:t> 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Cobertura populacional: 51,58% (97,8 milhões </a:t>
            </a:r>
            <a:r>
              <a:rPr lang="pt-BR" sz="2000" dirty="0" err="1">
                <a:solidFill>
                  <a:srgbClr val="0B6157"/>
                </a:solidFill>
                <a:latin typeface="+mn-lt"/>
              </a:rPr>
              <a:t>hab</a:t>
            </a:r>
            <a:r>
              <a:rPr lang="pt-BR" sz="2000" dirty="0">
                <a:solidFill>
                  <a:srgbClr val="0B6157"/>
                </a:solidFill>
                <a:latin typeface="+mn-lt"/>
              </a:rPr>
              <a:t>)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equipes de saúde da família: 30.931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municípios atendidos: 5.259</a:t>
            </a:r>
          </a:p>
          <a:p>
            <a:pPr>
              <a:defRPr/>
            </a:pPr>
            <a:endParaRPr lang="pt-BR" sz="1900" dirty="0">
              <a:solidFill>
                <a:srgbClr val="0B6157"/>
              </a:solidFill>
              <a:latin typeface="Berlin Sans FB" pitchFamily="34" charset="0"/>
            </a:endParaRPr>
          </a:p>
          <a:p>
            <a:pPr>
              <a:defRPr/>
            </a:pPr>
            <a:endParaRPr lang="pt-BR" sz="1400" dirty="0">
              <a:solidFill>
                <a:srgbClr val="0B6157"/>
              </a:solidFill>
              <a:latin typeface="Berlin Sans FB" pitchFamily="34" charset="0"/>
            </a:endParaRP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1628775"/>
            <a:ext cx="2376488" cy="931863"/>
          </a:xfrm>
          <a:prstGeom prst="rect">
            <a:avLst/>
          </a:prstGeom>
          <a:noFill/>
          <a:ln w="1905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2355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125" y="4221163"/>
            <a:ext cx="2376488" cy="931862"/>
          </a:xfrm>
          <a:prstGeom prst="rect">
            <a:avLst/>
          </a:prstGeom>
          <a:noFill/>
          <a:ln w="19050">
            <a:solidFill>
              <a:srgbClr val="009900"/>
            </a:solidFill>
            <a:miter lim="800000"/>
            <a:headEnd/>
            <a:tailEnd/>
          </a:ln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709811" y="142875"/>
            <a:ext cx="50770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3200" b="1" dirty="0" err="1" smtClean="0">
                <a:solidFill>
                  <a:srgbClr val="037F41"/>
                </a:solidFill>
              </a:rPr>
              <a:t>Resultados</a:t>
            </a:r>
            <a:r>
              <a:rPr lang="en-US" sz="3200" b="1" dirty="0" smtClean="0">
                <a:solidFill>
                  <a:srgbClr val="037F41"/>
                </a:solidFill>
              </a:rPr>
              <a:t> e </a:t>
            </a:r>
            <a:r>
              <a:rPr lang="en-US" sz="3200" b="1" dirty="0" err="1" smtClean="0">
                <a:solidFill>
                  <a:srgbClr val="037F41"/>
                </a:solidFill>
              </a:rPr>
              <a:t>Conquistas</a:t>
            </a:r>
            <a:endParaRPr lang="en-US" sz="3200" b="1" dirty="0">
              <a:solidFill>
                <a:srgbClr val="037F4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4"/>
          <p:cNvSpPr>
            <a:spLocks noChangeArrowheads="1"/>
          </p:cNvSpPr>
          <p:nvPr/>
        </p:nvSpPr>
        <p:spPr bwMode="auto">
          <a:xfrm>
            <a:off x="34925" y="1393517"/>
            <a:ext cx="6624638" cy="529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BRASIL SORRIDENTE</a:t>
            </a:r>
            <a:r>
              <a:rPr lang="pt-BR" sz="2000" dirty="0">
                <a:solidFill>
                  <a:srgbClr val="0B6157"/>
                </a:solidFill>
                <a:latin typeface="+mn-lt"/>
              </a:rPr>
              <a:t> 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Cobertura populacional: 48,6% (92,1 milhões hab.)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equipes de saúde bucal implantadas: 19.488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municípios atendidos: 4.753</a:t>
            </a:r>
          </a:p>
          <a:p>
            <a:pPr>
              <a:defRPr/>
            </a:pPr>
            <a:endParaRPr lang="pt-BR" sz="2000" dirty="0">
              <a:solidFill>
                <a:srgbClr val="0B6157"/>
              </a:solidFill>
              <a:latin typeface="+mn-lt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SERVIÇO DE ATENDIMENTO MÓVEL DE URGÊNCIA – 192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População coberta: 106,3 milhões hab.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Municípios atendidos: 1.337</a:t>
            </a:r>
          </a:p>
          <a:p>
            <a:pPr>
              <a:defRPr/>
            </a:pPr>
            <a:endParaRPr lang="pt-BR" sz="2000" dirty="0">
              <a:solidFill>
                <a:srgbClr val="0B6157"/>
              </a:solidFill>
              <a:latin typeface="+mn-lt"/>
            </a:endParaRPr>
          </a:p>
          <a:p>
            <a:pPr>
              <a:spcBef>
                <a:spcPts val="120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rgbClr val="0B6157"/>
                </a:solidFill>
                <a:latin typeface="+mn-lt"/>
              </a:rPr>
              <a:t>UNIDADE DE PRONTO ATENDIMENTO – UPA </a:t>
            </a:r>
          </a:p>
          <a:p>
            <a:pPr>
              <a:defRPr/>
            </a:pPr>
            <a:r>
              <a:rPr lang="pt-BR" sz="2000" dirty="0">
                <a:solidFill>
                  <a:srgbClr val="0B6157"/>
                </a:solidFill>
                <a:latin typeface="+mn-lt"/>
              </a:rPr>
              <a:t>Número de </a:t>
            </a:r>
            <a:r>
              <a:rPr lang="pt-BR" sz="2000" dirty="0" err="1">
                <a:solidFill>
                  <a:srgbClr val="0B6157"/>
                </a:solidFill>
                <a:latin typeface="+mn-lt"/>
              </a:rPr>
              <a:t>UPAs</a:t>
            </a:r>
            <a:r>
              <a:rPr lang="pt-BR" sz="2000" dirty="0">
                <a:solidFill>
                  <a:srgbClr val="0B6157"/>
                </a:solidFill>
                <a:latin typeface="+mn-lt"/>
              </a:rPr>
              <a:t>: 370</a:t>
            </a:r>
          </a:p>
          <a:p>
            <a:pPr>
              <a:defRPr/>
            </a:pPr>
            <a:endParaRPr lang="pt-BR" dirty="0">
              <a:solidFill>
                <a:srgbClr val="0B6157"/>
              </a:solidFill>
            </a:endParaRPr>
          </a:p>
          <a:p>
            <a:pPr>
              <a:defRPr/>
            </a:pPr>
            <a:endParaRPr lang="pt-BR" dirty="0">
              <a:solidFill>
                <a:srgbClr val="0B6157"/>
              </a:solidFill>
            </a:endParaRPr>
          </a:p>
          <a:p>
            <a:pPr>
              <a:defRPr/>
            </a:pPr>
            <a:endParaRPr lang="pt-BR" sz="1400" dirty="0">
              <a:solidFill>
                <a:srgbClr val="0B6157"/>
              </a:solidFill>
              <a:latin typeface="Berlin Sans FB" pitchFamily="34" charset="0"/>
            </a:endParaRPr>
          </a:p>
          <a:p>
            <a:pPr>
              <a:defRPr/>
            </a:pPr>
            <a:endParaRPr lang="pt-BR" sz="1400" dirty="0">
              <a:solidFill>
                <a:srgbClr val="0B6157"/>
              </a:solidFill>
              <a:latin typeface="Berlin Sans FB" pitchFamily="34" charset="0"/>
            </a:endParaRPr>
          </a:p>
          <a:p>
            <a:pPr>
              <a:defRPr/>
            </a:pPr>
            <a:endParaRPr lang="pt-BR" sz="1400" dirty="0">
              <a:solidFill>
                <a:srgbClr val="0B6157"/>
              </a:solidFill>
              <a:latin typeface="Berlin Sans FB" pitchFamily="34" charset="0"/>
            </a:endParaRPr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6225" y="1371600"/>
            <a:ext cx="2376488" cy="931863"/>
          </a:xfrm>
          <a:prstGeom prst="rect">
            <a:avLst/>
          </a:prstGeom>
          <a:noFill/>
          <a:ln w="1905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6225" y="2954338"/>
            <a:ext cx="2376488" cy="931862"/>
          </a:xfrm>
          <a:prstGeom prst="rect">
            <a:avLst/>
          </a:prstGeom>
          <a:noFill/>
          <a:ln w="19050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24581" name="Picture 6" descr="up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000" y="4302125"/>
            <a:ext cx="2411413" cy="655638"/>
          </a:xfrm>
          <a:prstGeom prst="rect">
            <a:avLst/>
          </a:prstGeom>
          <a:noFill/>
          <a:ln w="19050">
            <a:solidFill>
              <a:srgbClr val="009900"/>
            </a:solidFill>
            <a:miter lim="800000"/>
            <a:headEnd/>
            <a:tailEnd/>
          </a:ln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852687" y="142875"/>
            <a:ext cx="507703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sz="3200" b="1" dirty="0" err="1" smtClean="0">
                <a:solidFill>
                  <a:srgbClr val="037F41"/>
                </a:solidFill>
              </a:rPr>
              <a:t>Resultados</a:t>
            </a:r>
            <a:r>
              <a:rPr lang="en-US" sz="3200" b="1" dirty="0" smtClean="0">
                <a:solidFill>
                  <a:srgbClr val="037F41"/>
                </a:solidFill>
              </a:rPr>
              <a:t> e </a:t>
            </a:r>
            <a:r>
              <a:rPr lang="en-US" sz="3200" b="1" dirty="0" err="1" smtClean="0">
                <a:solidFill>
                  <a:srgbClr val="037F41"/>
                </a:solidFill>
              </a:rPr>
              <a:t>Conquistas</a:t>
            </a:r>
            <a:endParaRPr lang="en-US" sz="3200" b="1" dirty="0">
              <a:solidFill>
                <a:srgbClr val="037F4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4429125" y="84138"/>
            <a:ext cx="478631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defRPr/>
            </a:pPr>
            <a:r>
              <a:rPr lang="pt-BR" sz="3200" b="1" dirty="0">
                <a:solidFill>
                  <a:srgbClr val="037F41"/>
                </a:solidFill>
              </a:rPr>
              <a:t>Prestação de Contas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876"/>
            <a:ext cx="3286148" cy="2299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41639"/>
            <a:ext cx="3357586" cy="23159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Imagem 4" descr="\\srvdf160.saude.gov\nasdf01\CGMDI\COAPE\Informações Administrativas\Registro Fotográfico\Fotos 2009.12 - Resultados e Conquistas\img__22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643314"/>
            <a:ext cx="3357586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Imagem 6" descr="mais-saude-lula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1021557"/>
            <a:ext cx="3286148" cy="2366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ítulo 1"/>
          <p:cNvSpPr txBox="1">
            <a:spLocks/>
          </p:cNvSpPr>
          <p:nvPr/>
        </p:nvSpPr>
        <p:spPr>
          <a:xfrm>
            <a:off x="1285875" y="3000375"/>
            <a:ext cx="2357438" cy="357188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1400" b="1" i="1" dirty="0">
                <a:solidFill>
                  <a:srgbClr val="FCFBEF"/>
                </a:solidFill>
                <a:latin typeface="Candara" pitchFamily="34" charset="0"/>
                <a:ea typeface="+mj-ea"/>
                <a:cs typeface="Arial" pitchFamily="34" charset="0"/>
              </a:rPr>
              <a:t>Lançamento do Mais Saúde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5286375" y="3000375"/>
            <a:ext cx="2571750" cy="357188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1400" b="1" i="1" dirty="0">
                <a:solidFill>
                  <a:srgbClr val="FCFBEF"/>
                </a:solidFill>
                <a:latin typeface="Candara" pitchFamily="34" charset="0"/>
                <a:ea typeface="+mj-ea"/>
                <a:cs typeface="Arial" pitchFamily="34" charset="0"/>
              </a:rPr>
              <a:t>Resultados e Conquistas 2008</a:t>
            </a:r>
          </a:p>
        </p:txBody>
      </p:sp>
      <p:sp>
        <p:nvSpPr>
          <p:cNvPr id="9" name="Título 1"/>
          <p:cNvSpPr txBox="1">
            <a:spLocks/>
          </p:cNvSpPr>
          <p:nvPr/>
        </p:nvSpPr>
        <p:spPr>
          <a:xfrm>
            <a:off x="5214938" y="5500688"/>
            <a:ext cx="2571750" cy="357187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1400" b="1" i="1" dirty="0">
                <a:solidFill>
                  <a:srgbClr val="FCFBEF"/>
                </a:solidFill>
                <a:latin typeface="Candara" pitchFamily="34" charset="0"/>
                <a:ea typeface="+mj-ea"/>
                <a:cs typeface="Arial" pitchFamily="34" charset="0"/>
              </a:rPr>
              <a:t>Resultados e Conquistas 2009</a:t>
            </a:r>
          </a:p>
        </p:txBody>
      </p:sp>
      <p:sp>
        <p:nvSpPr>
          <p:cNvPr id="10" name="Título 1"/>
          <p:cNvSpPr txBox="1">
            <a:spLocks/>
          </p:cNvSpPr>
          <p:nvPr/>
        </p:nvSpPr>
        <p:spPr>
          <a:xfrm>
            <a:off x="1285875" y="5500688"/>
            <a:ext cx="2571750" cy="357187"/>
          </a:xfrm>
          <a:prstGeom prst="rect">
            <a:avLst/>
          </a:prstGeom>
          <a:effectLst/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pt-BR" sz="1400" b="1" i="1" dirty="0">
                <a:solidFill>
                  <a:srgbClr val="FCFBEF"/>
                </a:solidFill>
                <a:latin typeface="Candara" pitchFamily="34" charset="0"/>
                <a:ea typeface="+mj-ea"/>
                <a:cs typeface="Arial" pitchFamily="34" charset="0"/>
              </a:rPr>
              <a:t>Resultados e Conquistas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5516565"/>
            <a:ext cx="9144000" cy="1341438"/>
            <a:chOff x="-1" y="3475"/>
            <a:chExt cx="5760" cy="845"/>
          </a:xfrm>
        </p:grpSpPr>
        <p:pic>
          <p:nvPicPr>
            <p:cNvPr id="9223" name="Picture 7" descr="Eixo 01"/>
            <p:cNvPicPr>
              <a:picLocks noChangeAspect="1" noChangeArrowheads="1"/>
            </p:cNvPicPr>
            <p:nvPr/>
          </p:nvPicPr>
          <p:blipFill>
            <a:blip r:embed="rId2" cstate="print"/>
            <a:srcRect l="18788" r="25850"/>
            <a:stretch>
              <a:fillRect/>
            </a:stretch>
          </p:blipFill>
          <p:spPr bwMode="auto">
            <a:xfrm>
              <a:off x="-1" y="3475"/>
              <a:ext cx="699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4" name="Picture 8" descr="Eixo 02"/>
            <p:cNvPicPr>
              <a:picLocks noChangeAspect="1" noChangeArrowheads="1"/>
            </p:cNvPicPr>
            <p:nvPr/>
          </p:nvPicPr>
          <p:blipFill>
            <a:blip r:embed="rId3" cstate="print"/>
            <a:srcRect l="14252" r="25693"/>
            <a:stretch>
              <a:fillRect/>
            </a:stretch>
          </p:blipFill>
          <p:spPr bwMode="auto">
            <a:xfrm>
              <a:off x="696" y="3475"/>
              <a:ext cx="758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5" name="Picture 9" descr="Eixo 03"/>
            <p:cNvPicPr>
              <a:picLocks noChangeAspect="1" noChangeArrowheads="1"/>
            </p:cNvPicPr>
            <p:nvPr/>
          </p:nvPicPr>
          <p:blipFill>
            <a:blip r:embed="rId4" cstate="print"/>
            <a:srcRect l="14241" r="25710"/>
            <a:stretch>
              <a:fillRect/>
            </a:stretch>
          </p:blipFill>
          <p:spPr bwMode="auto">
            <a:xfrm>
              <a:off x="1454" y="3475"/>
              <a:ext cx="758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6" name="Picture 10" descr="Eixo 04"/>
            <p:cNvPicPr>
              <a:picLocks noChangeAspect="1" noChangeArrowheads="1"/>
            </p:cNvPicPr>
            <p:nvPr/>
          </p:nvPicPr>
          <p:blipFill>
            <a:blip r:embed="rId5" cstate="print">
              <a:lum bright="24000"/>
            </a:blip>
            <a:srcRect l="8235" r="32281"/>
            <a:stretch>
              <a:fillRect/>
            </a:stretch>
          </p:blipFill>
          <p:spPr bwMode="auto">
            <a:xfrm>
              <a:off x="2200" y="3475"/>
              <a:ext cx="751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7" name="Picture 11" descr="Eixo 05"/>
            <p:cNvPicPr>
              <a:picLocks noChangeAspect="1" noChangeArrowheads="1"/>
            </p:cNvPicPr>
            <p:nvPr/>
          </p:nvPicPr>
          <p:blipFill>
            <a:blip r:embed="rId6" cstate="print">
              <a:lum bright="8000"/>
            </a:blip>
            <a:srcRect l="11230" r="29659"/>
            <a:stretch>
              <a:fillRect/>
            </a:stretch>
          </p:blipFill>
          <p:spPr bwMode="auto">
            <a:xfrm>
              <a:off x="2925" y="3475"/>
              <a:ext cx="747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8" name="Picture 12" descr="Eixo 06"/>
            <p:cNvPicPr>
              <a:picLocks noChangeAspect="1" noChangeArrowheads="1"/>
            </p:cNvPicPr>
            <p:nvPr/>
          </p:nvPicPr>
          <p:blipFill>
            <a:blip r:embed="rId7" cstate="print"/>
            <a:srcRect r="41032"/>
            <a:stretch>
              <a:fillRect/>
            </a:stretch>
          </p:blipFill>
          <p:spPr bwMode="auto">
            <a:xfrm>
              <a:off x="3651" y="3475"/>
              <a:ext cx="744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29" name="Picture 13" descr="Eixo 07"/>
            <p:cNvPicPr>
              <a:picLocks noChangeAspect="1" noChangeArrowheads="1"/>
            </p:cNvPicPr>
            <p:nvPr/>
          </p:nvPicPr>
          <p:blipFill>
            <a:blip r:embed="rId8" cstate="print"/>
            <a:srcRect r="42494"/>
            <a:stretch>
              <a:fillRect/>
            </a:stretch>
          </p:blipFill>
          <p:spPr bwMode="auto">
            <a:xfrm>
              <a:off x="4377" y="3475"/>
              <a:ext cx="726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  <p:pic>
          <p:nvPicPr>
            <p:cNvPr id="9230" name="Picture 14" descr="Eixo 08"/>
            <p:cNvPicPr>
              <a:picLocks noChangeAspect="1" noChangeArrowheads="1"/>
            </p:cNvPicPr>
            <p:nvPr/>
          </p:nvPicPr>
          <p:blipFill>
            <a:blip r:embed="rId9" cstate="print"/>
            <a:srcRect l="5521" r="41919"/>
            <a:stretch>
              <a:fillRect/>
            </a:stretch>
          </p:blipFill>
          <p:spPr bwMode="auto">
            <a:xfrm>
              <a:off x="5096" y="3475"/>
              <a:ext cx="663" cy="84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/>
            </a:sp3d>
          </p:spPr>
        </p:pic>
      </p:grpSp>
      <p:sp>
        <p:nvSpPr>
          <p:cNvPr id="21507" name="Slide Number Placeholder 1"/>
          <p:cNvSpPr txBox="1">
            <a:spLocks noGrp="1"/>
          </p:cNvSpPr>
          <p:nvPr/>
        </p:nvSpPr>
        <p:spPr bwMode="auto">
          <a:xfrm>
            <a:off x="8820150" y="6400800"/>
            <a:ext cx="3238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D8F3BBDF-3F6B-4D45-AFFF-DE734603C947}" type="slidenum">
              <a:rPr lang="en-US" sz="1000">
                <a:ea typeface="MS PGothic" pitchFamily="34" charset="-128"/>
              </a:rPr>
              <a:pPr/>
              <a:t>19</a:t>
            </a:fld>
            <a:endParaRPr lang="en-US" sz="1000">
              <a:ea typeface="MS PGothic" pitchFamily="34" charset="-128"/>
            </a:endParaRPr>
          </a:p>
        </p:txBody>
      </p:sp>
      <p:sp>
        <p:nvSpPr>
          <p:cNvPr id="9220" name="TextBox 4"/>
          <p:cNvSpPr txBox="1">
            <a:spLocks noChangeArrowheads="1"/>
          </p:cNvSpPr>
          <p:nvPr/>
        </p:nvSpPr>
        <p:spPr bwMode="auto">
          <a:xfrm>
            <a:off x="1428728" y="872703"/>
            <a:ext cx="6572296" cy="405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130000"/>
              </a:lnSpc>
              <a:spcBef>
                <a:spcPts val="600"/>
              </a:spcBef>
              <a:defRPr/>
            </a:pPr>
            <a:r>
              <a:rPr lang="pt-BR" sz="60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ea typeface="ＭＳ Ｐゴシック" pitchFamily="34" charset="-128"/>
              </a:rPr>
              <a:t>Muito </a:t>
            </a:r>
            <a:r>
              <a:rPr lang="pt-BR" sz="6000" b="1" dirty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ea typeface="ＭＳ Ｐゴシック" pitchFamily="34" charset="-128"/>
              </a:rPr>
              <a:t>obrigada!</a:t>
            </a:r>
          </a:p>
          <a:p>
            <a:pPr algn="ctr" eaLnBrk="0" hangingPunct="0">
              <a:lnSpc>
                <a:spcPct val="130000"/>
              </a:lnSpc>
              <a:spcBef>
                <a:spcPts val="600"/>
              </a:spcBef>
              <a:defRPr/>
            </a:pPr>
            <a:r>
              <a:rPr lang="pt-BR" sz="32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ea typeface="ＭＳ Ｐゴシック" pitchFamily="34" charset="-128"/>
              </a:rPr>
              <a:t>Márcia Bassit</a:t>
            </a:r>
            <a:endParaRPr lang="pt-BR" sz="3200" b="1" dirty="0">
              <a:solidFill>
                <a:srgbClr val="0B615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  <a:ea typeface="ＭＳ Ｐゴシック" pitchFamily="34" charset="-128"/>
            </a:endParaRPr>
          </a:p>
          <a:p>
            <a:pPr algn="ctr" eaLnBrk="0" hangingPunct="0">
              <a:spcBef>
                <a:spcPts val="0"/>
              </a:spcBef>
              <a:defRPr/>
            </a:pPr>
            <a:r>
              <a:rPr lang="pt-BR" sz="2400" b="1" dirty="0" smtClean="0">
                <a:solidFill>
                  <a:srgbClr val="0B6157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ndara" pitchFamily="34" charset="0"/>
                <a:ea typeface="ＭＳ Ｐゴシック" pitchFamily="34" charset="-128"/>
              </a:rPr>
              <a:t>Vice Ministra</a:t>
            </a:r>
            <a:endParaRPr lang="pt-BR" sz="2400" b="1" dirty="0">
              <a:solidFill>
                <a:srgbClr val="0B6157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ndara" pitchFamily="34" charset="0"/>
              <a:ea typeface="ＭＳ Ｐゴシック" pitchFamily="34" charset="-128"/>
            </a:endParaRPr>
          </a:p>
          <a:p>
            <a:pPr algn="ctr" eaLnBrk="0" hangingPunct="0">
              <a:spcBef>
                <a:spcPts val="1800"/>
              </a:spcBef>
              <a:defRPr/>
            </a:pPr>
            <a:r>
              <a:rPr lang="pt-BR" sz="2800" dirty="0">
                <a:solidFill>
                  <a:srgbClr val="0B6157"/>
                </a:solidFill>
                <a:latin typeface="+mn-lt"/>
                <a:ea typeface="ＭＳ Ｐゴシック" pitchFamily="34" charset="-128"/>
              </a:rPr>
              <a:t>Ministério da Saúde - Brasil</a:t>
            </a:r>
          </a:p>
          <a:p>
            <a:pPr algn="ctr" eaLnBrk="0" hangingPunct="0">
              <a:spcBef>
                <a:spcPts val="600"/>
              </a:spcBef>
              <a:defRPr/>
            </a:pPr>
            <a:r>
              <a:rPr lang="pt-BR" sz="2800" u="sng" dirty="0">
                <a:solidFill>
                  <a:srgbClr val="0B6157"/>
                </a:solidFill>
                <a:latin typeface="+mn-lt"/>
                <a:ea typeface="ＭＳ Ｐゴシック" pitchFamily="34" charset="-128"/>
              </a:rPr>
              <a:t>gabinete.se@saude.gov.br</a:t>
            </a:r>
          </a:p>
          <a:p>
            <a:pPr algn="ctr" eaLnBrk="0" hangingPunct="0">
              <a:spcBef>
                <a:spcPts val="600"/>
              </a:spcBef>
              <a:defRPr/>
            </a:pPr>
            <a:r>
              <a:rPr lang="pt-BR" sz="2800" dirty="0">
                <a:solidFill>
                  <a:srgbClr val="0B6157"/>
                </a:solidFill>
                <a:latin typeface="+mn-lt"/>
                <a:ea typeface="ＭＳ Ｐゴシック" pitchFamily="34" charset="-128"/>
              </a:rPr>
              <a:t>(55+61) 3315.2130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4" name="Rectangle 2"/>
          <p:cNvSpPr>
            <a:spLocks noChangeArrowheads="1"/>
          </p:cNvSpPr>
          <p:nvPr/>
        </p:nvSpPr>
        <p:spPr bwMode="auto">
          <a:xfrm>
            <a:off x="1835150" y="0"/>
            <a:ext cx="70104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r>
              <a:rPr lang="pt-BR" sz="3200" b="1" dirty="0" smtClean="0">
                <a:solidFill>
                  <a:srgbClr val="037F41"/>
                </a:solidFill>
              </a:rPr>
              <a:t>SISTEMA ÚNICO DE SAÚDE – SUS</a:t>
            </a:r>
          </a:p>
          <a:p>
            <a:pPr algn="r"/>
            <a:r>
              <a:rPr lang="pt-BR" sz="3200" b="1" dirty="0" smtClean="0">
                <a:solidFill>
                  <a:srgbClr val="037F41"/>
                </a:solidFill>
              </a:rPr>
              <a:t>Características e Dimensões </a:t>
            </a:r>
            <a:endParaRPr lang="en-US" sz="3200" b="1" dirty="0">
              <a:solidFill>
                <a:srgbClr val="037F41"/>
              </a:solidFill>
            </a:endParaRPr>
          </a:p>
        </p:txBody>
      </p:sp>
      <p:sp>
        <p:nvSpPr>
          <p:cNvPr id="189459" name="Rectangle 19"/>
          <p:cNvSpPr>
            <a:spLocks noChangeArrowheads="1"/>
          </p:cNvSpPr>
          <p:nvPr/>
        </p:nvSpPr>
        <p:spPr bwMode="auto">
          <a:xfrm>
            <a:off x="323850" y="1412776"/>
            <a:ext cx="8496300" cy="5632311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pt-BR" sz="2000" b="1" dirty="0" smtClean="0">
              <a:solidFill>
                <a:schemeClr val="bg1"/>
              </a:solidFill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21 ANOS DE EXISTÊNCIA – CONSTITUIÇÃO DE 1988</a:t>
            </a:r>
          </a:p>
          <a:p>
            <a:pPr>
              <a:buFont typeface="Wingdings" pitchFamily="2" charset="2"/>
              <a:buChar char="§"/>
              <a:defRPr/>
            </a:pPr>
            <a:endParaRPr lang="pt-BR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pt-BR" sz="2000" b="1" dirty="0" smtClean="0">
                <a:solidFill>
                  <a:srgbClr val="0B6157"/>
                </a:solidFill>
                <a:latin typeface="+mn-lt"/>
              </a:rPr>
              <a:t>UNIVERSAL, GRATUITO E INTEGRAL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195 MILHÓES DE BRASILEIROS, DOS QUAIS 70% DEPENDEM        ÚNICA E EXCLUSIVAMENTE DO SUS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PROGRAMAS DE EXCELÊNCIA: IMUNIZAÇÕES, AIDS, TRANSPLANTES, DENTRE OUTROS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GESTÁO E FINANCIAMENTO COMPARTILHADOS ENTRE AS 3 ESFERAS DE GOVERNO: FEDERAL, ESTADUAL E MUNICIPAL</a:t>
            </a:r>
          </a:p>
          <a:p>
            <a:pPr>
              <a:buFont typeface="Wingdings" pitchFamily="2" charset="2"/>
              <a:buChar char="§"/>
              <a:defRPr/>
            </a:pPr>
            <a:endParaRPr lang="en-US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CONTROLE SOCIAL (CONFERÊNCIAS, CONSELHOS, OUVIDORIAS)</a:t>
            </a:r>
          </a:p>
          <a:p>
            <a:pPr>
              <a:buFontTx/>
              <a:buChar char="-"/>
            </a:pPr>
            <a:endParaRPr lang="en-US" sz="2000" b="1" dirty="0" smtClean="0">
              <a:solidFill>
                <a:schemeClr val="bg1"/>
              </a:solidFill>
            </a:endParaRPr>
          </a:p>
          <a:p>
            <a:endParaRPr lang="pt-BR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ChangeArrowheads="1"/>
          </p:cNvSpPr>
          <p:nvPr/>
        </p:nvSpPr>
        <p:spPr bwMode="auto">
          <a:xfrm>
            <a:off x="1835150" y="1"/>
            <a:ext cx="7010400" cy="105273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pt-BR" sz="3200" b="1" dirty="0" smtClean="0">
                <a:solidFill>
                  <a:srgbClr val="037F41"/>
                </a:solidFill>
              </a:rPr>
              <a:t>DESAFIOS DO SUS</a:t>
            </a:r>
            <a:endParaRPr lang="en-US" sz="3200" b="1" dirty="0">
              <a:solidFill>
                <a:srgbClr val="037F41"/>
              </a:solidFill>
            </a:endParaRPr>
          </a:p>
        </p:txBody>
      </p:sp>
      <p:graphicFrame>
        <p:nvGraphicFramePr>
          <p:cNvPr id="194564" name="Diagram 4"/>
          <p:cNvGraphicFramePr>
            <a:graphicFrameLocks/>
          </p:cNvGraphicFramePr>
          <p:nvPr/>
        </p:nvGraphicFramePr>
        <p:xfrm>
          <a:off x="1285852" y="1000108"/>
          <a:ext cx="6572295" cy="5357850"/>
        </p:xfrm>
        <a:graphic>
          <a:graphicData uri="http://schemas.openxmlformats.org/drawingml/2006/compatibility">
            <com:legacyDrawing xmlns:com="http://schemas.openxmlformats.org/drawingml/2006/compatibility" spid="_x0000_s5120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611188" y="1125386"/>
            <a:ext cx="8208962" cy="5183339"/>
            <a:chOff x="0" y="-110"/>
            <a:chExt cx="5828" cy="3858"/>
          </a:xfrm>
        </p:grpSpPr>
        <p:sp>
          <p:nvSpPr>
            <p:cNvPr id="122882" name="Rectangle 2"/>
            <p:cNvSpPr>
              <a:spLocks noChangeArrowheads="1"/>
            </p:cNvSpPr>
            <p:nvPr/>
          </p:nvSpPr>
          <p:spPr bwMode="auto">
            <a:xfrm>
              <a:off x="0" y="0"/>
              <a:ext cx="5760" cy="3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  <p:sp>
          <p:nvSpPr>
            <p:cNvPr id="122883" name="Text Box 3"/>
            <p:cNvSpPr txBox="1">
              <a:spLocks noChangeArrowheads="1"/>
            </p:cNvSpPr>
            <p:nvPr/>
          </p:nvSpPr>
          <p:spPr bwMode="auto">
            <a:xfrm>
              <a:off x="3561" y="3330"/>
              <a:ext cx="2267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BR" sz="2400" b="1" dirty="0">
                  <a:solidFill>
                    <a:srgbClr val="0B6157"/>
                  </a:solidFill>
                </a:rPr>
                <a:t>Dimensões do SUS</a:t>
              </a:r>
              <a:endParaRPr lang="en-US" sz="2400" b="1" dirty="0">
                <a:solidFill>
                  <a:srgbClr val="0B6157"/>
                </a:solidFill>
              </a:endParaRPr>
            </a:p>
          </p:txBody>
        </p:sp>
        <p:sp>
          <p:nvSpPr>
            <p:cNvPr id="122884" name="Text Box 4"/>
            <p:cNvSpPr txBox="1">
              <a:spLocks noChangeArrowheads="1"/>
            </p:cNvSpPr>
            <p:nvPr/>
          </p:nvSpPr>
          <p:spPr bwMode="auto">
            <a:xfrm>
              <a:off x="884" y="-110"/>
              <a:ext cx="3970" cy="7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2400" b="1" dirty="0" err="1" smtClean="0">
                  <a:solidFill>
                    <a:srgbClr val="0B6157"/>
                  </a:solidFill>
                  <a:latin typeface="+mj-lt"/>
                </a:rPr>
                <a:t>Desenvolvimento</a:t>
              </a:r>
              <a:r>
                <a:rPr lang="en-US" sz="2400" b="1" dirty="0" smtClean="0">
                  <a:solidFill>
                    <a:srgbClr val="0B6157"/>
                  </a:solidFill>
                  <a:latin typeface="+mj-lt"/>
                </a:rPr>
                <a:t> </a:t>
              </a:r>
              <a:r>
                <a:rPr lang="en-US" sz="2400" b="1" dirty="0" err="1" smtClean="0">
                  <a:solidFill>
                    <a:srgbClr val="0B6157"/>
                  </a:solidFill>
                  <a:latin typeface="+mj-lt"/>
                </a:rPr>
                <a:t>econômico</a:t>
              </a:r>
              <a:r>
                <a:rPr lang="en-US" sz="2400" b="1" dirty="0" smtClean="0">
                  <a:solidFill>
                    <a:srgbClr val="0B6157"/>
                  </a:solidFill>
                  <a:latin typeface="+mj-lt"/>
                </a:rPr>
                <a:t> </a:t>
              </a:r>
              <a:endParaRPr lang="en-US" sz="2400" b="1" dirty="0" smtClean="0">
                <a:solidFill>
                  <a:srgbClr val="0B6157"/>
                </a:solidFill>
                <a:latin typeface="+mj-lt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sz="2400" b="1" dirty="0" err="1" smtClean="0">
                  <a:solidFill>
                    <a:srgbClr val="0B6157"/>
                  </a:solidFill>
                  <a:latin typeface="+mj-lt"/>
                </a:rPr>
                <a:t>integrado</a:t>
              </a:r>
              <a:r>
                <a:rPr lang="en-US" sz="2400" b="1" dirty="0" smtClean="0">
                  <a:solidFill>
                    <a:srgbClr val="0B6157"/>
                  </a:solidFill>
                  <a:latin typeface="+mj-lt"/>
                </a:rPr>
                <a:t> </a:t>
              </a:r>
              <a:r>
                <a:rPr lang="en-US" sz="2400" b="1" dirty="0" err="1" smtClean="0">
                  <a:solidFill>
                    <a:srgbClr val="0B6157"/>
                  </a:solidFill>
                  <a:latin typeface="+mj-lt"/>
                </a:rPr>
                <a:t>ao</a:t>
              </a:r>
              <a:r>
                <a:rPr lang="en-US" sz="2400" b="1" dirty="0" smtClean="0">
                  <a:solidFill>
                    <a:srgbClr val="0B6157"/>
                  </a:solidFill>
                  <a:latin typeface="+mj-lt"/>
                </a:rPr>
                <a:t> social</a:t>
              </a:r>
              <a:endParaRPr lang="en-US" sz="2400" b="1" dirty="0">
                <a:solidFill>
                  <a:srgbClr val="0B6157"/>
                </a:solidFill>
                <a:latin typeface="+mj-lt"/>
              </a:endParaRPr>
            </a:p>
          </p:txBody>
        </p:sp>
        <p:sp>
          <p:nvSpPr>
            <p:cNvPr id="122885" name="Text Box 5"/>
            <p:cNvSpPr txBox="1">
              <a:spLocks noChangeArrowheads="1"/>
            </p:cNvSpPr>
            <p:nvPr/>
          </p:nvSpPr>
          <p:spPr bwMode="auto">
            <a:xfrm>
              <a:off x="385" y="3330"/>
              <a:ext cx="2268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pt-BR" sz="2400" b="1" dirty="0">
                  <a:solidFill>
                    <a:srgbClr val="0B6157"/>
                  </a:solidFill>
                </a:rPr>
                <a:t>Desafios do SUS</a:t>
              </a:r>
              <a:r>
                <a:rPr lang="pt-BR" sz="2400" dirty="0">
                  <a:solidFill>
                    <a:srgbClr val="0B6157"/>
                  </a:solidFill>
                </a:rPr>
                <a:t> </a:t>
              </a:r>
              <a:endParaRPr lang="en-US" sz="2400" dirty="0">
                <a:solidFill>
                  <a:srgbClr val="0B6157"/>
                </a:solidFill>
              </a:endParaRPr>
            </a:p>
          </p:txBody>
        </p:sp>
        <p:sp>
          <p:nvSpPr>
            <p:cNvPr id="122886" name="AutoShape 6"/>
            <p:cNvSpPr>
              <a:spLocks noChangeArrowheads="1"/>
            </p:cNvSpPr>
            <p:nvPr/>
          </p:nvSpPr>
          <p:spPr bwMode="auto">
            <a:xfrm>
              <a:off x="2562" y="618"/>
              <a:ext cx="545" cy="499"/>
            </a:xfrm>
            <a:prstGeom prst="downArrow">
              <a:avLst>
                <a:gd name="adj1" fmla="val 50000"/>
                <a:gd name="adj2" fmla="val 25000"/>
              </a:avLst>
            </a:prstGeom>
            <a:solidFill>
              <a:srgbClr val="037F41"/>
            </a:solidFill>
            <a:ln w="38100">
              <a:solidFill>
                <a:srgbClr val="FADA05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pt-BR"/>
            </a:p>
          </p:txBody>
        </p:sp>
        <p:sp>
          <p:nvSpPr>
            <p:cNvPr id="122887" name="AutoShape 7"/>
            <p:cNvSpPr>
              <a:spLocks noChangeArrowheads="1"/>
            </p:cNvSpPr>
            <p:nvPr/>
          </p:nvSpPr>
          <p:spPr bwMode="auto">
            <a:xfrm rot="35584772">
              <a:off x="1228" y="2601"/>
              <a:ext cx="454" cy="635"/>
            </a:xfrm>
            <a:prstGeom prst="downArrow">
              <a:avLst>
                <a:gd name="adj1" fmla="val 50000"/>
                <a:gd name="adj2" fmla="val 34967"/>
              </a:avLst>
            </a:prstGeom>
            <a:solidFill>
              <a:srgbClr val="037F41"/>
            </a:solidFill>
            <a:ln w="38100">
              <a:solidFill>
                <a:srgbClr val="FADA05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pt-BR"/>
            </a:p>
          </p:txBody>
        </p:sp>
        <p:sp>
          <p:nvSpPr>
            <p:cNvPr id="122888" name="AutoShape 8"/>
            <p:cNvSpPr>
              <a:spLocks noChangeArrowheads="1"/>
            </p:cNvSpPr>
            <p:nvPr/>
          </p:nvSpPr>
          <p:spPr bwMode="auto">
            <a:xfrm rot="29543963">
              <a:off x="4071" y="2597"/>
              <a:ext cx="465" cy="635"/>
            </a:xfrm>
            <a:prstGeom prst="downArrow">
              <a:avLst>
                <a:gd name="adj1" fmla="val 50000"/>
                <a:gd name="adj2" fmla="val 34140"/>
              </a:avLst>
            </a:prstGeom>
            <a:solidFill>
              <a:srgbClr val="037F41"/>
            </a:solidFill>
            <a:ln w="38100">
              <a:solidFill>
                <a:srgbClr val="FADA05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pt-BR"/>
            </a:p>
          </p:txBody>
        </p:sp>
        <p:pic>
          <p:nvPicPr>
            <p:cNvPr id="122889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82" y="1227"/>
              <a:ext cx="3522" cy="1296"/>
            </a:xfrm>
            <a:prstGeom prst="rect">
              <a:avLst/>
            </a:prstGeom>
            <a:noFill/>
            <a:ln>
              <a:noFill/>
            </a:ln>
            <a:effectLst/>
          </p:spPr>
        </p:pic>
      </p:grp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10552" y="188640"/>
            <a:ext cx="73906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/>
            <a:r>
              <a:rPr lang="en-US" sz="3200" b="1" dirty="0" smtClean="0">
                <a:solidFill>
                  <a:srgbClr val="037F41"/>
                </a:solidFill>
              </a:rPr>
              <a:t>NOVA ABORDAGEM PARA A SAÚDE</a:t>
            </a:r>
            <a:endParaRPr lang="en-US" sz="3200" b="1" dirty="0">
              <a:solidFill>
                <a:srgbClr val="037F4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1880994" y="58143"/>
            <a:ext cx="70487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t-BR" sz="3200" b="1" dirty="0" smtClean="0">
                <a:solidFill>
                  <a:srgbClr val="037F41"/>
                </a:solidFill>
              </a:rPr>
              <a:t>ESTRUTURA</a:t>
            </a:r>
            <a:r>
              <a:rPr lang="en-US" sz="3200" b="1" dirty="0" smtClean="0">
                <a:solidFill>
                  <a:srgbClr val="037F41"/>
                </a:solidFill>
              </a:rPr>
              <a:t>ÇÃO</a:t>
            </a:r>
            <a:r>
              <a:rPr lang="pt-BR" sz="3200" b="1" dirty="0" smtClean="0">
                <a:solidFill>
                  <a:srgbClr val="037F41"/>
                </a:solidFill>
              </a:rPr>
              <a:t> DO MAIS SAÚDE</a:t>
            </a:r>
            <a:endParaRPr lang="pt-BR" sz="3200" b="1" dirty="0">
              <a:solidFill>
                <a:srgbClr val="037F41"/>
              </a:solidFill>
            </a:endParaRPr>
          </a:p>
        </p:txBody>
      </p:sp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5" y="2085975"/>
            <a:ext cx="88868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6" name="CaixaDeTexto 5"/>
          <p:cNvSpPr txBox="1"/>
          <p:nvPr/>
        </p:nvSpPr>
        <p:spPr>
          <a:xfrm>
            <a:off x="3714750" y="3729038"/>
            <a:ext cx="1785938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800" b="1" dirty="0">
                <a:solidFill>
                  <a:srgbClr val="0B615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Cidadão Saudável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50825" y="1052513"/>
            <a:ext cx="8785225" cy="698500"/>
            <a:chOff x="1882" y="1434"/>
            <a:chExt cx="1743" cy="1633"/>
          </a:xfrm>
        </p:grpSpPr>
        <p:pic>
          <p:nvPicPr>
            <p:cNvPr id="12294" name="Rectangle 14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82" y="1434"/>
              <a:ext cx="1743" cy="16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1900" y="1616"/>
              <a:ext cx="1678" cy="10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SzPct val="55000"/>
                <a:defRPr/>
              </a:pPr>
              <a:r>
                <a:rPr lang="pt-BR" sz="2400" dirty="0" smtClean="0">
                  <a:solidFill>
                    <a:srgbClr val="525D25"/>
                  </a:solidFill>
                  <a:latin typeface="+mn-lt"/>
                </a:rPr>
                <a:t> </a:t>
              </a:r>
              <a:r>
                <a:rPr lang="pt-BR" sz="2400" b="1" dirty="0" smtClean="0">
                  <a:solidFill>
                    <a:srgbClr val="0B6157"/>
                  </a:solidFill>
                  <a:latin typeface="+mn-lt"/>
                </a:rPr>
                <a:t>7 </a:t>
              </a:r>
              <a:r>
                <a:rPr lang="pt-BR" sz="2400" b="1" dirty="0">
                  <a:solidFill>
                    <a:srgbClr val="0B6157"/>
                  </a:solidFill>
                  <a:latin typeface="+mn-lt"/>
                </a:rPr>
                <a:t>eixos de intervenção, 86 </a:t>
              </a:r>
              <a:r>
                <a:rPr lang="pt-BR" sz="2400" b="1" dirty="0" smtClean="0">
                  <a:solidFill>
                    <a:srgbClr val="0B6157"/>
                  </a:solidFill>
                  <a:latin typeface="+mn-lt"/>
                </a:rPr>
                <a:t>medidas </a:t>
              </a:r>
              <a:r>
                <a:rPr lang="pt-BR" sz="2400" b="1" dirty="0">
                  <a:solidFill>
                    <a:srgbClr val="0B6157"/>
                  </a:solidFill>
                  <a:latin typeface="+mn-lt"/>
                </a:rPr>
                <a:t>e 208 ações 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ChangeArrowheads="1"/>
          </p:cNvSpPr>
          <p:nvPr/>
        </p:nvSpPr>
        <p:spPr bwMode="auto">
          <a:xfrm>
            <a:off x="1835150" y="-315415"/>
            <a:ext cx="7010400" cy="16727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/>
            <a:r>
              <a:rPr lang="en-US" sz="3200" b="1" dirty="0" smtClean="0">
                <a:solidFill>
                  <a:srgbClr val="037F41"/>
                </a:solidFill>
              </a:rPr>
              <a:t>IMPLEMENTAÇÃO</a:t>
            </a:r>
            <a:endParaRPr lang="en-US" sz="3200" b="1" dirty="0">
              <a:solidFill>
                <a:srgbClr val="037F41"/>
              </a:solidFill>
            </a:endParaRPr>
          </a:p>
        </p:txBody>
      </p:sp>
      <p:sp>
        <p:nvSpPr>
          <p:cNvPr id="205835" name="Text Box 11"/>
          <p:cNvSpPr txBox="1">
            <a:spLocks noChangeArrowheads="1"/>
          </p:cNvSpPr>
          <p:nvPr/>
        </p:nvSpPr>
        <p:spPr bwMode="auto">
          <a:xfrm>
            <a:off x="2051050" y="3932238"/>
            <a:ext cx="562044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>
              <a:buClr>
                <a:srgbClr val="037F41"/>
              </a:buClr>
              <a:buFontTx/>
              <a:buChar char="•"/>
            </a:pPr>
            <a:r>
              <a:rPr lang="pt-BR" sz="2000" dirty="0">
                <a:solidFill>
                  <a:schemeClr val="bg1"/>
                </a:solidFill>
              </a:rPr>
              <a:t> </a:t>
            </a:r>
            <a:r>
              <a:rPr lang="pt-BR" sz="2000" b="1" dirty="0">
                <a:solidFill>
                  <a:srgbClr val="0B6157"/>
                </a:solidFill>
              </a:rPr>
              <a:t>Como </a:t>
            </a:r>
            <a:r>
              <a:rPr lang="pt-BR" sz="2000" b="1" dirty="0" smtClean="0">
                <a:solidFill>
                  <a:srgbClr val="0B6157"/>
                </a:solidFill>
              </a:rPr>
              <a:t>implementar </a:t>
            </a:r>
            <a:r>
              <a:rPr lang="pt-BR" sz="2000" b="1" dirty="0">
                <a:solidFill>
                  <a:srgbClr val="0B6157"/>
                </a:solidFill>
              </a:rPr>
              <a:t>o Mais Saúde?</a:t>
            </a:r>
          </a:p>
          <a:p>
            <a:pPr lvl="1">
              <a:buClr>
                <a:srgbClr val="037F41"/>
              </a:buClr>
              <a:buFontTx/>
              <a:buChar char="•"/>
            </a:pPr>
            <a:endParaRPr lang="pt-BR" sz="2000" b="1" dirty="0">
              <a:solidFill>
                <a:srgbClr val="0B6157"/>
              </a:solidFill>
            </a:endParaRPr>
          </a:p>
          <a:p>
            <a:pPr lvl="1">
              <a:buClr>
                <a:srgbClr val="037F41"/>
              </a:buClr>
              <a:buFontTx/>
              <a:buChar char="•"/>
            </a:pPr>
            <a:r>
              <a:rPr lang="pt-BR" sz="2000" b="1" dirty="0">
                <a:solidFill>
                  <a:srgbClr val="0B6157"/>
                </a:solidFill>
              </a:rPr>
              <a:t> Como dispor e aplicar bem os meios?</a:t>
            </a:r>
          </a:p>
          <a:p>
            <a:pPr lvl="1">
              <a:buClr>
                <a:srgbClr val="037F41"/>
              </a:buClr>
              <a:buFontTx/>
              <a:buChar char="•"/>
            </a:pPr>
            <a:endParaRPr lang="pt-BR" sz="2000" b="1" dirty="0">
              <a:solidFill>
                <a:srgbClr val="0B6157"/>
              </a:solidFill>
            </a:endParaRPr>
          </a:p>
          <a:p>
            <a:pPr lvl="1">
              <a:buClr>
                <a:srgbClr val="037F41"/>
              </a:buClr>
              <a:buFontTx/>
              <a:buChar char="•"/>
            </a:pPr>
            <a:r>
              <a:rPr lang="pt-BR" sz="2000" b="1" dirty="0">
                <a:solidFill>
                  <a:srgbClr val="0B6157"/>
                </a:solidFill>
              </a:rPr>
              <a:t> Como monitorar os resultados?</a:t>
            </a:r>
          </a:p>
          <a:p>
            <a:pPr lvl="1">
              <a:buClr>
                <a:srgbClr val="037F41"/>
              </a:buClr>
            </a:pPr>
            <a:endParaRPr lang="pt-BR" sz="2000" b="1" dirty="0">
              <a:solidFill>
                <a:schemeClr val="bg1"/>
              </a:solidFill>
            </a:endParaRPr>
          </a:p>
          <a:p>
            <a:pPr lvl="1">
              <a:buClr>
                <a:srgbClr val="037F41"/>
              </a:buClr>
            </a:pPr>
            <a:endParaRPr lang="pt-BR" sz="2000" dirty="0">
              <a:solidFill>
                <a:schemeClr val="bg1"/>
              </a:solidFill>
            </a:endParaRPr>
          </a:p>
          <a:p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205836" name="AutoShape 12"/>
          <p:cNvSpPr>
            <a:spLocks noChangeArrowheads="1"/>
          </p:cNvSpPr>
          <p:nvPr/>
        </p:nvSpPr>
        <p:spPr bwMode="auto">
          <a:xfrm>
            <a:off x="2627313" y="2752725"/>
            <a:ext cx="4032250" cy="936625"/>
          </a:xfrm>
          <a:prstGeom prst="rightArrow">
            <a:avLst>
              <a:gd name="adj1" fmla="val 50000"/>
              <a:gd name="adj2" fmla="val 107627"/>
            </a:avLst>
          </a:prstGeom>
          <a:solidFill>
            <a:srgbClr val="037F41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BR" sz="2000" b="1">
                <a:solidFill>
                  <a:schemeClr val="bg1"/>
                </a:solidFill>
              </a:rPr>
              <a:t>Implementação</a:t>
            </a:r>
            <a:endParaRPr lang="en-US" sz="2000" b="1">
              <a:solidFill>
                <a:schemeClr val="bg1"/>
              </a:solidFill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1438" y="1989138"/>
            <a:ext cx="2339975" cy="2160587"/>
            <a:chOff x="45" y="1344"/>
            <a:chExt cx="1474" cy="1361"/>
          </a:xfrm>
        </p:grpSpPr>
        <p:sp>
          <p:nvSpPr>
            <p:cNvPr id="205838" name="Text Box 14"/>
            <p:cNvSpPr txBox="1">
              <a:spLocks noChangeArrowheads="1"/>
            </p:cNvSpPr>
            <p:nvPr/>
          </p:nvSpPr>
          <p:spPr bwMode="auto">
            <a:xfrm>
              <a:off x="358" y="1387"/>
              <a:ext cx="84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pt-BR" sz="2000" b="1" dirty="0">
                  <a:solidFill>
                    <a:srgbClr val="0B6157"/>
                  </a:solidFill>
                </a:rPr>
                <a:t>Recursos</a:t>
              </a:r>
              <a:endParaRPr lang="en-US" sz="2000" b="1" dirty="0">
                <a:solidFill>
                  <a:srgbClr val="0B6157"/>
                </a:solidFill>
              </a:endParaRPr>
            </a:p>
          </p:txBody>
        </p:sp>
        <p:graphicFrame>
          <p:nvGraphicFramePr>
            <p:cNvPr id="205839" name="Object 15"/>
            <p:cNvGraphicFramePr>
              <a:graphicFrameLocks noChangeAspect="1"/>
            </p:cNvGraphicFramePr>
            <p:nvPr/>
          </p:nvGraphicFramePr>
          <p:xfrm>
            <a:off x="65" y="1774"/>
            <a:ext cx="1361" cy="822"/>
          </p:xfrm>
          <a:graphic>
            <a:graphicData uri="http://schemas.openxmlformats.org/presentationml/2006/ole">
              <p:oleObj spid="_x0000_s125954" name="Bitmap Image" r:id="rId4" imgW="6020640" imgH="3638095" progId="PBrush">
                <p:embed/>
              </p:oleObj>
            </a:graphicData>
          </a:graphic>
        </p:graphicFrame>
        <p:sp>
          <p:nvSpPr>
            <p:cNvPr id="205840" name="AutoShape 16"/>
            <p:cNvSpPr>
              <a:spLocks noChangeArrowheads="1"/>
            </p:cNvSpPr>
            <p:nvPr/>
          </p:nvSpPr>
          <p:spPr bwMode="auto">
            <a:xfrm>
              <a:off x="45" y="1344"/>
              <a:ext cx="1474" cy="13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ADA0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pt-BR"/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732588" y="1989138"/>
            <a:ext cx="2339975" cy="2160587"/>
            <a:chOff x="4241" y="1344"/>
            <a:chExt cx="1474" cy="1361"/>
          </a:xfrm>
        </p:grpSpPr>
        <p:pic>
          <p:nvPicPr>
            <p:cNvPr id="205842" name="Picture 1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263" y="1798"/>
              <a:ext cx="1406" cy="517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205843" name="Text Box 19"/>
            <p:cNvSpPr txBox="1">
              <a:spLocks noChangeArrowheads="1"/>
            </p:cNvSpPr>
            <p:nvPr/>
          </p:nvSpPr>
          <p:spPr bwMode="auto">
            <a:xfrm>
              <a:off x="4666" y="1367"/>
              <a:ext cx="7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pt-BR" sz="2000" b="1" dirty="0">
                  <a:solidFill>
                    <a:srgbClr val="0B6157"/>
                  </a:solidFill>
                </a:rPr>
                <a:t>Agenda</a:t>
              </a:r>
              <a:endParaRPr lang="en-US" sz="2000" b="1" dirty="0">
                <a:solidFill>
                  <a:srgbClr val="0B6157"/>
                </a:solidFill>
              </a:endParaRPr>
            </a:p>
          </p:txBody>
        </p:sp>
        <p:sp>
          <p:nvSpPr>
            <p:cNvPr id="205844" name="AutoShape 20"/>
            <p:cNvSpPr>
              <a:spLocks noChangeArrowheads="1"/>
            </p:cNvSpPr>
            <p:nvPr/>
          </p:nvSpPr>
          <p:spPr bwMode="auto">
            <a:xfrm>
              <a:off x="4241" y="1344"/>
              <a:ext cx="1474" cy="1361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ADA05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pt-BR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m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28" y="1428736"/>
            <a:ext cx="2286000" cy="1336675"/>
          </a:xfrm>
          <a:prstGeom prst="rect">
            <a:avLst/>
          </a:prstGeom>
          <a:ln>
            <a:solidFill>
              <a:srgbClr val="33721C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267" name="CaixaDeTexto 15"/>
          <p:cNvSpPr txBox="1">
            <a:spLocks noChangeArrowheads="1"/>
          </p:cNvSpPr>
          <p:nvPr/>
        </p:nvSpPr>
        <p:spPr bwMode="auto">
          <a:xfrm rot="5400000">
            <a:off x="8260556" y="4991894"/>
            <a:ext cx="1008063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900" b="1" dirty="0">
                <a:solidFill>
                  <a:srgbClr val="0B6157"/>
                </a:solidFill>
                <a:latin typeface="Candara" pitchFamily="34" charset="0"/>
              </a:rPr>
              <a:t>Pessoas</a:t>
            </a:r>
          </a:p>
        </p:txBody>
      </p:sp>
      <p:sp>
        <p:nvSpPr>
          <p:cNvPr id="11268" name="CaixaDeTexto 16"/>
          <p:cNvSpPr txBox="1">
            <a:spLocks noChangeArrowheads="1"/>
          </p:cNvSpPr>
          <p:nvPr/>
        </p:nvSpPr>
        <p:spPr bwMode="auto">
          <a:xfrm rot="5400000">
            <a:off x="8164513" y="1982788"/>
            <a:ext cx="12223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900" b="1" dirty="0">
                <a:solidFill>
                  <a:srgbClr val="0B6157"/>
                </a:solidFill>
                <a:latin typeface="Candara" pitchFamily="34" charset="0"/>
              </a:rPr>
              <a:t>Processos</a:t>
            </a:r>
          </a:p>
        </p:txBody>
      </p:sp>
      <p:sp>
        <p:nvSpPr>
          <p:cNvPr id="11269" name="CaixaDeTexto 17"/>
          <p:cNvSpPr txBox="1">
            <a:spLocks noChangeArrowheads="1"/>
          </p:cNvSpPr>
          <p:nvPr/>
        </p:nvSpPr>
        <p:spPr bwMode="auto">
          <a:xfrm rot="5400000">
            <a:off x="8193882" y="3461544"/>
            <a:ext cx="11636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900" b="1" dirty="0">
                <a:solidFill>
                  <a:srgbClr val="0B6157"/>
                </a:solidFill>
                <a:latin typeface="Candara" pitchFamily="34" charset="0"/>
              </a:rPr>
              <a:t>Estrutura</a:t>
            </a:r>
          </a:p>
        </p:txBody>
      </p:sp>
      <p:sp>
        <p:nvSpPr>
          <p:cNvPr id="11270" name="CaixaDeTexto 18"/>
          <p:cNvSpPr txBox="1">
            <a:spLocks noChangeArrowheads="1"/>
          </p:cNvSpPr>
          <p:nvPr/>
        </p:nvSpPr>
        <p:spPr bwMode="auto">
          <a:xfrm>
            <a:off x="-42863" y="1357313"/>
            <a:ext cx="5643563" cy="2769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SzPct val="80000"/>
              <a:buFont typeface="Arial" charset="0"/>
              <a:buChar char="•"/>
            </a:pPr>
            <a:r>
              <a:rPr lang="pt-BR" sz="1900" dirty="0">
                <a:solidFill>
                  <a:srgbClr val="4E5C1A"/>
                </a:solidFill>
                <a:latin typeface="Candara" pitchFamily="34" charset="0"/>
              </a:rPr>
              <a:t>  </a:t>
            </a:r>
            <a:r>
              <a:rPr lang="pt-BR" sz="2000" b="1" dirty="0" smtClean="0">
                <a:solidFill>
                  <a:srgbClr val="0B6157"/>
                </a:solidFill>
                <a:latin typeface="+mn-lt"/>
              </a:rPr>
              <a:t>Definição e customização de metodologias</a:t>
            </a:r>
          </a:p>
          <a:p>
            <a:pPr>
              <a:buSzPct val="80000"/>
              <a:buFont typeface="Arial" charset="0"/>
              <a:buChar char="•"/>
            </a:pPr>
            <a:endParaRPr lang="en-US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SzPct val="80000"/>
              <a:buFont typeface="Arial" charset="0"/>
              <a:buChar char="•"/>
            </a:pP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000" b="1" dirty="0" err="1" smtClean="0">
                <a:solidFill>
                  <a:srgbClr val="0B6157"/>
                </a:solidFill>
                <a:latin typeface="+mn-lt"/>
              </a:rPr>
              <a:t>Alinhamento</a:t>
            </a: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en-US" sz="2000" b="1" dirty="0" err="1" smtClean="0">
                <a:solidFill>
                  <a:srgbClr val="0B6157"/>
                </a:solidFill>
                <a:latin typeface="+mn-lt"/>
              </a:rPr>
              <a:t>Organizacional</a:t>
            </a:r>
            <a:r>
              <a:rPr lang="en-US" sz="2000" b="1" dirty="0" smtClean="0">
                <a:solidFill>
                  <a:srgbClr val="0B6157"/>
                </a:solidFill>
                <a:latin typeface="+mn-lt"/>
              </a:rPr>
              <a:t>:</a:t>
            </a:r>
            <a:endParaRPr lang="pt-BR" sz="2000" b="1" dirty="0" smtClean="0">
              <a:solidFill>
                <a:srgbClr val="0B6157"/>
              </a:solidFill>
              <a:latin typeface="+mn-lt"/>
            </a:endParaRPr>
          </a:p>
          <a:p>
            <a:pPr>
              <a:buSzPct val="80000"/>
              <a:buFont typeface="Arial" charset="0"/>
              <a:buChar char="•"/>
            </a:pPr>
            <a:endParaRPr lang="pt-BR" sz="1900" dirty="0">
              <a:solidFill>
                <a:srgbClr val="0B6157"/>
              </a:solidFill>
              <a:latin typeface="+mn-lt"/>
            </a:endParaRPr>
          </a:p>
          <a:p>
            <a:pPr>
              <a:buSzPct val="80000"/>
              <a:buFont typeface="Wingdings" pitchFamily="2" charset="2"/>
              <a:buChar char="q"/>
            </a:pPr>
            <a:r>
              <a:rPr lang="pt-BR" sz="1900" dirty="0" smtClean="0">
                <a:solidFill>
                  <a:srgbClr val="0B6157"/>
                </a:solidFill>
                <a:latin typeface="+mn-lt"/>
              </a:rPr>
              <a:t> </a:t>
            </a:r>
            <a:r>
              <a:rPr lang="pt-BR" sz="1900" dirty="0">
                <a:solidFill>
                  <a:srgbClr val="0B6157"/>
                </a:solidFill>
                <a:latin typeface="+mn-lt"/>
              </a:rPr>
              <a:t>Redesenho da Estrutura </a:t>
            </a:r>
          </a:p>
          <a:p>
            <a:pPr>
              <a:buSzPct val="80000"/>
              <a:buFont typeface="Wingdings" pitchFamily="2" charset="2"/>
              <a:buChar char="q"/>
            </a:pPr>
            <a:endParaRPr lang="pt-BR" sz="1900" dirty="0">
              <a:solidFill>
                <a:srgbClr val="0B6157"/>
              </a:solidFill>
              <a:latin typeface="+mn-lt"/>
            </a:endParaRPr>
          </a:p>
          <a:p>
            <a:pPr>
              <a:buSzPct val="80000"/>
              <a:buFont typeface="Wingdings" pitchFamily="2" charset="2"/>
              <a:buChar char="q"/>
            </a:pPr>
            <a:r>
              <a:rPr lang="pt-BR" sz="1900" dirty="0" smtClean="0">
                <a:solidFill>
                  <a:srgbClr val="0B6157"/>
                </a:solidFill>
                <a:latin typeface="+mn-lt"/>
              </a:rPr>
              <a:t>Redesenho </a:t>
            </a:r>
            <a:r>
              <a:rPr lang="pt-BR" sz="1900" dirty="0">
                <a:solidFill>
                  <a:srgbClr val="0B6157"/>
                </a:solidFill>
                <a:latin typeface="+mn-lt"/>
              </a:rPr>
              <a:t>dos principais Processos</a:t>
            </a:r>
          </a:p>
          <a:p>
            <a:pPr>
              <a:buSzPct val="80000"/>
              <a:buFont typeface="Wingdings" pitchFamily="2" charset="2"/>
              <a:buChar char="q"/>
            </a:pPr>
            <a:endParaRPr lang="pt-BR" sz="1900" dirty="0">
              <a:solidFill>
                <a:srgbClr val="0B6157"/>
              </a:solidFill>
              <a:latin typeface="+mn-lt"/>
            </a:endParaRPr>
          </a:p>
          <a:p>
            <a:pPr>
              <a:buSzPct val="80000"/>
              <a:buFont typeface="Wingdings" pitchFamily="2" charset="2"/>
              <a:buChar char="q"/>
            </a:pPr>
            <a:r>
              <a:rPr lang="pt-BR" sz="1900" dirty="0" smtClean="0">
                <a:solidFill>
                  <a:srgbClr val="0B6157"/>
                </a:solidFill>
                <a:latin typeface="+mn-lt"/>
              </a:rPr>
              <a:t>Readequação </a:t>
            </a:r>
            <a:r>
              <a:rPr lang="pt-BR" sz="1900" dirty="0">
                <a:solidFill>
                  <a:srgbClr val="0B6157"/>
                </a:solidFill>
                <a:latin typeface="+mn-lt"/>
              </a:rPr>
              <a:t>da Força de Trabalh</a:t>
            </a:r>
            <a:r>
              <a:rPr lang="pt-BR" sz="1900" dirty="0">
                <a:solidFill>
                  <a:srgbClr val="4E5C1A"/>
                </a:solidFill>
                <a:latin typeface="+mn-lt"/>
              </a:rPr>
              <a:t>o</a:t>
            </a:r>
          </a:p>
        </p:txBody>
      </p:sp>
      <p:cxnSp>
        <p:nvCxnSpPr>
          <p:cNvPr id="20" name="Conector angulado 19"/>
          <p:cNvCxnSpPr>
            <a:endCxn id="14" idx="1"/>
          </p:cNvCxnSpPr>
          <p:nvPr/>
        </p:nvCxnSpPr>
        <p:spPr>
          <a:xfrm flipV="1">
            <a:off x="6027738" y="2097088"/>
            <a:ext cx="258762" cy="1504950"/>
          </a:xfrm>
          <a:prstGeom prst="bentConnector3">
            <a:avLst>
              <a:gd name="adj1" fmla="val 50000"/>
            </a:avLst>
          </a:prstGeom>
          <a:ln w="19050">
            <a:solidFill>
              <a:srgbClr val="0B615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angulado 20"/>
          <p:cNvCxnSpPr/>
          <p:nvPr/>
        </p:nvCxnSpPr>
        <p:spPr>
          <a:xfrm>
            <a:off x="6027738" y="3602038"/>
            <a:ext cx="257175" cy="1522412"/>
          </a:xfrm>
          <a:prstGeom prst="bentConnector3">
            <a:avLst>
              <a:gd name="adj1" fmla="val 50000"/>
            </a:avLst>
          </a:prstGeom>
          <a:ln w="19050">
            <a:solidFill>
              <a:srgbClr val="0B615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CaixaDeTexto 21"/>
          <p:cNvSpPr txBox="1">
            <a:spLocks noChangeArrowheads="1"/>
          </p:cNvSpPr>
          <p:nvPr/>
        </p:nvSpPr>
        <p:spPr bwMode="auto">
          <a:xfrm>
            <a:off x="3852863" y="4337050"/>
            <a:ext cx="23177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t-BR" sz="1900" b="1" dirty="0">
                <a:solidFill>
                  <a:srgbClr val="4E5C1A"/>
                </a:solidFill>
                <a:latin typeface="Candara" pitchFamily="34" charset="0"/>
              </a:rPr>
              <a:t>  </a:t>
            </a:r>
            <a:r>
              <a:rPr lang="pt-BR" sz="1900" b="1" dirty="0">
                <a:solidFill>
                  <a:srgbClr val="0B6157"/>
                </a:solidFill>
                <a:latin typeface="Candara" pitchFamily="34" charset="0"/>
              </a:rPr>
              <a:t>Agenda Estratégica</a:t>
            </a:r>
          </a:p>
        </p:txBody>
      </p:sp>
      <p:pic>
        <p:nvPicPr>
          <p:cNvPr id="23" name="Picture 4" descr="painel_sintese-JAN20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22753" y="2908283"/>
            <a:ext cx="1949445" cy="146150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1275" name="Rectangle 4"/>
          <p:cNvSpPr>
            <a:spLocks noChangeArrowheads="1"/>
          </p:cNvSpPr>
          <p:nvPr/>
        </p:nvSpPr>
        <p:spPr bwMode="auto">
          <a:xfrm>
            <a:off x="3571875" y="142875"/>
            <a:ext cx="5786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200" b="1" dirty="0" smtClean="0">
                <a:solidFill>
                  <a:srgbClr val="037F41"/>
                </a:solidFill>
              </a:rPr>
              <a:t>ESTRATÉGIA</a:t>
            </a:r>
            <a:endParaRPr lang="pt-BR" sz="3200" b="1" dirty="0">
              <a:solidFill>
                <a:srgbClr val="037F41"/>
              </a:solidFill>
            </a:endParaRPr>
          </a:p>
        </p:txBody>
      </p:sp>
      <p:pic>
        <p:nvPicPr>
          <p:cNvPr id="27" name="Imagem 26" descr="reuniao_pessoa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89854" y="4429132"/>
            <a:ext cx="2282674" cy="142876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grpSp>
        <p:nvGrpSpPr>
          <p:cNvPr id="2" name="Grupo 12"/>
          <p:cNvGrpSpPr>
            <a:grpSpLocks/>
          </p:cNvGrpSpPr>
          <p:nvPr/>
        </p:nvGrpSpPr>
        <p:grpSpPr bwMode="auto">
          <a:xfrm>
            <a:off x="6315075" y="3000375"/>
            <a:ext cx="2214563" cy="1143000"/>
            <a:chOff x="5357813" y="1571625"/>
            <a:chExt cx="2714625" cy="1357313"/>
          </a:xfrm>
        </p:grpSpPr>
        <p:sp>
          <p:nvSpPr>
            <p:cNvPr id="29" name="Retângulo 28"/>
            <p:cNvSpPr/>
            <p:nvPr/>
          </p:nvSpPr>
          <p:spPr>
            <a:xfrm>
              <a:off x="5357813" y="2428595"/>
              <a:ext cx="857355" cy="500343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30" name="Retângulo 29"/>
            <p:cNvSpPr/>
            <p:nvPr/>
          </p:nvSpPr>
          <p:spPr>
            <a:xfrm>
              <a:off x="6286449" y="2428595"/>
              <a:ext cx="857353" cy="500343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31" name="Retângulo 30"/>
            <p:cNvSpPr/>
            <p:nvPr/>
          </p:nvSpPr>
          <p:spPr>
            <a:xfrm>
              <a:off x="7215083" y="2428595"/>
              <a:ext cx="857355" cy="500343"/>
            </a:xfrm>
            <a:prstGeom prst="rect">
              <a:avLst/>
            </a:prstGeom>
            <a:solidFill>
              <a:srgbClr val="FFC000"/>
            </a:solidFill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32" name="Retângulo 31"/>
            <p:cNvSpPr/>
            <p:nvPr/>
          </p:nvSpPr>
          <p:spPr>
            <a:xfrm>
              <a:off x="6286449" y="1571625"/>
              <a:ext cx="857353" cy="500343"/>
            </a:xfrm>
            <a:prstGeom prst="rect">
              <a:avLst/>
            </a:prstGeom>
            <a:solidFill>
              <a:srgbClr val="92D050"/>
            </a:solidFill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cxnSp>
          <p:nvCxnSpPr>
            <p:cNvPr id="33" name="Conector angulado 32"/>
            <p:cNvCxnSpPr>
              <a:stCxn id="29" idx="0"/>
              <a:endCxn id="32" idx="2"/>
            </p:cNvCxnSpPr>
            <p:nvPr/>
          </p:nvCxnSpPr>
          <p:spPr>
            <a:xfrm rot="5400000" flipH="1" flipV="1">
              <a:off x="6071504" y="1785964"/>
              <a:ext cx="356628" cy="928636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ector angulado 33"/>
            <p:cNvCxnSpPr>
              <a:stCxn id="31" idx="0"/>
              <a:endCxn id="32" idx="2"/>
            </p:cNvCxnSpPr>
            <p:nvPr/>
          </p:nvCxnSpPr>
          <p:spPr>
            <a:xfrm rot="16200000" flipV="1">
              <a:off x="7001130" y="1784973"/>
              <a:ext cx="356628" cy="930615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ector angulado 34"/>
            <p:cNvCxnSpPr>
              <a:stCxn id="30" idx="0"/>
              <a:endCxn id="32" idx="2"/>
            </p:cNvCxnSpPr>
            <p:nvPr/>
          </p:nvCxnSpPr>
          <p:spPr>
            <a:xfrm rot="5400000" flipH="1" flipV="1">
              <a:off x="6536812" y="2249291"/>
              <a:ext cx="356628" cy="1979"/>
            </a:xfrm>
            <a:prstGeom prst="bentConnector3">
              <a:avLst>
                <a:gd name="adj1" fmla="val 50000"/>
              </a:avLst>
            </a:prstGeom>
            <a:ln>
              <a:solidFill>
                <a:srgbClr val="A1AB79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Retângulo 35"/>
          <p:cNvSpPr/>
          <p:nvPr/>
        </p:nvSpPr>
        <p:spPr>
          <a:xfrm>
            <a:off x="6273800" y="2928938"/>
            <a:ext cx="2286000" cy="1357312"/>
          </a:xfrm>
          <a:prstGeom prst="rect">
            <a:avLst/>
          </a:prstGeom>
          <a:noFill/>
          <a:ln w="3175">
            <a:solidFill>
              <a:srgbClr val="525D2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Espaço Reservado para Número de Slide 1"/>
          <p:cNvSpPr>
            <a:spLocks noGrp="1"/>
          </p:cNvSpPr>
          <p:nvPr>
            <p:ph type="sldNum" sz="quarter" idx="4294967295"/>
          </p:nvPr>
        </p:nvSpPr>
        <p:spPr>
          <a:xfrm>
            <a:off x="8820150" y="6400800"/>
            <a:ext cx="323850" cy="457200"/>
          </a:xfrm>
          <a:prstGeom prst="rect">
            <a:avLst/>
          </a:prstGeom>
          <a:noFill/>
        </p:spPr>
        <p:txBody>
          <a:bodyPr/>
          <a:lstStyle/>
          <a:p>
            <a:fld id="{6277AAA2-7833-4C0A-B3E0-51829F135F47}" type="slidenum">
              <a:rPr lang="en-US" smtClean="0"/>
              <a:pPr/>
              <a:t>8</a:t>
            </a:fld>
            <a:endParaRPr lang="en-US" smtClean="0"/>
          </a:p>
        </p:txBody>
      </p:sp>
      <p:pic>
        <p:nvPicPr>
          <p:cNvPr id="23555" name="Imagem 2" descr="oficina_de_validacao_mais_saude 028.JPG"/>
          <p:cNvPicPr>
            <a:picLocks noChangeAspect="1"/>
          </p:cNvPicPr>
          <p:nvPr/>
        </p:nvPicPr>
        <p:blipFill>
          <a:blip r:embed="rId3" cstate="print"/>
          <a:srcRect l="1244" t="2563" r="1157" b="2563"/>
          <a:stretch>
            <a:fillRect/>
          </a:stretch>
        </p:blipFill>
        <p:spPr bwMode="auto">
          <a:xfrm>
            <a:off x="500063" y="1270000"/>
            <a:ext cx="8286750" cy="49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357313" y="309563"/>
            <a:ext cx="7786687" cy="1023937"/>
          </a:xfrm>
          <a:prstGeom prst="rect">
            <a:avLst/>
          </a:prstGeom>
        </p:spPr>
        <p:txBody>
          <a:bodyPr/>
          <a:lstStyle/>
          <a:p>
            <a:pPr eaLnBrk="0" hangingPunct="0">
              <a:spcBef>
                <a:spcPct val="0"/>
              </a:spcBef>
              <a:defRPr/>
            </a:pPr>
            <a:r>
              <a:rPr lang="pt-BR" sz="3200" kern="0" dirty="0" smtClean="0">
                <a:solidFill>
                  <a:srgbClr val="037F41"/>
                </a:solidFill>
                <a:latin typeface="+mj-lt"/>
                <a:ea typeface="+mj-ea"/>
                <a:cs typeface="+mj-cs"/>
              </a:rPr>
              <a:t>Construção </a:t>
            </a:r>
            <a:r>
              <a:rPr lang="pt-BR" sz="3200" kern="0" dirty="0" smtClean="0">
                <a:solidFill>
                  <a:srgbClr val="037F41"/>
                </a:solidFill>
              </a:rPr>
              <a:t>Mapa </a:t>
            </a:r>
            <a:r>
              <a:rPr lang="pt-BR" sz="3200" kern="0" dirty="0">
                <a:solidFill>
                  <a:srgbClr val="037F41"/>
                </a:solidFill>
              </a:rPr>
              <a:t>Síntese do Mais </a:t>
            </a:r>
            <a:r>
              <a:rPr lang="pt-BR" sz="3200" kern="0" dirty="0" smtClean="0">
                <a:solidFill>
                  <a:srgbClr val="037F41"/>
                </a:solidFill>
              </a:rPr>
              <a:t>Saúde</a:t>
            </a:r>
          </a:p>
          <a:p>
            <a:pPr eaLnBrk="0" hangingPunct="0">
              <a:spcBef>
                <a:spcPct val="0"/>
              </a:spcBef>
              <a:defRPr/>
            </a:pPr>
            <a:r>
              <a:rPr lang="pt-BR" sz="3200" kern="0" dirty="0" smtClean="0">
                <a:solidFill>
                  <a:srgbClr val="037F41"/>
                </a:solidFill>
              </a:rPr>
              <a:t> </a:t>
            </a:r>
            <a:endParaRPr lang="pt-BR" sz="3200" kern="0" dirty="0">
              <a:solidFill>
                <a:srgbClr val="037F41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Painel_Sintese_MAI20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538030" cy="6858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39700" prst="cross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 padrão">
  <a:themeElements>
    <a:clrScheme name="Design padrã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sign padrã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sign padrã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sign padrã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sign padrã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6662</TotalTime>
  <Words>679</Words>
  <Application>Microsoft Office PowerPoint</Application>
  <PresentationFormat>Presentación en pantalla (4:3)</PresentationFormat>
  <Paragraphs>177</Paragraphs>
  <Slides>19</Slides>
  <Notes>9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1" baseType="lpstr">
      <vt:lpstr>Design padrão</vt:lpstr>
      <vt:lpstr>Bitmap Image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</vt:vector>
  </TitlesOfParts>
  <Company>Ministério da Saúde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aline.campos</dc:creator>
  <cp:lastModifiedBy>USUARIO FINAL</cp:lastModifiedBy>
  <cp:revision>435</cp:revision>
  <dcterms:created xsi:type="dcterms:W3CDTF">2010-07-27T12:18:42Z</dcterms:created>
  <dcterms:modified xsi:type="dcterms:W3CDTF">2010-08-26T15:28:21Z</dcterms:modified>
</cp:coreProperties>
</file>