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302" r:id="rId3"/>
    <p:sldId id="283" r:id="rId4"/>
    <p:sldId id="308" r:id="rId5"/>
    <p:sldId id="311" r:id="rId6"/>
    <p:sldId id="261" r:id="rId7"/>
    <p:sldId id="306" r:id="rId8"/>
    <p:sldId id="307" r:id="rId9"/>
    <p:sldId id="270" r:id="rId10"/>
    <p:sldId id="312" r:id="rId11"/>
    <p:sldId id="315" r:id="rId12"/>
    <p:sldId id="303" r:id="rId13"/>
    <p:sldId id="304" r:id="rId14"/>
    <p:sldId id="318" r:id="rId15"/>
    <p:sldId id="319" r:id="rId16"/>
    <p:sldId id="317" r:id="rId17"/>
  </p:sldIdLst>
  <p:sldSz cx="9144000" cy="6858000" type="screen4x3"/>
  <p:notesSz cx="6881813" cy="9296400"/>
  <p:defaultTextStyle>
    <a:defPPr>
      <a:defRPr lang="es-ES_tradnl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008000"/>
    <a:srgbClr val="009900"/>
    <a:srgbClr val="FF6600"/>
    <a:srgbClr val="4040C0"/>
    <a:srgbClr val="006600"/>
    <a:srgbClr val="339933"/>
    <a:srgbClr val="87C392"/>
    <a:srgbClr val="1946C5"/>
    <a:srgbClr val="00C05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92182" autoAdjust="0"/>
  </p:normalViewPr>
  <p:slideViewPr>
    <p:cSldViewPr snapToGrid="0">
      <p:cViewPr>
        <p:scale>
          <a:sx n="82" d="100"/>
          <a:sy n="82" d="100"/>
        </p:scale>
        <p:origin x="-732" y="-330"/>
      </p:cViewPr>
      <p:guideLst>
        <p:guide orient="horz" pos="3741"/>
        <p:guide pos="2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4DDFFE-F818-4CBD-B9FB-B52154314138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6017D18-5643-4C07-A4F4-D3EE5198CCE9}">
      <dgm:prSet phldrT="[Texto]" custT="1"/>
      <dgm:spPr>
        <a:solidFill>
          <a:srgbClr val="00B050"/>
        </a:solidFill>
      </dgm:spPr>
      <dgm:t>
        <a:bodyPr/>
        <a:lstStyle/>
        <a:p>
          <a:pPr>
            <a:spcAft>
              <a:spcPts val="0"/>
            </a:spcAft>
          </a:pPr>
          <a:r>
            <a:rPr lang="es-MX" sz="2000" b="1" i="0" dirty="0" smtClean="0">
              <a:solidFill>
                <a:srgbClr val="FFFF00"/>
              </a:solidFill>
              <a:latin typeface="Tahoma" pitchFamily="34" charset="0"/>
              <a:cs typeface="Tahoma" pitchFamily="34" charset="0"/>
            </a:rPr>
            <a:t>Lineamientos </a:t>
          </a:r>
        </a:p>
        <a:p>
          <a:pPr>
            <a:spcAft>
              <a:spcPts val="0"/>
            </a:spcAft>
          </a:pPr>
          <a:r>
            <a:rPr lang="es-MX" sz="2000" b="1" i="0" dirty="0" smtClean="0">
              <a:solidFill>
                <a:srgbClr val="FFFF00"/>
              </a:solidFill>
              <a:latin typeface="Tahoma" pitchFamily="34" charset="0"/>
              <a:cs typeface="Tahoma" pitchFamily="34" charset="0"/>
            </a:rPr>
            <a:t>y criterios </a:t>
          </a:r>
          <a:r>
            <a:rPr lang="es-MX" sz="2000" b="1" i="0" dirty="0" smtClean="0">
              <a:latin typeface="Tahoma" pitchFamily="34" charset="0"/>
              <a:cs typeface="Tahoma" pitchFamily="34" charset="0"/>
            </a:rPr>
            <a:t>para la definición, identificación y medición de la pobreza</a:t>
          </a:r>
          <a:endParaRPr lang="es-ES" sz="2000" b="1" i="0" dirty="0">
            <a:latin typeface="Tahoma" pitchFamily="34" charset="0"/>
            <a:cs typeface="Tahoma" pitchFamily="34" charset="0"/>
          </a:endParaRPr>
        </a:p>
      </dgm:t>
    </dgm:pt>
    <dgm:pt modelId="{5FF33842-D491-42FC-AFEC-8C650295A145}" type="parTrans" cxnId="{3A8A04A8-4263-4A04-8C3F-23AEAA8B90BC}">
      <dgm:prSet/>
      <dgm:spPr/>
      <dgm:t>
        <a:bodyPr/>
        <a:lstStyle/>
        <a:p>
          <a:endParaRPr lang="es-ES"/>
        </a:p>
      </dgm:t>
    </dgm:pt>
    <dgm:pt modelId="{8E62B2B9-AA8E-496D-BE0D-031A58502194}" type="sibTrans" cxnId="{3A8A04A8-4263-4A04-8C3F-23AEAA8B90BC}">
      <dgm:prSet/>
      <dgm:spPr/>
      <dgm:t>
        <a:bodyPr/>
        <a:lstStyle/>
        <a:p>
          <a:endParaRPr lang="es-ES"/>
        </a:p>
      </dgm:t>
    </dgm:pt>
    <dgm:pt modelId="{29170CF7-E2B3-4641-B59D-B34881E14581}">
      <dgm:prSet phldrT="[Texto]"/>
      <dgm:spPr>
        <a:solidFill>
          <a:srgbClr val="00B050"/>
        </a:solidFill>
      </dgm:spPr>
      <dgm:t>
        <a:bodyPr/>
        <a:lstStyle/>
        <a:p>
          <a:pPr>
            <a:spcAft>
              <a:spcPts val="0"/>
            </a:spcAft>
          </a:pPr>
          <a:r>
            <a:rPr lang="es-MX" b="1" dirty="0" smtClean="0">
              <a:latin typeface="Tahoma" pitchFamily="34" charset="0"/>
              <a:cs typeface="Tahoma" pitchFamily="34" charset="0"/>
            </a:rPr>
            <a:t>Zonas </a:t>
          </a:r>
        </a:p>
        <a:p>
          <a:pPr>
            <a:spcAft>
              <a:spcPts val="0"/>
            </a:spcAft>
          </a:pPr>
          <a:r>
            <a:rPr lang="es-MX" b="1" dirty="0" smtClean="0">
              <a:latin typeface="Tahoma" pitchFamily="34" charset="0"/>
              <a:cs typeface="Tahoma" pitchFamily="34" charset="0"/>
            </a:rPr>
            <a:t>de Atención Prioritaria  </a:t>
          </a:r>
          <a:r>
            <a:rPr lang="es-MX" dirty="0" smtClean="0">
              <a:latin typeface="Tahoma" pitchFamily="34" charset="0"/>
              <a:cs typeface="Tahoma" pitchFamily="34" charset="0"/>
            </a:rPr>
            <a:t>(</a:t>
          </a:r>
          <a:r>
            <a:rPr lang="es-MX" b="1" dirty="0" smtClean="0">
              <a:solidFill>
                <a:srgbClr val="FFFF00"/>
              </a:solidFill>
              <a:latin typeface="Tahoma" pitchFamily="34" charset="0"/>
              <a:cs typeface="Tahoma" pitchFamily="34" charset="0"/>
            </a:rPr>
            <a:t>ZAP</a:t>
          </a:r>
          <a:r>
            <a:rPr lang="es-MX" dirty="0" smtClean="0">
              <a:latin typeface="Tahoma" pitchFamily="34" charset="0"/>
              <a:cs typeface="Tahoma" pitchFamily="34" charset="0"/>
            </a:rPr>
            <a:t>)</a:t>
          </a:r>
          <a:endParaRPr lang="es-ES" dirty="0">
            <a:latin typeface="Tahoma" pitchFamily="34" charset="0"/>
            <a:cs typeface="Tahoma" pitchFamily="34" charset="0"/>
          </a:endParaRPr>
        </a:p>
      </dgm:t>
    </dgm:pt>
    <dgm:pt modelId="{B7FE77B6-E64B-4E8A-8100-AF1A83CCF731}" type="parTrans" cxnId="{37D49AA5-F796-4E5B-BFB9-9189AB67F84D}">
      <dgm:prSet/>
      <dgm:spPr/>
      <dgm:t>
        <a:bodyPr/>
        <a:lstStyle/>
        <a:p>
          <a:endParaRPr lang="es-ES"/>
        </a:p>
      </dgm:t>
    </dgm:pt>
    <dgm:pt modelId="{E876DDDF-B3D0-4877-87E5-11AE336A1C0D}" type="sibTrans" cxnId="{37D49AA5-F796-4E5B-BFB9-9189AB67F84D}">
      <dgm:prSet/>
      <dgm:spPr/>
      <dgm:t>
        <a:bodyPr/>
        <a:lstStyle/>
        <a:p>
          <a:endParaRPr lang="es-ES"/>
        </a:p>
      </dgm:t>
    </dgm:pt>
    <dgm:pt modelId="{DDA6E2E2-98E6-43B2-98D2-BBB7794ADF85}" type="pres">
      <dgm:prSet presAssocID="{DA4DDFFE-F818-4CBD-B9FB-B52154314138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D7A6042B-AA17-4B3D-A35D-AD27084EE3B0}" type="pres">
      <dgm:prSet presAssocID="{DA4DDFFE-F818-4CBD-B9FB-B52154314138}" presName="cycle" presStyleCnt="0"/>
      <dgm:spPr/>
    </dgm:pt>
    <dgm:pt modelId="{76D04739-F135-4B29-A302-C9E3C3D2B8B6}" type="pres">
      <dgm:prSet presAssocID="{DA4DDFFE-F818-4CBD-B9FB-B52154314138}" presName="centerShape" presStyleCnt="0"/>
      <dgm:spPr/>
    </dgm:pt>
    <dgm:pt modelId="{CB33851B-EDC3-4395-B19D-3EA8D6EBDB11}" type="pres">
      <dgm:prSet presAssocID="{DA4DDFFE-F818-4CBD-B9FB-B52154314138}" presName="connSite" presStyleLbl="node1" presStyleIdx="0" presStyleCnt="3"/>
      <dgm:spPr/>
    </dgm:pt>
    <dgm:pt modelId="{8EF01F23-14C4-446B-9664-69493F023441}" type="pres">
      <dgm:prSet presAssocID="{DA4DDFFE-F818-4CBD-B9FB-B52154314138}" presName="visible" presStyleLbl="node1" presStyleIdx="0" presStyleCnt="3" custScaleX="62713" custScaleY="63164" custLinFactNeighborX="8568"/>
      <dgm:spPr>
        <a:solidFill>
          <a:srgbClr val="1C3F94"/>
        </a:solidFill>
      </dgm:spPr>
    </dgm:pt>
    <dgm:pt modelId="{152B3CE7-4F0E-420A-9199-52EB85238C81}" type="pres">
      <dgm:prSet presAssocID="{5FF33842-D491-42FC-AFEC-8C650295A145}" presName="Name25" presStyleLbl="parChTrans1D1" presStyleIdx="0" presStyleCnt="2"/>
      <dgm:spPr/>
      <dgm:t>
        <a:bodyPr/>
        <a:lstStyle/>
        <a:p>
          <a:endParaRPr lang="es-ES"/>
        </a:p>
      </dgm:t>
    </dgm:pt>
    <dgm:pt modelId="{206D7E1F-9410-43C4-8F43-ABE2277050E4}" type="pres">
      <dgm:prSet presAssocID="{E6017D18-5643-4C07-A4F4-D3EE5198CCE9}" presName="node" presStyleCnt="0"/>
      <dgm:spPr/>
    </dgm:pt>
    <dgm:pt modelId="{6788BE1D-5B2A-48F0-8F49-578BD5FE3B55}" type="pres">
      <dgm:prSet presAssocID="{E6017D18-5643-4C07-A4F4-D3EE5198CCE9}" presName="parentNode" presStyleLbl="node1" presStyleIdx="1" presStyleCnt="3" custScaleX="275745" custScaleY="145264" custLinFactNeighborX="34659" custLinFactNeighborY="10054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55CA610-8DC8-4511-BC9A-52CC6E3650A3}" type="pres">
      <dgm:prSet presAssocID="{E6017D18-5643-4C07-A4F4-D3EE5198CCE9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5ABAD60-6B4F-4AE6-A0E9-A9DDCE1FC85D}" type="pres">
      <dgm:prSet presAssocID="{B7FE77B6-E64B-4E8A-8100-AF1A83CCF731}" presName="Name25" presStyleLbl="parChTrans1D1" presStyleIdx="1" presStyleCnt="2"/>
      <dgm:spPr/>
      <dgm:t>
        <a:bodyPr/>
        <a:lstStyle/>
        <a:p>
          <a:endParaRPr lang="es-ES"/>
        </a:p>
      </dgm:t>
    </dgm:pt>
    <dgm:pt modelId="{F99BF6BB-CA5A-45C7-BBBA-16412B532DF5}" type="pres">
      <dgm:prSet presAssocID="{29170CF7-E2B3-4641-B59D-B34881E14581}" presName="node" presStyleCnt="0"/>
      <dgm:spPr/>
    </dgm:pt>
    <dgm:pt modelId="{36EE962C-B925-4B5F-A22A-C2CBBB7687B1}" type="pres">
      <dgm:prSet presAssocID="{29170CF7-E2B3-4641-B59D-B34881E14581}" presName="parentNode" presStyleLbl="node1" presStyleIdx="2" presStyleCnt="3" custScaleX="233914" custScaleY="106754" custLinFactNeighborX="44710" custLinFactNeighborY="-18557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B669782-01E6-4CF3-B768-578724501CDB}" type="pres">
      <dgm:prSet presAssocID="{29170CF7-E2B3-4641-B59D-B34881E14581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0963A973-35F4-411E-9437-0A2090CAEA3A}" type="presOf" srcId="{B7FE77B6-E64B-4E8A-8100-AF1A83CCF731}" destId="{E5ABAD60-6B4F-4AE6-A0E9-A9DDCE1FC85D}" srcOrd="0" destOrd="0" presId="urn:microsoft.com/office/officeart/2005/8/layout/radial2"/>
    <dgm:cxn modelId="{55773321-8D1D-458B-BB23-CC99ECD32AC7}" type="presOf" srcId="{E6017D18-5643-4C07-A4F4-D3EE5198CCE9}" destId="{6788BE1D-5B2A-48F0-8F49-578BD5FE3B55}" srcOrd="0" destOrd="0" presId="urn:microsoft.com/office/officeart/2005/8/layout/radial2"/>
    <dgm:cxn modelId="{36D35806-5944-47AA-B906-4879C75BC49D}" type="presOf" srcId="{5FF33842-D491-42FC-AFEC-8C650295A145}" destId="{152B3CE7-4F0E-420A-9199-52EB85238C81}" srcOrd="0" destOrd="0" presId="urn:microsoft.com/office/officeart/2005/8/layout/radial2"/>
    <dgm:cxn modelId="{37D49AA5-F796-4E5B-BFB9-9189AB67F84D}" srcId="{DA4DDFFE-F818-4CBD-B9FB-B52154314138}" destId="{29170CF7-E2B3-4641-B59D-B34881E14581}" srcOrd="1" destOrd="0" parTransId="{B7FE77B6-E64B-4E8A-8100-AF1A83CCF731}" sibTransId="{E876DDDF-B3D0-4877-87E5-11AE336A1C0D}"/>
    <dgm:cxn modelId="{3F03D21D-9127-4ED0-992F-337FB6A36C09}" type="presOf" srcId="{DA4DDFFE-F818-4CBD-B9FB-B52154314138}" destId="{DDA6E2E2-98E6-43B2-98D2-BBB7794ADF85}" srcOrd="0" destOrd="0" presId="urn:microsoft.com/office/officeart/2005/8/layout/radial2"/>
    <dgm:cxn modelId="{EEB14B4F-7CB5-4697-BE31-734AC068DC3C}" type="presOf" srcId="{29170CF7-E2B3-4641-B59D-B34881E14581}" destId="{36EE962C-B925-4B5F-A22A-C2CBBB7687B1}" srcOrd="0" destOrd="0" presId="urn:microsoft.com/office/officeart/2005/8/layout/radial2"/>
    <dgm:cxn modelId="{3A8A04A8-4263-4A04-8C3F-23AEAA8B90BC}" srcId="{DA4DDFFE-F818-4CBD-B9FB-B52154314138}" destId="{E6017D18-5643-4C07-A4F4-D3EE5198CCE9}" srcOrd="0" destOrd="0" parTransId="{5FF33842-D491-42FC-AFEC-8C650295A145}" sibTransId="{8E62B2B9-AA8E-496D-BE0D-031A58502194}"/>
    <dgm:cxn modelId="{1379CA6A-555A-4B35-A069-4AA6343D5920}" type="presParOf" srcId="{DDA6E2E2-98E6-43B2-98D2-BBB7794ADF85}" destId="{D7A6042B-AA17-4B3D-A35D-AD27084EE3B0}" srcOrd="0" destOrd="0" presId="urn:microsoft.com/office/officeart/2005/8/layout/radial2"/>
    <dgm:cxn modelId="{06EC853D-1202-46A3-AEFD-EFE26BC7CFE9}" type="presParOf" srcId="{D7A6042B-AA17-4B3D-A35D-AD27084EE3B0}" destId="{76D04739-F135-4B29-A302-C9E3C3D2B8B6}" srcOrd="0" destOrd="0" presId="urn:microsoft.com/office/officeart/2005/8/layout/radial2"/>
    <dgm:cxn modelId="{3289C8DE-4ECC-4E9F-9EBE-0EAF3B3B345D}" type="presParOf" srcId="{76D04739-F135-4B29-A302-C9E3C3D2B8B6}" destId="{CB33851B-EDC3-4395-B19D-3EA8D6EBDB11}" srcOrd="0" destOrd="0" presId="urn:microsoft.com/office/officeart/2005/8/layout/radial2"/>
    <dgm:cxn modelId="{7D92A64D-E06C-47AA-9BE7-ABFD776472F1}" type="presParOf" srcId="{76D04739-F135-4B29-A302-C9E3C3D2B8B6}" destId="{8EF01F23-14C4-446B-9664-69493F023441}" srcOrd="1" destOrd="0" presId="urn:microsoft.com/office/officeart/2005/8/layout/radial2"/>
    <dgm:cxn modelId="{175B2628-D5F8-450F-B7CA-7BFB702DE1BF}" type="presParOf" srcId="{D7A6042B-AA17-4B3D-A35D-AD27084EE3B0}" destId="{152B3CE7-4F0E-420A-9199-52EB85238C81}" srcOrd="1" destOrd="0" presId="urn:microsoft.com/office/officeart/2005/8/layout/radial2"/>
    <dgm:cxn modelId="{E0E7A285-ECDC-4F4A-A589-BAF07BD048F5}" type="presParOf" srcId="{D7A6042B-AA17-4B3D-A35D-AD27084EE3B0}" destId="{206D7E1F-9410-43C4-8F43-ABE2277050E4}" srcOrd="2" destOrd="0" presId="urn:microsoft.com/office/officeart/2005/8/layout/radial2"/>
    <dgm:cxn modelId="{02C49F67-8401-47C4-824F-01F71F91D981}" type="presParOf" srcId="{206D7E1F-9410-43C4-8F43-ABE2277050E4}" destId="{6788BE1D-5B2A-48F0-8F49-578BD5FE3B55}" srcOrd="0" destOrd="0" presId="urn:microsoft.com/office/officeart/2005/8/layout/radial2"/>
    <dgm:cxn modelId="{0542E82F-3147-47BC-9421-CF81E54C37BC}" type="presParOf" srcId="{206D7E1F-9410-43C4-8F43-ABE2277050E4}" destId="{555CA610-8DC8-4511-BC9A-52CC6E3650A3}" srcOrd="1" destOrd="0" presId="urn:microsoft.com/office/officeart/2005/8/layout/radial2"/>
    <dgm:cxn modelId="{F5E5AD94-A1E5-4505-B97D-79D99E356A47}" type="presParOf" srcId="{D7A6042B-AA17-4B3D-A35D-AD27084EE3B0}" destId="{E5ABAD60-6B4F-4AE6-A0E9-A9DDCE1FC85D}" srcOrd="3" destOrd="0" presId="urn:microsoft.com/office/officeart/2005/8/layout/radial2"/>
    <dgm:cxn modelId="{0C1FCD4C-98DD-400D-A75E-5C8FA802778F}" type="presParOf" srcId="{D7A6042B-AA17-4B3D-A35D-AD27084EE3B0}" destId="{F99BF6BB-CA5A-45C7-BBBA-16412B532DF5}" srcOrd="4" destOrd="0" presId="urn:microsoft.com/office/officeart/2005/8/layout/radial2"/>
    <dgm:cxn modelId="{C9F63818-D95D-419A-968E-6853AB0353CE}" type="presParOf" srcId="{F99BF6BB-CA5A-45C7-BBBA-16412B532DF5}" destId="{36EE962C-B925-4B5F-A22A-C2CBBB7687B1}" srcOrd="0" destOrd="0" presId="urn:microsoft.com/office/officeart/2005/8/layout/radial2"/>
    <dgm:cxn modelId="{A8074D78-4B8E-4FE4-B5CA-3370FA497077}" type="presParOf" srcId="{F99BF6BB-CA5A-45C7-BBBA-16412B532DF5}" destId="{4B669782-01E6-4CF3-B768-578724501CDB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5ABAD60-6B4F-4AE6-A0E9-A9DDCE1FC85D}">
      <dsp:nvSpPr>
        <dsp:cNvPr id="0" name=""/>
        <dsp:cNvSpPr/>
      </dsp:nvSpPr>
      <dsp:spPr>
        <a:xfrm rot="1205374">
          <a:off x="999459" y="3136025"/>
          <a:ext cx="957886" cy="62490"/>
        </a:xfrm>
        <a:custGeom>
          <a:avLst/>
          <a:gdLst/>
          <a:ahLst/>
          <a:cxnLst/>
          <a:rect l="0" t="0" r="0" b="0"/>
          <a:pathLst>
            <a:path>
              <a:moveTo>
                <a:pt x="0" y="31245"/>
              </a:moveTo>
              <a:lnTo>
                <a:pt x="957886" y="3124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2B3CE7-4F0E-420A-9199-52EB85238C81}">
      <dsp:nvSpPr>
        <dsp:cNvPr id="0" name=""/>
        <dsp:cNvSpPr/>
      </dsp:nvSpPr>
      <dsp:spPr>
        <a:xfrm rot="20185288">
          <a:off x="1006656" y="2218636"/>
          <a:ext cx="525676" cy="62490"/>
        </a:xfrm>
        <a:custGeom>
          <a:avLst/>
          <a:gdLst/>
          <a:ahLst/>
          <a:cxnLst/>
          <a:rect l="0" t="0" r="0" b="0"/>
          <a:pathLst>
            <a:path>
              <a:moveTo>
                <a:pt x="0" y="31245"/>
              </a:moveTo>
              <a:lnTo>
                <a:pt x="525676" y="3124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F01F23-14C4-446B-9664-69493F023441}">
      <dsp:nvSpPr>
        <dsp:cNvPr id="0" name=""/>
        <dsp:cNvSpPr/>
      </dsp:nvSpPr>
      <dsp:spPr>
        <a:xfrm>
          <a:off x="-304614" y="1978818"/>
          <a:ext cx="1446825" cy="1457230"/>
        </a:xfrm>
        <a:prstGeom prst="ellipse">
          <a:avLst/>
        </a:prstGeom>
        <a:solidFill>
          <a:srgbClr val="1C3F9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88BE1D-5B2A-48F0-8F49-578BD5FE3B55}">
      <dsp:nvSpPr>
        <dsp:cNvPr id="0" name=""/>
        <dsp:cNvSpPr/>
      </dsp:nvSpPr>
      <dsp:spPr>
        <a:xfrm>
          <a:off x="1071552" y="497931"/>
          <a:ext cx="3816958" cy="2010794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s-MX" sz="2000" b="1" i="0" kern="1200" dirty="0" smtClean="0">
              <a:solidFill>
                <a:srgbClr val="FFFF00"/>
              </a:solidFill>
              <a:latin typeface="Tahoma" pitchFamily="34" charset="0"/>
              <a:cs typeface="Tahoma" pitchFamily="34" charset="0"/>
            </a:rPr>
            <a:t>Lineamientos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s-MX" sz="2000" b="1" i="0" kern="1200" dirty="0" smtClean="0">
              <a:solidFill>
                <a:srgbClr val="FFFF00"/>
              </a:solidFill>
              <a:latin typeface="Tahoma" pitchFamily="34" charset="0"/>
              <a:cs typeface="Tahoma" pitchFamily="34" charset="0"/>
            </a:rPr>
            <a:t>y criterios </a:t>
          </a:r>
          <a:r>
            <a:rPr lang="es-MX" sz="2000" b="1" i="0" kern="1200" dirty="0" smtClean="0">
              <a:latin typeface="Tahoma" pitchFamily="34" charset="0"/>
              <a:cs typeface="Tahoma" pitchFamily="34" charset="0"/>
            </a:rPr>
            <a:t>para la definición, identificación y medición de la pobreza</a:t>
          </a:r>
          <a:endParaRPr lang="es-ES" sz="2000" b="1" i="0" kern="1200" dirty="0">
            <a:latin typeface="Tahoma" pitchFamily="34" charset="0"/>
            <a:cs typeface="Tahoma" pitchFamily="34" charset="0"/>
          </a:endParaRPr>
        </a:p>
      </dsp:txBody>
      <dsp:txXfrm>
        <a:off x="1071552" y="497931"/>
        <a:ext cx="3816958" cy="2010794"/>
      </dsp:txXfrm>
    </dsp:sp>
    <dsp:sp modelId="{36EE962C-B925-4B5F-A22A-C2CBBB7687B1}">
      <dsp:nvSpPr>
        <dsp:cNvPr id="0" name=""/>
        <dsp:cNvSpPr/>
      </dsp:nvSpPr>
      <dsp:spPr>
        <a:xfrm>
          <a:off x="1572581" y="3054973"/>
          <a:ext cx="3237918" cy="1477725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s-MX" sz="2100" b="1" kern="1200" dirty="0" smtClean="0">
              <a:latin typeface="Tahoma" pitchFamily="34" charset="0"/>
              <a:cs typeface="Tahoma" pitchFamily="34" charset="0"/>
            </a:rPr>
            <a:t>Zonas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s-MX" sz="2100" b="1" kern="1200" dirty="0" smtClean="0">
              <a:latin typeface="Tahoma" pitchFamily="34" charset="0"/>
              <a:cs typeface="Tahoma" pitchFamily="34" charset="0"/>
            </a:rPr>
            <a:t>de Atención Prioritaria  </a:t>
          </a:r>
          <a:r>
            <a:rPr lang="es-MX" sz="2100" kern="1200" dirty="0" smtClean="0">
              <a:latin typeface="Tahoma" pitchFamily="34" charset="0"/>
              <a:cs typeface="Tahoma" pitchFamily="34" charset="0"/>
            </a:rPr>
            <a:t>(</a:t>
          </a:r>
          <a:r>
            <a:rPr lang="es-MX" sz="2100" b="1" kern="1200" dirty="0" smtClean="0">
              <a:solidFill>
                <a:srgbClr val="FFFF00"/>
              </a:solidFill>
              <a:latin typeface="Tahoma" pitchFamily="34" charset="0"/>
              <a:cs typeface="Tahoma" pitchFamily="34" charset="0"/>
            </a:rPr>
            <a:t>ZAP</a:t>
          </a:r>
          <a:r>
            <a:rPr lang="es-MX" sz="2100" kern="1200" dirty="0" smtClean="0">
              <a:latin typeface="Tahoma" pitchFamily="34" charset="0"/>
              <a:cs typeface="Tahoma" pitchFamily="34" charset="0"/>
            </a:rPr>
            <a:t>)</a:t>
          </a:r>
          <a:endParaRPr lang="es-ES" sz="2100" kern="1200" dirty="0">
            <a:latin typeface="Tahoma" pitchFamily="34" charset="0"/>
            <a:cs typeface="Tahoma" pitchFamily="34" charset="0"/>
          </a:endParaRPr>
        </a:p>
      </dsp:txBody>
      <dsp:txXfrm>
        <a:off x="1572581" y="3054973"/>
        <a:ext cx="3237918" cy="14777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29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15" tIns="45357" rIns="90715" bIns="45357" numCol="1" anchor="t" anchorCtr="0" compatLnSpc="1">
            <a:prstTxWarp prst="textNoShape">
              <a:avLst/>
            </a:prstTxWarp>
          </a:bodyPr>
          <a:lstStyle>
            <a:lvl1pPr defTabSz="907404"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7313" y="0"/>
            <a:ext cx="2982912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15" tIns="45357" rIns="90715" bIns="45357" numCol="1" anchor="t" anchorCtr="0" compatLnSpc="1">
            <a:prstTxWarp prst="textNoShape">
              <a:avLst/>
            </a:prstTxWarp>
          </a:bodyPr>
          <a:lstStyle>
            <a:lvl1pPr algn="r" defTabSz="907404"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829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15" tIns="45357" rIns="90715" bIns="45357" numCol="1" anchor="b" anchorCtr="0" compatLnSpc="1">
            <a:prstTxWarp prst="textNoShape">
              <a:avLst/>
            </a:prstTxWarp>
          </a:bodyPr>
          <a:lstStyle>
            <a:lvl1pPr defTabSz="907404"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7313" y="8829675"/>
            <a:ext cx="2982912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15" tIns="45357" rIns="90715" bIns="45357" numCol="1" anchor="b" anchorCtr="0" compatLnSpc="1">
            <a:prstTxWarp prst="textNoShape">
              <a:avLst/>
            </a:prstTxWarp>
          </a:bodyPr>
          <a:lstStyle>
            <a:lvl1pPr algn="r" defTabSz="907404" eaLnBrk="0" hangingPunct="0">
              <a:defRPr sz="1200"/>
            </a:lvl1pPr>
          </a:lstStyle>
          <a:p>
            <a:pPr>
              <a:defRPr/>
            </a:pPr>
            <a:fld id="{28EFED8D-E65B-45F5-A0B6-A8420E5DE9B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577DA265-C6CE-476D-8BCD-12B4D6C47896}" type="datetimeFigureOut">
              <a:rPr lang="es-ES"/>
              <a:pPr>
                <a:defRPr/>
              </a:pPr>
              <a:t>24/08/2010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E34A3B89-504D-4B28-B999-67EB2D9A3E2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A3B89-504D-4B28-B999-67EB2D9A3E29}" type="slidenum">
              <a:rPr lang="es-ES" smtClean="0"/>
              <a:pPr>
                <a:defRPr/>
              </a:pPr>
              <a:t>7</a:t>
            </a:fld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  <p:sp>
        <p:nvSpPr>
          <p:cNvPr id="6148" name="3 Marcador de número de diapositiva"/>
          <p:cNvSpPr txBox="1">
            <a:spLocks noGrp="1"/>
          </p:cNvSpPr>
          <p:nvPr/>
        </p:nvSpPr>
        <p:spPr bwMode="auto">
          <a:xfrm>
            <a:off x="3897313" y="8829675"/>
            <a:ext cx="2982912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6B527B39-84A2-416A-95DB-45A750A07669}" type="slidenum">
              <a:rPr lang="es-ES" sz="1200" b="0">
                <a:solidFill>
                  <a:schemeClr val="tx1"/>
                </a:solidFill>
                <a:latin typeface="Times" charset="0"/>
                <a:ea typeface="Arial Unicode MS" pitchFamily="34" charset="-128"/>
                <a:cs typeface="Arial Unicode MS" pitchFamily="34" charset="-128"/>
              </a:rPr>
              <a:pPr algn="r" eaLnBrk="0" hangingPunct="0"/>
              <a:t>11</a:t>
            </a:fld>
            <a:endParaRPr lang="es-ES" sz="1200" b="0">
              <a:solidFill>
                <a:schemeClr val="tx1"/>
              </a:solidFill>
              <a:latin typeface="Times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mailto:rcaparicio@coneval.gob.mx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56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3286125" y="6021388"/>
            <a:ext cx="2654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s-ES_tradnl" sz="2000">
                <a:solidFill>
                  <a:schemeClr val="bg1"/>
                </a:solidFill>
                <a:latin typeface="Arial" charset="0"/>
              </a:rPr>
              <a:t>www.</a:t>
            </a:r>
            <a:r>
              <a:rPr lang="es-ES_tradnl" sz="2000" b="1">
                <a:solidFill>
                  <a:schemeClr val="bg1"/>
                </a:solidFill>
                <a:latin typeface="Arial" charset="0"/>
              </a:rPr>
              <a:t>coneval</a:t>
            </a:r>
            <a:r>
              <a:rPr lang="es-ES_tradnl" sz="2000">
                <a:solidFill>
                  <a:schemeClr val="bg1"/>
                </a:solidFill>
                <a:latin typeface="Arial" charset="0"/>
              </a:rPr>
              <a:t>.gob.mx</a:t>
            </a:r>
          </a:p>
        </p:txBody>
      </p:sp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176823" y="2712448"/>
            <a:ext cx="882845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s-ES_tradnl" sz="3000" b="1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La Medición de </a:t>
            </a:r>
            <a:r>
              <a:rPr lang="es-ES_tradnl" sz="3000" b="1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la </a:t>
            </a:r>
            <a:r>
              <a:rPr lang="es-ES_tradnl" sz="3000" b="1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pobreza y los Programas de Desarrollo Social </a:t>
            </a:r>
            <a:endParaRPr lang="es-ES_tradnl" sz="3000" b="1" dirty="0" smtClean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/>
            <a:endParaRPr lang="es-ES_tradnl" sz="3000" dirty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1695198" y="5099522"/>
            <a:ext cx="57134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_tradnl" sz="1400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 Agosto de 2010</a:t>
            </a:r>
            <a:endParaRPr lang="es-ES_tradnl" sz="1400" dirty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734344" y="4382750"/>
            <a:ext cx="57134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_tradnl" sz="2000" b="1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Ricardo Aparicio</a:t>
            </a:r>
            <a:endParaRPr lang="es-ES_tradnl" sz="2000" b="1" dirty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550018" y="2368167"/>
            <a:ext cx="6045245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es-MX" sz="3600" b="1" cap="all" dirty="0" smtClean="0">
                <a:ln w="0"/>
                <a:solidFill>
                  <a:srgbClr val="1C3F94"/>
                </a:solidFill>
                <a:effectLst>
                  <a:reflection blurRad="12700" stA="50000" endPos="50000" dist="5000" dir="5400000" sy="-100000" rotWithShape="0"/>
                </a:effectLst>
                <a:latin typeface="Tahoma" pitchFamily="34" charset="0"/>
                <a:cs typeface="Tahoma" pitchFamily="34" charset="0"/>
              </a:rPr>
              <a:t>ZONAS DE </a:t>
            </a:r>
          </a:p>
          <a:p>
            <a:pPr algn="ctr" eaLnBrk="0" hangingPunct="0">
              <a:defRPr/>
            </a:pPr>
            <a:r>
              <a:rPr lang="es-MX" sz="3600" b="1" cap="all" dirty="0" smtClean="0">
                <a:ln w="0"/>
                <a:solidFill>
                  <a:srgbClr val="1C3F94"/>
                </a:solidFill>
                <a:effectLst>
                  <a:reflection blurRad="12700" stA="50000" endPos="50000" dist="5000" dir="5400000" sy="-100000" rotWithShape="0"/>
                </a:effectLst>
                <a:latin typeface="Tahoma" pitchFamily="34" charset="0"/>
                <a:cs typeface="Tahoma" pitchFamily="34" charset="0"/>
              </a:rPr>
              <a:t>ATENCIÓN PRIORITARIA</a:t>
            </a:r>
            <a:endParaRPr lang="es-ES" sz="3600" b="1" cap="all" dirty="0">
              <a:ln w="0"/>
              <a:solidFill>
                <a:srgbClr val="1C3F94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5"/>
          <p:cNvSpPr txBox="1">
            <a:spLocks noChangeArrowheads="1"/>
          </p:cNvSpPr>
          <p:nvPr/>
        </p:nvSpPr>
        <p:spPr bwMode="auto">
          <a:xfrm>
            <a:off x="517967" y="1401934"/>
            <a:ext cx="43202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s-ES_tradnl" sz="2200" b="1" dirty="0" smtClean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Municipios</a:t>
            </a:r>
            <a:endParaRPr lang="es-ES_tradnl" sz="2200" b="1" dirty="0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577" y="1842938"/>
            <a:ext cx="43243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9198" y="3856941"/>
            <a:ext cx="44958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181597" y="3429437"/>
            <a:ext cx="43202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s-ES_tradnl" sz="2200" b="1" dirty="0" smtClean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Población</a:t>
            </a:r>
            <a:endParaRPr lang="es-ES_tradnl" sz="2200" b="1" dirty="0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5669473" y="1583145"/>
            <a:ext cx="3111662" cy="584775"/>
          </a:xfrm>
          <a:prstGeom prst="rect">
            <a:avLst/>
          </a:prstGeom>
          <a:solidFill>
            <a:srgbClr val="33339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Hay avances en cobertura </a:t>
            </a:r>
          </a:p>
          <a:p>
            <a:pPr algn="ctr">
              <a:defRPr/>
            </a:pPr>
            <a:r>
              <a:rPr lang="es-MX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  también hay retos</a:t>
            </a:r>
            <a:endParaRPr lang="es-E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2026154" y="6613525"/>
            <a:ext cx="5210175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rIns="0" anchor="ctr">
            <a:spAutoFit/>
          </a:bodyPr>
          <a:lstStyle/>
          <a:p>
            <a:pPr algn="ctr" eaLnBrk="0" hangingPunct="0"/>
            <a:r>
              <a:rPr lang="es-ES" sz="1000" dirty="0">
                <a:solidFill>
                  <a:schemeClr val="bg1"/>
                </a:solidFill>
              </a:rPr>
              <a:t>Fuente: </a:t>
            </a:r>
            <a:r>
              <a:rPr lang="es-ES" sz="1000" dirty="0" smtClean="0">
                <a:solidFill>
                  <a:schemeClr val="bg1"/>
                </a:solidFill>
              </a:rPr>
              <a:t>estimaciones del CONEVAL con el ITER 2005 y Zonas de Atención  Prioritaria 2008.</a:t>
            </a:r>
            <a:endParaRPr lang="es-ES" sz="1000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Mapa ZAP's V3"/>
          <p:cNvPicPr>
            <a:picLocks noChangeAspect="1" noChangeArrowheads="1"/>
          </p:cNvPicPr>
          <p:nvPr/>
        </p:nvPicPr>
        <p:blipFill>
          <a:blip r:embed="rId2" cstate="print"/>
          <a:srcRect l="4311" t="20956"/>
          <a:stretch>
            <a:fillRect/>
          </a:stretch>
        </p:blipFill>
        <p:spPr bwMode="auto">
          <a:xfrm>
            <a:off x="314028" y="1157468"/>
            <a:ext cx="7799823" cy="5233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091579" y="437648"/>
            <a:ext cx="69088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s-ES_tradnl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Zonas de Atención Prioritaria, 2008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5669473" y="1583145"/>
            <a:ext cx="3111662" cy="1077218"/>
          </a:xfrm>
          <a:prstGeom prst="rect">
            <a:avLst/>
          </a:prstGeom>
          <a:solidFill>
            <a:srgbClr val="33339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Casi el 50% de los municipios de México son ZAP pero los sólo el </a:t>
            </a:r>
            <a:r>
              <a:rPr lang="es-MX" sz="1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16% de la población </a:t>
            </a:r>
            <a:r>
              <a:rPr lang="es-MX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mexicana vive en estas áreas</a:t>
            </a:r>
            <a:endParaRPr lang="es-E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2026154" y="6612652"/>
            <a:ext cx="5210175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rIns="0" anchor="ctr">
            <a:spAutoFit/>
          </a:bodyPr>
          <a:lstStyle/>
          <a:p>
            <a:pPr algn="ctr" eaLnBrk="0" hangingPunct="0"/>
            <a:r>
              <a:rPr lang="es-ES" sz="1000" dirty="0">
                <a:solidFill>
                  <a:schemeClr val="bg1"/>
                </a:solidFill>
              </a:rPr>
              <a:t>Fuente: </a:t>
            </a:r>
            <a:r>
              <a:rPr lang="es-ES" sz="1000" dirty="0" smtClean="0">
                <a:solidFill>
                  <a:schemeClr val="bg1"/>
                </a:solidFill>
              </a:rPr>
              <a:t>elaboración del  CONEVAL con  base en Zonas de Atención  Prioritaria 2008 de SEDESOL.</a:t>
            </a:r>
            <a:endParaRPr lang="es-ES" sz="1000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zap-indigenas2"/>
          <p:cNvPicPr>
            <a:picLocks noChangeAspect="1" noChangeArrowheads="1"/>
          </p:cNvPicPr>
          <p:nvPr/>
        </p:nvPicPr>
        <p:blipFill>
          <a:blip r:embed="rId2" cstate="print"/>
          <a:srcRect l="951" t="3708" r="2576" b="16232"/>
          <a:stretch>
            <a:fillRect/>
          </a:stretch>
        </p:blipFill>
        <p:spPr bwMode="auto">
          <a:xfrm>
            <a:off x="555585" y="1005494"/>
            <a:ext cx="7648348" cy="5267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1743" y="1032752"/>
            <a:ext cx="3709635" cy="2277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096273" y="266217"/>
            <a:ext cx="690883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s-ES_tradnl" sz="26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Municipios indígenas y ZAP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231494" y="4861620"/>
            <a:ext cx="2847372" cy="830997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La mayoría de los municipios indígenas pertenecen a las ZAP</a:t>
            </a:r>
            <a:endParaRPr lang="es-E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057981" y="6504190"/>
            <a:ext cx="7025254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rIns="0" anchor="ctr">
            <a:spAutoFit/>
          </a:bodyPr>
          <a:lstStyle/>
          <a:p>
            <a:pPr eaLnBrk="0" hangingPunct="0"/>
            <a:r>
              <a:rPr lang="es-ES" sz="1000" dirty="0">
                <a:solidFill>
                  <a:schemeClr val="bg1"/>
                </a:solidFill>
              </a:rPr>
              <a:t>Fuente: </a:t>
            </a:r>
            <a:r>
              <a:rPr lang="es-ES" sz="1000" dirty="0" smtClean="0">
                <a:solidFill>
                  <a:schemeClr val="bg1"/>
                </a:solidFill>
              </a:rPr>
              <a:t>estimaciones del CONEVAL  con base en el Sistema de Indicadores sobre la Población Indígena  en México, CDI-PNUD 2005    y  Zonas de Atención Prioritaria 2008, SEDESOL</a:t>
            </a:r>
            <a:endParaRPr lang="es-ES" sz="1000" u="sng" dirty="0">
              <a:solidFill>
                <a:schemeClr val="bg1"/>
              </a:solidFill>
            </a:endParaRP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529590" y="6157734"/>
            <a:ext cx="812292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rIns="0" anchor="ctr">
            <a:spAutoFit/>
          </a:bodyPr>
          <a:lstStyle/>
          <a:p>
            <a:pPr eaLnBrk="0" hangingPunct="0"/>
            <a:r>
              <a:rPr lang="es-ES" sz="10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Nota: se consideran municipios indígenas a los  municipios tipo A  y B de la clasificación CDI-PNUD. Los municipios A  tienen más del 70% de la Población Indígena, mientras que los municipios tipo B incluye los que tienen del 40% hasta el 69% de la PI.</a:t>
            </a:r>
            <a:endParaRPr lang="es-ES" sz="1000" u="sng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136016" y="412900"/>
            <a:ext cx="70079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s-ES_tradnl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Retos y perspectivas</a:t>
            </a:r>
            <a:endParaRPr lang="es-ES_tradnl" sz="2800" b="1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5" name="37 Grupo"/>
          <p:cNvGrpSpPr>
            <a:grpSpLocks/>
          </p:cNvGrpSpPr>
          <p:nvPr/>
        </p:nvGrpSpPr>
        <p:grpSpPr bwMode="auto">
          <a:xfrm>
            <a:off x="3865546" y="3938775"/>
            <a:ext cx="5250149" cy="1328023"/>
            <a:chOff x="2844609" y="650603"/>
            <a:chExt cx="5555904" cy="1329349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6" name="AutoShape 7"/>
            <p:cNvSpPr>
              <a:spLocks noChangeArrowheads="1"/>
            </p:cNvSpPr>
            <p:nvPr/>
          </p:nvSpPr>
          <p:spPr bwMode="auto">
            <a:xfrm>
              <a:off x="2844609" y="1136279"/>
              <a:ext cx="477893" cy="414664"/>
            </a:xfrm>
            <a:prstGeom prst="rightArrow">
              <a:avLst>
                <a:gd name="adj1" fmla="val 50000"/>
                <a:gd name="adj2" fmla="val 44755"/>
              </a:avLst>
            </a:prstGeom>
            <a:solidFill>
              <a:srgbClr val="FF9900"/>
            </a:solidFill>
            <a:ln w="28575" algn="ctr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7" name="AutoShape 12"/>
            <p:cNvSpPr>
              <a:spLocks noChangeArrowheads="1"/>
            </p:cNvSpPr>
            <p:nvPr/>
          </p:nvSpPr>
          <p:spPr bwMode="auto">
            <a:xfrm>
              <a:off x="3361046" y="650603"/>
              <a:ext cx="5039467" cy="1329349"/>
            </a:xfrm>
            <a:prstGeom prst="flowChartAlternateProcess">
              <a:avLst/>
            </a:prstGeom>
            <a:solidFill>
              <a:srgbClr val="008000"/>
            </a:solidFill>
            <a:ln w="9525" algn="ctr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lIns="180000" rIns="0" anchor="ctr">
              <a:spAutoFit/>
            </a:bodyPr>
            <a:lstStyle/>
            <a:p>
              <a:pPr eaLnBrk="0" hangingPunct="0">
                <a:lnSpc>
                  <a:spcPct val="90000"/>
                </a:lnSpc>
                <a:buFont typeface="Wingdings" pitchFamily="2" charset="2"/>
                <a:buNone/>
              </a:pPr>
              <a:r>
                <a:rPr lang="es-MX" sz="2000" dirty="0" smtClean="0">
                  <a:solidFill>
                    <a:schemeClr val="bg1"/>
                  </a:solidFill>
                  <a:latin typeface="Arial" charset="0"/>
                </a:rPr>
                <a:t>Utilizar las mediciones de pobreza para</a:t>
              </a:r>
            </a:p>
            <a:p>
              <a:pPr eaLnBrk="0" hangingPunct="0">
                <a:lnSpc>
                  <a:spcPct val="90000"/>
                </a:lnSpc>
                <a:buFont typeface="Wingdings" pitchFamily="2" charset="2"/>
                <a:buNone/>
              </a:pPr>
              <a:r>
                <a:rPr lang="es-MX" sz="2000" dirty="0" smtClean="0">
                  <a:solidFill>
                    <a:schemeClr val="bg1"/>
                  </a:solidFill>
                  <a:latin typeface="Arial" charset="0"/>
                </a:rPr>
                <a:t> identificar la pobreza y para evaluar </a:t>
              </a:r>
            </a:p>
            <a:p>
              <a:pPr eaLnBrk="0" hangingPunct="0">
                <a:lnSpc>
                  <a:spcPct val="90000"/>
                </a:lnSpc>
                <a:buFont typeface="Wingdings" pitchFamily="2" charset="2"/>
                <a:buNone/>
              </a:pPr>
              <a:r>
                <a:rPr lang="es-MX" sz="2000" dirty="0" smtClean="0">
                  <a:solidFill>
                    <a:schemeClr val="bg1"/>
                  </a:solidFill>
                  <a:latin typeface="Arial" charset="0"/>
                </a:rPr>
                <a:t>el desempeño de la política social </a:t>
              </a:r>
            </a:p>
            <a:p>
              <a:pPr eaLnBrk="0" hangingPunct="0">
                <a:lnSpc>
                  <a:spcPct val="90000"/>
                </a:lnSpc>
                <a:buFont typeface="Wingdings" pitchFamily="2" charset="2"/>
                <a:buNone/>
              </a:pPr>
              <a:r>
                <a:rPr lang="es-MX" sz="2000" dirty="0" smtClean="0">
                  <a:solidFill>
                    <a:schemeClr val="bg1"/>
                  </a:solidFill>
                  <a:latin typeface="Arial" charset="0"/>
                </a:rPr>
                <a:t>en el tiempo</a:t>
              </a:r>
            </a:p>
          </p:txBody>
        </p:sp>
      </p:grpSp>
      <p:grpSp>
        <p:nvGrpSpPr>
          <p:cNvPr id="8" name="37 Grupo"/>
          <p:cNvGrpSpPr>
            <a:grpSpLocks/>
          </p:cNvGrpSpPr>
          <p:nvPr/>
        </p:nvGrpSpPr>
        <p:grpSpPr bwMode="auto">
          <a:xfrm>
            <a:off x="3827117" y="1223414"/>
            <a:ext cx="4783338" cy="1021556"/>
            <a:chOff x="2844609" y="803989"/>
            <a:chExt cx="4784405" cy="1022576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2844609" y="1136279"/>
              <a:ext cx="477893" cy="414664"/>
            </a:xfrm>
            <a:prstGeom prst="rightArrow">
              <a:avLst>
                <a:gd name="adj1" fmla="val 50000"/>
                <a:gd name="adj2" fmla="val 44755"/>
              </a:avLst>
            </a:prstGeom>
            <a:solidFill>
              <a:srgbClr val="FF9900"/>
            </a:solidFill>
            <a:ln w="28575" algn="ctr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0" name="AutoShape 12"/>
            <p:cNvSpPr>
              <a:spLocks noChangeArrowheads="1"/>
            </p:cNvSpPr>
            <p:nvPr/>
          </p:nvSpPr>
          <p:spPr bwMode="auto">
            <a:xfrm>
              <a:off x="3361035" y="803989"/>
              <a:ext cx="4267979" cy="1022576"/>
            </a:xfrm>
            <a:prstGeom prst="flowChartAlternateProcess">
              <a:avLst/>
            </a:prstGeom>
            <a:solidFill>
              <a:srgbClr val="008000"/>
            </a:solidFill>
            <a:ln w="9525" algn="ctr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lIns="180000" rIns="0" anchor="ctr">
              <a:spAutoFit/>
            </a:bodyPr>
            <a:lstStyle/>
            <a:p>
              <a:pPr eaLnBrk="0" hangingPunct="0">
                <a:lnSpc>
                  <a:spcPct val="90000"/>
                </a:lnSpc>
                <a:buFont typeface="Wingdings" pitchFamily="2" charset="2"/>
                <a:buNone/>
              </a:pPr>
              <a:r>
                <a:rPr lang="es-MX" sz="2000" dirty="0" smtClean="0">
                  <a:solidFill>
                    <a:schemeClr val="bg1"/>
                  </a:solidFill>
                  <a:latin typeface="Arial" charset="0"/>
                </a:rPr>
                <a:t>Garantizar el </a:t>
              </a:r>
              <a:r>
                <a:rPr lang="es-MX" sz="2000" dirty="0" smtClean="0">
                  <a:solidFill>
                    <a:srgbClr val="FFFF00"/>
                  </a:solidFill>
                  <a:latin typeface="Arial" charset="0"/>
                </a:rPr>
                <a:t>pleno ejercicio </a:t>
              </a:r>
            </a:p>
            <a:p>
              <a:pPr eaLnBrk="0" hangingPunct="0">
                <a:lnSpc>
                  <a:spcPct val="90000"/>
                </a:lnSpc>
                <a:buFont typeface="Wingdings" pitchFamily="2" charset="2"/>
                <a:buNone/>
              </a:pPr>
              <a:r>
                <a:rPr lang="es-MX" sz="2000" dirty="0" smtClean="0">
                  <a:solidFill>
                    <a:schemeClr val="bg1"/>
                  </a:solidFill>
                  <a:latin typeface="Arial" charset="0"/>
                </a:rPr>
                <a:t>de los </a:t>
              </a:r>
              <a:r>
                <a:rPr lang="es-MX" sz="2000" dirty="0" smtClean="0">
                  <a:solidFill>
                    <a:srgbClr val="FFFF00"/>
                  </a:solidFill>
                  <a:latin typeface="Arial" charset="0"/>
                </a:rPr>
                <a:t>derechos</a:t>
              </a:r>
              <a:r>
                <a:rPr lang="es-MX" sz="2000" dirty="0" smtClean="0">
                  <a:solidFill>
                    <a:schemeClr val="bg1"/>
                  </a:solidFill>
                  <a:latin typeface="Arial" charset="0"/>
                </a:rPr>
                <a:t> sociales mediante </a:t>
              </a:r>
            </a:p>
            <a:p>
              <a:pPr eaLnBrk="0" hangingPunct="0">
                <a:lnSpc>
                  <a:spcPct val="90000"/>
                </a:lnSpc>
                <a:buFont typeface="Wingdings" pitchFamily="2" charset="2"/>
                <a:buNone/>
              </a:pPr>
              <a:r>
                <a:rPr lang="es-MX" sz="2000" dirty="0" smtClean="0">
                  <a:solidFill>
                    <a:schemeClr val="bg1"/>
                  </a:solidFill>
                  <a:latin typeface="Arial" charset="0"/>
                </a:rPr>
                <a:t>el </a:t>
              </a:r>
              <a:r>
                <a:rPr lang="es-MX" sz="2000" dirty="0" smtClean="0">
                  <a:solidFill>
                    <a:srgbClr val="FFFF00"/>
                  </a:solidFill>
                  <a:latin typeface="Arial" charset="0"/>
                </a:rPr>
                <a:t>desarrollo social</a:t>
              </a:r>
            </a:p>
          </p:txBody>
        </p:sp>
      </p:grpSp>
      <p:grpSp>
        <p:nvGrpSpPr>
          <p:cNvPr id="11" name="37 Grupo"/>
          <p:cNvGrpSpPr>
            <a:grpSpLocks/>
          </p:cNvGrpSpPr>
          <p:nvPr/>
        </p:nvGrpSpPr>
        <p:grpSpPr bwMode="auto">
          <a:xfrm>
            <a:off x="3863772" y="2477730"/>
            <a:ext cx="5095036" cy="1328023"/>
            <a:chOff x="2844609" y="759966"/>
            <a:chExt cx="5489882" cy="1329349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2" name="AutoShape 7"/>
            <p:cNvSpPr>
              <a:spLocks noChangeArrowheads="1"/>
            </p:cNvSpPr>
            <p:nvPr/>
          </p:nvSpPr>
          <p:spPr bwMode="auto">
            <a:xfrm>
              <a:off x="2844609" y="1136279"/>
              <a:ext cx="477893" cy="414664"/>
            </a:xfrm>
            <a:prstGeom prst="rightArrow">
              <a:avLst>
                <a:gd name="adj1" fmla="val 50000"/>
                <a:gd name="adj2" fmla="val 44755"/>
              </a:avLst>
            </a:prstGeom>
            <a:solidFill>
              <a:srgbClr val="FF9900"/>
            </a:solidFill>
            <a:ln w="28575" algn="ctr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" name="AutoShape 12"/>
            <p:cNvSpPr>
              <a:spLocks noChangeArrowheads="1"/>
            </p:cNvSpPr>
            <p:nvPr/>
          </p:nvSpPr>
          <p:spPr bwMode="auto">
            <a:xfrm>
              <a:off x="3361035" y="759966"/>
              <a:ext cx="4973456" cy="1329349"/>
            </a:xfrm>
            <a:prstGeom prst="flowChartAlternateProcess">
              <a:avLst/>
            </a:prstGeom>
            <a:solidFill>
              <a:srgbClr val="008000"/>
            </a:solidFill>
            <a:ln w="9525" algn="ctr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lIns="180000" rIns="0" anchor="ctr">
              <a:spAutoFit/>
            </a:bodyPr>
            <a:lstStyle/>
            <a:p>
              <a:pPr eaLnBrk="0" hangingPunct="0">
                <a:lnSpc>
                  <a:spcPct val="90000"/>
                </a:lnSpc>
                <a:buFont typeface="Wingdings" pitchFamily="2" charset="2"/>
                <a:buNone/>
              </a:pPr>
              <a:r>
                <a:rPr lang="es-MX" sz="2000" dirty="0" smtClean="0">
                  <a:solidFill>
                    <a:schemeClr val="bg1"/>
                  </a:solidFill>
                  <a:latin typeface="Arial" charset="0"/>
                </a:rPr>
                <a:t>Elaboración de </a:t>
              </a:r>
              <a:r>
                <a:rPr lang="es-ES" sz="2000" dirty="0" smtClean="0">
                  <a:solidFill>
                    <a:schemeClr val="bg1"/>
                  </a:solidFill>
                  <a:latin typeface="Arial" charset="0"/>
                </a:rPr>
                <a:t>programas y políticas </a:t>
              </a:r>
            </a:p>
            <a:p>
              <a:pPr eaLnBrk="0" hangingPunct="0">
                <a:lnSpc>
                  <a:spcPct val="90000"/>
                </a:lnSpc>
                <a:buFont typeface="Wingdings" pitchFamily="2" charset="2"/>
                <a:buNone/>
              </a:pPr>
              <a:r>
                <a:rPr lang="es-ES" sz="2000" dirty="0" smtClean="0">
                  <a:solidFill>
                    <a:srgbClr val="FFFF00"/>
                  </a:solidFill>
                  <a:latin typeface="Arial" charset="0"/>
                </a:rPr>
                <a:t>focalizadas</a:t>
              </a:r>
              <a:r>
                <a:rPr lang="es-ES" sz="2000" dirty="0" smtClean="0">
                  <a:solidFill>
                    <a:schemeClr val="bg1"/>
                  </a:solidFill>
                  <a:latin typeface="Arial" charset="0"/>
                </a:rPr>
                <a:t> para personas y zonas </a:t>
              </a:r>
            </a:p>
            <a:p>
              <a:pPr eaLnBrk="0" hangingPunct="0">
                <a:lnSpc>
                  <a:spcPct val="90000"/>
                </a:lnSpc>
                <a:buFont typeface="Wingdings" pitchFamily="2" charset="2"/>
                <a:buNone/>
              </a:pPr>
              <a:r>
                <a:rPr lang="es-ES" sz="2000" dirty="0" smtClean="0">
                  <a:solidFill>
                    <a:schemeClr val="bg1"/>
                  </a:solidFill>
                  <a:latin typeface="Arial" charset="0"/>
                </a:rPr>
                <a:t>en condiciones de pobreza o  vulnerabilidad</a:t>
              </a:r>
              <a:endParaRPr lang="es-MX" sz="2000" dirty="0" smtClean="0">
                <a:solidFill>
                  <a:schemeClr val="bg1"/>
                </a:solidFill>
                <a:latin typeface="Arial" charset="0"/>
              </a:endParaRPr>
            </a:p>
          </p:txBody>
        </p:sp>
      </p:grpSp>
      <p:pic>
        <p:nvPicPr>
          <p:cNvPr id="14" name="Picture 5" descr="E:\Indígenas\Oaxaca 1 073.jpg"/>
          <p:cNvPicPr>
            <a:picLocks noChangeAspect="1" noChangeArrowheads="1"/>
          </p:cNvPicPr>
          <p:nvPr/>
        </p:nvPicPr>
        <p:blipFill>
          <a:blip r:embed="rId2" cstate="print"/>
          <a:srcRect l="6286" t="14158" r="51518"/>
          <a:stretch>
            <a:fillRect/>
          </a:stretch>
        </p:blipFill>
        <p:spPr bwMode="auto">
          <a:xfrm>
            <a:off x="516971" y="1513410"/>
            <a:ext cx="3262654" cy="4425427"/>
          </a:xfrm>
          <a:prstGeom prst="rect">
            <a:avLst/>
          </a:prstGeom>
          <a:noFill/>
        </p:spPr>
      </p:pic>
      <p:grpSp>
        <p:nvGrpSpPr>
          <p:cNvPr id="15" name="37 Grupo"/>
          <p:cNvGrpSpPr>
            <a:grpSpLocks/>
          </p:cNvGrpSpPr>
          <p:nvPr/>
        </p:nvGrpSpPr>
        <p:grpSpPr bwMode="auto">
          <a:xfrm>
            <a:off x="3863765" y="5428060"/>
            <a:ext cx="4968183" cy="1021556"/>
            <a:chOff x="2844609" y="803989"/>
            <a:chExt cx="4969294" cy="1022576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6" name="AutoShape 7"/>
            <p:cNvSpPr>
              <a:spLocks noChangeArrowheads="1"/>
            </p:cNvSpPr>
            <p:nvPr/>
          </p:nvSpPr>
          <p:spPr bwMode="auto">
            <a:xfrm>
              <a:off x="2844609" y="1136279"/>
              <a:ext cx="477893" cy="414664"/>
            </a:xfrm>
            <a:prstGeom prst="rightArrow">
              <a:avLst>
                <a:gd name="adj1" fmla="val 50000"/>
                <a:gd name="adj2" fmla="val 44755"/>
              </a:avLst>
            </a:prstGeom>
            <a:solidFill>
              <a:srgbClr val="FF9900"/>
            </a:solidFill>
            <a:ln w="28575" algn="ctr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" name="AutoShape 12"/>
            <p:cNvSpPr>
              <a:spLocks noChangeArrowheads="1"/>
            </p:cNvSpPr>
            <p:nvPr/>
          </p:nvSpPr>
          <p:spPr bwMode="auto">
            <a:xfrm>
              <a:off x="3361041" y="803989"/>
              <a:ext cx="4452862" cy="1022576"/>
            </a:xfrm>
            <a:prstGeom prst="flowChartAlternateProcess">
              <a:avLst/>
            </a:prstGeom>
            <a:solidFill>
              <a:schemeClr val="accent6"/>
            </a:solidFill>
            <a:ln w="9525" algn="ctr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lIns="180000" rIns="0" anchor="ctr">
              <a:spAutoFit/>
            </a:bodyPr>
            <a:lstStyle/>
            <a:p>
              <a:pPr eaLnBrk="0" hangingPunct="0">
                <a:lnSpc>
                  <a:spcPct val="90000"/>
                </a:lnSpc>
                <a:buFont typeface="Wingdings" pitchFamily="2" charset="2"/>
                <a:buNone/>
              </a:pPr>
              <a:r>
                <a:rPr lang="es-MX" sz="2000" dirty="0" smtClean="0">
                  <a:solidFill>
                    <a:srgbClr val="FFFF00"/>
                  </a:solidFill>
                  <a:latin typeface="Arial" charset="0"/>
                </a:rPr>
                <a:t>Vincular </a:t>
              </a:r>
              <a:r>
                <a:rPr lang="es-MX" sz="2000" dirty="0" smtClean="0">
                  <a:solidFill>
                    <a:schemeClr val="bg1"/>
                  </a:solidFill>
                  <a:latin typeface="Arial" charset="0"/>
                </a:rPr>
                <a:t>las mediciones de pobreza </a:t>
              </a:r>
            </a:p>
            <a:p>
              <a:pPr eaLnBrk="0" hangingPunct="0">
                <a:lnSpc>
                  <a:spcPct val="90000"/>
                </a:lnSpc>
                <a:buFont typeface="Wingdings" pitchFamily="2" charset="2"/>
                <a:buNone/>
              </a:pPr>
              <a:r>
                <a:rPr lang="es-MX" sz="2000" dirty="0" smtClean="0">
                  <a:solidFill>
                    <a:schemeClr val="bg1"/>
                  </a:solidFill>
                  <a:latin typeface="Arial" charset="0"/>
                </a:rPr>
                <a:t>con los programas sociales y </a:t>
              </a:r>
            </a:p>
            <a:p>
              <a:pPr eaLnBrk="0" hangingPunct="0">
                <a:lnSpc>
                  <a:spcPct val="90000"/>
                </a:lnSpc>
                <a:buFont typeface="Wingdings" pitchFamily="2" charset="2"/>
                <a:buNone/>
              </a:pPr>
              <a:r>
                <a:rPr lang="es-MX" sz="2000" dirty="0" smtClean="0">
                  <a:solidFill>
                    <a:schemeClr val="bg1"/>
                  </a:solidFill>
                  <a:latin typeface="Arial" charset="0"/>
                </a:rPr>
                <a:t>la  política social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529590" y="2734519"/>
            <a:ext cx="81229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¡Gracias por su atención!</a:t>
            </a:r>
            <a:endParaRPr lang="en-US" sz="5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1 Rectángulo"/>
          <p:cNvSpPr>
            <a:spLocks noChangeArrowheads="1"/>
          </p:cNvSpPr>
          <p:nvPr/>
        </p:nvSpPr>
        <p:spPr bwMode="auto">
          <a:xfrm>
            <a:off x="803275" y="1349375"/>
            <a:ext cx="4349750" cy="4335463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endParaRPr lang="es-MX" sz="1800" b="1">
              <a:solidFill>
                <a:schemeClr val="accent2"/>
              </a:solidFill>
              <a:latin typeface="Arial" charset="0"/>
            </a:endParaRPr>
          </a:p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MX" sz="1800" b="1">
                <a:solidFill>
                  <a:schemeClr val="accent2"/>
                </a:solidFill>
                <a:latin typeface="Arial" charset="0"/>
              </a:rPr>
              <a:t>Consejo Nacional de Evaluación </a:t>
            </a:r>
          </a:p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MX" sz="1800" b="1">
                <a:solidFill>
                  <a:schemeClr val="accent2"/>
                </a:solidFill>
                <a:latin typeface="Arial" charset="0"/>
              </a:rPr>
              <a:t>de la Política de Desarrollo Social</a:t>
            </a:r>
          </a:p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MX" sz="1800" b="1">
                <a:solidFill>
                  <a:schemeClr val="accent2"/>
                </a:solidFill>
                <a:latin typeface="Arial" charset="0"/>
              </a:rPr>
              <a:t>(CONEVAL)</a:t>
            </a:r>
          </a:p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endParaRPr lang="es-MX" sz="1800" b="1">
              <a:solidFill>
                <a:schemeClr val="accent2"/>
              </a:solidFill>
              <a:latin typeface="Arial" charset="0"/>
            </a:endParaRP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ES" sz="1400">
                <a:solidFill>
                  <a:schemeClr val="accent2"/>
                </a:solidFill>
                <a:latin typeface="Arial" charset="0"/>
              </a:rPr>
              <a:t>Boulevard Adolfo López Mateos No. 160 </a:t>
            </a: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ES" sz="1400">
                <a:solidFill>
                  <a:schemeClr val="accent2"/>
                </a:solidFill>
                <a:latin typeface="Arial" charset="0"/>
              </a:rPr>
              <a:t>Col. San Ángel Inn, </a:t>
            </a: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ES" sz="1400">
                <a:solidFill>
                  <a:schemeClr val="accent2"/>
                </a:solidFill>
                <a:latin typeface="Arial" charset="0"/>
              </a:rPr>
              <a:t>Delegación Álvaro Obregón,</a:t>
            </a: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ES" sz="1400">
                <a:solidFill>
                  <a:schemeClr val="accent2"/>
                </a:solidFill>
                <a:latin typeface="Arial" charset="0"/>
              </a:rPr>
              <a:t>CP. 01060, México, D.F. </a:t>
            </a: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endParaRPr lang="es-ES" sz="1400">
              <a:solidFill>
                <a:schemeClr val="accent2"/>
              </a:solidFill>
              <a:latin typeface="Arial" charset="0"/>
            </a:endParaRP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ES" sz="1400">
                <a:solidFill>
                  <a:schemeClr val="accent2"/>
                </a:solidFill>
                <a:latin typeface="Arial" charset="0"/>
              </a:rPr>
              <a:t>Conmutador 01 (55) 5481-7200</a:t>
            </a: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endParaRPr lang="es-ES" sz="1400">
              <a:solidFill>
                <a:schemeClr val="accent2"/>
              </a:solidFill>
              <a:latin typeface="Arial" charset="0"/>
            </a:endParaRP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ES" sz="1400">
                <a:solidFill>
                  <a:schemeClr val="accent2"/>
                </a:solidFill>
                <a:latin typeface="Arial" charset="0"/>
              </a:rPr>
              <a:t>Página web: www.coneval.gob.mx</a:t>
            </a: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endParaRPr lang="es-ES" sz="1400">
              <a:solidFill>
                <a:schemeClr val="accent2"/>
              </a:solidFill>
              <a:latin typeface="Arial" charset="0"/>
            </a:endParaRPr>
          </a:p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endParaRPr lang="es-MX" sz="1600">
              <a:solidFill>
                <a:schemeClr val="accent2"/>
              </a:solidFill>
              <a:latin typeface="Arial" charset="0"/>
            </a:endParaRPr>
          </a:p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endParaRPr lang="es-MX" sz="2000" b="1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55298" name="Text Box 3"/>
          <p:cNvSpPr txBox="1">
            <a:spLocks noChangeArrowheads="1"/>
          </p:cNvSpPr>
          <p:nvPr/>
        </p:nvSpPr>
        <p:spPr bwMode="auto">
          <a:xfrm>
            <a:off x="2173288" y="452438"/>
            <a:ext cx="6249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800" b="1" dirty="0">
                <a:solidFill>
                  <a:schemeClr val="accent2"/>
                </a:solidFill>
                <a:latin typeface="Tahoma" pitchFamily="34" charset="0"/>
              </a:rPr>
              <a:t>Liga de interés</a:t>
            </a:r>
          </a:p>
        </p:txBody>
      </p:sp>
      <p:sp>
        <p:nvSpPr>
          <p:cNvPr id="55299" name="1 Rectángulo"/>
          <p:cNvSpPr>
            <a:spLocks noChangeArrowheads="1"/>
          </p:cNvSpPr>
          <p:nvPr/>
        </p:nvSpPr>
        <p:spPr bwMode="auto">
          <a:xfrm>
            <a:off x="2087563" y="6521450"/>
            <a:ext cx="4968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MX" sz="1600" b="1">
                <a:solidFill>
                  <a:schemeClr val="bg1"/>
                </a:solidFill>
                <a:latin typeface="Arial" charset="0"/>
              </a:rPr>
              <a:t>www.coneval.gob.mx</a:t>
            </a:r>
            <a:endParaRPr lang="es-MX" sz="160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55300" name="1 Rectángulo"/>
          <p:cNvSpPr>
            <a:spLocks noChangeArrowheads="1"/>
          </p:cNvSpPr>
          <p:nvPr/>
        </p:nvSpPr>
        <p:spPr bwMode="auto">
          <a:xfrm>
            <a:off x="5235575" y="4340225"/>
            <a:ext cx="3822700" cy="20313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MX" sz="1800" b="1" dirty="0">
                <a:solidFill>
                  <a:schemeClr val="accent2"/>
                </a:solidFill>
                <a:latin typeface="Arial" charset="0"/>
              </a:rPr>
              <a:t>Ricardo Aparicio</a:t>
            </a:r>
          </a:p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MX" sz="1400" dirty="0">
                <a:solidFill>
                  <a:schemeClr val="accent2"/>
                </a:solidFill>
                <a:latin typeface="Arial" charset="0"/>
              </a:rPr>
              <a:t>Director General Adjunto de Análisis </a:t>
            </a:r>
          </a:p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MX" sz="1400" dirty="0">
                <a:solidFill>
                  <a:schemeClr val="accent2"/>
                </a:solidFill>
                <a:latin typeface="Arial" charset="0"/>
              </a:rPr>
              <a:t>de la Pobreza del CONEVAL</a:t>
            </a:r>
          </a:p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endParaRPr lang="es-MX" sz="1400" dirty="0">
              <a:solidFill>
                <a:schemeClr val="accent2"/>
              </a:solidFill>
              <a:latin typeface="Arial" charset="0"/>
            </a:endParaRPr>
          </a:p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MX" sz="1400" dirty="0">
                <a:solidFill>
                  <a:schemeClr val="accent2"/>
                </a:solidFill>
                <a:latin typeface="Arial" charset="0"/>
              </a:rPr>
              <a:t>Correo electrónico: </a:t>
            </a:r>
            <a:r>
              <a:rPr lang="es-MX" sz="1400" dirty="0">
                <a:solidFill>
                  <a:schemeClr val="bg1"/>
                </a:solidFill>
                <a:latin typeface="Arial" charset="0"/>
                <a:hlinkClick r:id="rId2"/>
              </a:rPr>
              <a:t>rcaparicio@coneval.gob.mx</a:t>
            </a:r>
            <a:endParaRPr lang="es-MX" sz="1400" dirty="0">
              <a:solidFill>
                <a:schemeClr val="bg1"/>
              </a:solidFill>
              <a:latin typeface="Arial" charset="0"/>
            </a:endParaRP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endParaRPr lang="es-ES" sz="1400" dirty="0">
              <a:solidFill>
                <a:schemeClr val="accent2"/>
              </a:solidFill>
              <a:latin typeface="Tahoma" pitchFamily="34" charset="0"/>
            </a:endParaRP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endParaRPr lang="es-MX" sz="1400" dirty="0">
              <a:solidFill>
                <a:schemeClr val="accent2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5"/>
          <p:cNvSpPr txBox="1">
            <a:spLocks noChangeArrowheads="1"/>
          </p:cNvSpPr>
          <p:nvPr/>
        </p:nvSpPr>
        <p:spPr bwMode="auto">
          <a:xfrm>
            <a:off x="2161027" y="148281"/>
            <a:ext cx="690883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s-ES_tradnl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Elementos para el diseño </a:t>
            </a:r>
          </a:p>
          <a:p>
            <a:pPr eaLnBrk="0" hangingPunct="0"/>
            <a:r>
              <a:rPr lang="es-ES_tradnl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de políticas sociales</a:t>
            </a:r>
          </a:p>
        </p:txBody>
      </p:sp>
      <p:graphicFrame>
        <p:nvGraphicFramePr>
          <p:cNvPr id="6" name="5 Diagrama"/>
          <p:cNvGraphicFramePr/>
          <p:nvPr/>
        </p:nvGraphicFramePr>
        <p:xfrm>
          <a:off x="297848" y="1198279"/>
          <a:ext cx="6645365" cy="5148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6 CuadroTexto"/>
          <p:cNvSpPr txBox="1"/>
          <p:nvPr/>
        </p:nvSpPr>
        <p:spPr>
          <a:xfrm>
            <a:off x="0" y="3635163"/>
            <a:ext cx="1606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>
                <a:solidFill>
                  <a:schemeClr val="bg1"/>
                </a:solidFill>
              </a:rPr>
              <a:t>   </a:t>
            </a:r>
            <a:r>
              <a:rPr lang="es-MX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LGDS</a:t>
            </a:r>
            <a:endParaRPr lang="es-ES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7 Grupo"/>
          <p:cNvGrpSpPr/>
          <p:nvPr/>
        </p:nvGrpSpPr>
        <p:grpSpPr>
          <a:xfrm>
            <a:off x="10538693" y="2352654"/>
            <a:ext cx="4462461" cy="3322683"/>
            <a:chOff x="5358708" y="1242998"/>
            <a:chExt cx="1719450" cy="2647929"/>
          </a:xfrm>
        </p:grpSpPr>
        <p:sp>
          <p:nvSpPr>
            <p:cNvPr id="9" name="8 Rectángulo"/>
            <p:cNvSpPr/>
            <p:nvPr/>
          </p:nvSpPr>
          <p:spPr>
            <a:xfrm>
              <a:off x="5358708" y="1242998"/>
              <a:ext cx="1719450" cy="11463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9 Rectángulo"/>
            <p:cNvSpPr/>
            <p:nvPr/>
          </p:nvSpPr>
          <p:spPr>
            <a:xfrm>
              <a:off x="5358708" y="2581511"/>
              <a:ext cx="1617933" cy="13094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itchFamily="34" charset="0"/>
                <a:buChar char="•"/>
              </a:pPr>
              <a:r>
                <a:rPr lang="es-ES" sz="1400" kern="1200" dirty="0" smtClean="0">
                  <a:solidFill>
                    <a:srgbClr val="00A94F"/>
                  </a:solidFill>
                  <a:latin typeface="Tahoma" pitchFamily="34" charset="0"/>
                  <a:cs typeface="Tahoma" pitchFamily="34" charset="0"/>
                </a:rPr>
                <a:t>“Estrategias de subsistencia de las unidades familiares que cuentan o no con seguridad social ante la defunción del principal proveedor de ingresos”</a:t>
              </a:r>
              <a:endParaRPr lang="es-ES" sz="1400" kern="1200" dirty="0">
                <a:solidFill>
                  <a:srgbClr val="00A94F"/>
                </a:solidFill>
                <a:latin typeface="Tahoma" pitchFamily="34" charset="0"/>
                <a:cs typeface="Tahoma" pitchFamily="34" charset="0"/>
              </a:endParaRPr>
            </a:p>
            <a:p>
              <a:pPr marL="57150" lvl="1" indent="-57150" algn="r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s-ES" sz="800" kern="1200" dirty="0">
                <a:solidFill>
                  <a:srgbClr val="00A94F"/>
                </a:solidFill>
                <a:latin typeface="Tahoma" pitchFamily="34" charset="0"/>
                <a:cs typeface="Tahoma" pitchFamily="34" charset="0"/>
              </a:endParaRPr>
            </a:p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itchFamily="34" charset="0"/>
                <a:buChar char="•"/>
              </a:pPr>
              <a:r>
                <a:rPr lang="es-MX" sz="1400" kern="1200" dirty="0" smtClean="0">
                  <a:solidFill>
                    <a:srgbClr val="00A94F"/>
                  </a:solidFill>
                  <a:latin typeface="Tahoma" pitchFamily="34" charset="0"/>
                  <a:cs typeface="Tahoma" pitchFamily="34" charset="0"/>
                </a:rPr>
                <a:t>“Estimación de la densidad de cotización en México”</a:t>
              </a:r>
            </a:p>
          </p:txBody>
        </p:sp>
      </p:grpSp>
      <p:sp>
        <p:nvSpPr>
          <p:cNvPr id="17" name="16 Rectángulo"/>
          <p:cNvSpPr/>
          <p:nvPr/>
        </p:nvSpPr>
        <p:spPr>
          <a:xfrm>
            <a:off x="7885989" y="4560903"/>
            <a:ext cx="3687813" cy="1146300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1" name="30 Grupo"/>
          <p:cNvGrpSpPr/>
          <p:nvPr/>
        </p:nvGrpSpPr>
        <p:grpSpPr>
          <a:xfrm>
            <a:off x="4769708" y="1198605"/>
            <a:ext cx="4460791" cy="494272"/>
            <a:chOff x="4769708" y="1198605"/>
            <a:chExt cx="4460791" cy="494272"/>
          </a:xfrm>
        </p:grpSpPr>
        <p:sp>
          <p:nvSpPr>
            <p:cNvPr id="14" name="13 Abrir llave"/>
            <p:cNvSpPr/>
            <p:nvPr/>
          </p:nvSpPr>
          <p:spPr bwMode="auto">
            <a:xfrm>
              <a:off x="4769708" y="1198605"/>
              <a:ext cx="197707" cy="494272"/>
            </a:xfrm>
            <a:prstGeom prst="leftBrace">
              <a:avLst/>
            </a:prstGeom>
            <a:noFill/>
            <a:ln w="38100" cap="flat" cmpd="sng" algn="ctr">
              <a:solidFill>
                <a:srgbClr val="00A94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sp>
          <p:nvSpPr>
            <p:cNvPr id="27" name="26 Rectángulo"/>
            <p:cNvSpPr/>
            <p:nvPr/>
          </p:nvSpPr>
          <p:spPr>
            <a:xfrm>
              <a:off x="5029003" y="1205603"/>
              <a:ext cx="4201496" cy="4502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defTabSz="444500">
                <a:lnSpc>
                  <a:spcPct val="90000"/>
                </a:lnSpc>
                <a:spcAft>
                  <a:spcPct val="15000"/>
                </a:spcAft>
              </a:pPr>
              <a:r>
                <a:rPr lang="es-ES" sz="1600" b="1" dirty="0" smtClean="0">
                  <a:solidFill>
                    <a:srgbClr val="00A94F"/>
                  </a:solidFill>
                  <a:latin typeface="Tahoma" pitchFamily="34" charset="0"/>
                  <a:cs typeface="Tahoma" pitchFamily="34" charset="0"/>
                </a:rPr>
                <a:t>Establecer los criterios para </a:t>
              </a:r>
            </a:p>
            <a:p>
              <a:pPr marL="57150" lvl="1" indent="-57150" defTabSz="444500">
                <a:lnSpc>
                  <a:spcPct val="90000"/>
                </a:lnSpc>
                <a:spcAft>
                  <a:spcPct val="15000"/>
                </a:spcAft>
              </a:pPr>
              <a:r>
                <a:rPr lang="es-ES" sz="1600" b="1" dirty="0" smtClean="0">
                  <a:solidFill>
                    <a:srgbClr val="00A94F"/>
                  </a:solidFill>
                  <a:latin typeface="Tahoma" pitchFamily="34" charset="0"/>
                  <a:cs typeface="Tahoma" pitchFamily="34" charset="0"/>
                </a:rPr>
                <a:t>las mediciones de pobreza</a:t>
              </a:r>
              <a:endParaRPr lang="es-ES" sz="1600" b="1" dirty="0">
                <a:solidFill>
                  <a:srgbClr val="00A94F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32" name="31 Grupo"/>
          <p:cNvGrpSpPr/>
          <p:nvPr/>
        </p:nvGrpSpPr>
        <p:grpSpPr>
          <a:xfrm>
            <a:off x="5069712" y="1736202"/>
            <a:ext cx="4418142" cy="740780"/>
            <a:chOff x="4977114" y="1713053"/>
            <a:chExt cx="4418142" cy="740780"/>
          </a:xfrm>
        </p:grpSpPr>
        <p:sp>
          <p:nvSpPr>
            <p:cNvPr id="28" name="27 Rectángulo"/>
            <p:cNvSpPr/>
            <p:nvPr/>
          </p:nvSpPr>
          <p:spPr>
            <a:xfrm>
              <a:off x="5193760" y="1901700"/>
              <a:ext cx="4201496" cy="4502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defTabSz="444500">
                <a:lnSpc>
                  <a:spcPct val="90000"/>
                </a:lnSpc>
                <a:spcAft>
                  <a:spcPct val="15000"/>
                </a:spcAft>
              </a:pPr>
              <a:r>
                <a:rPr lang="es-ES" sz="1600" b="1" dirty="0" smtClean="0">
                  <a:solidFill>
                    <a:srgbClr val="00A94F"/>
                  </a:solidFill>
                  <a:latin typeface="Tahoma" pitchFamily="34" charset="0"/>
                  <a:cs typeface="Tahoma" pitchFamily="34" charset="0"/>
                </a:rPr>
                <a:t>Mejorar el diseño, implementación </a:t>
              </a:r>
            </a:p>
            <a:p>
              <a:pPr marL="57150" lvl="1" indent="-57150" defTabSz="444500">
                <a:lnSpc>
                  <a:spcPct val="90000"/>
                </a:lnSpc>
                <a:spcAft>
                  <a:spcPct val="15000"/>
                </a:spcAft>
              </a:pPr>
              <a:r>
                <a:rPr lang="es-ES" sz="1600" b="1" dirty="0" smtClean="0">
                  <a:solidFill>
                    <a:srgbClr val="00A94F"/>
                  </a:solidFill>
                  <a:latin typeface="Tahoma" pitchFamily="34" charset="0"/>
                  <a:cs typeface="Tahoma" pitchFamily="34" charset="0"/>
                </a:rPr>
                <a:t>y evaluación de los programas </a:t>
              </a:r>
            </a:p>
            <a:p>
              <a:pPr marL="57150" lvl="1" indent="-57150" defTabSz="444500">
                <a:lnSpc>
                  <a:spcPct val="90000"/>
                </a:lnSpc>
                <a:spcAft>
                  <a:spcPct val="15000"/>
                </a:spcAft>
              </a:pPr>
              <a:r>
                <a:rPr lang="es-ES" sz="1600" b="1" dirty="0" smtClean="0">
                  <a:solidFill>
                    <a:srgbClr val="00A94F"/>
                  </a:solidFill>
                  <a:latin typeface="Tahoma" pitchFamily="34" charset="0"/>
                  <a:cs typeface="Tahoma" pitchFamily="34" charset="0"/>
                </a:rPr>
                <a:t>de desarrollo social</a:t>
              </a:r>
              <a:endParaRPr lang="es-ES" sz="1600" b="1" dirty="0">
                <a:solidFill>
                  <a:srgbClr val="00A94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0" name="29 Abrir llave"/>
            <p:cNvSpPr/>
            <p:nvPr/>
          </p:nvSpPr>
          <p:spPr bwMode="auto">
            <a:xfrm>
              <a:off x="4977114" y="1713053"/>
              <a:ext cx="208344" cy="740780"/>
            </a:xfrm>
            <a:prstGeom prst="leftBrace">
              <a:avLst/>
            </a:prstGeom>
            <a:noFill/>
            <a:ln w="38100" cap="flat" cmpd="sng" algn="ctr">
              <a:solidFill>
                <a:srgbClr val="00A94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</p:grpSp>
      <p:grpSp>
        <p:nvGrpSpPr>
          <p:cNvPr id="35" name="34 Grupo"/>
          <p:cNvGrpSpPr/>
          <p:nvPr/>
        </p:nvGrpSpPr>
        <p:grpSpPr>
          <a:xfrm>
            <a:off x="5220078" y="1237391"/>
            <a:ext cx="3923922" cy="4086963"/>
            <a:chOff x="5301101" y="1144793"/>
            <a:chExt cx="3923922" cy="4086963"/>
          </a:xfrm>
        </p:grpSpPr>
        <p:sp>
          <p:nvSpPr>
            <p:cNvPr id="11" name="10 Abrir llave"/>
            <p:cNvSpPr/>
            <p:nvPr/>
          </p:nvSpPr>
          <p:spPr bwMode="auto">
            <a:xfrm>
              <a:off x="5301101" y="1144793"/>
              <a:ext cx="370494" cy="4086963"/>
            </a:xfrm>
            <a:prstGeom prst="leftBrace">
              <a:avLst>
                <a:gd name="adj1" fmla="val 8333"/>
                <a:gd name="adj2" fmla="val 42496"/>
              </a:avLst>
            </a:prstGeom>
            <a:noFill/>
            <a:ln w="38100" cap="flat" cmpd="sng" algn="ctr">
              <a:solidFill>
                <a:srgbClr val="00A94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pic>
          <p:nvPicPr>
            <p:cNvPr id="25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862999" y="2095029"/>
              <a:ext cx="2713021" cy="3096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3" name="32 Rectángulo"/>
            <p:cNvSpPr/>
            <p:nvPr/>
          </p:nvSpPr>
          <p:spPr>
            <a:xfrm>
              <a:off x="5740418" y="1284070"/>
              <a:ext cx="3484605" cy="8497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defTabSz="444500">
                <a:lnSpc>
                  <a:spcPct val="90000"/>
                </a:lnSpc>
                <a:spcAft>
                  <a:spcPct val="15000"/>
                </a:spcAft>
              </a:pPr>
              <a:r>
                <a:rPr lang="es-ES" sz="1600" b="1" dirty="0" smtClean="0">
                  <a:solidFill>
                    <a:srgbClr val="00A94F"/>
                  </a:solidFill>
                  <a:latin typeface="Tahoma" pitchFamily="34" charset="0"/>
                  <a:cs typeface="Tahoma" pitchFamily="34" charset="0"/>
                </a:rPr>
                <a:t>La Metodología permite identificar a los grupos de población,  a los municipios </a:t>
              </a:r>
            </a:p>
            <a:p>
              <a:pPr marL="57150" lvl="1" indent="-57150" defTabSz="444500">
                <a:lnSpc>
                  <a:spcPct val="90000"/>
                </a:lnSpc>
                <a:spcAft>
                  <a:spcPct val="15000"/>
                </a:spcAft>
              </a:pPr>
              <a:r>
                <a:rPr lang="es-ES" sz="1600" b="1" dirty="0" smtClean="0">
                  <a:solidFill>
                    <a:srgbClr val="00A94F"/>
                  </a:solidFill>
                  <a:latin typeface="Tahoma" pitchFamily="34" charset="0"/>
                  <a:cs typeface="Tahoma" pitchFamily="34" charset="0"/>
                </a:rPr>
                <a:t>y los estados que requieren </a:t>
              </a:r>
            </a:p>
            <a:p>
              <a:pPr marL="57150" lvl="1" indent="-57150" defTabSz="444500">
                <a:lnSpc>
                  <a:spcPct val="90000"/>
                </a:lnSpc>
                <a:spcAft>
                  <a:spcPct val="15000"/>
                </a:spcAft>
              </a:pPr>
              <a:r>
                <a:rPr lang="es-ES" sz="1600" b="1" dirty="0" smtClean="0">
                  <a:solidFill>
                    <a:srgbClr val="00A94F"/>
                  </a:solidFill>
                  <a:latin typeface="Tahoma" pitchFamily="34" charset="0"/>
                  <a:cs typeface="Tahoma" pitchFamily="34" charset="0"/>
                </a:rPr>
                <a:t>más atención </a:t>
              </a:r>
              <a:endParaRPr lang="es-ES" sz="1600" b="1" dirty="0">
                <a:solidFill>
                  <a:srgbClr val="00A94F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34" name="33 Proceso alternativo"/>
          <p:cNvSpPr/>
          <p:nvPr/>
        </p:nvSpPr>
        <p:spPr bwMode="auto">
          <a:xfrm>
            <a:off x="4195634" y="3277569"/>
            <a:ext cx="790831" cy="355317"/>
          </a:xfrm>
          <a:prstGeom prst="flowChartAlternateProcess">
            <a:avLst/>
          </a:prstGeom>
          <a:solidFill>
            <a:srgbClr val="1C3F9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 eaLnBrk="0" hangingPunct="0">
              <a:defRPr/>
            </a:pPr>
            <a:r>
              <a:rPr lang="es-MX" sz="16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DOF</a:t>
            </a:r>
            <a:endParaRPr lang="es-ES" sz="1600" b="1" i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36" name="35 Grupo"/>
          <p:cNvGrpSpPr/>
          <p:nvPr/>
        </p:nvGrpSpPr>
        <p:grpSpPr>
          <a:xfrm>
            <a:off x="5308714" y="4520051"/>
            <a:ext cx="5226908" cy="897926"/>
            <a:chOff x="4769708" y="1198605"/>
            <a:chExt cx="4460791" cy="494272"/>
          </a:xfrm>
        </p:grpSpPr>
        <p:sp>
          <p:nvSpPr>
            <p:cNvPr id="37" name="36 Abrir llave"/>
            <p:cNvSpPr/>
            <p:nvPr/>
          </p:nvSpPr>
          <p:spPr bwMode="auto">
            <a:xfrm>
              <a:off x="4769708" y="1198605"/>
              <a:ext cx="197707" cy="494272"/>
            </a:xfrm>
            <a:prstGeom prst="leftBrace">
              <a:avLst/>
            </a:prstGeom>
            <a:noFill/>
            <a:ln w="38100" cap="flat" cmpd="sng" algn="ctr">
              <a:solidFill>
                <a:srgbClr val="00A94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sp>
          <p:nvSpPr>
            <p:cNvPr id="38" name="37 Rectángulo"/>
            <p:cNvSpPr/>
            <p:nvPr/>
          </p:nvSpPr>
          <p:spPr>
            <a:xfrm>
              <a:off x="5029003" y="1205603"/>
              <a:ext cx="4201496" cy="4502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defTabSz="444500">
                <a:lnSpc>
                  <a:spcPct val="90000"/>
                </a:lnSpc>
                <a:spcAft>
                  <a:spcPct val="15000"/>
                </a:spcAft>
              </a:pPr>
              <a:r>
                <a:rPr lang="es-ES" sz="1600" b="1" dirty="0" smtClean="0">
                  <a:solidFill>
                    <a:srgbClr val="00A94F"/>
                  </a:solidFill>
                  <a:latin typeface="Tahoma" pitchFamily="34" charset="0"/>
                  <a:cs typeface="Tahoma" pitchFamily="34" charset="0"/>
                </a:rPr>
                <a:t>Áreas o regiones cuya población </a:t>
              </a:r>
            </a:p>
            <a:p>
              <a:pPr marL="57150" lvl="1" indent="-57150" defTabSz="444500">
                <a:lnSpc>
                  <a:spcPct val="90000"/>
                </a:lnSpc>
                <a:spcAft>
                  <a:spcPct val="15000"/>
                </a:spcAft>
              </a:pPr>
              <a:r>
                <a:rPr lang="es-ES" sz="1600" b="1" dirty="0" smtClean="0">
                  <a:solidFill>
                    <a:srgbClr val="00A94F"/>
                  </a:solidFill>
                  <a:latin typeface="Tahoma" pitchFamily="34" charset="0"/>
                  <a:cs typeface="Tahoma" pitchFamily="34" charset="0"/>
                </a:rPr>
                <a:t>registra índices de pobreza, </a:t>
              </a:r>
            </a:p>
            <a:p>
              <a:pPr marL="57150" lvl="1" indent="-57150" defTabSz="444500">
                <a:lnSpc>
                  <a:spcPct val="90000"/>
                </a:lnSpc>
                <a:spcAft>
                  <a:spcPct val="15000"/>
                </a:spcAft>
              </a:pPr>
              <a:r>
                <a:rPr lang="es-ES" sz="1600" b="1" dirty="0" smtClean="0">
                  <a:solidFill>
                    <a:srgbClr val="00A94F"/>
                  </a:solidFill>
                  <a:latin typeface="Tahoma" pitchFamily="34" charset="0"/>
                  <a:cs typeface="Tahoma" pitchFamily="34" charset="0"/>
                </a:rPr>
                <a:t>marginación y rezago social altos</a:t>
              </a:r>
              <a:endParaRPr lang="es-ES" sz="1600" b="1" dirty="0">
                <a:solidFill>
                  <a:srgbClr val="00A94F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39" name="38 Grupo"/>
          <p:cNvGrpSpPr/>
          <p:nvPr/>
        </p:nvGrpSpPr>
        <p:grpSpPr>
          <a:xfrm>
            <a:off x="5292811" y="4749114"/>
            <a:ext cx="4460791" cy="494272"/>
            <a:chOff x="4769708" y="1198605"/>
            <a:chExt cx="4460791" cy="494272"/>
          </a:xfrm>
        </p:grpSpPr>
        <p:sp>
          <p:nvSpPr>
            <p:cNvPr id="40" name="39 Abrir llave"/>
            <p:cNvSpPr/>
            <p:nvPr/>
          </p:nvSpPr>
          <p:spPr bwMode="auto">
            <a:xfrm>
              <a:off x="4769708" y="1198605"/>
              <a:ext cx="197707" cy="494272"/>
            </a:xfrm>
            <a:prstGeom prst="leftBrace">
              <a:avLst/>
            </a:prstGeom>
            <a:noFill/>
            <a:ln w="38100" cap="flat" cmpd="sng" algn="ctr">
              <a:solidFill>
                <a:srgbClr val="00A94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sp>
          <p:nvSpPr>
            <p:cNvPr id="41" name="40 Rectángulo"/>
            <p:cNvSpPr/>
            <p:nvPr/>
          </p:nvSpPr>
          <p:spPr>
            <a:xfrm>
              <a:off x="5029003" y="1205603"/>
              <a:ext cx="4201496" cy="4502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defTabSz="444500">
                <a:lnSpc>
                  <a:spcPct val="90000"/>
                </a:lnSpc>
                <a:spcAft>
                  <a:spcPct val="15000"/>
                </a:spcAft>
              </a:pPr>
              <a:r>
                <a:rPr lang="es-ES" sz="2000" b="1" dirty="0" smtClean="0">
                  <a:solidFill>
                    <a:srgbClr val="00A94F"/>
                  </a:solidFill>
                  <a:latin typeface="Tahoma" pitchFamily="34" charset="0"/>
                  <a:cs typeface="Tahoma" pitchFamily="34" charset="0"/>
                </a:rPr>
                <a:t>Revisión anual</a:t>
              </a:r>
              <a:endParaRPr lang="es-ES" sz="2000" b="1" dirty="0">
                <a:solidFill>
                  <a:srgbClr val="00A94F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2" name="41 Grupo"/>
          <p:cNvGrpSpPr/>
          <p:nvPr/>
        </p:nvGrpSpPr>
        <p:grpSpPr>
          <a:xfrm>
            <a:off x="5354023" y="4768770"/>
            <a:ext cx="4443742" cy="494272"/>
            <a:chOff x="4769708" y="1198605"/>
            <a:chExt cx="4443742" cy="494272"/>
          </a:xfrm>
        </p:grpSpPr>
        <p:sp>
          <p:nvSpPr>
            <p:cNvPr id="43" name="42 Abrir llave"/>
            <p:cNvSpPr/>
            <p:nvPr/>
          </p:nvSpPr>
          <p:spPr bwMode="auto">
            <a:xfrm>
              <a:off x="4769708" y="1198605"/>
              <a:ext cx="197707" cy="494272"/>
            </a:xfrm>
            <a:prstGeom prst="leftBrace">
              <a:avLst/>
            </a:prstGeom>
            <a:noFill/>
            <a:ln w="38100" cap="flat" cmpd="sng" algn="ctr">
              <a:solidFill>
                <a:srgbClr val="00A94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sp>
          <p:nvSpPr>
            <p:cNvPr id="44" name="43 Rectángulo"/>
            <p:cNvSpPr/>
            <p:nvPr/>
          </p:nvSpPr>
          <p:spPr>
            <a:xfrm>
              <a:off x="5011954" y="1217178"/>
              <a:ext cx="4201496" cy="4502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defTabSz="444500">
                <a:lnSpc>
                  <a:spcPct val="90000"/>
                </a:lnSpc>
                <a:spcAft>
                  <a:spcPct val="15000"/>
                </a:spcAft>
              </a:pPr>
              <a:r>
                <a:rPr lang="es-ES" sz="1800" b="1" dirty="0" smtClean="0">
                  <a:solidFill>
                    <a:srgbClr val="00A94F"/>
                  </a:solidFill>
                  <a:latin typeface="Tahoma" pitchFamily="34" charset="0"/>
                  <a:cs typeface="Tahoma" pitchFamily="34" charset="0"/>
                </a:rPr>
                <a:t>Programas  sociales y acciones públicas dirigidas a las ZAP</a:t>
              </a:r>
              <a:endParaRPr lang="es-ES" sz="1800" b="1" dirty="0">
                <a:solidFill>
                  <a:srgbClr val="00A94F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591050" y="3174576"/>
            <a:ext cx="2056885" cy="1615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5" name="14 Grupo"/>
          <p:cNvGrpSpPr/>
          <p:nvPr/>
        </p:nvGrpSpPr>
        <p:grpSpPr>
          <a:xfrm>
            <a:off x="383042" y="5154342"/>
            <a:ext cx="4208008" cy="1124150"/>
            <a:chOff x="153927" y="1384272"/>
            <a:chExt cx="4052944" cy="864658"/>
          </a:xfrm>
        </p:grpSpPr>
        <p:sp>
          <p:nvSpPr>
            <p:cNvPr id="6" name="5 Proceso alternativo"/>
            <p:cNvSpPr/>
            <p:nvPr/>
          </p:nvSpPr>
          <p:spPr bwMode="auto">
            <a:xfrm>
              <a:off x="153927" y="1384272"/>
              <a:ext cx="3454246" cy="864658"/>
            </a:xfrm>
            <a:prstGeom prst="flowChartAlternateProcess">
              <a:avLst/>
            </a:prstGeom>
            <a:solidFill>
              <a:srgbClr val="1C3F9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/>
            <a:lstStyle/>
            <a:p>
              <a:pPr algn="ctr" eaLnBrk="0" hangingPunct="0">
                <a:defRPr/>
              </a:pPr>
              <a:r>
                <a:rPr lang="es-MX" sz="2200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Índice </a:t>
              </a:r>
            </a:p>
            <a:p>
              <a:pPr algn="ctr" eaLnBrk="0" hangingPunct="0">
                <a:defRPr/>
              </a:pPr>
              <a:r>
                <a:rPr lang="es-MX" sz="2200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de marginación </a:t>
              </a:r>
            </a:p>
            <a:p>
              <a:pPr algn="ctr" eaLnBrk="0" hangingPunct="0">
                <a:defRPr/>
              </a:pPr>
              <a:r>
                <a:rPr lang="es-MX" sz="2200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(CONAPO)</a:t>
              </a:r>
              <a:endParaRPr lang="es-ES" sz="2200" b="0" i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2" name="11 Flecha abajo"/>
            <p:cNvSpPr/>
            <p:nvPr/>
          </p:nvSpPr>
          <p:spPr bwMode="auto">
            <a:xfrm rot="16200000">
              <a:off x="3859997" y="1731146"/>
              <a:ext cx="328617" cy="365130"/>
            </a:xfrm>
            <a:prstGeom prst="downArrow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</p:grpSp>
      <p:grpSp>
        <p:nvGrpSpPr>
          <p:cNvPr id="16" name="15 Grupo"/>
          <p:cNvGrpSpPr/>
          <p:nvPr/>
        </p:nvGrpSpPr>
        <p:grpSpPr>
          <a:xfrm>
            <a:off x="306327" y="1549056"/>
            <a:ext cx="4052944" cy="864658"/>
            <a:chOff x="153927" y="1384272"/>
            <a:chExt cx="4052944" cy="864658"/>
          </a:xfrm>
        </p:grpSpPr>
        <p:sp>
          <p:nvSpPr>
            <p:cNvPr id="17" name="16 Proceso alternativo"/>
            <p:cNvSpPr/>
            <p:nvPr/>
          </p:nvSpPr>
          <p:spPr bwMode="auto">
            <a:xfrm>
              <a:off x="153927" y="1384272"/>
              <a:ext cx="3454246" cy="864658"/>
            </a:xfrm>
            <a:prstGeom prst="flowChartAlternateProcess">
              <a:avLst/>
            </a:prstGeom>
            <a:solidFill>
              <a:srgbClr val="1C3F9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/>
            <a:lstStyle/>
            <a:p>
              <a:pPr algn="ctr" eaLnBrk="0" hangingPunct="0">
                <a:defRPr/>
              </a:pPr>
              <a:r>
                <a:rPr lang="es-MX" sz="2200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Pobreza </a:t>
              </a:r>
            </a:p>
            <a:p>
              <a:pPr algn="ctr" eaLnBrk="0" hangingPunct="0">
                <a:defRPr/>
              </a:pPr>
              <a:r>
                <a:rPr lang="es-MX" sz="2200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multidimensional</a:t>
              </a:r>
              <a:endParaRPr lang="es-ES" sz="2200" b="0" i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9" name="18 Flecha abajo"/>
            <p:cNvSpPr/>
            <p:nvPr/>
          </p:nvSpPr>
          <p:spPr bwMode="auto">
            <a:xfrm rot="16200000">
              <a:off x="3859997" y="1731146"/>
              <a:ext cx="328617" cy="365130"/>
            </a:xfrm>
            <a:prstGeom prst="downArrow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</p:grpSp>
      <p:grpSp>
        <p:nvGrpSpPr>
          <p:cNvPr id="20" name="19 Grupo"/>
          <p:cNvGrpSpPr/>
          <p:nvPr/>
        </p:nvGrpSpPr>
        <p:grpSpPr>
          <a:xfrm>
            <a:off x="303328" y="3388513"/>
            <a:ext cx="4052944" cy="864658"/>
            <a:chOff x="153927" y="1384272"/>
            <a:chExt cx="4052944" cy="864658"/>
          </a:xfrm>
        </p:grpSpPr>
        <p:sp>
          <p:nvSpPr>
            <p:cNvPr id="22" name="21 Proceso alternativo"/>
            <p:cNvSpPr/>
            <p:nvPr/>
          </p:nvSpPr>
          <p:spPr bwMode="auto">
            <a:xfrm>
              <a:off x="153927" y="1384272"/>
              <a:ext cx="3454246" cy="864658"/>
            </a:xfrm>
            <a:prstGeom prst="flowChartAlternateProcess">
              <a:avLst/>
            </a:prstGeom>
            <a:solidFill>
              <a:srgbClr val="1C3F9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/>
            <a:lstStyle/>
            <a:p>
              <a:pPr algn="ctr" eaLnBrk="0" hangingPunct="0">
                <a:defRPr/>
              </a:pPr>
              <a:r>
                <a:rPr lang="es-MX" sz="2200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Índice </a:t>
              </a:r>
            </a:p>
            <a:p>
              <a:pPr algn="ctr" eaLnBrk="0" hangingPunct="0">
                <a:defRPr/>
              </a:pPr>
              <a:r>
                <a:rPr lang="es-MX" sz="2200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de rezago social</a:t>
              </a:r>
              <a:endParaRPr lang="es-ES" sz="2200" b="0" i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4" name="23 Flecha abajo"/>
            <p:cNvSpPr/>
            <p:nvPr/>
          </p:nvSpPr>
          <p:spPr bwMode="auto">
            <a:xfrm rot="16200000">
              <a:off x="3859997" y="1731146"/>
              <a:ext cx="328617" cy="365130"/>
            </a:xfrm>
            <a:prstGeom prst="downArrow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</p:grpSp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1050" y="1265002"/>
            <a:ext cx="2674724" cy="1587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4" cstate="print"/>
          <a:srcRect l="14062" t="23438" r="14063" b="14453"/>
          <a:stretch>
            <a:fillRect/>
          </a:stretch>
        </p:blipFill>
        <p:spPr bwMode="auto">
          <a:xfrm>
            <a:off x="4591051" y="4981575"/>
            <a:ext cx="2057400" cy="1422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22 Proceso alternativo"/>
          <p:cNvSpPr/>
          <p:nvPr/>
        </p:nvSpPr>
        <p:spPr bwMode="auto">
          <a:xfrm>
            <a:off x="2056958" y="2210765"/>
            <a:ext cx="4390140" cy="2708475"/>
          </a:xfrm>
          <a:prstGeom prst="flowChartAlternateProcess">
            <a:avLst/>
          </a:prstGeom>
          <a:solidFill>
            <a:schemeClr val="accent5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r>
              <a:rPr lang="es-MX" sz="2000" dirty="0" smtClean="0">
                <a:latin typeface="Tahoma" pitchFamily="34" charset="0"/>
                <a:cs typeface="Tahoma" pitchFamily="34" charset="0"/>
              </a:rPr>
              <a:t>Proporcionan información sobre los siguientes indicadores:</a:t>
            </a:r>
          </a:p>
          <a:p>
            <a:pPr lvl="2" eaLnBrk="0" hangingPunct="0">
              <a:buFont typeface="Arial" pitchFamily="34" charset="0"/>
              <a:buChar char="•"/>
              <a:defRPr/>
            </a:pPr>
            <a:r>
              <a:rPr lang="es-MX" sz="2000" dirty="0" smtClean="0">
                <a:latin typeface="Tahoma" pitchFamily="34" charset="0"/>
                <a:cs typeface="Tahoma" pitchFamily="34" charset="0"/>
              </a:rPr>
              <a:t>Ingresos</a:t>
            </a:r>
          </a:p>
          <a:p>
            <a:pPr lvl="2" eaLnBrk="0" hangingPunct="0">
              <a:buFont typeface="Arial" pitchFamily="34" charset="0"/>
              <a:buChar char="•"/>
              <a:defRPr/>
            </a:pPr>
            <a:r>
              <a:rPr lang="es-MX" sz="2000" dirty="0" smtClean="0">
                <a:latin typeface="Tahoma" pitchFamily="34" charset="0"/>
                <a:cs typeface="Tahoma" pitchFamily="34" charset="0"/>
              </a:rPr>
              <a:t>Educación</a:t>
            </a:r>
          </a:p>
          <a:p>
            <a:pPr lvl="2" eaLnBrk="0" hangingPunct="0">
              <a:buFont typeface="Arial" pitchFamily="34" charset="0"/>
              <a:buChar char="•"/>
              <a:defRPr/>
            </a:pPr>
            <a:r>
              <a:rPr lang="es-MX" sz="2000" dirty="0" smtClean="0">
                <a:latin typeface="Tahoma" pitchFamily="34" charset="0"/>
                <a:cs typeface="Tahoma" pitchFamily="34" charset="0"/>
              </a:rPr>
              <a:t>Salud</a:t>
            </a:r>
          </a:p>
          <a:p>
            <a:pPr lvl="2" eaLnBrk="0" hangingPunct="0">
              <a:buFont typeface="Arial" pitchFamily="34" charset="0"/>
              <a:buChar char="•"/>
              <a:defRPr/>
            </a:pPr>
            <a:r>
              <a:rPr lang="es-MX" sz="2000" dirty="0" smtClean="0">
                <a:latin typeface="Tahoma" pitchFamily="34" charset="0"/>
                <a:cs typeface="Tahoma" pitchFamily="34" charset="0"/>
              </a:rPr>
              <a:t>Seguridad social</a:t>
            </a:r>
          </a:p>
          <a:p>
            <a:pPr lvl="2" eaLnBrk="0" hangingPunct="0">
              <a:buFont typeface="Arial" pitchFamily="34" charset="0"/>
              <a:buChar char="•"/>
              <a:defRPr/>
            </a:pPr>
            <a:r>
              <a:rPr lang="es-MX" sz="2000" dirty="0" smtClean="0">
                <a:latin typeface="Tahoma" pitchFamily="34" charset="0"/>
                <a:cs typeface="Tahoma" pitchFamily="34" charset="0"/>
              </a:rPr>
              <a:t>Vivienda</a:t>
            </a:r>
          </a:p>
          <a:p>
            <a:pPr lvl="2" eaLnBrk="0" hangingPunct="0">
              <a:buFont typeface="Arial" pitchFamily="34" charset="0"/>
              <a:buChar char="•"/>
              <a:defRPr/>
            </a:pPr>
            <a:r>
              <a:rPr lang="es-MX" sz="2000" dirty="0" smtClean="0">
                <a:latin typeface="Tahoma" pitchFamily="34" charset="0"/>
                <a:cs typeface="Tahoma" pitchFamily="34" charset="0"/>
              </a:rPr>
              <a:t>Servicios</a:t>
            </a:r>
          </a:p>
          <a:p>
            <a:pPr eaLnBrk="0" hangingPunct="0">
              <a:defRPr/>
            </a:pPr>
            <a:endParaRPr lang="es-MX" sz="2000" dirty="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2080005" y="402924"/>
            <a:ext cx="69088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s-ES_tradnl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Criterios para identificar las ZAP</a:t>
            </a:r>
          </a:p>
        </p:txBody>
      </p:sp>
      <p:sp>
        <p:nvSpPr>
          <p:cNvPr id="30" name="29 Proceso alternativo"/>
          <p:cNvSpPr/>
          <p:nvPr/>
        </p:nvSpPr>
        <p:spPr bwMode="auto">
          <a:xfrm>
            <a:off x="7061902" y="1142792"/>
            <a:ext cx="2082098" cy="1718083"/>
          </a:xfrm>
          <a:prstGeom prst="flowChartAlternateProcess">
            <a:avLst/>
          </a:prstGeom>
          <a:solidFill>
            <a:schemeClr val="accent5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/>
          <a:lstStyle/>
          <a:p>
            <a:pPr eaLnBrk="0" hangingPunct="0">
              <a:buFont typeface="Arial" pitchFamily="34" charset="0"/>
              <a:buChar char="•"/>
              <a:defRPr/>
            </a:pPr>
            <a:r>
              <a:rPr lang="es-MX" sz="1600" dirty="0" smtClean="0">
                <a:latin typeface="Tahoma" pitchFamily="34" charset="0"/>
                <a:cs typeface="Tahoma" pitchFamily="34" charset="0"/>
              </a:rPr>
              <a:t>Nacional</a:t>
            </a: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es-MX" sz="1600" b="0" dirty="0" smtClean="0">
                <a:latin typeface="Tahoma" pitchFamily="34" charset="0"/>
                <a:cs typeface="Tahoma" pitchFamily="34" charset="0"/>
              </a:rPr>
              <a:t>Rural y urbano</a:t>
            </a: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es-MX" sz="1600" dirty="0" smtClean="0">
                <a:latin typeface="Tahoma" pitchFamily="34" charset="0"/>
                <a:cs typeface="Tahoma" pitchFamily="34" charset="0"/>
              </a:rPr>
              <a:t>Estatal</a:t>
            </a: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es-MX" sz="1600" b="0" dirty="0" smtClean="0">
                <a:latin typeface="Tahoma" pitchFamily="34" charset="0"/>
                <a:cs typeface="Tahoma" pitchFamily="34" charset="0"/>
              </a:rPr>
              <a:t>Municipal</a:t>
            </a: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es-MX" sz="1600" dirty="0" smtClean="0">
                <a:latin typeface="Tahoma" pitchFamily="34" charset="0"/>
                <a:cs typeface="Tahoma" pitchFamily="34" charset="0"/>
              </a:rPr>
              <a:t>Localidad</a:t>
            </a:r>
            <a:endParaRPr lang="es-MX" sz="1600" b="0" dirty="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5"/>
          <p:cNvSpPr txBox="1">
            <a:spLocks noChangeArrowheads="1"/>
          </p:cNvSpPr>
          <p:nvPr/>
        </p:nvSpPr>
        <p:spPr bwMode="auto">
          <a:xfrm>
            <a:off x="2235169" y="434934"/>
            <a:ext cx="69088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s-ES_tradnl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Monitoreo en ZAP</a:t>
            </a:r>
            <a:endParaRPr lang="es-ES_tradnl" b="1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4 Proceso alternativo"/>
          <p:cNvSpPr/>
          <p:nvPr/>
        </p:nvSpPr>
        <p:spPr bwMode="auto">
          <a:xfrm>
            <a:off x="299979" y="1530324"/>
            <a:ext cx="3444912" cy="949338"/>
          </a:xfrm>
          <a:prstGeom prst="flowChartAlternateProcess">
            <a:avLst/>
          </a:prstGeom>
          <a:solidFill>
            <a:srgbClr val="1C3F9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 eaLnBrk="0" hangingPunct="0">
              <a:defRPr/>
            </a:pPr>
            <a:r>
              <a:rPr lang="es-MX" sz="22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Pobreza en zonas de atención prioritaria</a:t>
            </a:r>
          </a:p>
        </p:txBody>
      </p:sp>
      <p:sp>
        <p:nvSpPr>
          <p:cNvPr id="8" name="7 Proceso alternativo"/>
          <p:cNvSpPr/>
          <p:nvPr/>
        </p:nvSpPr>
        <p:spPr bwMode="auto">
          <a:xfrm>
            <a:off x="4930815" y="1347759"/>
            <a:ext cx="3962137" cy="1580636"/>
          </a:xfrm>
          <a:prstGeom prst="flowChartAlternateProcess">
            <a:avLst/>
          </a:prstGeom>
          <a:solidFill>
            <a:srgbClr val="00A9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 eaLnBrk="0" hangingPunct="0">
              <a:defRPr/>
            </a:pPr>
            <a:r>
              <a:rPr lang="es-MX" sz="22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Encuesta: </a:t>
            </a:r>
          </a:p>
          <a:p>
            <a:pPr algn="ctr" eaLnBrk="0" hangingPunct="0">
              <a:defRPr/>
            </a:pPr>
            <a:r>
              <a:rPr lang="es-MX" sz="2200" b="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Monitoreo de indicadores de pobreza en zonas de atención prioritaria (2009)</a:t>
            </a:r>
            <a:endParaRPr lang="es-ES" sz="2200" b="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8 Flecha derecha"/>
          <p:cNvSpPr/>
          <p:nvPr/>
        </p:nvSpPr>
        <p:spPr bwMode="auto">
          <a:xfrm>
            <a:off x="3914766" y="1822428"/>
            <a:ext cx="876312" cy="401643"/>
          </a:xfrm>
          <a:prstGeom prst="rightArrow">
            <a:avLst/>
          </a:prstGeom>
          <a:solidFill>
            <a:srgbClr val="00A9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40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15" y="2917818"/>
            <a:ext cx="2682240" cy="3468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770151" y="2368167"/>
            <a:ext cx="7604967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es-MX" sz="3600" b="1" cap="all" dirty="0" smtClean="0">
                <a:ln w="0"/>
                <a:solidFill>
                  <a:srgbClr val="1C3F94"/>
                </a:solidFill>
                <a:effectLst>
                  <a:reflection blurRad="12700" stA="50000" endPos="50000" dist="5000" dir="5400000" sy="-100000" rotWithShape="0"/>
                </a:effectLst>
                <a:latin typeface="Tahoma" pitchFamily="34" charset="0"/>
                <a:cs typeface="Tahoma" pitchFamily="34" charset="0"/>
              </a:rPr>
              <a:t>POBREZA multidimensional </a:t>
            </a:r>
          </a:p>
          <a:p>
            <a:pPr algn="ctr" eaLnBrk="0" hangingPunct="0">
              <a:defRPr/>
            </a:pPr>
            <a:r>
              <a:rPr lang="es-MX" sz="3600" b="1" cap="all" dirty="0" smtClean="0">
                <a:ln w="0"/>
                <a:solidFill>
                  <a:srgbClr val="1C3F94"/>
                </a:solidFill>
                <a:effectLst>
                  <a:reflection blurRad="12700" stA="50000" endPos="50000" dist="5000" dir="5400000" sy="-100000" rotWithShape="0"/>
                </a:effectLst>
                <a:latin typeface="Tahoma" pitchFamily="34" charset="0"/>
                <a:cs typeface="Tahoma" pitchFamily="34" charset="0"/>
              </a:rPr>
              <a:t>Y </a:t>
            </a:r>
          </a:p>
          <a:p>
            <a:pPr algn="ctr" eaLnBrk="0" hangingPunct="0">
              <a:defRPr/>
            </a:pPr>
            <a:r>
              <a:rPr lang="es-MX" sz="3600" b="1" cap="all" dirty="0" smtClean="0">
                <a:ln w="0"/>
                <a:solidFill>
                  <a:srgbClr val="1C3F94"/>
                </a:solidFill>
                <a:effectLst>
                  <a:reflection blurRad="12700" stA="50000" endPos="50000" dist="5000" dir="5400000" sy="-100000" rotWithShape="0"/>
                </a:effectLst>
                <a:latin typeface="Tahoma" pitchFamily="34" charset="0"/>
                <a:cs typeface="Tahoma" pitchFamily="34" charset="0"/>
              </a:rPr>
              <a:t>GRUPOS de </a:t>
            </a:r>
            <a:r>
              <a:rPr lang="es-MX" sz="3600" b="1" cap="all" dirty="0" err="1" smtClean="0">
                <a:ln w="0"/>
                <a:solidFill>
                  <a:srgbClr val="1C3F94"/>
                </a:solidFill>
                <a:effectLst>
                  <a:reflection blurRad="12700" stA="50000" endPos="50000" dist="5000" dir="5400000" sy="-100000" rotWithShape="0"/>
                </a:effectLst>
                <a:latin typeface="Tahoma" pitchFamily="34" charset="0"/>
                <a:cs typeface="Tahoma" pitchFamily="34" charset="0"/>
              </a:rPr>
              <a:t>POBLACIón</a:t>
            </a:r>
            <a:endParaRPr lang="es-ES" sz="3600" b="1" cap="all" dirty="0">
              <a:ln w="0"/>
              <a:solidFill>
                <a:srgbClr val="1C3F94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94" name="Text Box 5"/>
          <p:cNvSpPr txBox="1">
            <a:spLocks noChangeArrowheads="1"/>
          </p:cNvSpPr>
          <p:nvPr/>
        </p:nvSpPr>
        <p:spPr bwMode="auto">
          <a:xfrm>
            <a:off x="2108200" y="436563"/>
            <a:ext cx="674919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s-ES_tradnl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Población indígena y no indígena</a:t>
            </a:r>
            <a:endParaRPr lang="es-ES_tradnl" sz="2800" b="1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026154" y="6613525"/>
            <a:ext cx="5210175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rIns="0" anchor="ctr">
            <a:spAutoFit/>
          </a:bodyPr>
          <a:lstStyle/>
          <a:p>
            <a:pPr algn="ctr" eaLnBrk="0" hangingPunct="0"/>
            <a:r>
              <a:rPr lang="es-ES" sz="1000" dirty="0">
                <a:solidFill>
                  <a:schemeClr val="bg1"/>
                </a:solidFill>
              </a:rPr>
              <a:t>Fuente: estimaciones del CONEVAL con base en el </a:t>
            </a:r>
            <a:r>
              <a:rPr lang="es-ES" sz="1000" dirty="0" smtClean="0">
                <a:solidFill>
                  <a:schemeClr val="bg1"/>
                </a:solidFill>
              </a:rPr>
              <a:t>MCS-ENIGH 2008</a:t>
            </a:r>
            <a:r>
              <a:rPr lang="es-ES" sz="1000" dirty="0">
                <a:solidFill>
                  <a:schemeClr val="bg1"/>
                </a:solidFill>
              </a:rPr>
              <a:t>.</a:t>
            </a:r>
            <a:endParaRPr lang="es-ES" sz="1000" u="sng" dirty="0">
              <a:solidFill>
                <a:schemeClr val="bg1"/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1285875" y="1225008"/>
            <a:ext cx="6486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 smtClean="0">
                <a:latin typeface="Tahoma" pitchFamily="34" charset="0"/>
                <a:cs typeface="Tahoma" pitchFamily="34" charset="0"/>
              </a:rPr>
              <a:t>Porcentaje de población en pobreza multidimensional según si hablan o no lengua indígena</a:t>
            </a:r>
            <a:endParaRPr lang="es-ES" sz="1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1847850"/>
            <a:ext cx="8366125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793542" y="2480860"/>
            <a:ext cx="295139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rIns="0" anchor="ctr">
            <a:spAutoFit/>
          </a:bodyPr>
          <a:lstStyle/>
          <a:p>
            <a:pPr algn="ctr" eaLnBrk="0" hangingPunct="0"/>
            <a:r>
              <a:rPr lang="es-ES" sz="1200" b="1" dirty="0" smtClean="0">
                <a:solidFill>
                  <a:schemeClr val="bg1"/>
                </a:solidFill>
                <a:latin typeface="Calibri" pitchFamily="34" charset="0"/>
              </a:rPr>
              <a:t>18.3</a:t>
            </a:r>
            <a:endParaRPr lang="es-ES" sz="1200" b="1" u="sng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3351230" y="2460005"/>
            <a:ext cx="295139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rIns="0" anchor="ctr">
            <a:spAutoFit/>
          </a:bodyPr>
          <a:lstStyle/>
          <a:p>
            <a:pPr algn="ctr" eaLnBrk="0" hangingPunct="0"/>
            <a:r>
              <a:rPr lang="es-ES" sz="1200" b="1" dirty="0" smtClean="0">
                <a:solidFill>
                  <a:schemeClr val="bg1"/>
                </a:solidFill>
                <a:latin typeface="Calibri" pitchFamily="34" charset="0"/>
              </a:rPr>
              <a:t>19.4</a:t>
            </a:r>
            <a:endParaRPr lang="es-ES" sz="1200" b="1" u="sng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5014796" y="2121516"/>
            <a:ext cx="295139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rIns="0" anchor="ctr">
            <a:spAutoFit/>
          </a:bodyPr>
          <a:lstStyle/>
          <a:p>
            <a:pPr algn="ctr" eaLnBrk="0" hangingPunct="0"/>
            <a:r>
              <a:rPr lang="es-ES" sz="1200" b="1" dirty="0" smtClean="0">
                <a:solidFill>
                  <a:schemeClr val="bg1"/>
                </a:solidFill>
                <a:latin typeface="Calibri" pitchFamily="34" charset="0"/>
              </a:rPr>
              <a:t>3.1</a:t>
            </a:r>
            <a:endParaRPr lang="es-ES" sz="1200" b="1" u="sng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9" name="8 Cerrar llave"/>
          <p:cNvSpPr/>
          <p:nvPr/>
        </p:nvSpPr>
        <p:spPr bwMode="auto">
          <a:xfrm>
            <a:off x="2473694" y="3965609"/>
            <a:ext cx="144379" cy="1491916"/>
          </a:xfrm>
          <a:prstGeom prst="rightBrac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1" name="46 CuadroTexto"/>
          <p:cNvSpPr txBox="1">
            <a:spLocks noChangeArrowheads="1"/>
          </p:cNvSpPr>
          <p:nvPr/>
        </p:nvSpPr>
        <p:spPr bwMode="auto">
          <a:xfrm>
            <a:off x="2550694" y="4581625"/>
            <a:ext cx="500513" cy="26161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MX" sz="1100" b="1" dirty="0" smtClean="0">
                <a:solidFill>
                  <a:srgbClr val="C00000"/>
                </a:solidFill>
                <a:latin typeface="Calibri" pitchFamily="34" charset="0"/>
                <a:cs typeface="Tahoma" pitchFamily="34" charset="0"/>
              </a:rPr>
              <a:t>44.2</a:t>
            </a:r>
            <a:endParaRPr lang="es-ES" sz="1100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3" name="12 Cerrar llave"/>
          <p:cNvSpPr/>
          <p:nvPr/>
        </p:nvSpPr>
        <p:spPr bwMode="auto">
          <a:xfrm>
            <a:off x="4098759" y="4002506"/>
            <a:ext cx="144379" cy="1491916"/>
          </a:xfrm>
          <a:prstGeom prst="rightBrac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4" name="46 CuadroTexto"/>
          <p:cNvSpPr txBox="1">
            <a:spLocks noChangeArrowheads="1"/>
          </p:cNvSpPr>
          <p:nvPr/>
        </p:nvSpPr>
        <p:spPr bwMode="auto">
          <a:xfrm>
            <a:off x="4195010" y="4608897"/>
            <a:ext cx="500513" cy="26161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MX" sz="1100" b="1" dirty="0" smtClean="0">
                <a:solidFill>
                  <a:srgbClr val="C00000"/>
                </a:solidFill>
                <a:latin typeface="Calibri" pitchFamily="34" charset="0"/>
                <a:cs typeface="Tahoma" pitchFamily="34" charset="0"/>
              </a:rPr>
              <a:t>42.0</a:t>
            </a:r>
            <a:endParaRPr lang="es-ES" sz="1100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5" name="14 Cerrar llave"/>
          <p:cNvSpPr/>
          <p:nvPr/>
        </p:nvSpPr>
        <p:spPr bwMode="auto">
          <a:xfrm>
            <a:off x="5646822" y="2980624"/>
            <a:ext cx="195713" cy="2505776"/>
          </a:xfrm>
          <a:prstGeom prst="rightBrac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6" name="46 CuadroTexto"/>
          <p:cNvSpPr txBox="1">
            <a:spLocks noChangeArrowheads="1"/>
          </p:cNvSpPr>
          <p:nvPr/>
        </p:nvSpPr>
        <p:spPr bwMode="auto">
          <a:xfrm>
            <a:off x="5781574" y="4097153"/>
            <a:ext cx="500513" cy="26161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MX" sz="1100" b="1" dirty="0" smtClean="0">
                <a:solidFill>
                  <a:srgbClr val="C00000"/>
                </a:solidFill>
                <a:latin typeface="Calibri" pitchFamily="34" charset="0"/>
                <a:cs typeface="Tahoma" pitchFamily="34" charset="0"/>
              </a:rPr>
              <a:t>75.7</a:t>
            </a:r>
            <a:endParaRPr lang="es-ES" sz="1100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6368922" y="1593959"/>
            <a:ext cx="2566734" cy="954107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La población indígena</a:t>
            </a:r>
          </a:p>
          <a:p>
            <a:pPr algn="ctr">
              <a:defRPr/>
            </a:pPr>
            <a:r>
              <a:rPr lang="es-MX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tiene más </a:t>
            </a:r>
            <a:r>
              <a:rPr lang="es-MX" sz="1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pobreza</a:t>
            </a:r>
          </a:p>
          <a:p>
            <a:pPr algn="ctr">
              <a:defRPr/>
            </a:pPr>
            <a:r>
              <a:rPr lang="es-MX" sz="1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extrema </a:t>
            </a:r>
            <a:r>
              <a:rPr lang="es-MX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que la población no indígena</a:t>
            </a:r>
            <a:endParaRPr lang="es-E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6526" y="1516284"/>
            <a:ext cx="7141581" cy="495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139730" y="278913"/>
            <a:ext cx="6749197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s-ES" sz="26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Incidencia en pobreza por entidad federativa, población indígena, 2008 </a:t>
            </a:r>
            <a:endParaRPr lang="es-ES_tradnl" sz="2600" b="1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2026154" y="6613525"/>
            <a:ext cx="5210175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rIns="0" anchor="ctr">
            <a:spAutoFit/>
          </a:bodyPr>
          <a:lstStyle/>
          <a:p>
            <a:pPr algn="ctr" eaLnBrk="0" hangingPunct="0"/>
            <a:r>
              <a:rPr lang="es-ES" sz="1000" dirty="0">
                <a:solidFill>
                  <a:schemeClr val="bg1"/>
                </a:solidFill>
              </a:rPr>
              <a:t>Fuente: estimaciones del CONEVAL con base en el </a:t>
            </a:r>
            <a:r>
              <a:rPr lang="es-ES" sz="1000" dirty="0" smtClean="0">
                <a:solidFill>
                  <a:schemeClr val="bg1"/>
                </a:solidFill>
              </a:rPr>
              <a:t>MCS-ENIGH 2008</a:t>
            </a:r>
            <a:r>
              <a:rPr lang="es-ES" sz="1000" dirty="0">
                <a:solidFill>
                  <a:schemeClr val="bg1"/>
                </a:solidFill>
              </a:rPr>
              <a:t>.</a:t>
            </a:r>
            <a:endParaRPr lang="es-ES" sz="1000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139730" y="278913"/>
            <a:ext cx="6749197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s-ES_tradnl" sz="26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Población en pobreza multidimensional por grupos de edad</a:t>
            </a:r>
            <a:endParaRPr lang="es-ES_tradnl" sz="2600" b="1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2026154" y="6613525"/>
            <a:ext cx="5210175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rIns="0" anchor="ctr">
            <a:spAutoFit/>
          </a:bodyPr>
          <a:lstStyle/>
          <a:p>
            <a:pPr algn="ctr" eaLnBrk="0" hangingPunct="0"/>
            <a:r>
              <a:rPr lang="es-ES" sz="1000" dirty="0">
                <a:solidFill>
                  <a:schemeClr val="bg1"/>
                </a:solidFill>
              </a:rPr>
              <a:t>Fuente: estimaciones del CONEVAL con base en el </a:t>
            </a:r>
            <a:r>
              <a:rPr lang="es-ES" sz="1000" dirty="0" smtClean="0">
                <a:solidFill>
                  <a:schemeClr val="bg1"/>
                </a:solidFill>
              </a:rPr>
              <a:t>MCS-ENIGH 2008</a:t>
            </a:r>
            <a:r>
              <a:rPr lang="es-ES" sz="1000" dirty="0">
                <a:solidFill>
                  <a:schemeClr val="bg1"/>
                </a:solidFill>
              </a:rPr>
              <a:t>.</a:t>
            </a:r>
            <a:endParaRPr lang="es-ES" sz="1000" u="sng" dirty="0">
              <a:solidFill>
                <a:schemeClr val="bg1"/>
              </a:solidFill>
            </a:endParaRPr>
          </a:p>
        </p:txBody>
      </p:sp>
      <p:grpSp>
        <p:nvGrpSpPr>
          <p:cNvPr id="15" name="14 Grupo"/>
          <p:cNvGrpSpPr/>
          <p:nvPr/>
        </p:nvGrpSpPr>
        <p:grpSpPr>
          <a:xfrm>
            <a:off x="753273" y="1614690"/>
            <a:ext cx="7764454" cy="4665087"/>
            <a:chOff x="753273" y="1668478"/>
            <a:chExt cx="7764454" cy="4790946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3273" y="1668478"/>
              <a:ext cx="7764454" cy="4790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7" name="Rectangle 12"/>
            <p:cNvSpPr>
              <a:spLocks noChangeArrowheads="1"/>
            </p:cNvSpPr>
            <p:nvPr/>
          </p:nvSpPr>
          <p:spPr bwMode="auto">
            <a:xfrm>
              <a:off x="1860919" y="2259479"/>
              <a:ext cx="295139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rIns="0" anchor="ctr">
              <a:spAutoFit/>
            </a:bodyPr>
            <a:lstStyle/>
            <a:p>
              <a:pPr algn="ctr" eaLnBrk="0" hangingPunct="0"/>
              <a:r>
                <a:rPr lang="es-ES" sz="1200" b="1" dirty="0" smtClean="0">
                  <a:solidFill>
                    <a:schemeClr val="bg1"/>
                  </a:solidFill>
                  <a:latin typeface="Calibri" pitchFamily="34" charset="0"/>
                </a:rPr>
                <a:t>18.3</a:t>
              </a:r>
              <a:endParaRPr lang="es-ES" sz="1200" b="1" u="sng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" name="Rectangle 12"/>
            <p:cNvSpPr>
              <a:spLocks noChangeArrowheads="1"/>
            </p:cNvSpPr>
            <p:nvPr/>
          </p:nvSpPr>
          <p:spPr bwMode="auto">
            <a:xfrm>
              <a:off x="2833070" y="2143975"/>
              <a:ext cx="295139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rIns="0" anchor="ctr">
              <a:spAutoFit/>
            </a:bodyPr>
            <a:lstStyle/>
            <a:p>
              <a:pPr algn="ctr" eaLnBrk="0" hangingPunct="0"/>
              <a:r>
                <a:rPr lang="es-ES" sz="1200" b="1" dirty="0" smtClean="0">
                  <a:solidFill>
                    <a:schemeClr val="bg1"/>
                  </a:solidFill>
                  <a:latin typeface="Calibri" pitchFamily="34" charset="0"/>
                </a:rPr>
                <a:t>13.3</a:t>
              </a:r>
              <a:endParaRPr lang="es-ES" sz="1200" b="1" u="sng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" name="Rectangle 12"/>
            <p:cNvSpPr>
              <a:spLocks noChangeArrowheads="1"/>
            </p:cNvSpPr>
            <p:nvPr/>
          </p:nvSpPr>
          <p:spPr bwMode="auto">
            <a:xfrm>
              <a:off x="3851743" y="2315625"/>
              <a:ext cx="295139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rIns="0" anchor="ctr">
              <a:spAutoFit/>
            </a:bodyPr>
            <a:lstStyle/>
            <a:p>
              <a:pPr algn="ctr" eaLnBrk="0" hangingPunct="0"/>
              <a:r>
                <a:rPr lang="es-ES" sz="1200" b="1" dirty="0" smtClean="0">
                  <a:solidFill>
                    <a:schemeClr val="bg1"/>
                  </a:solidFill>
                  <a:latin typeface="Calibri" pitchFamily="34" charset="0"/>
                </a:rPr>
                <a:t>21.6</a:t>
              </a:r>
              <a:endParaRPr lang="es-ES" sz="1200" b="1" u="sng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" name="Rectangle 12"/>
            <p:cNvSpPr>
              <a:spLocks noChangeArrowheads="1"/>
            </p:cNvSpPr>
            <p:nvPr/>
          </p:nvSpPr>
          <p:spPr bwMode="auto">
            <a:xfrm>
              <a:off x="4870417" y="2208144"/>
              <a:ext cx="295139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rIns="0" anchor="ctr">
              <a:spAutoFit/>
            </a:bodyPr>
            <a:lstStyle/>
            <a:p>
              <a:pPr algn="ctr" eaLnBrk="0" hangingPunct="0"/>
              <a:r>
                <a:rPr lang="es-ES" sz="1200" b="1" dirty="0" smtClean="0">
                  <a:solidFill>
                    <a:schemeClr val="bg1"/>
                  </a:solidFill>
                  <a:latin typeface="Calibri" pitchFamily="34" charset="0"/>
                </a:rPr>
                <a:t>17.2</a:t>
              </a:r>
              <a:endParaRPr lang="es-ES" sz="1200" b="1" u="sng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" name="20 Cerrar llave"/>
            <p:cNvSpPr/>
            <p:nvPr/>
          </p:nvSpPr>
          <p:spPr bwMode="auto">
            <a:xfrm>
              <a:off x="2300440" y="4023360"/>
              <a:ext cx="144377" cy="1588168"/>
            </a:xfrm>
            <a:prstGeom prst="rightBrace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sp>
          <p:nvSpPr>
            <p:cNvPr id="22" name="46 CuadroTexto"/>
            <p:cNvSpPr txBox="1">
              <a:spLocks noChangeArrowheads="1"/>
            </p:cNvSpPr>
            <p:nvPr/>
          </p:nvSpPr>
          <p:spPr bwMode="auto">
            <a:xfrm>
              <a:off x="2396689" y="4697127"/>
              <a:ext cx="500513" cy="246221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es-MX" sz="1000" b="1" dirty="0" smtClean="0">
                  <a:solidFill>
                    <a:srgbClr val="C00000"/>
                  </a:solidFill>
                  <a:latin typeface="Calibri" pitchFamily="34" charset="0"/>
                  <a:cs typeface="Tahoma" pitchFamily="34" charset="0"/>
                </a:rPr>
                <a:t>44.2</a:t>
              </a:r>
              <a:endParaRPr lang="es-ES" sz="1000" dirty="0">
                <a:solidFill>
                  <a:srgbClr val="C00000"/>
                </a:solidFill>
                <a:latin typeface="Calibri" pitchFamily="34" charset="0"/>
              </a:endParaRPr>
            </a:p>
          </p:txBody>
        </p:sp>
        <p:sp>
          <p:nvSpPr>
            <p:cNvPr id="23" name="22 Cerrar llave"/>
            <p:cNvSpPr/>
            <p:nvPr/>
          </p:nvSpPr>
          <p:spPr bwMode="auto">
            <a:xfrm>
              <a:off x="3357615" y="3655995"/>
              <a:ext cx="68979" cy="1897781"/>
            </a:xfrm>
            <a:prstGeom prst="rightBrace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sp>
          <p:nvSpPr>
            <p:cNvPr id="24" name="46 CuadroTexto"/>
            <p:cNvSpPr txBox="1">
              <a:spLocks noChangeArrowheads="1"/>
            </p:cNvSpPr>
            <p:nvPr/>
          </p:nvSpPr>
          <p:spPr bwMode="auto">
            <a:xfrm>
              <a:off x="3357612" y="4483767"/>
              <a:ext cx="500513" cy="246221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es-MX" sz="1000" b="1" dirty="0" smtClean="0">
                  <a:solidFill>
                    <a:srgbClr val="C00000"/>
                  </a:solidFill>
                  <a:latin typeface="Calibri" pitchFamily="34" charset="0"/>
                  <a:cs typeface="Tahoma" pitchFamily="34" charset="0"/>
                </a:rPr>
                <a:t>53.3</a:t>
              </a:r>
              <a:endParaRPr lang="es-ES" sz="1000" dirty="0">
                <a:solidFill>
                  <a:srgbClr val="C00000"/>
                </a:solidFill>
                <a:latin typeface="Calibri" pitchFamily="34" charset="0"/>
              </a:endParaRPr>
            </a:p>
          </p:txBody>
        </p:sp>
        <p:sp>
          <p:nvSpPr>
            <p:cNvPr id="25" name="24 Cerrar llave"/>
            <p:cNvSpPr/>
            <p:nvPr/>
          </p:nvSpPr>
          <p:spPr bwMode="auto">
            <a:xfrm>
              <a:off x="4320141" y="4166135"/>
              <a:ext cx="145981" cy="1416518"/>
            </a:xfrm>
            <a:prstGeom prst="rightBrace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sp>
          <p:nvSpPr>
            <p:cNvPr id="26" name="46 CuadroTexto"/>
            <p:cNvSpPr txBox="1">
              <a:spLocks noChangeArrowheads="1"/>
            </p:cNvSpPr>
            <p:nvPr/>
          </p:nvSpPr>
          <p:spPr bwMode="auto">
            <a:xfrm>
              <a:off x="4398543" y="4751668"/>
              <a:ext cx="500513" cy="246221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es-MX" sz="1000" b="1" dirty="0" smtClean="0">
                  <a:solidFill>
                    <a:srgbClr val="C00000"/>
                  </a:solidFill>
                  <a:latin typeface="Calibri" pitchFamily="34" charset="0"/>
                  <a:cs typeface="Tahoma" pitchFamily="34" charset="0"/>
                </a:rPr>
                <a:t>38.4</a:t>
              </a:r>
              <a:endParaRPr lang="es-ES" sz="1000" dirty="0">
                <a:solidFill>
                  <a:srgbClr val="C00000"/>
                </a:solidFill>
                <a:latin typeface="Calibri" pitchFamily="34" charset="0"/>
              </a:endParaRPr>
            </a:p>
          </p:txBody>
        </p:sp>
        <p:sp>
          <p:nvSpPr>
            <p:cNvPr id="27" name="26 Cerrar llave"/>
            <p:cNvSpPr/>
            <p:nvPr/>
          </p:nvSpPr>
          <p:spPr bwMode="auto">
            <a:xfrm>
              <a:off x="5358266" y="4000900"/>
              <a:ext cx="166635" cy="1543251"/>
            </a:xfrm>
            <a:prstGeom prst="rightBrace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sp>
          <p:nvSpPr>
            <p:cNvPr id="28" name="46 CuadroTexto"/>
            <p:cNvSpPr txBox="1">
              <a:spLocks noChangeArrowheads="1"/>
            </p:cNvSpPr>
            <p:nvPr/>
          </p:nvSpPr>
          <p:spPr bwMode="auto">
            <a:xfrm>
              <a:off x="5503845" y="4682687"/>
              <a:ext cx="500513" cy="246221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es-MX" sz="1000" b="1" dirty="0" smtClean="0">
                  <a:solidFill>
                    <a:srgbClr val="C00000"/>
                  </a:solidFill>
                  <a:latin typeface="Calibri" pitchFamily="34" charset="0"/>
                  <a:cs typeface="Tahoma" pitchFamily="34" charset="0"/>
                </a:rPr>
                <a:t>44.5</a:t>
              </a:r>
              <a:endParaRPr lang="es-ES" sz="1000" dirty="0">
                <a:solidFill>
                  <a:srgbClr val="C00000"/>
                </a:solidFill>
                <a:latin typeface="Calibri" pitchFamily="34" charset="0"/>
              </a:endParaRPr>
            </a:p>
          </p:txBody>
        </p:sp>
      </p:grpSp>
      <p:sp>
        <p:nvSpPr>
          <p:cNvPr id="29" name="28 CuadroTexto"/>
          <p:cNvSpPr txBox="1"/>
          <p:nvPr/>
        </p:nvSpPr>
        <p:spPr>
          <a:xfrm>
            <a:off x="6345773" y="4823296"/>
            <a:ext cx="2566734" cy="954107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Los niños y adultos mayores son más vulnerables que el resto</a:t>
            </a:r>
          </a:p>
          <a:p>
            <a:pPr algn="ctr">
              <a:defRPr/>
            </a:pPr>
            <a:r>
              <a:rPr lang="es-MX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de la población</a:t>
            </a:r>
            <a:endParaRPr lang="es-E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6111" y="1403189"/>
            <a:ext cx="7511777" cy="49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120480" y="278913"/>
            <a:ext cx="674919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s-ES_tradnl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Pobreza multidimensional en hogares </a:t>
            </a:r>
          </a:p>
          <a:p>
            <a:pPr eaLnBrk="0" hangingPunct="0"/>
            <a:r>
              <a:rPr lang="es-ES_tradnl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y discapacidad</a:t>
            </a:r>
            <a:endParaRPr lang="es-ES_tradnl" b="1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5 Cerrar llave"/>
          <p:cNvSpPr/>
          <p:nvPr/>
        </p:nvSpPr>
        <p:spPr bwMode="auto">
          <a:xfrm>
            <a:off x="3493198" y="3860506"/>
            <a:ext cx="59299" cy="1405177"/>
          </a:xfrm>
          <a:prstGeom prst="rightBrac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" name="46 CuadroTexto"/>
          <p:cNvSpPr txBox="1">
            <a:spLocks noChangeArrowheads="1"/>
          </p:cNvSpPr>
          <p:nvPr/>
        </p:nvSpPr>
        <p:spPr bwMode="auto">
          <a:xfrm>
            <a:off x="3528159" y="4434481"/>
            <a:ext cx="500513" cy="26161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MX" sz="1100" b="1" dirty="0" smtClean="0">
                <a:solidFill>
                  <a:srgbClr val="C00000"/>
                </a:solidFill>
                <a:latin typeface="Calibri" pitchFamily="34" charset="0"/>
                <a:cs typeface="Tahoma" pitchFamily="34" charset="0"/>
              </a:rPr>
              <a:t>41.3</a:t>
            </a:r>
            <a:endParaRPr lang="es-ES" sz="1100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8" name="7 Cerrar llave"/>
          <p:cNvSpPr/>
          <p:nvPr/>
        </p:nvSpPr>
        <p:spPr bwMode="auto">
          <a:xfrm>
            <a:off x="5747667" y="3613513"/>
            <a:ext cx="117105" cy="1662680"/>
          </a:xfrm>
          <a:prstGeom prst="rightBrac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" name="46 CuadroTexto"/>
          <p:cNvSpPr txBox="1">
            <a:spLocks noChangeArrowheads="1"/>
          </p:cNvSpPr>
          <p:nvPr/>
        </p:nvSpPr>
        <p:spPr bwMode="auto">
          <a:xfrm>
            <a:off x="5919261" y="4334632"/>
            <a:ext cx="500513" cy="26161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MX" sz="1100" b="1" dirty="0" smtClean="0">
                <a:solidFill>
                  <a:srgbClr val="C00000"/>
                </a:solidFill>
                <a:latin typeface="Calibri" pitchFamily="34" charset="0"/>
                <a:cs typeface="Tahoma" pitchFamily="34" charset="0"/>
              </a:rPr>
              <a:t>52.8</a:t>
            </a:r>
            <a:endParaRPr lang="es-ES" sz="1100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433137" y="6275672"/>
            <a:ext cx="39656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 smtClean="0">
                <a:latin typeface="Tahoma" pitchFamily="34" charset="0"/>
                <a:cs typeface="Tahoma" pitchFamily="34" charset="0"/>
              </a:rPr>
              <a:t>* Hogares con algún miembro con discapacidad</a:t>
            </a:r>
            <a:endParaRPr lang="en-US" sz="1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026154" y="6613525"/>
            <a:ext cx="5210175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rIns="0" anchor="ctr">
            <a:spAutoFit/>
          </a:bodyPr>
          <a:lstStyle/>
          <a:p>
            <a:pPr algn="ctr" eaLnBrk="0" hangingPunct="0"/>
            <a:r>
              <a:rPr lang="es-ES" sz="1000" dirty="0">
                <a:solidFill>
                  <a:schemeClr val="bg1"/>
                </a:solidFill>
              </a:rPr>
              <a:t>Fuente: estimaciones del CONEVAL con base en el </a:t>
            </a:r>
            <a:r>
              <a:rPr lang="es-ES" sz="1000" dirty="0" smtClean="0">
                <a:solidFill>
                  <a:schemeClr val="bg1"/>
                </a:solidFill>
              </a:rPr>
              <a:t>MCS-ENIGH 2008</a:t>
            </a:r>
            <a:r>
              <a:rPr lang="es-ES" sz="1000" dirty="0">
                <a:solidFill>
                  <a:schemeClr val="bg1"/>
                </a:solidFill>
              </a:rPr>
              <a:t>.</a:t>
            </a:r>
            <a:endParaRPr lang="es-ES" sz="1000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ción en blanco">
  <a:themeElements>
    <a:clrScheme name="Presentación en blanc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ción en blanco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Presentación en blanc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15311</TotalTime>
  <Words>640</Words>
  <Application>Microsoft Office PowerPoint</Application>
  <PresentationFormat>Presentación en pantalla (4:3)</PresentationFormat>
  <Paragraphs>139</Paragraphs>
  <Slides>16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Presentación en blanco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</vt:vector>
  </TitlesOfParts>
  <Company>Sedesol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Jonathan González</dc:creator>
  <cp:lastModifiedBy> </cp:lastModifiedBy>
  <cp:revision>1274</cp:revision>
  <dcterms:created xsi:type="dcterms:W3CDTF">2007-06-13T22:45:12Z</dcterms:created>
  <dcterms:modified xsi:type="dcterms:W3CDTF">2010-08-24T15:51:50Z</dcterms:modified>
</cp:coreProperties>
</file>