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Default Extension="emf" ContentType="image/x-emf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3" r:id="rId1"/>
  </p:sldMasterIdLst>
  <p:notesMasterIdLst>
    <p:notesMasterId r:id="rId24"/>
  </p:notesMasterIdLst>
  <p:handoutMasterIdLst>
    <p:handoutMasterId r:id="rId25"/>
  </p:handoutMasterIdLst>
  <p:sldIdLst>
    <p:sldId id="258" r:id="rId2"/>
    <p:sldId id="272" r:id="rId3"/>
    <p:sldId id="290" r:id="rId4"/>
    <p:sldId id="292" r:id="rId5"/>
    <p:sldId id="279" r:id="rId6"/>
    <p:sldId id="280" r:id="rId7"/>
    <p:sldId id="294" r:id="rId8"/>
    <p:sldId id="308" r:id="rId9"/>
    <p:sldId id="304" r:id="rId10"/>
    <p:sldId id="307" r:id="rId11"/>
    <p:sldId id="305" r:id="rId12"/>
    <p:sldId id="306" r:id="rId13"/>
    <p:sldId id="301" r:id="rId14"/>
    <p:sldId id="302" r:id="rId15"/>
    <p:sldId id="312" r:id="rId16"/>
    <p:sldId id="303" r:id="rId17"/>
    <p:sldId id="296" r:id="rId18"/>
    <p:sldId id="295" r:id="rId19"/>
    <p:sldId id="297" r:id="rId20"/>
    <p:sldId id="298" r:id="rId21"/>
    <p:sldId id="311" r:id="rId22"/>
    <p:sldId id="263" r:id="rId23"/>
  </p:sldIdLst>
  <p:sldSz cx="9906000" cy="6858000" type="A4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rgbClr val="639FBD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639FBD"/>
    <a:srgbClr val="EDF8FD"/>
    <a:srgbClr val="9999FF"/>
    <a:srgbClr val="666699"/>
    <a:srgbClr val="993300"/>
    <a:srgbClr val="FFCC00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9857" autoAdjust="0"/>
  </p:normalViewPr>
  <p:slideViewPr>
    <p:cSldViewPr>
      <p:cViewPr>
        <p:scale>
          <a:sx n="75" d="100"/>
          <a:sy n="75" d="100"/>
        </p:scale>
        <p:origin x="-174" y="-3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50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88" y="-126"/>
      </p:cViewPr>
      <p:guideLst>
        <p:guide orient="horz" pos="3224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tlazo\Datos%20de%20programa\Microsoft\Excel\6%20-%20PJH%20-%20Informe%20Resumen%20%20Febrero%202010%20(version%201)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tlazo\Datos%20de%20programa\Microsoft\Excel\6%20-%20PJH%20-%20Informe%20Resumen%20%20Febrero%202010%20(version%201)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tlazo\Configuraci&#243;n%20local\Archivos%20temporales%20de%20Internet\Content.Outlook\QBJ5IT4T\6%20-%20PJH%20-%20Informe%20Resumen%20%20Febrero%202010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tlazo\Configuraci&#243;n%20local\Archivos%20temporales%20de%20Internet\Content.Outlook\QBJ5IT4T\6%20-%20PJH%20-%20Informe%20Resumen%20%20Febrero%202010.xls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s-ES" sz="2000" dirty="0"/>
              <a:t>Beneficiarios incorporados al mercado de trabajo </a:t>
            </a:r>
            <a:r>
              <a:rPr lang="es-ES" sz="2000" dirty="0" smtClean="0"/>
              <a:t>según Sexo</a:t>
            </a:r>
            <a:endParaRPr lang="es-ES" sz="2000" dirty="0"/>
          </a:p>
        </c:rich>
      </c:tx>
      <c:layout>
        <c:manualLayout>
          <c:xMode val="edge"/>
          <c:yMode val="edge"/>
          <c:x val="0.15094372637382591"/>
          <c:y val="2.2875816993464197E-2"/>
        </c:manualLayout>
      </c:layout>
      <c:spPr>
        <a:noFill/>
        <a:ln w="25400">
          <a:noFill/>
        </a:ln>
      </c:spPr>
    </c:title>
    <c:view3D>
      <c:rotX val="30"/>
      <c:rotY val="300"/>
      <c:perspective val="0"/>
    </c:view3D>
    <c:plotArea>
      <c:layout>
        <c:manualLayout>
          <c:layoutTarget val="inner"/>
          <c:xMode val="edge"/>
          <c:yMode val="edge"/>
          <c:x val="0.21223420730685774"/>
          <c:y val="0.35783872755211432"/>
          <c:w val="0.59851588479209616"/>
          <c:h val="0.3919965960719604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gradFill rotWithShape="0">
                <a:gsLst>
                  <a:gs pos="0">
                    <a:srgbClr val="0000FF"/>
                  </a:gs>
                  <a:gs pos="50000">
                    <a:srgbClr val="000080"/>
                  </a:gs>
                  <a:gs pos="100000">
                    <a:srgbClr val="0000FF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gradFill rotWithShape="0">
                <a:gsLst>
                  <a:gs pos="0">
                    <a:srgbClr val="FFCC99"/>
                  </a:gs>
                  <a:gs pos="50000">
                    <a:srgbClr val="FF9900"/>
                  </a:gs>
                  <a:gs pos="100000">
                    <a:srgbClr val="FFCC99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numFmt formatCode="0.0%" sourceLinked="0"/>
            <c:spPr>
              <a:noFill/>
              <a:ln w="25400">
                <a:noFill/>
              </a:ln>
            </c:spPr>
            <c:showCatName val="1"/>
            <c:showPercent val="1"/>
            <c:showLeaderLines val="1"/>
          </c:dLbls>
          <c:cat>
            <c:strRef>
              <c:f>'Gráficos Resumen 1'!$M$32:$M$33</c:f>
              <c:strCache>
                <c:ptCount val="2"/>
                <c:pt idx="0">
                  <c:v>Varones</c:v>
                </c:pt>
                <c:pt idx="1">
                  <c:v>Mujeres</c:v>
                </c:pt>
              </c:strCache>
            </c:strRef>
          </c:cat>
          <c:val>
            <c:numRef>
              <c:f>'Gráficos Resumen 1'!$N$32:$N$33</c:f>
              <c:numCache>
                <c:formatCode>General</c:formatCode>
                <c:ptCount val="2"/>
                <c:pt idx="0">
                  <c:v>157</c:v>
                </c:pt>
                <c:pt idx="1">
                  <c:v>182</c:v>
                </c:pt>
              </c:numCache>
            </c:numRef>
          </c:val>
        </c:ser>
        <c:dLbls>
          <c:showPercent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E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s-ES" sz="2000" dirty="0"/>
              <a:t>Beneficiarios en el PJHD
</a:t>
            </a:r>
            <a:r>
              <a:rPr lang="es-ES" sz="2000" dirty="0" smtClean="0"/>
              <a:t>según</a:t>
            </a:r>
            <a:r>
              <a:rPr lang="es-ES" sz="2000" baseline="0" dirty="0" smtClean="0"/>
              <a:t> </a:t>
            </a:r>
            <a:r>
              <a:rPr lang="es-ES" sz="2000" dirty="0" smtClean="0"/>
              <a:t>Sexo</a:t>
            </a:r>
            <a:endParaRPr lang="es-ES" sz="2000" dirty="0"/>
          </a:p>
        </c:rich>
      </c:tx>
      <c:layout>
        <c:manualLayout>
          <c:xMode val="edge"/>
          <c:yMode val="edge"/>
          <c:x val="0.12578649366942396"/>
          <c:y val="3.594771241830079E-2"/>
        </c:manualLayout>
      </c:layout>
      <c:spPr>
        <a:noFill/>
        <a:ln w="25400">
          <a:noFill/>
        </a:ln>
      </c:spPr>
    </c:title>
    <c:view3D>
      <c:rotX val="30"/>
      <c:perspective val="0"/>
    </c:view3D>
    <c:plotArea>
      <c:layout>
        <c:manualLayout>
          <c:layoutTarget val="inner"/>
          <c:xMode val="edge"/>
          <c:yMode val="edge"/>
          <c:x val="0.18553516096440495"/>
          <c:y val="0.36274625570062202"/>
          <c:w val="0.61949875779640162"/>
          <c:h val="0.40196206712771754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gradFill rotWithShape="0">
                <a:gsLst>
                  <a:gs pos="0">
                    <a:srgbClr val="0000FF"/>
                  </a:gs>
                  <a:gs pos="50000">
                    <a:srgbClr val="000080"/>
                  </a:gs>
                  <a:gs pos="100000">
                    <a:srgbClr val="0000FF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gradFill rotWithShape="0">
                <a:gsLst>
                  <a:gs pos="0">
                    <a:srgbClr val="FFCC99"/>
                  </a:gs>
                  <a:gs pos="50000">
                    <a:srgbClr val="FF9900"/>
                  </a:gs>
                  <a:gs pos="100000">
                    <a:srgbClr val="FFCC99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3351226596105823E-2"/>
                  <c:y val="-8.1296857092485963E-2"/>
                </c:manualLayout>
              </c:layout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1.6499371402104147E-2"/>
                  <c:y val="3.4799111649505401E-2"/>
                </c:manualLayout>
              </c:layout>
              <c:dLblPos val="bestFit"/>
              <c:showCatName val="1"/>
              <c:showPercent val="1"/>
            </c:dLbl>
            <c:numFmt formatCode="0.0%" sourceLinked="0"/>
            <c:spPr>
              <a:noFill/>
              <a:ln w="25400">
                <a:noFill/>
              </a:ln>
            </c:spPr>
            <c:showCatName val="1"/>
            <c:showPercent val="1"/>
            <c:showLeaderLines val="1"/>
          </c:dLbls>
          <c:cat>
            <c:strRef>
              <c:f>'Cuadro Resumen 1'!$B$14:$B$15</c:f>
              <c:strCache>
                <c:ptCount val="2"/>
                <c:pt idx="0">
                  <c:v>Varones</c:v>
                </c:pt>
                <c:pt idx="1">
                  <c:v>Mujeres</c:v>
                </c:pt>
              </c:strCache>
            </c:strRef>
          </c:cat>
          <c:val>
            <c:numRef>
              <c:f>'Cuadro Resumen 1'!$C$14:$C$15</c:f>
              <c:numCache>
                <c:formatCode>0.0%</c:formatCode>
                <c:ptCount val="2"/>
                <c:pt idx="0">
                  <c:v>0.34399865006944436</c:v>
                </c:pt>
                <c:pt idx="1">
                  <c:v>0.65594942952454161</c:v>
                </c:pt>
              </c:numCache>
            </c:numRef>
          </c:val>
        </c:ser>
        <c:dLbls>
          <c:showPercent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E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 dirty="0"/>
              <a:t>Beneficiarios en el PJHD </a:t>
            </a:r>
            <a:r>
              <a:rPr lang="es-ES" dirty="0" smtClean="0"/>
              <a:t>según Edad</a:t>
            </a:r>
            <a:endParaRPr lang="es-ES" dirty="0"/>
          </a:p>
        </c:rich>
      </c:tx>
      <c:layout>
        <c:manualLayout>
          <c:xMode val="edge"/>
          <c:yMode val="edge"/>
          <c:x val="0.11318136703500298"/>
          <c:y val="1.0306884716333585E-2"/>
        </c:manualLayout>
      </c:layout>
      <c:spPr>
        <a:noFill/>
        <a:ln w="25400">
          <a:noFill/>
        </a:ln>
      </c:spPr>
    </c:title>
    <c:view3D>
      <c:rotX val="30"/>
      <c:rotY val="200"/>
      <c:perspective val="0"/>
    </c:view3D>
    <c:plotArea>
      <c:layout>
        <c:manualLayout>
          <c:layoutTarget val="inner"/>
          <c:xMode val="edge"/>
          <c:yMode val="edge"/>
          <c:x val="0.25795095047453726"/>
          <c:y val="0.32655155036776562"/>
          <c:w val="0.59583383380490551"/>
          <c:h val="0.38629687088200948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gradFill rotWithShape="0">
                <a:gsLst>
                  <a:gs pos="0">
                    <a:srgbClr val="0000FF"/>
                  </a:gs>
                  <a:gs pos="50000">
                    <a:srgbClr val="000080"/>
                  </a:gs>
                  <a:gs pos="100000">
                    <a:srgbClr val="0000FF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gradFill rotWithShape="0">
                <a:gsLst>
                  <a:gs pos="0">
                    <a:srgbClr val="FFCC99"/>
                  </a:gs>
                  <a:gs pos="50000">
                    <a:srgbClr val="FF9900"/>
                  </a:gs>
                  <a:gs pos="100000">
                    <a:srgbClr val="FFCC99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gradFill rotWithShape="0">
                <a:gsLst>
                  <a:gs pos="0">
                    <a:srgbClr val="993366"/>
                  </a:gs>
                  <a:gs pos="50000">
                    <a:srgbClr val="CC99FF"/>
                  </a:gs>
                  <a:gs pos="100000">
                    <a:srgbClr val="993366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gradFill rotWithShape="0">
                <a:gsLst>
                  <a:gs pos="0">
                    <a:srgbClr val="FF6600"/>
                  </a:gs>
                  <a:gs pos="50000">
                    <a:srgbClr val="FF0000"/>
                  </a:gs>
                  <a:gs pos="100000">
                    <a:srgbClr val="FF6600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gradFill rotWithShape="0">
                <a:gsLst>
                  <a:gs pos="0">
                    <a:srgbClr val="00FF00"/>
                  </a:gs>
                  <a:gs pos="100000">
                    <a:srgbClr val="CCFFCC"/>
                  </a:gs>
                </a:gsLst>
                <a:lin ang="54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9.2842916694236749E-2"/>
                  <c:y val="6.408102833299692E-2"/>
                </c:manualLayout>
              </c:layout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-0.11403075439203315"/>
                  <c:y val="2.3718420892580066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5.6956223713953633E-2"/>
                  <c:y val="-8.0337326507383885E-3"/>
                </c:manualLayout>
              </c:layout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-8.3153539861770445E-2"/>
                  <c:y val="-8.9206362691159433E-2"/>
                </c:manualLayout>
              </c:layout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1.6533951188569863E-2"/>
                  <c:y val="1.0309345796551085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s-ES"/>
                      <a:t>Mayores de 55 años 7%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</c:dLbl>
            <c:numFmt formatCode="0%" sourceLinked="0"/>
            <c:spPr>
              <a:noFill/>
              <a:ln w="25400">
                <a:noFill/>
              </a:ln>
            </c:spPr>
            <c:showCatName val="1"/>
            <c:showPercent val="1"/>
          </c:dLbls>
          <c:cat>
            <c:strRef>
              <c:f>'Cuadro Resumen 1'!$E$13:$E$17</c:f>
              <c:strCache>
                <c:ptCount val="5"/>
                <c:pt idx="0">
                  <c:v>Hasta 25 años</c:v>
                </c:pt>
                <c:pt idx="1">
                  <c:v>Entre 26 y 35 años</c:v>
                </c:pt>
                <c:pt idx="2">
                  <c:v>Entre 36 y 45 años</c:v>
                </c:pt>
                <c:pt idx="3">
                  <c:v>Entre 46 y 55 años</c:v>
                </c:pt>
                <c:pt idx="4">
                  <c:v>Mayores de 55 años</c:v>
                </c:pt>
              </c:strCache>
            </c:strRef>
          </c:cat>
          <c:val>
            <c:numRef>
              <c:f>'Cuadro Resumen 1'!$F$13:$F$17</c:f>
              <c:numCache>
                <c:formatCode>0.0%</c:formatCode>
                <c:ptCount val="5"/>
                <c:pt idx="0">
                  <c:v>6.4900507521968914E-3</c:v>
                </c:pt>
                <c:pt idx="1">
                  <c:v>0.16635298088031086</c:v>
                </c:pt>
                <c:pt idx="2">
                  <c:v>0.26261341363689467</c:v>
                </c:pt>
                <c:pt idx="3">
                  <c:v>0.34825612336288575</c:v>
                </c:pt>
                <c:pt idx="4">
                  <c:v>0.21601484923612158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E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 dirty="0"/>
              <a:t>Beneficiarios incorporados al mercado de trabajo </a:t>
            </a:r>
            <a:r>
              <a:rPr lang="es-ES" dirty="0" smtClean="0"/>
              <a:t>según</a:t>
            </a:r>
            <a:r>
              <a:rPr lang="es-ES" baseline="0" dirty="0" smtClean="0"/>
              <a:t> </a:t>
            </a:r>
            <a:r>
              <a:rPr lang="es-ES" dirty="0" smtClean="0"/>
              <a:t>Edad</a:t>
            </a:r>
            <a:endParaRPr lang="es-ES" dirty="0"/>
          </a:p>
        </c:rich>
      </c:tx>
      <c:layout>
        <c:manualLayout>
          <c:xMode val="edge"/>
          <c:yMode val="edge"/>
          <c:x val="0.13522054104185413"/>
          <c:y val="3.5947827141503096E-2"/>
        </c:manualLayout>
      </c:layout>
      <c:spPr>
        <a:noFill/>
        <a:ln w="25400">
          <a:noFill/>
        </a:ln>
      </c:spPr>
    </c:title>
    <c:view3D>
      <c:rotX val="30"/>
      <c:rotY val="180"/>
      <c:perspective val="0"/>
    </c:view3D>
    <c:plotArea>
      <c:layout>
        <c:manualLayout>
          <c:layoutTarget val="inner"/>
          <c:xMode val="edge"/>
          <c:yMode val="edge"/>
          <c:x val="0.18191625372117579"/>
          <c:y val="0.29303804311623971"/>
          <c:w val="0.59287214087740325"/>
          <c:h val="0.381383760791852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gradFill rotWithShape="0">
                <a:gsLst>
                  <a:gs pos="0">
                    <a:srgbClr val="0000FF"/>
                  </a:gs>
                  <a:gs pos="50000">
                    <a:srgbClr val="000080"/>
                  </a:gs>
                  <a:gs pos="100000">
                    <a:srgbClr val="0000FF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gradFill rotWithShape="0">
                <a:gsLst>
                  <a:gs pos="0">
                    <a:srgbClr val="FFCC99"/>
                  </a:gs>
                  <a:gs pos="50000">
                    <a:srgbClr val="FF9900"/>
                  </a:gs>
                  <a:gs pos="100000">
                    <a:srgbClr val="FFCC99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gradFill rotWithShape="0">
                <a:gsLst>
                  <a:gs pos="0">
                    <a:srgbClr val="993366"/>
                  </a:gs>
                  <a:gs pos="50000">
                    <a:srgbClr val="CC99FF"/>
                  </a:gs>
                  <a:gs pos="100000">
                    <a:srgbClr val="993366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gradFill rotWithShape="0">
                <a:gsLst>
                  <a:gs pos="0">
                    <a:srgbClr val="FF6600"/>
                  </a:gs>
                  <a:gs pos="50000">
                    <a:srgbClr val="FF0000"/>
                  </a:gs>
                  <a:gs pos="100000">
                    <a:srgbClr val="FF6600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gradFill rotWithShape="0">
                <a:gsLst>
                  <a:gs pos="0">
                    <a:srgbClr val="00FF00"/>
                  </a:gs>
                  <a:gs pos="100000">
                    <a:srgbClr val="CCFFCC"/>
                  </a:gs>
                </a:gsLst>
                <a:lin ang="54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506191727612902E-2"/>
                  <c:y val="1.5716426234194024E-2"/>
                </c:manualLayout>
              </c:layout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-9.5464367247398083E-3"/>
                  <c:y val="-9.9443675058139545E-5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0.21026951109120282"/>
                  <c:y val="0.12225358666449132"/>
                </c:manualLayout>
              </c:layout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1.2806757018079843E-2"/>
                  <c:y val="-1.2144404673966281E-2"/>
                </c:manualLayout>
              </c:layout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-7.9759430618064932E-3"/>
                  <c:y val="1.127427575311198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s-ES"/>
                      <a:t>Mayores de 55 años 4%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</c:dLbl>
            <c:numFmt formatCode="0%" sourceLinked="0"/>
            <c:spPr>
              <a:noFill/>
              <a:ln w="25400">
                <a:noFill/>
              </a:ln>
            </c:spPr>
            <c:showCatName val="1"/>
            <c:showPercent val="1"/>
          </c:dLbls>
          <c:cat>
            <c:strRef>
              <c:f>'Gráficos Resumen 1'!$L$39:$L$43</c:f>
              <c:strCache>
                <c:ptCount val="5"/>
                <c:pt idx="0">
                  <c:v>Hasta 25 años</c:v>
                </c:pt>
                <c:pt idx="1">
                  <c:v>Entre 26 y 35 años</c:v>
                </c:pt>
                <c:pt idx="2">
                  <c:v>Entre 36 y 45 años</c:v>
                </c:pt>
                <c:pt idx="3">
                  <c:v>Entre 46 y 55 años</c:v>
                </c:pt>
                <c:pt idx="4">
                  <c:v>Mayores de 55 años</c:v>
                </c:pt>
              </c:strCache>
            </c:strRef>
          </c:cat>
          <c:val>
            <c:numRef>
              <c:f>'Gráficos Resumen 1'!$M$39:$M$43</c:f>
              <c:numCache>
                <c:formatCode>General</c:formatCode>
                <c:ptCount val="5"/>
                <c:pt idx="0">
                  <c:v>7</c:v>
                </c:pt>
                <c:pt idx="1">
                  <c:v>103</c:v>
                </c:pt>
                <c:pt idx="2">
                  <c:v>100</c:v>
                </c:pt>
                <c:pt idx="3">
                  <c:v>83</c:v>
                </c:pt>
                <c:pt idx="4">
                  <c:v>46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ES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629920" cy="59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6507" y="0"/>
            <a:ext cx="3232793" cy="59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algn="r"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52197"/>
            <a:ext cx="3787082" cy="68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669" y="9552197"/>
            <a:ext cx="3075631" cy="68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algn="r"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C238ADE2-536F-4105-BB20-7C4DFEEAA9E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787082" cy="59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669" y="0"/>
            <a:ext cx="3075631" cy="59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algn="r"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6763"/>
            <a:ext cx="5545138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348" y="4862015"/>
            <a:ext cx="5206604" cy="460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37295"/>
            <a:ext cx="3787082" cy="59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669" y="9637295"/>
            <a:ext cx="3075631" cy="59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algn="r" defTabSz="946619" eaLnBrk="0" hangingPunct="0">
              <a:spcBef>
                <a:spcPct val="0"/>
              </a:spcBef>
              <a:defRPr sz="13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29A96BC9-B4AF-4EA6-A132-7D5C8D89007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18D4D-1CCB-4A2A-8A65-35005CE98A3C}" type="slidenum">
              <a:rPr lang="es-ES_tradnl" smtClean="0"/>
              <a:pPr/>
              <a:t>1</a:t>
            </a:fld>
            <a:endParaRPr lang="es-ES_tradnl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_tradn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349C40-1714-416C-8B8C-39EBF683A126}" type="slidenum">
              <a:rPr lang="es-ES_tradnl" smtClean="0"/>
              <a:pPr/>
              <a:t>12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789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E8EF4A-7FA0-4460-83B2-EC289B9AE666}" type="slidenum">
              <a:rPr lang="es-ES_tradnl" smtClean="0"/>
              <a:pPr/>
              <a:t>13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3EA9E-968B-4CA0-AB1F-18065107138E}" type="slidenum">
              <a:rPr lang="es-ES_tradnl" smtClean="0"/>
              <a:pPr/>
              <a:t>14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7031FC-5B83-40C8-A441-1ECA64B06710}" type="slidenum">
              <a:rPr lang="es-ES_tradnl" smtClean="0"/>
              <a:pPr/>
              <a:t>16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409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FDC01-F20A-4DC3-B263-5874732AACF2}" type="slidenum">
              <a:rPr lang="es-ES_tradnl" smtClean="0"/>
              <a:pPr/>
              <a:t>17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6C558C-B971-48B6-A99E-CCC2399E0BA5}" type="slidenum">
              <a:rPr lang="es-ES_tradnl" smtClean="0"/>
              <a:pPr/>
              <a:t>18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89104E-1157-478C-B728-A3C47C277D6F}" type="slidenum">
              <a:rPr lang="es-ES_tradnl" smtClean="0"/>
              <a:pPr/>
              <a:t>19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4403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86B271-3203-4DF3-99BA-2B23CA9295E8}" type="slidenum">
              <a:rPr lang="es-ES_tradnl" smtClean="0"/>
              <a:pPr/>
              <a:t>20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450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44516D-C945-4301-BEF1-3A6DE9415D6B}" type="slidenum">
              <a:rPr lang="es-ES_tradnl" smtClean="0"/>
              <a:pPr/>
              <a:t>21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918DD-5589-4218-B0C9-D3E515ADE3C3}" type="slidenum">
              <a:rPr lang="es-ES_tradnl" smtClean="0"/>
              <a:pPr/>
              <a:t>22</a:t>
            </a:fld>
            <a:endParaRPr lang="es-ES_tradnl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F996AF-0F62-4705-B71F-B57123286853}" type="slidenum">
              <a:rPr lang="es-ES_tradnl" smtClean="0"/>
              <a:pPr/>
              <a:t>2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297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30526E-3C42-468C-8FEA-A184A285368F}" type="slidenum">
              <a:rPr lang="es-ES_tradnl" smtClean="0"/>
              <a:pPr/>
              <a:t>3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072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889F51-2C85-48ED-BDE2-6F905CF086CA}" type="slidenum">
              <a:rPr lang="es-ES_tradnl" smtClean="0"/>
              <a:pPr/>
              <a:t>5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3E5F3-CA6A-47C3-BFF6-4389CA2A32A1}" type="slidenum">
              <a:rPr lang="es-ES_tradnl" smtClean="0"/>
              <a:pPr/>
              <a:t>6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FCD1AC-4FD1-4B3F-AD7E-EF7B6F58CDE0}" type="slidenum">
              <a:rPr lang="es-ES_tradnl" smtClean="0"/>
              <a:pPr/>
              <a:t>7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6B7F52-4536-4247-AE8F-3A67CD98F58F}" type="slidenum">
              <a:rPr lang="es-ES_tradnl" smtClean="0"/>
              <a:pPr/>
              <a:t>9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482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EAEEC0-0854-4F5B-AC6F-BCFC432AFBF7}" type="slidenum">
              <a:rPr lang="es-ES_tradnl" smtClean="0"/>
              <a:pPr/>
              <a:t>10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AR" smtClean="0"/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185B07-5D48-4F81-BC90-FED00A65DD79}" type="slidenum">
              <a:rPr lang="es-ES_tradnl" smtClean="0"/>
              <a:pPr/>
              <a:t>11</a:t>
            </a:fld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743189" y="1752600"/>
            <a:ext cx="8419624" cy="1676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6377" y="3886200"/>
            <a:ext cx="6933247" cy="1752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Secretaría o dirección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1650" y="6248400"/>
            <a:ext cx="23114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4EB4E21-A887-40F3-B985-4BC474B40E5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o_Base_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" y="0"/>
            <a:ext cx="994092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0"/>
          <p:cNvSpPr>
            <a:spLocks noChangeArrowheads="1"/>
          </p:cNvSpPr>
          <p:nvPr userDrawn="1"/>
        </p:nvSpPr>
        <p:spPr bwMode="auto">
          <a:xfrm>
            <a:off x="9261475" y="0"/>
            <a:ext cx="646113" cy="6864350"/>
          </a:xfrm>
          <a:prstGeom prst="rect">
            <a:avLst/>
          </a:prstGeom>
          <a:solidFill>
            <a:srgbClr val="01B9F3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s-ES_tradnl" sz="2400" b="0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6" name="Line 25"/>
          <p:cNvSpPr>
            <a:spLocks noChangeShapeType="1"/>
          </p:cNvSpPr>
          <p:nvPr userDrawn="1"/>
        </p:nvSpPr>
        <p:spPr bwMode="auto">
          <a:xfrm>
            <a:off x="0" y="914400"/>
            <a:ext cx="9415463" cy="0"/>
          </a:xfrm>
          <a:prstGeom prst="line">
            <a:avLst/>
          </a:prstGeom>
          <a:noFill/>
          <a:ln w="50800">
            <a:solidFill>
              <a:srgbClr val="01B9F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defRPr/>
            </a:pPr>
            <a:endParaRPr lang="es-ES" sz="1600">
              <a:latin typeface="Arial" charset="0"/>
            </a:endParaRPr>
          </a:p>
        </p:txBody>
      </p:sp>
      <p:sp>
        <p:nvSpPr>
          <p:cNvPr id="7" name="Line 27"/>
          <p:cNvSpPr>
            <a:spLocks noChangeShapeType="1"/>
          </p:cNvSpPr>
          <p:nvPr userDrawn="1"/>
        </p:nvSpPr>
        <p:spPr bwMode="auto">
          <a:xfrm flipV="1">
            <a:off x="6392863" y="0"/>
            <a:ext cx="0" cy="914400"/>
          </a:xfrm>
          <a:prstGeom prst="line">
            <a:avLst/>
          </a:prstGeom>
          <a:noFill/>
          <a:ln w="50800">
            <a:solidFill>
              <a:srgbClr val="01B9F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defRPr/>
            </a:pPr>
            <a:endParaRPr lang="es-ES" sz="1600">
              <a:latin typeface="Arial" charset="0"/>
            </a:endParaRPr>
          </a:p>
        </p:txBody>
      </p:sp>
      <p:sp>
        <p:nvSpPr>
          <p:cNvPr id="8" name="Rectangle 35"/>
          <p:cNvSpPr>
            <a:spLocks noGrp="1" noChangeArrowheads="1"/>
          </p:cNvSpPr>
          <p:nvPr userDrawn="1"/>
        </p:nvSpPr>
        <p:spPr bwMode="auto">
          <a:xfrm>
            <a:off x="7675563" y="6400800"/>
            <a:ext cx="2055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defRPr/>
            </a:pPr>
            <a:fld id="{6735FEBE-4276-4B9B-ABD2-75B921D52877}" type="slidenum">
              <a:rPr lang="en-US">
                <a:solidFill>
                  <a:schemeClr val="bg1"/>
                </a:solidFill>
                <a:latin typeface="ＭＳ Ｐゴシック" pitchFamily="-92" charset="-128"/>
              </a:rPr>
              <a:pPr algn="r" eaLnBrk="0" hangingPunct="0">
                <a:defRPr/>
              </a:pPr>
              <a:t>‹Nº›</a:t>
            </a:fld>
            <a:endParaRPr lang="en-US" sz="1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" name="Text Box 45"/>
          <p:cNvSpPr txBox="1">
            <a:spLocks noChangeArrowheads="1"/>
          </p:cNvSpPr>
          <p:nvPr userDrawn="1"/>
        </p:nvSpPr>
        <p:spPr bwMode="auto">
          <a:xfrm>
            <a:off x="344488" y="177800"/>
            <a:ext cx="5976937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19063" indent="-119063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s-ES_tradnl" sz="2000">
                <a:solidFill>
                  <a:schemeClr val="bg2"/>
                </a:solidFill>
                <a:latin typeface="Arial" charset="0"/>
              </a:rPr>
              <a:t>VI CONFERENCIA</a:t>
            </a:r>
          </a:p>
          <a:p>
            <a:pPr marL="119063" indent="-119063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s-ES_tradnl" sz="1600">
                <a:solidFill>
                  <a:schemeClr val="bg2"/>
                </a:solidFill>
                <a:latin typeface="Arial" charset="0"/>
              </a:rPr>
              <a:t>Monitoreo: Programa Jefes y Jefas de Hogar - Argentina</a:t>
            </a:r>
            <a:endParaRPr lang="es-ES" sz="1600">
              <a:solidFill>
                <a:schemeClr val="bg2"/>
              </a:solidFill>
              <a:latin typeface="Arial" charset="0"/>
            </a:endParaRPr>
          </a:p>
        </p:txBody>
      </p:sp>
      <p:grpSp>
        <p:nvGrpSpPr>
          <p:cNvPr id="10" name="8 Grupo"/>
          <p:cNvGrpSpPr>
            <a:grpSpLocks/>
          </p:cNvGrpSpPr>
          <p:nvPr userDrawn="1"/>
        </p:nvGrpSpPr>
        <p:grpSpPr bwMode="auto">
          <a:xfrm>
            <a:off x="558800" y="5576888"/>
            <a:ext cx="8280400" cy="1209675"/>
            <a:chOff x="414338" y="5387975"/>
            <a:chExt cx="8643937" cy="1209675"/>
          </a:xfrm>
        </p:grpSpPr>
        <p:pic>
          <p:nvPicPr>
            <p:cNvPr id="11" name="Picture 18" descr="logo mteys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40563" y="5387975"/>
              <a:ext cx="2017712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414338" y="5805487"/>
              <a:ext cx="8355585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s-ES_tradnl" dirty="0">
                  <a:solidFill>
                    <a:schemeClr val="folHlink"/>
                  </a:solidFill>
                  <a:latin typeface="Arial" charset="0"/>
                </a:rPr>
                <a:t>Agosto 2010 </a:t>
              </a:r>
            </a:p>
            <a:p>
              <a:pPr eaLnBrk="0" hangingPunct="0">
                <a:defRPr/>
              </a:pPr>
              <a:r>
                <a:rPr lang="es-ES_tradnl" sz="1400" dirty="0">
                  <a:solidFill>
                    <a:srgbClr val="003366"/>
                  </a:solidFill>
                  <a:latin typeface="Arial" charset="0"/>
                </a:rPr>
                <a:t>Lic. Claudia Berra</a:t>
              </a:r>
            </a:p>
            <a:p>
              <a:pPr eaLnBrk="0" hangingPunct="0">
                <a:defRPr/>
              </a:pPr>
              <a:r>
                <a:rPr lang="es-ES_tradnl" sz="1400" dirty="0">
                  <a:solidFill>
                    <a:srgbClr val="003366"/>
                  </a:solidFill>
                  <a:latin typeface="Arial" charset="0"/>
                </a:rPr>
                <a:t>Lic. Teodoro Lazo</a:t>
              </a:r>
              <a:endParaRPr lang="en-US" sz="1400" dirty="0">
                <a:solidFill>
                  <a:srgbClr val="003366"/>
                </a:solidFill>
                <a:latin typeface="Arial" charset="0"/>
              </a:endParaRPr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8800" y="1341438"/>
            <a:ext cx="82375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Arial" charset="0"/>
        </a:defRPr>
      </a:lvl9pPr>
    </p:titleStyle>
    <p:bodyStyle>
      <a:lvl1pPr marL="119063" indent="-119063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Arial" charset="0"/>
          <a:ea typeface="+mn-ea"/>
          <a:cs typeface="+mn-cs"/>
        </a:defRPr>
      </a:lvl1pPr>
      <a:lvl2pPr marL="233363" indent="223838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Arial" charset="0"/>
        </a:defRPr>
      </a:lvl2pPr>
      <a:lvl3pPr marL="411163" indent="-635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Arial" charset="0"/>
        </a:defRPr>
      </a:lvl3pPr>
      <a:lvl4pPr marL="525463" indent="846138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Arial" charset="0"/>
        </a:defRPr>
      </a:lvl4pPr>
      <a:lvl5pPr marL="715963" indent="1112838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Arial" charset="0"/>
        </a:defRPr>
      </a:lvl5pPr>
      <a:lvl6pPr marL="1173163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1630363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2087563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2544763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mailto:tlazo@trabajo.gob.ar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berr@trabajo.gob.ar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7E03FE-5F53-4A81-8BC2-31C610083B3E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4099" name="Picture 47" descr="Blanco"/>
          <p:cNvPicPr>
            <a:picLocks noChangeAspect="1" noChangeArrowheads="1"/>
          </p:cNvPicPr>
          <p:nvPr/>
        </p:nvPicPr>
        <p:blipFill>
          <a:blip r:embed="rId3" cstate="print"/>
          <a:srcRect b="15041"/>
          <a:stretch>
            <a:fillRect/>
          </a:stretch>
        </p:blipFill>
        <p:spPr bwMode="auto">
          <a:xfrm>
            <a:off x="2586038" y="3500438"/>
            <a:ext cx="73390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64" descr="logo mtey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2563" y="5316538"/>
            <a:ext cx="23749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9" descr="captura-de-pantalla-2009-12-18-a-las-1534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43525" y="5422900"/>
            <a:ext cx="1196975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50" descr="Filigrana_Placa apertura"/>
          <p:cNvPicPr>
            <a:picLocks noChangeAspect="1" noChangeArrowheads="1"/>
          </p:cNvPicPr>
          <p:nvPr/>
        </p:nvPicPr>
        <p:blipFill>
          <a:blip r:embed="rId6" cstate="print">
            <a:lum contrast="36000"/>
          </a:blip>
          <a:srcRect/>
          <a:stretch>
            <a:fillRect/>
          </a:stretch>
        </p:blipFill>
        <p:spPr bwMode="auto">
          <a:xfrm>
            <a:off x="0" y="-19050"/>
            <a:ext cx="9925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5888038" y="5805488"/>
            <a:ext cx="38179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s-ES_tradnl" dirty="0">
                <a:solidFill>
                  <a:schemeClr val="folHlink"/>
                </a:solidFill>
              </a:rPr>
              <a:t>Agosto de 2010</a:t>
            </a:r>
          </a:p>
          <a:p>
            <a:pPr algn="r" eaLnBrk="0" hangingPunct="0"/>
            <a:r>
              <a:rPr lang="es-ES_tradnl" sz="1400" dirty="0">
                <a:solidFill>
                  <a:srgbClr val="003366"/>
                </a:solidFill>
              </a:rPr>
              <a:t>Lic. Claudia Berra</a:t>
            </a:r>
          </a:p>
          <a:p>
            <a:pPr algn="r" eaLnBrk="0" hangingPunct="0"/>
            <a:r>
              <a:rPr lang="es-ES_tradnl" sz="1400" dirty="0">
                <a:solidFill>
                  <a:srgbClr val="003366"/>
                </a:solidFill>
              </a:rPr>
              <a:t>Lic. </a:t>
            </a:r>
            <a:r>
              <a:rPr lang="es-ES_tradnl" sz="1400" dirty="0" smtClean="0">
                <a:solidFill>
                  <a:srgbClr val="003366"/>
                </a:solidFill>
              </a:rPr>
              <a:t>Teodoro </a:t>
            </a:r>
            <a:r>
              <a:rPr lang="es-ES_tradnl" sz="1400" dirty="0">
                <a:solidFill>
                  <a:srgbClr val="003366"/>
                </a:solidFill>
              </a:rPr>
              <a:t>Lazo</a:t>
            </a:r>
          </a:p>
        </p:txBody>
      </p:sp>
      <p:sp>
        <p:nvSpPr>
          <p:cNvPr id="4104" name="Rectangle 24"/>
          <p:cNvSpPr>
            <a:spLocks noChangeArrowheads="1"/>
          </p:cNvSpPr>
          <p:nvPr/>
        </p:nvSpPr>
        <p:spPr bwMode="auto">
          <a:xfrm>
            <a:off x="2636838" y="1019175"/>
            <a:ext cx="7269162" cy="838200"/>
          </a:xfrm>
          <a:prstGeom prst="rect">
            <a:avLst/>
          </a:prstGeom>
          <a:solidFill>
            <a:srgbClr val="0192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20000"/>
              </a:spcBef>
            </a:pPr>
            <a:r>
              <a:rPr lang="es-ES_tradnl" sz="3000">
                <a:solidFill>
                  <a:schemeClr val="bg1"/>
                </a:solidFill>
              </a:rPr>
              <a:t>Métodos Innovadores de Monitoreo</a:t>
            </a:r>
            <a:endParaRPr lang="es-ES" sz="3000"/>
          </a:p>
        </p:txBody>
      </p:sp>
      <p:sp>
        <p:nvSpPr>
          <p:cNvPr id="35871" name="Rectangle 31"/>
          <p:cNvSpPr>
            <a:spLocks noGrp="1" noChangeArrowheads="1"/>
          </p:cNvSpPr>
          <p:nvPr>
            <p:ph type="ctrTitle"/>
          </p:nvPr>
        </p:nvSpPr>
        <p:spPr>
          <a:xfrm>
            <a:off x="2667000" y="1785938"/>
            <a:ext cx="7239000" cy="2928937"/>
          </a:xfrm>
          <a:noFill/>
        </p:spPr>
        <p:txBody>
          <a:bodyPr/>
          <a:lstStyle/>
          <a:p>
            <a:pPr algn="ctr"/>
            <a:r>
              <a:rPr lang="es-AR" sz="3200" dirty="0" smtClean="0">
                <a:latin typeface="Arial" pitchFamily="34" charset="0"/>
              </a:rPr>
              <a:t>Una contribución a la toma de decisiones en la gestión</a:t>
            </a:r>
            <a:r>
              <a:rPr lang="es-AR" sz="2800" dirty="0" smtClean="0">
                <a:latin typeface="Arial" pitchFamily="34" charset="0"/>
              </a:rPr>
              <a:t/>
            </a:r>
            <a:br>
              <a:rPr lang="es-AR" sz="2800" dirty="0" smtClean="0">
                <a:latin typeface="Arial" pitchFamily="34" charset="0"/>
              </a:rPr>
            </a:br>
            <a:r>
              <a:rPr lang="es-AR" sz="2800" dirty="0" smtClean="0">
                <a:latin typeface="Arial" pitchFamily="34" charset="0"/>
              </a:rPr>
              <a:t/>
            </a:r>
            <a:br>
              <a:rPr lang="es-AR" sz="2800" dirty="0" smtClean="0">
                <a:latin typeface="Arial" pitchFamily="34" charset="0"/>
              </a:rPr>
            </a:br>
            <a:r>
              <a:rPr lang="es-ES_tradnl" sz="2000" dirty="0" smtClean="0">
                <a:latin typeface="Arial" pitchFamily="34" charset="0"/>
              </a:rPr>
              <a:t>VI CONFERENCIA </a:t>
            </a:r>
            <a:br>
              <a:rPr lang="es-ES_tradnl" sz="2000" dirty="0" smtClean="0">
                <a:latin typeface="Arial" pitchFamily="34" charset="0"/>
              </a:rPr>
            </a:br>
            <a:r>
              <a:rPr lang="es-ES_tradnl" sz="2000" dirty="0" smtClean="0">
                <a:latin typeface="Arial" pitchFamily="34" charset="0"/>
              </a:rPr>
              <a:t>RED DE EVALUACIÓN Y MONITOREO</a:t>
            </a:r>
            <a:br>
              <a:rPr lang="es-ES_tradnl" sz="2000" dirty="0" smtClean="0">
                <a:latin typeface="Arial" pitchFamily="34" charset="0"/>
              </a:rPr>
            </a:br>
            <a:endParaRPr lang="es-ES_tradnl" sz="20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106" name="Rectangle 23"/>
          <p:cNvSpPr>
            <a:spLocks noChangeArrowheads="1"/>
          </p:cNvSpPr>
          <p:nvPr/>
        </p:nvSpPr>
        <p:spPr bwMode="auto">
          <a:xfrm>
            <a:off x="2135188" y="0"/>
            <a:ext cx="512762" cy="6858000"/>
          </a:xfrm>
          <a:prstGeom prst="rect">
            <a:avLst/>
          </a:prstGeom>
          <a:solidFill>
            <a:srgbClr val="22CAFE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_tradnl" sz="2400" b="0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4107" name="Rectangle 12"/>
          <p:cNvSpPr>
            <a:spLocks noChangeArrowheads="1"/>
          </p:cNvSpPr>
          <p:nvPr/>
        </p:nvSpPr>
        <p:spPr bwMode="auto">
          <a:xfrm rot="-5400000">
            <a:off x="-938212" y="3082925"/>
            <a:ext cx="666908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anchor="ctr"/>
          <a:lstStyle/>
          <a:p>
            <a:pPr eaLnBrk="0" hangingPunct="0"/>
            <a:endParaRPr lang="es-ES_tradnl" sz="160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108" name="Text Box 72"/>
          <p:cNvSpPr txBox="1">
            <a:spLocks noChangeArrowheads="1"/>
          </p:cNvSpPr>
          <p:nvPr/>
        </p:nvSpPr>
        <p:spPr bwMode="auto">
          <a:xfrm>
            <a:off x="200025" y="1989138"/>
            <a:ext cx="2159000" cy="338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AR" sz="2000">
                <a:solidFill>
                  <a:schemeClr val="tx2"/>
                </a:solidFill>
              </a:rPr>
              <a:t>El Monitoreo </a:t>
            </a:r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AR" sz="2000">
                <a:solidFill>
                  <a:schemeClr val="tx2"/>
                </a:solidFill>
              </a:rPr>
              <a:t>del Programa </a:t>
            </a:r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AR" sz="2000">
                <a:solidFill>
                  <a:schemeClr val="tx2"/>
                </a:solidFill>
              </a:rPr>
              <a:t>Jefas y Jefes </a:t>
            </a:r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AR" sz="2000">
                <a:solidFill>
                  <a:schemeClr val="tx2"/>
                </a:solidFill>
              </a:rPr>
              <a:t>de Hogar </a:t>
            </a:r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AR" sz="2000">
                <a:solidFill>
                  <a:schemeClr val="tx2"/>
                </a:solidFill>
              </a:rPr>
              <a:t>Desocupados</a:t>
            </a:r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endParaRPr lang="es-AR" sz="2000"/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endParaRPr lang="es-AR" sz="2000"/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endParaRPr lang="es-AR" sz="2000"/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endParaRPr lang="es-AR" sz="2000"/>
          </a:p>
          <a:p>
            <a:pPr marL="119063" indent="-119063" eaLnBrk="0" hangingPunct="0">
              <a:lnSpc>
                <a:spcPct val="75000"/>
              </a:lnSpc>
              <a:spcBef>
                <a:spcPct val="50000"/>
              </a:spcBef>
            </a:pPr>
            <a:endParaRPr lang="es-AR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Marcador de contenido"/>
          <p:cNvSpPr>
            <a:spLocks noGrp="1"/>
          </p:cNvSpPr>
          <p:nvPr>
            <p:ph idx="1"/>
          </p:nvPr>
        </p:nvSpPr>
        <p:spPr>
          <a:xfrm>
            <a:off x="558800" y="1052513"/>
            <a:ext cx="8751888" cy="4591050"/>
          </a:xfrm>
        </p:spPr>
        <p:txBody>
          <a:bodyPr/>
          <a:lstStyle/>
          <a:p>
            <a:pPr marL="622300" indent="-355600">
              <a:buFontTx/>
              <a:buNone/>
            </a:pPr>
            <a:r>
              <a:rPr lang="es-AR" sz="2800" dirty="0" smtClean="0">
                <a:latin typeface="Arial" pitchFamily="34" charset="0"/>
              </a:rPr>
              <a:t> </a:t>
            </a:r>
            <a:r>
              <a:rPr lang="es-AR" sz="2800" b="1" dirty="0" smtClean="0">
                <a:latin typeface="Arial" pitchFamily="34" charset="0"/>
              </a:rPr>
              <a:t>Principales registros administrativos utilizados:</a:t>
            </a:r>
          </a:p>
          <a:p>
            <a:pPr marL="622300" indent="-355600">
              <a:buFontTx/>
              <a:buNone/>
            </a:pPr>
            <a:endParaRPr lang="es-AR" sz="1200" b="1" dirty="0" smtClean="0">
              <a:latin typeface="Arial" pitchFamily="34" charset="0"/>
            </a:endParaRPr>
          </a:p>
          <a:p>
            <a:pPr marL="622300" indent="-355600">
              <a:buFontTx/>
              <a:buNone/>
            </a:pPr>
            <a:endParaRPr lang="es-AR" sz="1200" b="1" dirty="0" smtClean="0">
              <a:latin typeface="Arial" pitchFamily="34" charset="0"/>
            </a:endParaRP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Registro Nacional de las Personas</a:t>
            </a: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Sistema Integrado de Jubilaciones y Pensiones (trabajadores en relación de dependencia, autónomos, jubilados y pensionados)</a:t>
            </a: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Registros beneficiarios de obras sociales</a:t>
            </a: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Bases de datos de los sistemas de empleados públicos provinciales y municipales </a:t>
            </a: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Bases de datos de empleados/ miembros de las fuerzas armadas y de seguridad</a:t>
            </a:r>
          </a:p>
          <a:p>
            <a:pPr marL="622300" indent="-355600">
              <a:buFont typeface="Wingdings" pitchFamily="2" charset="2"/>
              <a:buChar char="Ø"/>
            </a:pPr>
            <a:r>
              <a:rPr lang="es-AR" sz="2000" dirty="0" smtClean="0">
                <a:solidFill>
                  <a:srgbClr val="006699"/>
                </a:solidFill>
                <a:latin typeface="Arial" pitchFamily="34" charset="0"/>
              </a:rPr>
              <a:t>Régimen de asignaciones familiares</a:t>
            </a:r>
          </a:p>
          <a:p>
            <a:pPr marL="622300" indent="-355600">
              <a:buFontTx/>
              <a:buNone/>
            </a:pPr>
            <a:endParaRPr lang="es-AR" sz="2400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622300" indent="-355600">
              <a:buFontTx/>
              <a:buNone/>
            </a:pPr>
            <a:endParaRPr lang="es-AR" dirty="0" smtClean="0">
              <a:latin typeface="Arial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 rot="-5400000">
            <a:off x="4594225" y="-287972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contenido"/>
          <p:cNvSpPr>
            <a:spLocks noGrp="1"/>
          </p:cNvSpPr>
          <p:nvPr>
            <p:ph idx="1"/>
          </p:nvPr>
        </p:nvSpPr>
        <p:spPr>
          <a:xfrm>
            <a:off x="558800" y="928688"/>
            <a:ext cx="8680450" cy="5160962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s-AR" sz="2800" b="1" dirty="0" smtClean="0"/>
              <a:t>Estrategias de Monitoreo</a:t>
            </a:r>
          </a:p>
          <a:p>
            <a:pPr algn="ctr">
              <a:buFontTx/>
              <a:buNone/>
              <a:defRPr/>
            </a:pPr>
            <a:endParaRPr lang="es-AR" sz="800" b="1" dirty="0" smtClean="0"/>
          </a:p>
          <a:p>
            <a:pPr marL="514350" indent="-514350">
              <a:buFont typeface="+mj-lt"/>
              <a:buAutoNum type="arabicPeriod" startAt="2"/>
              <a:defRPr/>
            </a:pPr>
            <a:r>
              <a:rPr lang="es-AR" sz="2400" b="1" dirty="0" smtClean="0">
                <a:solidFill>
                  <a:srgbClr val="639FBD"/>
                </a:solidFill>
              </a:rPr>
              <a:t>Participación de los/as beneficiarios en acciones de contraprestación</a:t>
            </a:r>
          </a:p>
          <a:p>
            <a:pPr marL="514350" indent="-514350">
              <a:buFont typeface="+mj-lt"/>
              <a:buAutoNum type="arabicPeriod" startAt="2"/>
              <a:defRPr/>
            </a:pPr>
            <a:endParaRPr lang="es-AR" b="1" dirty="0" smtClean="0">
              <a:solidFill>
                <a:srgbClr val="639FBD"/>
              </a:solidFill>
            </a:endParaRPr>
          </a:p>
          <a:p>
            <a:pPr marL="446088" lvl="2" indent="-415925">
              <a:buFont typeface="Wingdings" pitchFamily="2" charset="2"/>
              <a:buChar char="Ø"/>
              <a:defRPr/>
            </a:pPr>
            <a:r>
              <a:rPr lang="es-AR" sz="2200" dirty="0" smtClean="0">
                <a:solidFill>
                  <a:srgbClr val="006699"/>
                </a:solidFill>
              </a:rPr>
              <a:t>Registros administrativos del programa (información municipal / Consejos Consultivos Locales sobre participación en Proyectos)</a:t>
            </a:r>
          </a:p>
          <a:p>
            <a:pPr marL="446088" lvl="2" indent="-415925">
              <a:buFont typeface="Wingdings" pitchFamily="2" charset="2"/>
              <a:buChar char="Ø"/>
              <a:defRPr/>
            </a:pPr>
            <a:r>
              <a:rPr lang="es-AR" sz="2200" dirty="0" smtClean="0">
                <a:solidFill>
                  <a:srgbClr val="006699"/>
                </a:solidFill>
              </a:rPr>
              <a:t>Registros administrativos de las instituciones de FP y educativas</a:t>
            </a:r>
          </a:p>
          <a:p>
            <a:pPr marL="446088" lvl="2" indent="-415925">
              <a:buFont typeface="Wingdings" pitchFamily="2" charset="2"/>
              <a:buChar char="Ø"/>
              <a:defRPr/>
            </a:pPr>
            <a:r>
              <a:rPr lang="es-AR" sz="2200" dirty="0" smtClean="0">
                <a:solidFill>
                  <a:srgbClr val="006699"/>
                </a:solidFill>
              </a:rPr>
              <a:t>Supervisión a proyectos de contraprestación.</a:t>
            </a:r>
          </a:p>
          <a:p>
            <a:pPr marL="446088" lvl="2" indent="-415925">
              <a:buFont typeface="Wingdings" pitchFamily="2" charset="2"/>
              <a:buChar char="Ø"/>
              <a:defRPr/>
            </a:pPr>
            <a:r>
              <a:rPr lang="es-AR" sz="2200" dirty="0" smtClean="0">
                <a:solidFill>
                  <a:srgbClr val="006699"/>
                </a:solidFill>
              </a:rPr>
              <a:t>Bases de trabajadores con aportes en el sector formal de la economía</a:t>
            </a:r>
          </a:p>
          <a:p>
            <a:pPr marL="446088" lvl="2" indent="-415925">
              <a:buFont typeface="Wingdings" pitchFamily="2" charset="2"/>
              <a:buChar char="Ø"/>
              <a:defRPr/>
            </a:pPr>
            <a:r>
              <a:rPr lang="es-AR" sz="2200" dirty="0" smtClean="0">
                <a:solidFill>
                  <a:srgbClr val="006699"/>
                </a:solidFill>
              </a:rPr>
              <a:t> Verificación porcentaje de contraprestación contra datos de EPH.</a:t>
            </a:r>
          </a:p>
          <a:p>
            <a:pPr marL="763588" lvl="2" indent="-415925">
              <a:buFont typeface="Wingdings" pitchFamily="2" charset="2"/>
              <a:buChar char="Ø"/>
              <a:defRPr/>
            </a:pPr>
            <a:endParaRPr lang="es-AR" dirty="0" smtClean="0">
              <a:solidFill>
                <a:srgbClr val="006699"/>
              </a:solidFill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3109912"/>
            <a:ext cx="71437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contenido"/>
          <p:cNvSpPr>
            <a:spLocks noGrp="1"/>
          </p:cNvSpPr>
          <p:nvPr>
            <p:ph idx="1"/>
          </p:nvPr>
        </p:nvSpPr>
        <p:spPr>
          <a:xfrm>
            <a:off x="558800" y="1003300"/>
            <a:ext cx="8715375" cy="5233988"/>
          </a:xfrm>
        </p:spPr>
        <p:txBody>
          <a:bodyPr/>
          <a:lstStyle/>
          <a:p>
            <a:pPr algn="ctr">
              <a:buFontTx/>
              <a:buNone/>
            </a:pPr>
            <a:r>
              <a:rPr lang="es-AR" sz="2800" b="1" dirty="0" smtClean="0">
                <a:latin typeface="Arial" pitchFamily="34" charset="0"/>
              </a:rPr>
              <a:t>Resultados</a:t>
            </a:r>
          </a:p>
          <a:p>
            <a:pPr algn="ctr">
              <a:buFontTx/>
              <a:buNone/>
            </a:pPr>
            <a:endParaRPr lang="es-AR" dirty="0" smtClean="0">
              <a:latin typeface="Arial" pitchFamily="34" charset="0"/>
            </a:endParaRP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Mejorar la calidad de la información sobre las personas y los miembros del hogar</a:t>
            </a: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Asegurar el cumplimento de los criterios de elegibilidad</a:t>
            </a: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Establecer criterios de exclusión/inclusión adecuados</a:t>
            </a: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Promover acciones de contraprestación</a:t>
            </a: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Reorientar hacia otros programas sociales más pertinentes (pobreza - desempleo)</a:t>
            </a:r>
          </a:p>
          <a:p>
            <a:pPr marL="901700" lvl="1" indent="-444500">
              <a:buFont typeface="Wingdings" pitchFamily="2" charset="2"/>
              <a:buChar char="Ø"/>
            </a:pPr>
            <a:r>
              <a:rPr lang="es-AR" sz="2400" dirty="0" smtClean="0">
                <a:solidFill>
                  <a:srgbClr val="006699"/>
                </a:solidFill>
                <a:latin typeface="Arial" pitchFamily="34" charset="0"/>
              </a:rPr>
              <a:t>Asegurar un esquema de salida de un programa de atención a la crisis hacia políticas sociales y de empleo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289242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3050" y="922338"/>
            <a:ext cx="8915400" cy="777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 sz="2800" smtClean="0">
                <a:latin typeface="Arial" pitchFamily="34" charset="0"/>
              </a:rPr>
              <a:t>Evolución comparativa de beneficiarios e incorporaciones al mercado de trabajo</a:t>
            </a:r>
            <a:endParaRPr lang="es-ES" sz="2600" smtClean="0">
              <a:latin typeface="Arial" pitchFamily="34" charset="0"/>
            </a:endParaRP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513" y="1857375"/>
            <a:ext cx="9147175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8"/>
          <p:cNvSpPr>
            <a:spLocks noChangeArrowheads="1"/>
          </p:cNvSpPr>
          <p:nvPr/>
        </p:nvSpPr>
        <p:spPr bwMode="auto">
          <a:xfrm>
            <a:off x="385763" y="1000125"/>
            <a:ext cx="885348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 eaLnBrk="0" hangingPunct="0">
              <a:spcBef>
                <a:spcPct val="20000"/>
              </a:spcBef>
            </a:pPr>
            <a:r>
              <a:rPr lang="es-ES_tradnl" sz="2800">
                <a:solidFill>
                  <a:schemeClr val="tx1"/>
                </a:solidFill>
              </a:rPr>
              <a:t>Principales motivos de salida del Programa</a:t>
            </a:r>
            <a:endParaRPr lang="es-ES" sz="2800">
              <a:solidFill>
                <a:schemeClr val="tx1"/>
              </a:solidFill>
            </a:endParaRPr>
          </a:p>
        </p:txBody>
      </p:sp>
      <p:graphicFrame>
        <p:nvGraphicFramePr>
          <p:cNvPr id="18596" name="Group 164"/>
          <p:cNvGraphicFramePr>
            <a:graphicFrameLocks noGrp="1"/>
          </p:cNvGraphicFramePr>
          <p:nvPr/>
        </p:nvGraphicFramePr>
        <p:xfrm>
          <a:off x="415925" y="1643063"/>
          <a:ext cx="8680479" cy="4010145"/>
        </p:xfrm>
        <a:graphic>
          <a:graphicData uri="http://schemas.openxmlformats.org/drawingml/2006/table">
            <a:tbl>
              <a:tblPr/>
              <a:tblGrid>
                <a:gridCol w="6301904"/>
                <a:gridCol w="1398521"/>
                <a:gridCol w="980054"/>
              </a:tblGrid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%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196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Incorporación al empleo (empleos formales, autoempleo)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809.834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32,8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8597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Criterios de elegibilidad (hijos &gt; 18 años, ambos cónyuges cobran el beneficio, otros)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504.777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20,4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213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Incumplimiento de la contraprestación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249.098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10,1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196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Percepción de otros programas sociales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782.506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31,6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213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Otros motivos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9FBD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126.396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5,1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9FBD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213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 de Beneficiarios que salieron del Programa</a:t>
                      </a:r>
                      <a:endParaRPr kumimoji="0" lang="es-ES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2.472.611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8"/>
          <p:cNvGraphicFramePr>
            <a:graphicFrameLocks/>
          </p:cNvGraphicFramePr>
          <p:nvPr/>
        </p:nvGraphicFramePr>
        <p:xfrm>
          <a:off x="4595810" y="1500174"/>
          <a:ext cx="4500594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9"/>
          <p:cNvGraphicFramePr>
            <a:graphicFrameLocks/>
          </p:cNvGraphicFramePr>
          <p:nvPr/>
        </p:nvGraphicFramePr>
        <p:xfrm>
          <a:off x="166654" y="1500174"/>
          <a:ext cx="4357718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166654" y="1000108"/>
          <a:ext cx="442915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4738686" y="1000108"/>
          <a:ext cx="428628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95300" y="908050"/>
            <a:ext cx="8707438" cy="7207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 sz="2800" smtClean="0">
                <a:latin typeface="Arial" pitchFamily="34" charset="0"/>
              </a:rPr>
              <a:t>Un esquema novedoso para testear el cumplimiento de la contraprestación</a:t>
            </a:r>
          </a:p>
        </p:txBody>
      </p:sp>
      <p:sp>
        <p:nvSpPr>
          <p:cNvPr id="39940" name="Text Box 4"/>
          <p:cNvSpPr txBox="1">
            <a:spLocks noGrp="1" noChangeArrowheads="1"/>
          </p:cNvSpPr>
          <p:nvPr>
            <p:ph type="body" idx="4294967295"/>
          </p:nvPr>
        </p:nvSpPr>
        <p:spPr>
          <a:xfrm>
            <a:off x="523875" y="1857375"/>
            <a:ext cx="8750300" cy="3924300"/>
          </a:xfrm>
          <a:gradFill rotWithShape="0">
            <a:gsLst>
              <a:gs pos="0">
                <a:srgbClr val="B8CCE4"/>
              </a:gs>
              <a:gs pos="100000">
                <a:srgbClr val="FFFFFF"/>
              </a:gs>
            </a:gsLst>
            <a:lin ang="5400000" scaled="1"/>
          </a:gradFill>
          <a:ln w="12700">
            <a:solidFill>
              <a:srgbClr val="95B3D7"/>
            </a:solidFill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r>
              <a:rPr lang="es-AR" sz="2000" b="1" dirty="0" smtClean="0"/>
              <a:t>EPH: Módulo Especial Beneficiarios </a:t>
            </a:r>
          </a:p>
          <a:p>
            <a:pPr>
              <a:buFontTx/>
              <a:buNone/>
              <a:defRPr/>
            </a:pPr>
            <a:r>
              <a:rPr lang="es-AR" sz="2000" dirty="0" smtClean="0"/>
              <a:t>2° Trimestre de 2003</a:t>
            </a:r>
          </a:p>
          <a:p>
            <a:pPr>
              <a:defRPr/>
            </a:pPr>
            <a:endParaRPr lang="es-AR" sz="2000" dirty="0" smtClean="0"/>
          </a:p>
          <a:p>
            <a:pPr>
              <a:buFontTx/>
              <a:buNone/>
              <a:defRPr/>
            </a:pPr>
            <a:r>
              <a:rPr lang="es-AR" sz="2000" i="1" u="sng" dirty="0" smtClean="0"/>
              <a:t>Pregunta 2</a:t>
            </a:r>
            <a:r>
              <a:rPr lang="es-AR" sz="2000" dirty="0" smtClean="0"/>
              <a:t>: En esta semana ¿estaba realizando alguna actividad o prestación como parte del Plan?</a:t>
            </a:r>
          </a:p>
          <a:p>
            <a:pPr>
              <a:buFontTx/>
              <a:buNone/>
              <a:defRPr/>
            </a:pPr>
            <a:r>
              <a:rPr lang="es-ES" sz="2000" dirty="0" smtClean="0"/>
              <a:t>Si </a:t>
            </a:r>
            <a:r>
              <a:rPr lang="es-ES" sz="2000" dirty="0" smtClean="0">
                <a:sym typeface="Wingdings 2" pitchFamily="18" charset="2"/>
              </a:rPr>
              <a:t></a:t>
            </a:r>
            <a:r>
              <a:rPr lang="es-ES" sz="2000" dirty="0" smtClean="0"/>
              <a:t>1           No </a:t>
            </a:r>
            <a:r>
              <a:rPr lang="es-ES" sz="2000" dirty="0" smtClean="0">
                <a:sym typeface="Wingdings 2" pitchFamily="18" charset="2"/>
              </a:rPr>
              <a:t></a:t>
            </a:r>
            <a:r>
              <a:rPr lang="es-ES" sz="2000" dirty="0" smtClean="0"/>
              <a:t>2 (pase a pregunta 4)</a:t>
            </a:r>
          </a:p>
          <a:p>
            <a:pPr>
              <a:buFontTx/>
              <a:buNone/>
              <a:defRPr/>
            </a:pPr>
            <a:r>
              <a:rPr lang="es-ES" sz="2000" dirty="0" smtClean="0"/>
              <a:t>   </a:t>
            </a:r>
            <a:r>
              <a:rPr lang="es-ES" sz="2000" dirty="0" smtClean="0">
                <a:sym typeface="Wingdings 3" pitchFamily="18" charset="2"/>
              </a:rPr>
              <a:t></a:t>
            </a:r>
            <a:endParaRPr lang="es-ES" sz="2000" dirty="0" smtClean="0"/>
          </a:p>
          <a:p>
            <a:pPr>
              <a:buFontTx/>
              <a:buNone/>
              <a:defRPr/>
            </a:pPr>
            <a:r>
              <a:rPr lang="es-AR" sz="2000" i="1" u="sng" dirty="0" smtClean="0"/>
              <a:t>Pregunta 3</a:t>
            </a:r>
            <a:r>
              <a:rPr lang="es-AR" sz="2000" dirty="0" smtClean="0"/>
              <a:t>: Esa actividad o prestación es?</a:t>
            </a:r>
          </a:p>
          <a:p>
            <a:pPr>
              <a:buFontTx/>
              <a:buNone/>
              <a:defRPr/>
            </a:pPr>
            <a:r>
              <a:rPr lang="es-AR" sz="2000" dirty="0" smtClean="0"/>
              <a:t>… la asistencia a un curso de capacitación laboral?</a:t>
            </a:r>
          </a:p>
          <a:p>
            <a:pPr>
              <a:buFontTx/>
              <a:buNone/>
              <a:defRPr/>
            </a:pPr>
            <a:r>
              <a:rPr lang="es-AR" sz="2000" dirty="0" smtClean="0"/>
              <a:t>… la asistencia a una escuela/colegio/ instituto o universidad?</a:t>
            </a:r>
          </a:p>
          <a:p>
            <a:pPr>
              <a:buFontTx/>
              <a:buNone/>
              <a:defRPr/>
            </a:pPr>
            <a:r>
              <a:rPr lang="es-AR" sz="2000" dirty="0" smtClean="0"/>
              <a:t>… una actividad laboral en una institución/servicio/comunitaria o empresa?</a:t>
            </a: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9563" y="1052513"/>
            <a:ext cx="8893175" cy="5762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800" smtClean="0">
                <a:latin typeface="Arial" pitchFamily="34" charset="0"/>
              </a:rPr>
              <a:t>Cumplimiento de la contraprestación según datos de EPH</a:t>
            </a:r>
            <a:br>
              <a:rPr lang="es-ES" sz="2800" smtClean="0">
                <a:latin typeface="Arial" pitchFamily="34" charset="0"/>
              </a:rPr>
            </a:br>
            <a:endParaRPr lang="es-ES" sz="2800" smtClean="0">
              <a:latin typeface="Arial" pitchFamily="34" charset="0"/>
            </a:endParaRPr>
          </a:p>
        </p:txBody>
      </p:sp>
      <p:graphicFrame>
        <p:nvGraphicFramePr>
          <p:cNvPr id="39005" name="Group 93"/>
          <p:cNvGraphicFramePr>
            <a:graphicFrameLocks noGrp="1"/>
          </p:cNvGraphicFramePr>
          <p:nvPr>
            <p:ph idx="4294967295"/>
          </p:nvPr>
        </p:nvGraphicFramePr>
        <p:xfrm>
          <a:off x="273050" y="1628775"/>
          <a:ext cx="8928100" cy="4081465"/>
        </p:xfrm>
        <a:graphic>
          <a:graphicData uri="http://schemas.openxmlformats.org/drawingml/2006/table">
            <a:tbl>
              <a:tblPr/>
              <a:tblGrid>
                <a:gridCol w="1169988"/>
                <a:gridCol w="812800"/>
                <a:gridCol w="993775"/>
                <a:gridCol w="990600"/>
                <a:gridCol w="993775"/>
                <a:gridCol w="990600"/>
                <a:gridCol w="993775"/>
                <a:gridCol w="990600"/>
                <a:gridCol w="992187"/>
              </a:tblGrid>
              <a:tr h="70008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Contraprestación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Mayo 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 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Sem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2009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 hs. o más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62.6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37.9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35.6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28.6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15.2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15-19 hs.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1.36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10-14 hs.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8.2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2.77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1-9 hs.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8.8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8.1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9.0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9.2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8.16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Educación y FP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No realiza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21.1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34.6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40.5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46.7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54.4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68.7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70.7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68.4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1000125"/>
            <a:ext cx="8915400" cy="571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 sz="2800" smtClean="0">
                <a:latin typeface="Arial" pitchFamily="34" charset="0"/>
              </a:rPr>
              <a:t>Lecciones aprendidas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8800" y="1628775"/>
            <a:ext cx="8642350" cy="4392613"/>
          </a:xfrm>
        </p:spPr>
        <p:txBody>
          <a:bodyPr/>
          <a:lstStyle/>
          <a:p>
            <a:pPr marL="266700" indent="-266700">
              <a:spcBef>
                <a:spcPct val="25000"/>
              </a:spcBef>
              <a:buFontTx/>
              <a:buNone/>
            </a:pPr>
            <a:r>
              <a:rPr lang="es-AR" sz="2800" smtClean="0">
                <a:solidFill>
                  <a:srgbClr val="006699"/>
                </a:solidFill>
                <a:latin typeface="Arial" pitchFamily="34" charset="0"/>
              </a:rPr>
              <a:t>El monitoreo permitió:</a:t>
            </a:r>
          </a:p>
          <a:p>
            <a:pPr marL="266700" indent="-266700">
              <a:spcBef>
                <a:spcPct val="25000"/>
              </a:spcBef>
              <a:buFontTx/>
              <a:buNone/>
            </a:pPr>
            <a:r>
              <a:rPr lang="es-AR" sz="2000" smtClean="0">
                <a:solidFill>
                  <a:srgbClr val="FF0000"/>
                </a:solidFill>
                <a:latin typeface="Arial" pitchFamily="34" charset="0"/>
              </a:rPr>
              <a:t>1 - En referencia al programa</a:t>
            </a: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:</a:t>
            </a:r>
            <a:endParaRPr lang="es-ES" sz="2000" smtClean="0">
              <a:solidFill>
                <a:srgbClr val="639FBD"/>
              </a:solidFill>
              <a:latin typeface="Arial" pitchFamily="34" charset="0"/>
            </a:endParaRP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ES" sz="2000" smtClean="0">
                <a:solidFill>
                  <a:srgbClr val="639FBD"/>
                </a:solidFill>
                <a:latin typeface="Arial" pitchFamily="34" charset="0"/>
              </a:rPr>
              <a:t>El sistema de monitoreo funcionó como un </a:t>
            </a:r>
            <a:r>
              <a:rPr lang="es-ES" sz="2000" i="1" smtClean="0">
                <a:solidFill>
                  <a:srgbClr val="639FBD"/>
                </a:solidFill>
                <a:latin typeface="Arial" pitchFamily="34" charset="0"/>
              </a:rPr>
              <a:t>“tablero de control”</a:t>
            </a:r>
            <a:r>
              <a:rPr lang="es-ES" sz="2000" smtClean="0">
                <a:solidFill>
                  <a:srgbClr val="639FBD"/>
                </a:solidFill>
                <a:latin typeface="Arial" pitchFamily="34" charset="0"/>
              </a:rPr>
              <a:t> con alertas para la toma de decisiones 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ES" sz="2000" smtClean="0">
                <a:solidFill>
                  <a:srgbClr val="639FBD"/>
                </a:solidFill>
                <a:latin typeface="Arial" pitchFamily="34" charset="0"/>
              </a:rPr>
              <a:t>La focalización continuó mejorando a lo largo del tiempo, en parte, por las medidas de identificar y separar a los hogares no elegibles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La estrategia de monitoreo minimizó los riesgos de la autofocalización 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La descentralización produjo problemas de gobernabilidad en la aplicación de los criterios de elegibilidad y cumplimiento de contraprestación</a:t>
            </a:r>
          </a:p>
          <a:p>
            <a:pPr marL="1092200" lvl="2" indent="-368300">
              <a:buFont typeface="Wingdings" pitchFamily="2" charset="2"/>
              <a:buChar char="§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Fortalecimiento en el ámbito local de espacios institucionales: Oficinas de Empleo Municipales 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3094037"/>
            <a:ext cx="71437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289242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76812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488950" y="908050"/>
            <a:ext cx="8570913" cy="4681538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endParaRPr lang="es-ES_tradnl" sz="1500" b="1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s-ES_tradnl" sz="2800" b="1" smtClean="0">
                <a:latin typeface="Arial" pitchFamily="34" charset="0"/>
              </a:rPr>
              <a:t>OBJETIVO DE LA PRESENTACIÓN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s-ES_tradnl" sz="2400" b="1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es-ES_tradnl" sz="1300" b="1" smtClean="0">
                <a:solidFill>
                  <a:schemeClr val="bg2"/>
                </a:solidFill>
                <a:latin typeface="Arial" pitchFamily="34" charset="0"/>
              </a:rPr>
              <a:t> </a:t>
            </a:r>
          </a:p>
          <a:p>
            <a:pPr marL="0" indent="0">
              <a:spcAft>
                <a:spcPct val="20000"/>
              </a:spcAft>
              <a:buFontTx/>
              <a:buNone/>
            </a:pPr>
            <a:r>
              <a:rPr lang="es-AR" sz="2400" smtClean="0">
                <a:solidFill>
                  <a:srgbClr val="639FBD"/>
                </a:solidFill>
                <a:latin typeface="Arial" pitchFamily="34" charset="0"/>
              </a:rPr>
              <a:t>Describir el rol que desempeñó la ESTRATEGIA DE MONITOREO del Programa Jefes y Jefas de Hogar (PJH) para asegurar la calidad de su gestión: </a:t>
            </a:r>
          </a:p>
          <a:p>
            <a:pPr marL="1169988" lvl="2" indent="-266700"/>
            <a:r>
              <a:rPr lang="es-AR" sz="2400" smtClean="0">
                <a:solidFill>
                  <a:srgbClr val="639FBD"/>
                </a:solidFill>
                <a:latin typeface="Arial" pitchFamily="34" charset="0"/>
              </a:rPr>
              <a:t>Control y seguimiento sistemático de los criterios de elegibilidad </a:t>
            </a:r>
          </a:p>
          <a:p>
            <a:pPr marL="1169988" lvl="2" indent="-266700"/>
            <a:r>
              <a:rPr lang="es-AR" sz="2400" smtClean="0">
                <a:solidFill>
                  <a:srgbClr val="639FBD"/>
                </a:solidFill>
                <a:latin typeface="Arial" pitchFamily="34" charset="0"/>
              </a:rPr>
              <a:t>Promover contraprestaciones de las personas beneficiarias</a:t>
            </a:r>
            <a:endParaRPr lang="es-ES_tradnl" sz="2400" b="1" smtClean="0">
              <a:solidFill>
                <a:srgbClr val="639FBD"/>
              </a:solidFill>
              <a:latin typeface="Arial" pitchFamily="34" charset="0"/>
            </a:endParaRPr>
          </a:p>
        </p:txBody>
      </p:sp>
      <p:sp>
        <p:nvSpPr>
          <p:cNvPr id="5124" name="Rectangle 16"/>
          <p:cNvSpPr>
            <a:spLocks noChangeArrowheads="1"/>
          </p:cNvSpPr>
          <p:nvPr/>
        </p:nvSpPr>
        <p:spPr bwMode="auto">
          <a:xfrm>
            <a:off x="9264650" y="0"/>
            <a:ext cx="641350" cy="1052513"/>
          </a:xfrm>
          <a:prstGeom prst="rect">
            <a:avLst/>
          </a:prstGeom>
          <a:solidFill>
            <a:srgbClr val="01B9F3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20000"/>
              </a:spcBef>
            </a:pPr>
            <a:endParaRPr lang="es-E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0025" y="1484313"/>
            <a:ext cx="9002713" cy="4513262"/>
          </a:xfrm>
        </p:spPr>
        <p:txBody>
          <a:bodyPr/>
          <a:lstStyle/>
          <a:p>
            <a:pPr marL="266700" indent="-266700">
              <a:spcBef>
                <a:spcPct val="25000"/>
              </a:spcBef>
              <a:buFontTx/>
              <a:buNone/>
            </a:pPr>
            <a:r>
              <a:rPr lang="es-AR" sz="2000" smtClean="0">
                <a:solidFill>
                  <a:srgbClr val="FF0000"/>
                </a:solidFill>
                <a:latin typeface="Arial" pitchFamily="34" charset="0"/>
              </a:rPr>
              <a:t>2 - Aprendizaje institucional para la gestión: 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ES" sz="2000" smtClean="0">
                <a:solidFill>
                  <a:srgbClr val="639FBD"/>
                </a:solidFill>
                <a:latin typeface="Arial" pitchFamily="34" charset="0"/>
              </a:rPr>
              <a:t>Cruces de la base de Beneficiarios contra otros registros administrativos (empleados formales, perceptores de beneficios sociales, entre otros)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ES" sz="2000" smtClean="0">
                <a:solidFill>
                  <a:srgbClr val="639FBD"/>
                </a:solidFill>
                <a:latin typeface="Arial" pitchFamily="34" charset="0"/>
              </a:rPr>
              <a:t>Avances significativos en el circuito administrativo de pago que fue reduciendo los tiempos y los errores en cada liquidación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Cruces ampliados al grupo familiar: cónyuges e hijas/os 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Información “on line” de Beneficiarios y Proyectos en la Web del MTEySS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Desarrollos informáticos para soportar el manejo de grandes bases de datos</a:t>
            </a:r>
          </a:p>
          <a:p>
            <a:pPr marL="266700" indent="-266700">
              <a:spcBef>
                <a:spcPct val="25000"/>
              </a:spcBef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Desarrollo del “DataWareHouse” para el procesamiento y acceso de indicadores de monitoreo para diversos usuarios</a:t>
            </a:r>
          </a:p>
          <a:p>
            <a:pPr marL="266700" indent="-266700">
              <a:buFontTx/>
              <a:buNone/>
            </a:pPr>
            <a:endParaRPr lang="es-ES" sz="2000" smtClean="0">
              <a:solidFill>
                <a:srgbClr val="639FBD"/>
              </a:solidFill>
              <a:latin typeface="Arial" pitchFamily="34" charset="0"/>
            </a:endParaRP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3050" y="917575"/>
            <a:ext cx="8915400" cy="4238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 sz="2800" smtClean="0">
                <a:latin typeface="Arial" pitchFamily="34" charset="0"/>
              </a:rPr>
              <a:t>Lecciones aprendidas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316547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0025" y="1484313"/>
            <a:ext cx="9002713" cy="4513262"/>
          </a:xfrm>
        </p:spPr>
        <p:txBody>
          <a:bodyPr/>
          <a:lstStyle/>
          <a:p>
            <a:pPr marL="266700" indent="-266700">
              <a:spcBef>
                <a:spcPct val="25000"/>
              </a:spcBef>
              <a:buFontTx/>
              <a:buNone/>
            </a:pPr>
            <a:r>
              <a:rPr lang="es-AR" sz="2000" smtClean="0">
                <a:solidFill>
                  <a:srgbClr val="FF0000"/>
                </a:solidFill>
                <a:latin typeface="Arial" pitchFamily="34" charset="0"/>
              </a:rPr>
              <a:t>3 – Respecto del diseño e implementación de la política social</a:t>
            </a: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: 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Disponer de información para promover</a:t>
            </a:r>
            <a:r>
              <a:rPr lang="es-AR" sz="2000" i="1" smtClean="0">
                <a:solidFill>
                  <a:srgbClr val="639FBD"/>
                </a:solidFill>
                <a:latin typeface="Arial" pitchFamily="34" charset="0"/>
              </a:rPr>
              <a:t> “una estrategia de salida voluntaria”</a:t>
            </a: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 en lugar del cierre abrupto y traumático del programa</a:t>
            </a:r>
            <a:endParaRPr lang="es-ES" sz="2000" smtClean="0">
              <a:solidFill>
                <a:srgbClr val="639FBD"/>
              </a:solidFill>
              <a:latin typeface="Arial" pitchFamily="34" charset="0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Identificación de diversos perfiles:</a:t>
            </a:r>
          </a:p>
          <a:p>
            <a:pPr marL="1092200" lvl="2" indent="-368300">
              <a:buFont typeface="Wingdings" pitchFamily="2" charset="2"/>
              <a:buChar char="§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hogares vulnerables con gran cantidad de hijos: acciones de superación de la pobreza, atención de los niños (salud y educación) y acciones de fortalecimiento del capital humano, asignación universal por hijo</a:t>
            </a:r>
          </a:p>
          <a:p>
            <a:pPr marL="1092200" lvl="2" indent="-368300">
              <a:buFont typeface="Wingdings" pitchFamily="2" charset="2"/>
              <a:buChar char="§"/>
            </a:pPr>
            <a:r>
              <a:rPr lang="es-AR" sz="2000" smtClean="0">
                <a:solidFill>
                  <a:srgbClr val="639FBD"/>
                </a:solidFill>
                <a:latin typeface="Arial" pitchFamily="34" charset="0"/>
              </a:rPr>
              <a:t>personas con posibilidades de mejorar su empleabilidad: orientación y apoyo a la búsqueda de empleo a través de un nuevo programa (Seguro de Empleo y Capacitación) </a:t>
            </a:r>
            <a:endParaRPr lang="es-ES" sz="2000" smtClean="0">
              <a:solidFill>
                <a:srgbClr val="639FBD"/>
              </a:solidFill>
              <a:latin typeface="Arial" pitchFamily="34" charset="0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3050" y="933450"/>
            <a:ext cx="8915400" cy="4238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 sz="2800" smtClean="0">
                <a:latin typeface="Arial" pitchFamily="34" charset="0"/>
              </a:rPr>
              <a:t>Lecciones aprendidas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316547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9"/>
          <p:cNvGrpSpPr>
            <a:grpSpLocks/>
          </p:cNvGrpSpPr>
          <p:nvPr/>
        </p:nvGrpSpPr>
        <p:grpSpPr bwMode="auto">
          <a:xfrm>
            <a:off x="-19050" y="-100013"/>
            <a:ext cx="9906000" cy="6858001"/>
            <a:chOff x="0" y="0"/>
            <a:chExt cx="5834" cy="4320"/>
          </a:xfrm>
        </p:grpSpPr>
        <p:sp>
          <p:nvSpPr>
            <p:cNvPr id="25608" name="Rectangle 7"/>
            <p:cNvSpPr>
              <a:spLocks noChangeArrowheads="1"/>
            </p:cNvSpPr>
            <p:nvPr/>
          </p:nvSpPr>
          <p:spPr bwMode="auto">
            <a:xfrm>
              <a:off x="624" y="0"/>
              <a:ext cx="5210" cy="4320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s-ES" sz="2400" b="0" baseline="300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5609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728" cy="672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s-ES" sz="2400" b="0" baseline="300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5603" name="Picture 20" descr="360_logo_bicentenar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5300663"/>
            <a:ext cx="208597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1" descr="logo mtey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8188" y="5013325"/>
            <a:ext cx="28813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6" descr="Filigrana_Placa cier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77825" y="-1466850"/>
            <a:ext cx="993933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2000250" y="904875"/>
            <a:ext cx="5761038" cy="3109913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s-ES_tradnl" sz="1600">
                <a:solidFill>
                  <a:srgbClr val="003366"/>
                </a:solidFill>
                <a:ea typeface="ＭＳ Ｐゴシック"/>
                <a:cs typeface="ＭＳ Ｐゴシック"/>
              </a:rPr>
              <a:t>Secretaría de Empleo</a:t>
            </a:r>
          </a:p>
          <a:p>
            <a:pPr algn="ctr" eaLnBrk="0" hangingPunct="0"/>
            <a:r>
              <a:rPr lang="es-ES_tradnl" sz="1600">
                <a:solidFill>
                  <a:srgbClr val="003366"/>
                </a:solidFill>
                <a:ea typeface="ＭＳ Ｐゴシック"/>
                <a:cs typeface="ＭＳ Ｐゴシック"/>
              </a:rPr>
              <a:t>Ministerio de Trabajo, Empleo y Seguridad Social</a:t>
            </a:r>
          </a:p>
          <a:p>
            <a:pPr algn="ctr" eaLnBrk="0" hangingPunct="0"/>
            <a:r>
              <a:rPr lang="es-ES_tradnl" b="0">
                <a:solidFill>
                  <a:srgbClr val="003366"/>
                </a:solidFill>
                <a:ea typeface="ＭＳ Ｐゴシック"/>
                <a:cs typeface="ＭＳ Ｐゴシック"/>
              </a:rPr>
              <a:t>Alem 650, piso 15 - (011) 4310-5595</a:t>
            </a:r>
          </a:p>
          <a:p>
            <a:pPr algn="ctr" eaLnBrk="0" hangingPunct="0"/>
            <a:endParaRPr lang="es-ES_tradnl" sz="1400" u="sng">
              <a:solidFill>
                <a:srgbClr val="003366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r>
              <a:rPr lang="es-ES_tradnl" sz="1400">
                <a:solidFill>
                  <a:srgbClr val="0099CC"/>
                </a:solidFill>
                <a:ea typeface="ＭＳ Ｐゴシック"/>
                <a:cs typeface="ＭＳ Ｐゴシック"/>
              </a:rPr>
              <a:t>http://www.trabajo.gob.ar</a:t>
            </a:r>
          </a:p>
          <a:p>
            <a:pPr algn="ctr" eaLnBrk="0" hangingPunct="0"/>
            <a:endParaRPr lang="es-ES_tradnl" sz="1400">
              <a:solidFill>
                <a:srgbClr val="0099CC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r>
              <a:rPr lang="es-ES_tradnl" sz="1600">
                <a:solidFill>
                  <a:schemeClr val="bg2"/>
                </a:solidFill>
                <a:ea typeface="ＭＳ Ｐゴシック"/>
                <a:cs typeface="ＭＳ Ｐゴシック"/>
              </a:rPr>
              <a:t>Lic. Claudia Berra </a:t>
            </a:r>
          </a:p>
          <a:p>
            <a:pPr algn="ctr" eaLnBrk="0" hangingPunct="0"/>
            <a:r>
              <a:rPr lang="es-ES_tradnl">
                <a:solidFill>
                  <a:schemeClr val="bg2"/>
                </a:solidFill>
                <a:ea typeface="ＭＳ Ｐゴシック"/>
                <a:cs typeface="ＭＳ Ｐゴシック"/>
                <a:hlinkClick r:id="rId6"/>
              </a:rPr>
              <a:t>cberr@trabajo.gob.ar</a:t>
            </a:r>
            <a:endParaRPr lang="es-ES_tradnl">
              <a:solidFill>
                <a:schemeClr val="bg2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endParaRPr lang="es-ES_tradnl">
              <a:solidFill>
                <a:schemeClr val="bg2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r>
              <a:rPr lang="es-ES_tradnl" sz="1600">
                <a:solidFill>
                  <a:schemeClr val="bg2"/>
                </a:solidFill>
                <a:ea typeface="ＭＳ Ｐゴシック"/>
                <a:cs typeface="ＭＳ Ｐゴシック"/>
              </a:rPr>
              <a:t>Lic. Teodoro Lazo</a:t>
            </a:r>
          </a:p>
          <a:p>
            <a:pPr algn="ctr" eaLnBrk="0" hangingPunct="0"/>
            <a:r>
              <a:rPr lang="es-ES_tradnl">
                <a:solidFill>
                  <a:schemeClr val="bg2"/>
                </a:solidFill>
                <a:ea typeface="ＭＳ Ｐゴシック"/>
                <a:cs typeface="ＭＳ Ｐゴシック"/>
                <a:hlinkClick r:id="rId7"/>
              </a:rPr>
              <a:t>tlazo@trabajo.gob.ar</a:t>
            </a:r>
            <a:endParaRPr lang="es-ES_tradnl">
              <a:solidFill>
                <a:schemeClr val="bg2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endParaRPr lang="es-ES_tradnl">
              <a:solidFill>
                <a:srgbClr val="003366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endParaRPr lang="en-US" sz="1600" b="0">
              <a:solidFill>
                <a:srgbClr val="003366"/>
              </a:solidFill>
              <a:ea typeface="ＭＳ Ｐゴシック"/>
              <a:cs typeface="ＭＳ Ｐゴシック"/>
            </a:endParaRPr>
          </a:p>
          <a:p>
            <a:pPr algn="ctr" eaLnBrk="0" hangingPunct="0"/>
            <a:endParaRPr lang="es-ES_tradnl" sz="1600" b="0">
              <a:solidFill>
                <a:srgbClr val="003366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9264650" y="-100013"/>
            <a:ext cx="641350" cy="6958013"/>
          </a:xfrm>
          <a:prstGeom prst="rect">
            <a:avLst/>
          </a:prstGeom>
          <a:solidFill>
            <a:srgbClr val="01B9F3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20000"/>
              </a:spcBef>
            </a:pPr>
            <a:endParaRPr lang="es-E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3"/>
          <p:cNvSpPr>
            <a:spLocks noChangeArrowheads="1"/>
          </p:cNvSpPr>
          <p:nvPr/>
        </p:nvSpPr>
        <p:spPr bwMode="auto">
          <a:xfrm>
            <a:off x="9282113" y="-26988"/>
            <a:ext cx="642937" cy="1052513"/>
          </a:xfrm>
          <a:prstGeom prst="rect">
            <a:avLst/>
          </a:prstGeom>
          <a:solidFill>
            <a:srgbClr val="01B9F3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20000"/>
              </a:spcBef>
            </a:pPr>
            <a:endParaRPr lang="es-ES" sz="1600"/>
          </a:p>
        </p:txBody>
      </p:sp>
      <p:pic>
        <p:nvPicPr>
          <p:cNvPr id="6147" name="Picture 27" descr="logo mteys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975" y="5387975"/>
            <a:ext cx="20193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29"/>
          <p:cNvSpPr>
            <a:spLocks noChangeArrowheads="1"/>
          </p:cNvSpPr>
          <p:nvPr/>
        </p:nvSpPr>
        <p:spPr bwMode="auto">
          <a:xfrm>
            <a:off x="344488" y="1171575"/>
            <a:ext cx="660876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 eaLnBrk="0" hangingPunct="0">
              <a:spcBef>
                <a:spcPct val="20000"/>
              </a:spcBef>
            </a:pPr>
            <a:r>
              <a:rPr lang="es-ES_tradnl" sz="2800">
                <a:solidFill>
                  <a:schemeClr val="tx1"/>
                </a:solidFill>
              </a:rPr>
              <a:t>Programa JEFES DE HOGAR</a:t>
            </a:r>
            <a:endParaRPr lang="es-ES" sz="2800">
              <a:solidFill>
                <a:schemeClr val="tx1"/>
              </a:solidFill>
            </a:endParaRPr>
          </a:p>
        </p:txBody>
      </p:sp>
      <p:sp>
        <p:nvSpPr>
          <p:cNvPr id="71710" name="Rectangle 30"/>
          <p:cNvSpPr>
            <a:spLocks noChangeArrowheads="1"/>
          </p:cNvSpPr>
          <p:nvPr/>
        </p:nvSpPr>
        <p:spPr bwMode="auto">
          <a:xfrm>
            <a:off x="2433638" y="1844675"/>
            <a:ext cx="669448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Ayuda económica no remunerativa mensual de $ 150.-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Acciones que mejoren su empleabilidad.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Apoyo a la inserción laboral.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Ø"/>
            </a:pPr>
            <a:r>
              <a:rPr lang="es-ES_tradnl" sz="1800"/>
              <a:t>Cobertura de accidentes de trabajo y salud. 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Inscripción en Municipios.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Verificar cumplimiento de criterios de elegibilidad.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Contraprestación.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Ø"/>
            </a:pPr>
            <a:r>
              <a:rPr lang="es-ES_tradnl" sz="1800"/>
              <a:t>Procedimientos de pago.</a:t>
            </a:r>
          </a:p>
          <a:p>
            <a:pPr marL="119063" indent="-119063" eaLnBrk="0" hangingPunct="0">
              <a:lnSpc>
                <a:spcPct val="12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ES_tradnl" sz="1800"/>
              <a:t>Más de 2 millones de beneficiarios mensuales.</a:t>
            </a:r>
          </a:p>
          <a:p>
            <a:pPr marL="119063" indent="-119063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endParaRPr lang="es-ES_tradnl" sz="1800"/>
          </a:p>
        </p:txBody>
      </p:sp>
      <p:sp>
        <p:nvSpPr>
          <p:cNvPr id="71711" name="Rectangle 31"/>
          <p:cNvSpPr>
            <a:spLocks noChangeArrowheads="1"/>
          </p:cNvSpPr>
          <p:nvPr/>
        </p:nvSpPr>
        <p:spPr bwMode="auto">
          <a:xfrm rot="10800000" flipH="1">
            <a:off x="2430463" y="1917700"/>
            <a:ext cx="73025" cy="3743325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71712" name="Rectangle 32"/>
          <p:cNvSpPr>
            <a:spLocks noChangeArrowheads="1"/>
          </p:cNvSpPr>
          <p:nvPr/>
        </p:nvSpPr>
        <p:spPr bwMode="auto">
          <a:xfrm rot="-5400000">
            <a:off x="4594225" y="-2749550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71713" name="Rectangle 33"/>
          <p:cNvSpPr>
            <a:spLocks noChangeArrowheads="1"/>
          </p:cNvSpPr>
          <p:nvPr/>
        </p:nvSpPr>
        <p:spPr bwMode="auto">
          <a:xfrm rot="-5400000">
            <a:off x="4594225" y="-116522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71715" name="Rectangle 35"/>
          <p:cNvSpPr>
            <a:spLocks noChangeArrowheads="1"/>
          </p:cNvSpPr>
          <p:nvPr/>
        </p:nvSpPr>
        <p:spPr bwMode="auto">
          <a:xfrm>
            <a:off x="414338" y="1412875"/>
            <a:ext cx="18002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 eaLnBrk="0" hangingPunct="0">
              <a:spcBef>
                <a:spcPct val="20000"/>
              </a:spcBef>
              <a:buFontTx/>
              <a:buChar char="•"/>
            </a:pPr>
            <a:endParaRPr lang="es-ES_tradnl" sz="1600" b="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6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r>
              <a:rPr lang="es-ES_tradnl" sz="1800">
                <a:solidFill>
                  <a:schemeClr val="tx1"/>
                </a:solidFill>
              </a:rPr>
              <a:t>BENEFICIOS</a:t>
            </a: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22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20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r>
              <a:rPr lang="es-ES_tradnl" sz="1800">
                <a:solidFill>
                  <a:schemeClr val="tx1"/>
                </a:solidFill>
              </a:rPr>
              <a:t>OPERATORIA</a:t>
            </a: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endParaRPr lang="es-ES_tradnl" sz="1800">
              <a:solidFill>
                <a:schemeClr val="tx1"/>
              </a:solidFill>
            </a:endParaRPr>
          </a:p>
          <a:p>
            <a:pPr marL="119063" indent="-119063" eaLnBrk="0" hangingPunct="0">
              <a:spcBef>
                <a:spcPct val="20000"/>
              </a:spcBef>
            </a:pPr>
            <a:r>
              <a:rPr lang="es-ES_tradnl" sz="1800">
                <a:solidFill>
                  <a:schemeClr val="tx1"/>
                </a:solidFill>
              </a:rPr>
              <a:t>ALCANCE</a:t>
            </a:r>
          </a:p>
        </p:txBody>
      </p:sp>
      <p:sp>
        <p:nvSpPr>
          <p:cNvPr id="71718" name="Rectangle 38"/>
          <p:cNvSpPr>
            <a:spLocks noChangeArrowheads="1"/>
          </p:cNvSpPr>
          <p:nvPr/>
        </p:nvSpPr>
        <p:spPr bwMode="auto">
          <a:xfrm rot="-5400000">
            <a:off x="4575175" y="563563"/>
            <a:ext cx="71437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0" grpId="0"/>
      <p:bldP spid="71711" grpId="0" animBg="1"/>
      <p:bldP spid="71713" grpId="0" animBg="1"/>
      <p:bldP spid="71715" grpId="0"/>
      <p:bldP spid="717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14338" y="1125538"/>
            <a:ext cx="17526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endParaRPr lang="es-ES_tradnl" sz="1400" b="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r>
              <a:rPr lang="es-ES_tradnl" sz="2000">
                <a:solidFill>
                  <a:schemeClr val="tx1"/>
                </a:solidFill>
              </a:rPr>
              <a:t>PROGRAMA </a:t>
            </a:r>
          </a:p>
          <a:p>
            <a:pPr eaLnBrk="0" hangingPunct="0">
              <a:spcBef>
                <a:spcPct val="20000"/>
              </a:spcBef>
            </a:pPr>
            <a:r>
              <a:rPr lang="es-ES_tradnl" sz="2000">
                <a:solidFill>
                  <a:schemeClr val="tx1"/>
                </a:solidFill>
              </a:rPr>
              <a:t>JEFAS Y</a:t>
            </a:r>
          </a:p>
          <a:p>
            <a:pPr eaLnBrk="0" hangingPunct="0">
              <a:spcBef>
                <a:spcPct val="20000"/>
              </a:spcBef>
            </a:pPr>
            <a:r>
              <a:rPr lang="es-ES_tradnl" sz="2000">
                <a:solidFill>
                  <a:schemeClr val="tx1"/>
                </a:solidFill>
              </a:rPr>
              <a:t>JEFES </a:t>
            </a:r>
          </a:p>
          <a:p>
            <a:pPr eaLnBrk="0" hangingPunct="0">
              <a:spcBef>
                <a:spcPct val="20000"/>
              </a:spcBef>
            </a:pPr>
            <a:r>
              <a:rPr lang="es-ES_tradnl" sz="2000">
                <a:solidFill>
                  <a:schemeClr val="tx1"/>
                </a:solidFill>
              </a:rPr>
              <a:t>DE HOGAR</a:t>
            </a:r>
          </a:p>
          <a:p>
            <a:pPr eaLnBrk="0" hangingPunct="0">
              <a:spcBef>
                <a:spcPct val="20000"/>
              </a:spcBef>
            </a:pPr>
            <a:r>
              <a:rPr lang="es-ES_tradnl" sz="1000">
                <a:solidFill>
                  <a:schemeClr val="tx1"/>
                </a:solidFill>
              </a:rPr>
              <a:t>(</a:t>
            </a:r>
            <a:r>
              <a:rPr lang="es-ES_tradnl" sz="1400">
                <a:solidFill>
                  <a:schemeClr val="tx1"/>
                </a:solidFill>
              </a:rPr>
              <a:t>2002-2009)</a:t>
            </a:r>
          </a:p>
          <a:p>
            <a:pPr eaLnBrk="0" hangingPunct="0">
              <a:spcBef>
                <a:spcPct val="20000"/>
              </a:spcBef>
            </a:pPr>
            <a:endParaRPr lang="es-ES_tradnl" sz="10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0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000">
              <a:solidFill>
                <a:schemeClr val="tx1"/>
              </a:solidFill>
            </a:endParaRPr>
          </a:p>
        </p:txBody>
      </p:sp>
      <p:sp>
        <p:nvSpPr>
          <p:cNvPr id="50189" name="Rectangle 13"/>
          <p:cNvSpPr>
            <a:spLocks noChangeArrowheads="1"/>
          </p:cNvSpPr>
          <p:nvPr/>
        </p:nvSpPr>
        <p:spPr bwMode="auto">
          <a:xfrm rot="10800000" flipH="1">
            <a:off x="2095500" y="1143000"/>
            <a:ext cx="71438" cy="4392613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 rot="10800000" flipH="1">
            <a:off x="5599113" y="1125538"/>
            <a:ext cx="74612" cy="4535487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50207" name="Rectangle 31"/>
          <p:cNvSpPr>
            <a:spLocks noChangeArrowheads="1"/>
          </p:cNvSpPr>
          <p:nvPr/>
        </p:nvSpPr>
        <p:spPr bwMode="auto">
          <a:xfrm>
            <a:off x="5673725" y="979488"/>
            <a:ext cx="352742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 algn="ctr" eaLnBrk="0" hangingPunct="0"/>
            <a:r>
              <a:rPr lang="es-ES_tradnl" sz="1800">
                <a:solidFill>
                  <a:schemeClr val="tx1"/>
                </a:solidFill>
              </a:rPr>
              <a:t>CONTEXTO</a:t>
            </a:r>
          </a:p>
          <a:p>
            <a:pPr marL="119063" indent="-119063" eaLnBrk="0" hangingPunct="0">
              <a:spcBef>
                <a:spcPct val="25000"/>
              </a:spcBef>
            </a:pPr>
            <a:r>
              <a:rPr lang="es-ES_tradnl" sz="2000"/>
              <a:t>Al inicio 2002: </a:t>
            </a:r>
          </a:p>
          <a:p>
            <a:pPr marL="119063" indent="-119063" eaLnBrk="0" hangingPunct="0">
              <a:spcBef>
                <a:spcPct val="25000"/>
              </a:spcBef>
              <a:buFont typeface="Wingdings" pitchFamily="2" charset="2"/>
              <a:buChar char="§"/>
            </a:pPr>
            <a:r>
              <a:rPr lang="es-ES_tradnl" sz="2000"/>
              <a:t>Crisis económica, política y social</a:t>
            </a:r>
          </a:p>
          <a:p>
            <a:pPr marL="119063" indent="-119063" eaLnBrk="0" hangingPunct="0">
              <a:spcBef>
                <a:spcPct val="25000"/>
              </a:spcBef>
              <a:buFont typeface="Wingdings" pitchFamily="2" charset="2"/>
              <a:buChar char="§"/>
            </a:pPr>
            <a:r>
              <a:rPr lang="es-ES_tradnl" sz="2000"/>
              <a:t>Mas de 50% hogares bajo la línea de pobreza</a:t>
            </a:r>
          </a:p>
          <a:p>
            <a:pPr marL="119063" indent="-119063" eaLnBrk="0" hangingPunct="0">
              <a:spcBef>
                <a:spcPct val="25000"/>
              </a:spcBef>
              <a:buFontTx/>
              <a:buChar char="•"/>
            </a:pPr>
            <a:endParaRPr lang="es-ES_tradnl" sz="2000"/>
          </a:p>
          <a:p>
            <a:pPr marL="119063" indent="-119063" eaLnBrk="0" hangingPunct="0">
              <a:spcBef>
                <a:spcPct val="25000"/>
              </a:spcBef>
            </a:pPr>
            <a:r>
              <a:rPr lang="es-ES_tradnl" sz="2000"/>
              <a:t>Durante su ejecución (2004-2008):</a:t>
            </a:r>
          </a:p>
          <a:p>
            <a:pPr marL="119063" indent="-119063" eaLnBrk="0" hangingPunct="0">
              <a:spcBef>
                <a:spcPct val="25000"/>
              </a:spcBef>
              <a:buFont typeface="Wingdings" pitchFamily="2" charset="2"/>
              <a:buChar char="§"/>
            </a:pPr>
            <a:r>
              <a:rPr lang="es-ES_tradnl" sz="2000"/>
              <a:t>Recuperación de la actividad económica.</a:t>
            </a:r>
          </a:p>
          <a:p>
            <a:pPr marL="119063" indent="-119063" eaLnBrk="0" hangingPunct="0">
              <a:spcBef>
                <a:spcPct val="25000"/>
              </a:spcBef>
              <a:buFont typeface="Wingdings" pitchFamily="2" charset="2"/>
              <a:buChar char="§"/>
            </a:pPr>
            <a:r>
              <a:rPr lang="es-ES_tradnl" sz="2000"/>
              <a:t>Reducción de la desocupación</a:t>
            </a:r>
            <a:endParaRPr lang="es-ES_tradnl"/>
          </a:p>
        </p:txBody>
      </p:sp>
      <p:sp>
        <p:nvSpPr>
          <p:cNvPr id="7174" name="11 Rectángulo"/>
          <p:cNvSpPr>
            <a:spLocks noChangeArrowheads="1"/>
          </p:cNvSpPr>
          <p:nvPr/>
        </p:nvSpPr>
        <p:spPr bwMode="auto">
          <a:xfrm>
            <a:off x="2144713" y="908050"/>
            <a:ext cx="352901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s-ES" sz="2000"/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2000"/>
              <a:t>Programa de transferencias condicionadas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2000"/>
              <a:t>Aseguró un ingreso mínimo mensual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2000"/>
              <a:t>Rápida respuesta institucional a la profunda crisis económica, social y política de finales del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9" grpId="0" animBg="1"/>
      <p:bldP spid="50206" grpId="0" animBg="1"/>
      <p:bldP spid="502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3024174" y="1357298"/>
            <a:ext cx="6086475" cy="407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indent="-266700" eaLnBrk="0" hangingPunct="0">
              <a:lnSpc>
                <a:spcPct val="130000"/>
              </a:lnSpc>
              <a:spcBef>
                <a:spcPct val="4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ES" sz="2000" dirty="0"/>
              <a:t>Ser jefas/a de hogar desocupado</a:t>
            </a:r>
          </a:p>
          <a:p>
            <a:pPr marL="266700" indent="-266700" eaLnBrk="0" hangingPunct="0">
              <a:lnSpc>
                <a:spcPct val="130000"/>
              </a:lnSpc>
              <a:spcBef>
                <a:spcPct val="4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ES" sz="2000" dirty="0"/>
              <a:t>Pertenecer a un hogar con hijos de hasta dieciocho años de edad, con discapacidad de cualquier edad, o en los que la jefa o la cónyuge, concubina o cohabitante del jefe de hogar, se hallare en estado de </a:t>
            </a:r>
            <a:r>
              <a:rPr lang="es-ES" sz="2000" i="1" dirty="0"/>
              <a:t>gravidez</a:t>
            </a:r>
            <a:endParaRPr lang="es-ES" sz="2000" dirty="0"/>
          </a:p>
          <a:p>
            <a:pPr marL="266700" indent="-266700" eaLnBrk="0" hangingPunct="0">
              <a:lnSpc>
                <a:spcPct val="130000"/>
              </a:lnSpc>
              <a:spcBef>
                <a:spcPct val="4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ES" sz="2000" dirty="0"/>
              <a:t>Residir en forma permanente en el país</a:t>
            </a:r>
            <a:endParaRPr lang="es-ES_tradnl" sz="2000" dirty="0"/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 rot="10800000" flipH="1">
            <a:off x="2738423" y="1341437"/>
            <a:ext cx="55577" cy="4103687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8500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414338" y="1484313"/>
            <a:ext cx="2378075" cy="4464050"/>
          </a:xfrm>
        </p:spPr>
        <p:txBody>
          <a:bodyPr/>
          <a:lstStyle/>
          <a:p>
            <a:pPr marL="0" indent="0"/>
            <a:endParaRPr lang="es-ES_tradnl" dirty="0" smtClean="0">
              <a:latin typeface="Arial" pitchFamily="34" charset="0"/>
            </a:endParaRPr>
          </a:p>
          <a:p>
            <a:pPr marL="0" indent="0"/>
            <a:endParaRPr lang="es-ES_tradnl" b="1" dirty="0" smtClean="0">
              <a:latin typeface="Arial" pitchFamily="34" charset="0"/>
            </a:endParaRPr>
          </a:p>
          <a:p>
            <a:pPr marL="0" indent="0"/>
            <a:endParaRPr lang="es-ES_tradnl" b="1" dirty="0" smtClean="0">
              <a:latin typeface="Arial" pitchFamily="34" charset="0"/>
            </a:endParaRPr>
          </a:p>
          <a:p>
            <a:pPr marL="0" indent="0"/>
            <a:endParaRPr lang="es-ES_tradnl" b="1" dirty="0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s-ES" sz="2000" b="1" dirty="0" smtClean="0">
                <a:latin typeface="Arial" pitchFamily="34" charset="0"/>
              </a:rPr>
              <a:t>REQUISITOS PARA PARTICIPAR EN EL PJH</a:t>
            </a:r>
            <a:endParaRPr lang="es-ES_tradnl" sz="2000" b="1" dirty="0" smtClean="0">
              <a:latin typeface="Arial" pitchFamily="34" charset="0"/>
            </a:endParaRPr>
          </a:p>
          <a:p>
            <a:pPr marL="0" indent="0">
              <a:buFontTx/>
              <a:buNone/>
            </a:pPr>
            <a:endParaRPr lang="es-ES_tradnl" sz="1800" b="1" dirty="0" smtClean="0">
              <a:latin typeface="Arial" pitchFamily="34" charset="0"/>
            </a:endParaRPr>
          </a:p>
          <a:p>
            <a:pPr marL="0" indent="0"/>
            <a:endParaRPr lang="es-ES_tradnl" dirty="0" smtClean="0">
              <a:latin typeface="Arial" pitchFamily="34" charset="0"/>
            </a:endParaRPr>
          </a:p>
          <a:p>
            <a:pPr marL="0" indent="0"/>
            <a:endParaRPr lang="es-ES_tradnl" dirty="0" smtClean="0">
              <a:latin typeface="Arial" pitchFamily="34" charset="0"/>
            </a:endParaRPr>
          </a:p>
          <a:p>
            <a:pPr marL="0" indent="0"/>
            <a:endParaRPr lang="es-ES_tradnl" dirty="0" smtClean="0">
              <a:latin typeface="Arial" pitchFamily="34" charset="0"/>
            </a:endParaRPr>
          </a:p>
        </p:txBody>
      </p:sp>
      <p:pic>
        <p:nvPicPr>
          <p:cNvPr id="8197" name="Picture 14" descr="logo mteys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975" y="5387975"/>
            <a:ext cx="20193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8" grpId="0" animBg="1"/>
      <p:bldP spid="8500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3800475" y="1196975"/>
            <a:ext cx="52578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indent="-266700" eaLnBrk="0" hangingPunct="0">
              <a:lnSpc>
                <a:spcPct val="1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000"/>
              <a:t>Asegurar la concurrencia escolar y control de salud de los hijos</a:t>
            </a:r>
          </a:p>
          <a:p>
            <a:pPr marL="266700" indent="-266700" eaLnBrk="0" hangingPunct="0">
              <a:lnSpc>
                <a:spcPct val="1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000"/>
              <a:t>Participar en actividades de capacitación o en la educación formal</a:t>
            </a:r>
          </a:p>
          <a:p>
            <a:pPr marL="266700" indent="-266700" eaLnBrk="0" hangingPunct="0">
              <a:lnSpc>
                <a:spcPct val="1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000"/>
              <a:t>Incorporarse en proyectos productivos o de servicios comunitarios de impacto ponderable en materia ocupacional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 rot="10800000" flipH="1">
            <a:off x="3584575" y="1412875"/>
            <a:ext cx="71438" cy="41036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9220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200025" y="1484313"/>
            <a:ext cx="3457575" cy="4464050"/>
          </a:xfrm>
        </p:spPr>
        <p:txBody>
          <a:bodyPr/>
          <a:lstStyle/>
          <a:p>
            <a:pPr marL="0" indent="0"/>
            <a:endParaRPr lang="es-ES_tradnl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/>
            <a:endParaRPr lang="es-ES_tradnl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s-ES_tradnl" sz="1800" b="1" smtClean="0">
                <a:latin typeface="Arial" pitchFamily="34" charset="0"/>
              </a:rPr>
              <a:t>CORRRESPONSABILIDADES</a:t>
            </a:r>
          </a:p>
          <a:p>
            <a:pPr marL="0" indent="0">
              <a:spcBef>
                <a:spcPct val="0"/>
              </a:spcBef>
              <a:buFontTx/>
              <a:buNone/>
            </a:pPr>
            <a:endParaRPr lang="es-ES_tradnl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endParaRPr lang="es-ES_tradnl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endParaRPr lang="es-ES_tradnl" smtClean="0">
              <a:latin typeface="Arial" pitchFamily="34" charset="0"/>
            </a:endParaRPr>
          </a:p>
        </p:txBody>
      </p:sp>
      <p:pic>
        <p:nvPicPr>
          <p:cNvPr id="9221" name="Picture 14" descr="logo mteys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975" y="5387975"/>
            <a:ext cx="20193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238125" y="1125538"/>
            <a:ext cx="17145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endParaRPr lang="es-ES_tradnl" sz="1400" b="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20000"/>
              </a:spcBef>
            </a:pPr>
            <a:endParaRPr lang="es-ES_tradnl" sz="1600">
              <a:solidFill>
                <a:schemeClr val="tx1"/>
              </a:solidFill>
            </a:endParaRPr>
          </a:p>
          <a:p>
            <a:pPr eaLnBrk="0" hangingPunct="0">
              <a:spcBef>
                <a:spcPct val="40000"/>
              </a:spcBef>
            </a:pPr>
            <a:r>
              <a:rPr lang="es-ES" sz="2000">
                <a:solidFill>
                  <a:schemeClr val="tx1"/>
                </a:solidFill>
              </a:rPr>
              <a:t>La gestión: </a:t>
            </a:r>
          </a:p>
          <a:p>
            <a:pPr eaLnBrk="0" hangingPunct="0">
              <a:spcBef>
                <a:spcPct val="40000"/>
              </a:spcBef>
            </a:pPr>
            <a:r>
              <a:rPr lang="es-ES" sz="2000">
                <a:solidFill>
                  <a:schemeClr val="tx1"/>
                </a:solidFill>
              </a:rPr>
              <a:t>Principales dificultades y desafíos</a:t>
            </a:r>
            <a:endParaRPr lang="es-ES_tradnl" sz="2000">
              <a:solidFill>
                <a:schemeClr val="tx1"/>
              </a:solidFill>
            </a:endParaRPr>
          </a:p>
          <a:p>
            <a:pPr eaLnBrk="0" hangingPunct="0">
              <a:spcBef>
                <a:spcPct val="40000"/>
              </a:spcBef>
            </a:pPr>
            <a:endParaRPr lang="es-ES_tradnl" sz="2000">
              <a:solidFill>
                <a:schemeClr val="tx1"/>
              </a:solidFill>
            </a:endParaRPr>
          </a:p>
        </p:txBody>
      </p:sp>
      <p:sp>
        <p:nvSpPr>
          <p:cNvPr id="50189" name="Rectangle 13"/>
          <p:cNvSpPr>
            <a:spLocks noChangeArrowheads="1"/>
          </p:cNvSpPr>
          <p:nvPr/>
        </p:nvSpPr>
        <p:spPr bwMode="auto">
          <a:xfrm rot="10800000" flipH="1">
            <a:off x="1809750" y="1143000"/>
            <a:ext cx="71438" cy="4392613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 rot="10800000">
            <a:off x="5595938" y="1196975"/>
            <a:ext cx="77787" cy="4392613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50207" name="Rectangle 31"/>
          <p:cNvSpPr>
            <a:spLocks noChangeArrowheads="1"/>
          </p:cNvSpPr>
          <p:nvPr/>
        </p:nvSpPr>
        <p:spPr bwMode="auto">
          <a:xfrm>
            <a:off x="5738813" y="908050"/>
            <a:ext cx="3643312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indent="-266700" algn="ctr" eaLnBrk="0" hangingPunct="0">
              <a:spcBef>
                <a:spcPct val="20000"/>
              </a:spcBef>
              <a:tabLst>
                <a:tab pos="266700" algn="l"/>
              </a:tabLst>
            </a:pPr>
            <a:r>
              <a:rPr lang="es-ES_tradnl" sz="2000">
                <a:solidFill>
                  <a:schemeClr val="tx1"/>
                </a:solidFill>
              </a:rPr>
              <a:t>Desafíos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AR" sz="1900"/>
              <a:t>Garantizar cumplimiento de criterios de elegibilidad y corresponsabilidades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AR" sz="1900"/>
              <a:t>Ordenar las bases de datos para mejorar su fiabilidad y gestionar criterios de inclusión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AR" sz="1900"/>
              <a:t>Validar la información disponible </a:t>
            </a: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Ø"/>
              <a:tabLst>
                <a:tab pos="266700" algn="l"/>
              </a:tabLst>
            </a:pPr>
            <a:r>
              <a:rPr lang="es-AR" sz="1900"/>
              <a:t>Construir indicadores confiables para asegurar la gestión con máxima transparencia</a:t>
            </a:r>
            <a:endParaRPr lang="es-ES_tradnl" sz="1900">
              <a:solidFill>
                <a:schemeClr val="tx1"/>
              </a:solidFill>
            </a:endParaRPr>
          </a:p>
          <a:p>
            <a:pPr marL="266700" indent="-266700" eaLnBrk="0" hangingPunct="0">
              <a:spcBef>
                <a:spcPct val="20000"/>
              </a:spcBef>
              <a:buFont typeface="Wingdings" pitchFamily="2" charset="2"/>
              <a:buChar char="ü"/>
              <a:tabLst>
                <a:tab pos="266700" algn="l"/>
              </a:tabLst>
            </a:pPr>
            <a:endParaRPr lang="es-ES_tradnl" sz="2000"/>
          </a:p>
        </p:txBody>
      </p:sp>
      <p:sp>
        <p:nvSpPr>
          <p:cNvPr id="10246" name="11 Rectángulo"/>
          <p:cNvSpPr>
            <a:spLocks noChangeArrowheads="1"/>
          </p:cNvSpPr>
          <p:nvPr/>
        </p:nvSpPr>
        <p:spPr bwMode="auto">
          <a:xfrm>
            <a:off x="1809750" y="855663"/>
            <a:ext cx="4000500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ctr" eaLnBrk="0" hangingPunct="0">
              <a:spcBef>
                <a:spcPct val="20000"/>
              </a:spcBef>
            </a:pPr>
            <a:r>
              <a:rPr lang="es-AR" sz="2000">
                <a:solidFill>
                  <a:schemeClr val="tx1"/>
                </a:solidFill>
              </a:rPr>
              <a:t>Dificultades</a:t>
            </a:r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ea typeface="Times New Roman" pitchFamily="18" charset="0"/>
                <a:cs typeface="Arial" pitchFamily="34" charset="0"/>
              </a:rPr>
              <a:t>Urgencia en la implementación</a:t>
            </a:r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ea typeface="Times New Roman" pitchFamily="18" charset="0"/>
                <a:cs typeface="Arial" pitchFamily="34" charset="0"/>
              </a:rPr>
              <a:t>Procesos administrativos complejos </a:t>
            </a:r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ea typeface="Times New Roman" pitchFamily="18" charset="0"/>
                <a:cs typeface="Arial" pitchFamily="34" charset="0"/>
              </a:rPr>
              <a:t>Descentralización en casi 2000 municipios</a:t>
            </a:r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ea typeface="Times New Roman" pitchFamily="18" charset="0"/>
                <a:cs typeface="Arial" pitchFamily="34" charset="0"/>
              </a:rPr>
              <a:t>Heterogeneidad en las capacidades institucionales locales</a:t>
            </a:r>
            <a:endParaRPr lang="es-ES" sz="1900"/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cs typeface="Times New Roman" pitchFamily="18" charset="0"/>
              </a:rPr>
              <a:t>Transferencia de responsabilidades sin transferencia de recursos</a:t>
            </a:r>
            <a:endParaRPr lang="es-ES" sz="1900"/>
          </a:p>
          <a:p>
            <a:pPr marL="177800" indent="-1778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s-ES" sz="1900">
                <a:cs typeface="Times New Roman" pitchFamily="18" charset="0"/>
              </a:rPr>
              <a:t>Participación de la sociedad civil proceso de registro de beneficiarios</a:t>
            </a:r>
            <a:endParaRPr lang="es-ES" sz="19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9" grpId="0" animBg="1"/>
      <p:bldP spid="50206" grpId="0" animBg="1"/>
      <p:bldP spid="50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09563" y="1341438"/>
            <a:ext cx="9001125" cy="48006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s-AR" sz="2800" b="1" dirty="0" smtClean="0"/>
              <a:t>Estrategias de Monitoreo</a:t>
            </a:r>
          </a:p>
          <a:p>
            <a:pPr algn="ctr">
              <a:buFontTx/>
              <a:buNone/>
              <a:defRPr/>
            </a:pPr>
            <a:endParaRPr lang="es-AR" sz="2800" b="1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s-AR" sz="2400" b="1" dirty="0" smtClean="0">
                <a:solidFill>
                  <a:srgbClr val="639FBD"/>
                </a:solidFill>
              </a:rPr>
              <a:t>Verificar criterios de elegibilidad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s-AR" sz="2400" b="1" dirty="0" smtClean="0">
              <a:solidFill>
                <a:srgbClr val="639FBD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s-AR" sz="2400" b="1" dirty="0" smtClean="0">
                <a:solidFill>
                  <a:srgbClr val="639FBD"/>
                </a:solidFill>
              </a:rPr>
              <a:t>Verificar cumplimiento de la contraprestación</a:t>
            </a:r>
            <a:endParaRPr lang="es-AR" sz="2400" dirty="0" smtClean="0">
              <a:solidFill>
                <a:srgbClr val="639FBD"/>
              </a:solidFill>
            </a:endParaRPr>
          </a:p>
          <a:p>
            <a:pPr>
              <a:defRPr/>
            </a:pPr>
            <a:endParaRPr lang="es-ES" dirty="0"/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2605087"/>
            <a:ext cx="71437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Marcador de contenido"/>
          <p:cNvSpPr>
            <a:spLocks noGrp="1"/>
          </p:cNvSpPr>
          <p:nvPr>
            <p:ph idx="1"/>
          </p:nvPr>
        </p:nvSpPr>
        <p:spPr>
          <a:xfrm>
            <a:off x="558800" y="1143000"/>
            <a:ext cx="8642350" cy="499903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es-AR" sz="2800" b="1" dirty="0" smtClean="0"/>
              <a:t>Estrategias de Monitoreo</a:t>
            </a:r>
            <a:endParaRPr lang="es-AR" sz="2800" dirty="0" smtClean="0"/>
          </a:p>
          <a:p>
            <a:pPr marL="0" indent="0">
              <a:buFontTx/>
              <a:buNone/>
              <a:defRPr/>
            </a:pPr>
            <a:endParaRPr lang="es-AR" sz="2400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s-AR" sz="2400" b="1" dirty="0" smtClean="0">
                <a:solidFill>
                  <a:srgbClr val="639FBD"/>
                </a:solidFill>
              </a:rPr>
              <a:t>Criterios de elegibilidad de los/as beneficiarios/as: </a:t>
            </a:r>
          </a:p>
          <a:p>
            <a:pPr marL="0" indent="0">
              <a:spcBef>
                <a:spcPct val="40000"/>
              </a:spcBef>
              <a:buFontTx/>
              <a:buNone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Controles cruzados con registros administrativos del </a:t>
            </a:r>
            <a:r>
              <a:rPr lang="es-AR" sz="2000" dirty="0" err="1" smtClean="0">
                <a:solidFill>
                  <a:srgbClr val="006699"/>
                </a:solidFill>
              </a:rPr>
              <a:t>MTEySS</a:t>
            </a:r>
            <a:r>
              <a:rPr lang="es-AR" sz="2000" dirty="0" smtClean="0">
                <a:solidFill>
                  <a:srgbClr val="006699"/>
                </a:solidFill>
              </a:rPr>
              <a:t> y otras grandes bases con datos de personas (</a:t>
            </a:r>
            <a:r>
              <a:rPr lang="es-AR" sz="2000" dirty="0" err="1" smtClean="0">
                <a:solidFill>
                  <a:srgbClr val="006699"/>
                </a:solidFill>
              </a:rPr>
              <a:t>SIJyP</a:t>
            </a:r>
            <a:r>
              <a:rPr lang="es-AR" sz="2000" dirty="0" smtClean="0">
                <a:solidFill>
                  <a:srgbClr val="006699"/>
                </a:solidFill>
              </a:rPr>
              <a:t>, </a:t>
            </a:r>
            <a:r>
              <a:rPr lang="es-AR" sz="2000" dirty="0" err="1" smtClean="0">
                <a:solidFill>
                  <a:srgbClr val="006699"/>
                </a:solidFill>
              </a:rPr>
              <a:t>SINTyS</a:t>
            </a:r>
            <a:r>
              <a:rPr lang="es-AR" sz="2000" dirty="0" smtClean="0">
                <a:solidFill>
                  <a:srgbClr val="006699"/>
                </a:solidFill>
              </a:rPr>
              <a:t> y </a:t>
            </a:r>
            <a:r>
              <a:rPr lang="es-AR" sz="2000" dirty="0" err="1" smtClean="0">
                <a:solidFill>
                  <a:srgbClr val="006699"/>
                </a:solidFill>
              </a:rPr>
              <a:t>ReNaPer</a:t>
            </a:r>
            <a:r>
              <a:rPr lang="es-AR" sz="2000" dirty="0" smtClean="0">
                <a:solidFill>
                  <a:srgbClr val="006699"/>
                </a:solidFill>
              </a:rPr>
              <a:t>) con el objetivo de identificar cumplimiento de criterios de elegibilidad:</a:t>
            </a:r>
          </a:p>
          <a:p>
            <a:pPr marL="444500" lvl="3" indent="-444500">
              <a:spcBef>
                <a:spcPct val="40000"/>
              </a:spcBef>
              <a:buFont typeface="Wingdings" pitchFamily="2" charset="2"/>
              <a:buChar char="ü"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Código Único de Identificación Laboral (CUIL)</a:t>
            </a:r>
          </a:p>
          <a:p>
            <a:pPr marL="444500" lvl="3" indent="-444500">
              <a:spcBef>
                <a:spcPct val="40000"/>
              </a:spcBef>
              <a:buFont typeface="Wingdings" pitchFamily="2" charset="2"/>
              <a:buChar char="ü"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Situación ocupacional</a:t>
            </a:r>
          </a:p>
          <a:p>
            <a:pPr marL="444500" lvl="3" indent="-444500">
              <a:spcBef>
                <a:spcPct val="40000"/>
              </a:spcBef>
              <a:buFont typeface="Wingdings" pitchFamily="2" charset="2"/>
              <a:buChar char="ü"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Posición frente al hogar</a:t>
            </a:r>
          </a:p>
          <a:p>
            <a:pPr marL="444500" lvl="3" indent="-444500">
              <a:spcBef>
                <a:spcPct val="40000"/>
              </a:spcBef>
              <a:buFont typeface="Wingdings" pitchFamily="2" charset="2"/>
              <a:buChar char="ü"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Hijos menores o con discapacidad</a:t>
            </a:r>
          </a:p>
          <a:p>
            <a:pPr marL="444500" lvl="3" indent="-444500">
              <a:spcBef>
                <a:spcPct val="40000"/>
              </a:spcBef>
              <a:buFont typeface="Wingdings" pitchFamily="2" charset="2"/>
              <a:buChar char="ü"/>
              <a:defRPr/>
            </a:pPr>
            <a:r>
              <a:rPr lang="es-AR" sz="2000" dirty="0" smtClean="0">
                <a:solidFill>
                  <a:srgbClr val="006699"/>
                </a:solidFill>
              </a:rPr>
              <a:t>No percepción de otros beneficios sociales incompatibles con el PJH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 rot="-5400000">
            <a:off x="4594225" y="-2879725"/>
            <a:ext cx="71438" cy="9259888"/>
          </a:xfrm>
          <a:prstGeom prst="rect">
            <a:avLst/>
          </a:prstGeom>
          <a:solidFill>
            <a:srgbClr val="D5EFFF"/>
          </a:solidFill>
          <a:ln w="0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s-ES" sz="2400" b="0" u="sng" baseline="3000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theme/theme1.xml><?xml version="1.0" encoding="utf-8"?>
<a:theme xmlns:a="http://schemas.openxmlformats.org/drawingml/2006/main" name="3_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Presentación en blanco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9063" marR="0" indent="-119063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rgbClr val="639FB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9063" marR="0" indent="-119063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rgbClr val="639FB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3_Presentación en blanco">
    <a:majorFont>
      <a:latin typeface=""/>
      <a:ea typeface=""/>
      <a:cs typeface=""/>
    </a:majorFont>
    <a:minorFont>
      <a:latin typeface="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3_Presentación en blanco">
    <a:majorFont>
      <a:latin typeface=""/>
      <a:ea typeface=""/>
      <a:cs typeface=""/>
    </a:majorFont>
    <a:minorFont>
      <a:latin typeface="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3_Presentación en blanco">
    <a:majorFont>
      <a:latin typeface=""/>
      <a:ea typeface=""/>
      <a:cs typeface=""/>
    </a:majorFont>
    <a:minorFont>
      <a:latin typeface="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3_Presentación en blanco">
    <a:majorFont>
      <a:latin typeface=""/>
      <a:ea typeface=""/>
      <a:cs typeface=""/>
    </a:majorFont>
    <a:minorFont>
      <a:latin typeface="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2972</TotalTime>
  <Words>1329</Words>
  <Application>Microsoft Office PowerPoint</Application>
  <PresentationFormat>A4 (210 x 297 mm)</PresentationFormat>
  <Paragraphs>302</Paragraphs>
  <Slides>22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3_Presentación en blanco</vt:lpstr>
      <vt:lpstr>Una contribución a la toma de decisiones en la gestión  VI CONFERENCIA  RED DE EVALUACIÓN Y MONITOREO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Evolución comparativa de beneficiarios e incorporaciones al mercado de trabajo</vt:lpstr>
      <vt:lpstr>Diapositiva 14</vt:lpstr>
      <vt:lpstr>Diapositiva 15</vt:lpstr>
      <vt:lpstr>Diapositiva 16</vt:lpstr>
      <vt:lpstr>Un esquema novedoso para testear el cumplimiento de la contraprestación</vt:lpstr>
      <vt:lpstr>Cumplimiento de la contraprestación según datos de EPH </vt:lpstr>
      <vt:lpstr>Lecciones aprendidas</vt:lpstr>
      <vt:lpstr>Lecciones aprendidas</vt:lpstr>
      <vt:lpstr>Lecciones aprendidas</vt:lpstr>
      <vt:lpstr>Diapositiva 22</vt:lpstr>
    </vt:vector>
  </TitlesOfParts>
  <Company>comunic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g3</dc:creator>
  <cp:lastModifiedBy> </cp:lastModifiedBy>
  <cp:revision>186</cp:revision>
  <cp:lastPrinted>2003-12-30T03:24:06Z</cp:lastPrinted>
  <dcterms:created xsi:type="dcterms:W3CDTF">2003-12-30T03:20:54Z</dcterms:created>
  <dcterms:modified xsi:type="dcterms:W3CDTF">2010-08-21T00:36:49Z</dcterms:modified>
</cp:coreProperties>
</file>